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Candara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ndara-bold.fntdata"/><Relationship Id="rId25" Type="http://schemas.openxmlformats.org/officeDocument/2006/relationships/font" Target="fonts/Candara-regular.fntdata"/><Relationship Id="rId28" Type="http://schemas.openxmlformats.org/officeDocument/2006/relationships/font" Target="fonts/Candara-boldItalic.fntdata"/><Relationship Id="rId27" Type="http://schemas.openxmlformats.org/officeDocument/2006/relationships/font" Target="fonts/Candar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6c49d054f_0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6c49d054f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6c49d054f_0_5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6c49d054f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6c49d054f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f6c49d054f_0_5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6c49d054f_0_5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6c49d054f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can pause (breakpoints)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view arbitrary variables, registers, stack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steep learning curve, helpful for RE &amp; debugging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look how ugly it is!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cfcd6b1ad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cfcd6b1a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better UI, more features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6c49d054f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again download file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gdbinit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running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r with args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disassembly (flavor)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set disassembly-flavor intel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set disassemble-next-line 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stepping, by instruction or by 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si, ni, s, n, 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breakpoints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 b, enable/disable, delete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start, starti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differences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registers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info reg (i 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 r rsp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memory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word sizes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x/gx, wx, bx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hex, string, decimal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dereferencing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{void*}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printing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p/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calling conventions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rdi, rsi, rdx, rcx,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function </a:t>
            </a:r>
            <a:r>
              <a:rPr lang="en-US"/>
              <a:t>args: i r rdi rsi</a:t>
            </a:r>
            <a:endParaRPr/>
          </a:p>
        </p:txBody>
      </p:sp>
      <p:sp>
        <p:nvSpPr>
          <p:cNvPr id="161" name="Google Shape;161;gf6c49d054f_0_5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6c49d054f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6c49d054f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6c49d054f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6c49d054f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c49d054f_0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6c49d054f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8a773f8dc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8a773f8d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6c49d054f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6c49d054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8a773f8d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8a773f8d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6c49d054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f6c49d054f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6c49d054f_0_3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6c49d054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goal of RE: how program works without source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different applications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different languages, C/C++, java, python, etc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 binary is what your computer runs, does not include source code, difficult to understand</a:t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c49d054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compiler: does optimizations, generates executable for particular OS/architecture</a:t>
            </a:r>
            <a:endParaRPr/>
          </a:p>
        </p:txBody>
      </p:sp>
      <p:sp>
        <p:nvSpPr>
          <p:cNvPr id="90" name="Google Shape;90;gf6c49d054f_0_4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c49d054f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aka binary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machine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hard for humans to understand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computer uses register and stack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registers store numbers, can be used as pointer or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stack: push and pop, used for locals, return addresses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heap: different place to store larger stuff</a:t>
            </a:r>
            <a:endParaRPr/>
          </a:p>
        </p:txBody>
      </p:sp>
      <p:sp>
        <p:nvSpPr>
          <p:cNvPr id="107" name="Google Shape;107;gf6c49d054f_0_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cfc5753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cfc5753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6c49d054f_0_5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6c49d054f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24000" y="768002"/>
            <a:ext cx="91440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None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 b="0" l="79" r="79" t="0"/>
          <a:stretch/>
        </p:blipFill>
        <p:spPr>
          <a:xfrm>
            <a:off x="10534474" y="4986100"/>
            <a:ext cx="1368299" cy="1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k">
  <p:cSld name="CUSTOM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2">
  <p:cSld name="SECTION_HEADER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  <a:defRPr b="1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None/>
              <a:def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Char char="•"/>
              <a:defRPr i="0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Char char="•"/>
              <a:defRPr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elvetica Neue"/>
              <a:buChar char="•"/>
              <a:defRPr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46600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igpwny.com/rev_setup" TargetMode="External"/><Relationship Id="rId4" Type="http://schemas.openxmlformats.org/officeDocument/2006/relationships/hyperlink" Target="https://ctf.sigpwny.com/challeng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X86_calling_conventions#System_V_AMD64_ABI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tf.sigpwny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ctrTitle"/>
          </p:nvPr>
        </p:nvSpPr>
        <p:spPr>
          <a:xfrm>
            <a:off x="1524000" y="768002"/>
            <a:ext cx="91440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lang="en-US" sz="3200"/>
              <a:t>FA2022 Week 04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Consolas"/>
              <a:buNone/>
            </a:pPr>
            <a:r>
              <a:rPr lang="en-US"/>
              <a:t>Reverse Engineering I</a:t>
            </a:r>
            <a:endParaRPr/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Richard and Pete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Ghidra to the rescue!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838200" y="1825625"/>
            <a:ext cx="71565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Open source disassembler/decompiler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Disassembler: binary to assembly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Decompiler: assembly to pseudo-C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Written by the NSA 😳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600" y="1241475"/>
            <a:ext cx="3742975" cy="52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Ghidra to the rescue!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157" y="1608788"/>
            <a:ext cx="3297775" cy="4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209200"/>
            <a:ext cx="5063275" cy="24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Consolas"/>
              <a:buNone/>
            </a:pPr>
            <a:r>
              <a:rPr lang="en-US"/>
              <a:t>Ghidra Follow Along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Open Ghidra!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uFill>
                  <a:noFill/>
                </a:uFill>
                <a:hlinkClick r:id="rId3"/>
              </a:rPr>
              <a:t>sigpwny.com/rev_setup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Download "debugger" from </a:t>
            </a:r>
            <a:r>
              <a:rPr lang="en-US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https://ctf.sigpwny.com/challenges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Analysis with GDB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38200" y="1825625"/>
            <a:ext cx="4383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Run program, with the ability to pause and resume execution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View registers, stack, heap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Steep learning curve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Important: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chmod +x</a:t>
            </a:r>
            <a:r>
              <a:rPr lang="en-US"/>
              <a:t> ./chal to run file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323" y="1825625"/>
            <a:ext cx="6567677" cy="503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244075" y="1799600"/>
            <a:ext cx="3774000" cy="479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git clone https://github.com/pwndbg/pwsndbg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cd pwndbg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./setup.sh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pwndbg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076" y="0"/>
            <a:ext cx="817392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Consolas"/>
              <a:buNone/>
            </a:pPr>
            <a:r>
              <a:rPr lang="en-US"/>
              <a:t>GDB F</a:t>
            </a:r>
            <a:r>
              <a:rPr lang="en-US"/>
              <a:t>ollow Along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Same file as Ghidra follow along (debugger)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Get started: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View all functions in list on left side of screen. Double click main to decompile main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Decompiler: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Middle click a variable to highlight all instances in decompilation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Type “L” to rename variable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“Ctrl+L” to retype a variable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Type “;” to add an inline comment on the decompilation and assembly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Alt+Left Arrow to navigate back to previous function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General: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Double click an XREF to navigate there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Search -&gt; For Strings -&gt; Search to find all strings (and XREFs)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Choose Window -&gt; Function Graph for a graph view of disassembly</a:t>
            </a:r>
            <a:endParaRPr sz="2200"/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Ghidra Cheat Sheet</a:t>
            </a:r>
            <a:endParaRPr b="1"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b main</a:t>
            </a:r>
            <a:r>
              <a:rPr lang="en-US" sz="1900"/>
              <a:t> - Set a breakpoint on the main function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b *main+10 - Set a breakpoint a couple instructions into main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900"/>
              <a:t> - run 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 arg1 arg2</a:t>
            </a:r>
            <a:r>
              <a:rPr lang="en-US" sz="1900"/>
              <a:t> - Run program with arg1 and arg2 as command line arguments. Same as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./prog arg1 arg2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r &lt; myfile</a:t>
            </a:r>
            <a:r>
              <a:rPr lang="en-US" sz="1900"/>
              <a:t> - Run program and supply contents of myfile.txt to stdin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900"/>
              <a:t> - continue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lang="en-US" sz="1900"/>
              <a:t> - step instruction (steps into function calls)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ni</a:t>
            </a:r>
            <a:r>
              <a:rPr lang="en-US" sz="1900"/>
              <a:t> - next instruction (steps over function calls)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x/32xb 0x5555555551b8</a:t>
            </a:r>
            <a:r>
              <a:rPr lang="en-US" sz="1900"/>
              <a:t> - Display 32 hex bytes at address 0x5555555551b8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x/4xg addr</a:t>
            </a:r>
            <a:r>
              <a:rPr lang="en-US" sz="1900"/>
              <a:t> - Display 4 hex “giants” (8 byte numbers) at addr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x/16i $pc </a:t>
            </a:r>
            <a:r>
              <a:rPr lang="en-US" sz="1900"/>
              <a:t>- Display next 16 instructions at $rip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x/s addr</a:t>
            </a:r>
            <a:r>
              <a:rPr lang="en-US" sz="1900"/>
              <a:t> - Display a string at address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x/4gx {void*}$rcx</a:t>
            </a:r>
            <a:r>
              <a:rPr lang="en-US" sz="1900"/>
              <a:t> - Dereference pointer at $rcx, display 4 QWORDs</a:t>
            </a:r>
            <a:endParaRPr sz="19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p/d {int*}{int*}$rcx</a:t>
            </a:r>
            <a:r>
              <a:rPr lang="en-US" sz="1900"/>
              <a:t> - Dereference pointer to pointer at $rcx as decimal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info registers</a:t>
            </a:r>
            <a:r>
              <a:rPr lang="en-US" sz="1900"/>
              <a:t> - Display registers (shorthand: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 r</a:t>
            </a:r>
            <a:r>
              <a:rPr lang="en-US" sz="1900"/>
              <a:t>)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x86 Linux calling convention</a:t>
            </a:r>
            <a:r>
              <a:rPr lang="en-US" sz="1900"/>
              <a:t> ("System V ABI"): RDI, RSI, RDX, RCX, R8, R9</a:t>
            </a:r>
            <a:endParaRPr sz="1900"/>
          </a:p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GDB Cheat Sheet</a:t>
            </a:r>
            <a:endParaRPr b="1"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try for yourself!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27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900"/>
              <a:buChar char="•"/>
            </a:pPr>
            <a:r>
              <a:rPr lang="en-US" sz="2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https://ctf.sigpwny.com</a:t>
            </a:r>
            <a:endParaRPr sz="2900">
              <a:solidFill>
                <a:schemeClr val="accen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Start with first_re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900"/>
              <a:t>Practice practice practice! Ask for help!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Meetings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2022-09-24</a:t>
            </a:r>
            <a:r>
              <a:rPr b="1" lang="en-US"/>
              <a:t> - </a:t>
            </a:r>
            <a:r>
              <a:rPr b="1" lang="en-US"/>
              <a:t>This Saturday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Fall CTF!!!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Play in our annual beginners CTF!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2022-09-25</a:t>
            </a:r>
            <a:r>
              <a:rPr b="1" lang="en-US"/>
              <a:t> - This Sunday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-"/>
            </a:pPr>
            <a:r>
              <a:rPr b="1" lang="en-US">
                <a:solidFill>
                  <a:schemeClr val="lt2"/>
                </a:solidFill>
              </a:rPr>
              <a:t>No meeting!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2022-09</a:t>
            </a:r>
            <a:r>
              <a:rPr b="1" lang="en-US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-29</a:t>
            </a:r>
            <a:r>
              <a:rPr b="1" lang="en-US"/>
              <a:t> - Next Thursday</a:t>
            </a:r>
            <a:endParaRPr b="1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OSINT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Open Source Intelligence - stalk your targets!!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Fall CTF 2022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This Saturday, CIF 3039 12 - 6PM!</a:t>
            </a:r>
            <a:endParaRPr sz="28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Bring your friends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No meeting this Sunday</a:t>
            </a:r>
            <a:endParaRPr/>
          </a:p>
        </p:txBody>
      </p:sp>
      <p:sp>
        <p:nvSpPr>
          <p:cNvPr id="68" name="Google Shape;68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601" y="2438788"/>
            <a:ext cx="7858800" cy="19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813900" y="582275"/>
            <a:ext cx="105642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22"/>
              <a:t>ctf.sigpwny.com</a:t>
            </a:r>
            <a:endParaRPr sz="3222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/>
              <a:t>sigpwny{plz_no_nsa_backdoor}</a:t>
            </a:r>
            <a:endParaRPr sz="48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800" y="1830500"/>
            <a:ext cx="2227810" cy="490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401" y="2146175"/>
            <a:ext cx="4538401" cy="427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What is reverse engineering?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Compilation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Executables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Static vs dynamic analysis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Ghidra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Demo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GDB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/>
              <a:t>What is Reverse Engineering?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838200" y="18144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Figure out how a program works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Crack programs and write keygens?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Find secrets in the program?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Find bugs in the code?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Many different languages, different strategies for RE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Today: C/C++ on Linux ("ELF binaries")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00" y="2352750"/>
            <a:ext cx="918249" cy="91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400" y="4039130"/>
            <a:ext cx="918250" cy="1032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7725" y="3271000"/>
            <a:ext cx="1859550" cy="11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4850" y="3014663"/>
            <a:ext cx="1678874" cy="16788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6"/>
          <p:cNvCxnSpPr>
            <a:stCxn id="92" idx="3"/>
            <a:endCxn id="94" idx="1"/>
          </p:cNvCxnSpPr>
          <p:nvPr/>
        </p:nvCxnSpPr>
        <p:spPr>
          <a:xfrm>
            <a:off x="2542649" y="2811874"/>
            <a:ext cx="1185000" cy="104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>
            <a:stCxn id="93" idx="3"/>
            <a:endCxn id="94" idx="1"/>
          </p:cNvCxnSpPr>
          <p:nvPr/>
        </p:nvCxnSpPr>
        <p:spPr>
          <a:xfrm flipH="1" rot="10800000">
            <a:off x="2542650" y="3854171"/>
            <a:ext cx="1185000" cy="701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4" idx="3"/>
            <a:endCxn id="95" idx="1"/>
          </p:cNvCxnSpPr>
          <p:nvPr/>
        </p:nvCxnSpPr>
        <p:spPr>
          <a:xfrm>
            <a:off x="5587275" y="3854100"/>
            <a:ext cx="977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985075" y="5256475"/>
            <a:ext cx="219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 code</a:t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157500" y="455527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Compiler</a:t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(Clang)</a:t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904288" y="48327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Executable</a:t>
            </a:r>
            <a:endParaRPr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/>
              <a:t>Compilation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1247" y="1575900"/>
            <a:ext cx="7406053" cy="47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6"/>
          <p:cNvCxnSpPr>
            <a:stCxn id="95" idx="0"/>
            <a:endCxn id="103" idx="2"/>
          </p:cNvCxnSpPr>
          <p:nvPr/>
        </p:nvCxnSpPr>
        <p:spPr>
          <a:xfrm flipH="1" rot="10800000">
            <a:off x="7404287" y="2052863"/>
            <a:ext cx="879900" cy="96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/>
              <a:t>Executable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Processor understands machine code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Registers &amp; stack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Register: store 64 bit number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Stack: function local variables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Heap: malloc’d memory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Data segment: global variables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vs Dynamic Analysis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Static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Tools: Ghidra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Decompile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Debugging analogy: read source code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Dynamic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Tools: GNU Debugger (GDB)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Run the program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Set breakpoints, step through, try various inputs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Debugging analogy: print statements after running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000" y="1451750"/>
            <a:ext cx="3492650" cy="43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405675" y="6069775"/>
            <a:ext cx="2196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https://godbolt.org/</a:t>
            </a:r>
            <a:endParaRPr sz="19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</a:pPr>
            <a:r>
              <a:rPr lang="en-US"/>
              <a:t>Reverse it!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209213"/>
            <a:ext cx="5063275" cy="24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GPwny">
  <a:themeElements>
    <a:clrScheme name="Office Theme">
      <a:dk1>
        <a:srgbClr val="000000"/>
      </a:dk1>
      <a:lt1>
        <a:srgbClr val="FFFFFF"/>
      </a:lt1>
      <a:dk2>
        <a:srgbClr val="33CC55"/>
      </a:dk2>
      <a:lt2>
        <a:srgbClr val="FF4040"/>
      </a:lt2>
      <a:accent1>
        <a:srgbClr val="41AAFF"/>
      </a:accent1>
      <a:accent2>
        <a:srgbClr val="ED7A31"/>
      </a:accent2>
      <a:accent3>
        <a:srgbClr val="FFC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