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Spectral"/>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F606A5-409B-479F-AF59-EFF6DD168067}">
  <a:tblStyle styleId="{15F606A5-409B-479F-AF59-EFF6DD1680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Spectral-bold.fntdata"/><Relationship Id="rId27" Type="http://schemas.openxmlformats.org/officeDocument/2006/relationships/font" Target="fonts/Spectral-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pectral-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Spectral-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efcd13b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efcd13b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defcd13b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defcd13b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accelerate efforts towards holistic development of multilingual models; we propose a framework that can keep track of the DEI of NLP technology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defcd13b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defcd13b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defcd13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defcd13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prompted us to develop this framework in the first place? When we were choosing amongst multilingual models to use for a certain subet of low-resource languages, we observed that even the SOTA model on a prominent </a:t>
            </a:r>
            <a:r>
              <a:rPr lang="en"/>
              <a:t>multilingual</a:t>
            </a:r>
            <a:r>
              <a:rPr lang="en"/>
              <a:t> leaderboard is just not good enough. Even though its average accuracy is better than say the 2nd best model, it only provides for marginal improvements in most languages. Can we conclude that SOTA model is hence “better” that the 2nd best? If we look at it purely from the perspective of its position on the multilingual leaderboard, one would say yes. However, does it …Q1) … NO; Q2) … NO; Q3) … NO. Why not? Why haven’t model builders attempted to work on improving the above? This is largely an artifact of the lack of incentives. The leaderboard design incentivizes model builders to simply improve </a:t>
            </a:r>
            <a:r>
              <a:rPr lang="en"/>
              <a:t>average</a:t>
            </a:r>
            <a:r>
              <a:rPr lang="en"/>
              <a:t> accuracies across </a:t>
            </a:r>
            <a:r>
              <a:rPr lang="en"/>
              <a:t>languages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nsufficiency</a:t>
            </a:r>
            <a:r>
              <a:rPr lang="en"/>
              <a:t> in coverage of languages remains, equally disparate </a:t>
            </a:r>
            <a:r>
              <a:rPr lang="en"/>
              <a:t>amongst</a:t>
            </a:r>
            <a:r>
              <a:rPr lang="en"/>
              <a:t> languages; and models are only getting bigger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defcd13b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defcd13b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why do we focus on DEI in particular? We borrow from the social construct of equal representation which rests on these three pillars.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accelerate efforts towards holistic development of multilingual models; we propose a framework that can keep track of the DEI of NLP technology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defcd13b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defcd13b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accelerate efforts </a:t>
            </a:r>
            <a:r>
              <a:rPr lang="en"/>
              <a:t>towards</a:t>
            </a:r>
            <a:r>
              <a:rPr lang="en"/>
              <a:t> holistic development of multilingual models; we propose a </a:t>
            </a:r>
            <a:r>
              <a:rPr lang="en"/>
              <a:t>framework</a:t>
            </a:r>
            <a:r>
              <a:rPr lang="en"/>
              <a:t> that can keep </a:t>
            </a:r>
            <a:r>
              <a:rPr lang="en"/>
              <a:t>track</a:t>
            </a:r>
            <a:r>
              <a:rPr lang="en"/>
              <a:t> of the DEI of NLP technology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efcd13b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efcd13b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defcd13bf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defcd13b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In </a:t>
            </a:r>
            <a:r>
              <a:rPr lang="en" sz="1300">
                <a:solidFill>
                  <a:srgbClr val="595959"/>
                </a:solidFill>
                <a:latin typeface="Lato"/>
                <a:ea typeface="Lato"/>
                <a:cs typeface="Lato"/>
                <a:sym typeface="Lato"/>
              </a:rPr>
              <a:t>economics</a:t>
            </a:r>
            <a:r>
              <a:rPr lang="en" sz="1300">
                <a:solidFill>
                  <a:srgbClr val="595959"/>
                </a:solidFill>
                <a:latin typeface="Lato"/>
                <a:ea typeface="Lato"/>
                <a:cs typeface="Lato"/>
                <a:sym typeface="Lato"/>
              </a:rPr>
              <a:t>, measuring statistical inequalities is important for multiple applications, eg, to quantify disparity in income distributions. The choice of income income equality indicator is of significant importance since it has implications in measuring health, state-level mortality,</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n" sz="1300">
                <a:solidFill>
                  <a:srgbClr val="595959"/>
                </a:solidFill>
                <a:latin typeface="Lato"/>
                <a:ea typeface="Lato"/>
                <a:cs typeface="Lato"/>
                <a:sym typeface="Lato"/>
              </a:rPr>
              <a:t>Scale Invariance: no change in relative performance should lead to no change in equity, regardless of changes in absolute values;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n" sz="1300">
                <a:solidFill>
                  <a:srgbClr val="595959"/>
                </a:solidFill>
                <a:latin typeface="Lato"/>
                <a:ea typeface="Lato"/>
                <a:cs typeface="Lato"/>
                <a:sym typeface="Lato"/>
              </a:rPr>
              <a:t>equity must remain invariant under cloning, i.e., if two identical distributions are combined, the equity remains unchanged;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defcd13b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defcd13b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defcd13b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defcd13b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accelerate efforts towards holistic development of multilingual models; we propose a framework that can keep track of the DEI of NLP technology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defcd13b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defcd13b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351675"/>
            <a:ext cx="8520600" cy="2787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4160">
                <a:solidFill>
                  <a:schemeClr val="dk1"/>
                </a:solidFill>
                <a:latin typeface="Spectral"/>
                <a:ea typeface="Spectral"/>
                <a:cs typeface="Spectral"/>
                <a:sym typeface="Spectral"/>
              </a:rPr>
              <a:t>Evaluating the Diversity, Equity and Inclusion of NLP Technology:</a:t>
            </a:r>
            <a:endParaRPr b="0" sz="4160">
              <a:solidFill>
                <a:schemeClr val="dk1"/>
              </a:solidFill>
              <a:latin typeface="Spectral"/>
              <a:ea typeface="Spectral"/>
              <a:cs typeface="Spectral"/>
              <a:sym typeface="Spectral"/>
            </a:endParaRPr>
          </a:p>
          <a:p>
            <a:pPr indent="0" lvl="0" marL="0" rtl="0" algn="l">
              <a:spcBef>
                <a:spcPts val="1000"/>
              </a:spcBef>
              <a:spcAft>
                <a:spcPts val="0"/>
              </a:spcAft>
              <a:buSzPts val="990"/>
              <a:buNone/>
            </a:pPr>
            <a:r>
              <a:rPr b="0" i="1" lang="en" sz="4160">
                <a:solidFill>
                  <a:schemeClr val="dk1"/>
                </a:solidFill>
                <a:latin typeface="Spectral"/>
                <a:ea typeface="Spectral"/>
                <a:cs typeface="Spectral"/>
                <a:sym typeface="Spectral"/>
              </a:rPr>
              <a:t>A Case Study for Indian Languages</a:t>
            </a:r>
            <a:endParaRPr b="0" i="1" sz="4160">
              <a:solidFill>
                <a:schemeClr val="dk1"/>
              </a:solidFill>
              <a:latin typeface="Spectral"/>
              <a:ea typeface="Spectral"/>
              <a:cs typeface="Spectral"/>
              <a:sym typeface="Spectral"/>
            </a:endParaRPr>
          </a:p>
        </p:txBody>
      </p:sp>
      <p:sp>
        <p:nvSpPr>
          <p:cNvPr id="87" name="Google Shape;87;p13"/>
          <p:cNvSpPr txBox="1"/>
          <p:nvPr>
            <p:ph idx="1" type="subTitle"/>
          </p:nvPr>
        </p:nvSpPr>
        <p:spPr>
          <a:xfrm>
            <a:off x="311700" y="3674423"/>
            <a:ext cx="8520600" cy="7335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a:t>Simran Khanuja*, Sebastian Ruder*, Partha Talukdar</a:t>
            </a:r>
            <a:endParaRPr/>
          </a:p>
        </p:txBody>
      </p:sp>
      <p:pic>
        <p:nvPicPr>
          <p:cNvPr id="88" name="Google Shape;88;p13"/>
          <p:cNvPicPr preferRelativeResize="0"/>
          <p:nvPr/>
        </p:nvPicPr>
        <p:blipFill rotWithShape="1">
          <a:blip r:embed="rId3">
            <a:alphaModFix/>
          </a:blip>
          <a:srcRect b="38675" l="15889" r="14447" t="36796"/>
          <a:stretch/>
        </p:blipFill>
        <p:spPr>
          <a:xfrm>
            <a:off x="311700" y="393075"/>
            <a:ext cx="2315699" cy="427976"/>
          </a:xfrm>
          <a:prstGeom prst="rect">
            <a:avLst/>
          </a:prstGeom>
          <a:noFill/>
          <a:ln>
            <a:noFill/>
          </a:ln>
        </p:spPr>
      </p:pic>
      <p:pic>
        <p:nvPicPr>
          <p:cNvPr id="89" name="Google Shape;89;p13"/>
          <p:cNvPicPr preferRelativeResize="0"/>
          <p:nvPr/>
        </p:nvPicPr>
        <p:blipFill rotWithShape="1">
          <a:blip r:embed="rId4">
            <a:alphaModFix/>
          </a:blip>
          <a:srcRect b="17553" l="14076" r="15047" t="14645"/>
          <a:stretch/>
        </p:blipFill>
        <p:spPr>
          <a:xfrm>
            <a:off x="7432750" y="167325"/>
            <a:ext cx="1546351" cy="986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9750" y="190425"/>
            <a:ext cx="4036200" cy="83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Spectral"/>
                <a:ea typeface="Spectral"/>
                <a:cs typeface="Spectral"/>
                <a:sym typeface="Spectral"/>
              </a:rPr>
              <a:t>How can we improve the DEI of pre-trained models?</a:t>
            </a:r>
            <a:endParaRPr>
              <a:solidFill>
                <a:schemeClr val="dk1"/>
              </a:solidFill>
              <a:latin typeface="Spectral"/>
              <a:ea typeface="Spectral"/>
              <a:cs typeface="Spectral"/>
              <a:sym typeface="Spectral"/>
            </a:endParaRPr>
          </a:p>
        </p:txBody>
      </p:sp>
      <p:pic>
        <p:nvPicPr>
          <p:cNvPr id="169" name="Google Shape;169;p22"/>
          <p:cNvPicPr preferRelativeResize="0"/>
          <p:nvPr/>
        </p:nvPicPr>
        <p:blipFill>
          <a:blip r:embed="rId3">
            <a:alphaModFix/>
          </a:blip>
          <a:stretch>
            <a:fillRect/>
          </a:stretch>
        </p:blipFill>
        <p:spPr>
          <a:xfrm>
            <a:off x="319750" y="1462750"/>
            <a:ext cx="3844825" cy="2388575"/>
          </a:xfrm>
          <a:prstGeom prst="rect">
            <a:avLst/>
          </a:prstGeom>
          <a:noFill/>
          <a:ln>
            <a:noFill/>
          </a:ln>
        </p:spPr>
      </p:pic>
      <p:sp>
        <p:nvSpPr>
          <p:cNvPr id="170" name="Google Shape;170;p22"/>
          <p:cNvSpPr txBox="1"/>
          <p:nvPr/>
        </p:nvSpPr>
        <p:spPr>
          <a:xfrm>
            <a:off x="176000" y="3956975"/>
            <a:ext cx="42384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latin typeface="Spectral"/>
                <a:ea typeface="Spectral"/>
                <a:cs typeface="Spectral"/>
                <a:sym typeface="Spectral"/>
              </a:rPr>
              <a:t>We propose a novel annotation allocation algorithm that optimizes DEI during fine-tuning</a:t>
            </a:r>
            <a:endParaRPr i="1" sz="1700">
              <a:latin typeface="Spectral"/>
              <a:ea typeface="Spectral"/>
              <a:cs typeface="Spectral"/>
              <a:sym typeface="Spectral"/>
            </a:endParaRPr>
          </a:p>
        </p:txBody>
      </p:sp>
      <p:sp>
        <p:nvSpPr>
          <p:cNvPr id="171" name="Google Shape;171;p22"/>
          <p:cNvSpPr txBox="1"/>
          <p:nvPr>
            <p:ph idx="2" type="body"/>
          </p:nvPr>
        </p:nvSpPr>
        <p:spPr>
          <a:xfrm>
            <a:off x="4750100" y="265250"/>
            <a:ext cx="4238400" cy="48783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b="1" lang="en" sz="1400"/>
              <a:t>Why do these disparities exist?</a:t>
            </a:r>
            <a:endParaRPr b="1" sz="1400"/>
          </a:p>
          <a:p>
            <a:pPr indent="-311150" lvl="0" marL="457200" rtl="0" algn="l">
              <a:lnSpc>
                <a:spcPct val="115000"/>
              </a:lnSpc>
              <a:spcBef>
                <a:spcPts val="0"/>
              </a:spcBef>
              <a:spcAft>
                <a:spcPts val="0"/>
              </a:spcAft>
              <a:buSzPts val="1300"/>
              <a:buChar char="●"/>
            </a:pPr>
            <a:r>
              <a:rPr lang="en"/>
              <a:t>Model performances mostly reflect the amount of raw data used in pre-training.</a:t>
            </a:r>
            <a:endParaRPr/>
          </a:p>
          <a:p>
            <a:pPr indent="-311150" lvl="0" marL="457200" rtl="0" algn="l">
              <a:lnSpc>
                <a:spcPct val="115000"/>
              </a:lnSpc>
              <a:spcBef>
                <a:spcPts val="1000"/>
              </a:spcBef>
              <a:spcAft>
                <a:spcPts val="0"/>
              </a:spcAft>
              <a:buSzPts val="1300"/>
              <a:buChar char="●"/>
            </a:pPr>
            <a:r>
              <a:rPr lang="en"/>
              <a:t>Highly ambitious undertaking to create equitable data resources for 7000 languages. </a:t>
            </a:r>
            <a:endParaRPr/>
          </a:p>
          <a:p>
            <a:pPr indent="0" lvl="0" marL="0" rtl="0" algn="l">
              <a:lnSpc>
                <a:spcPct val="115000"/>
              </a:lnSpc>
              <a:spcBef>
                <a:spcPts val="1000"/>
              </a:spcBef>
              <a:spcAft>
                <a:spcPts val="0"/>
              </a:spcAft>
              <a:buNone/>
            </a:pPr>
            <a:r>
              <a:rPr b="1" lang="en"/>
              <a:t>How can we optimally leverage a data annotation budget to optimally fine-tune models?</a:t>
            </a:r>
            <a:endParaRPr b="1"/>
          </a:p>
          <a:p>
            <a:pPr indent="-311150" lvl="0" marL="457200" rtl="0" algn="l">
              <a:lnSpc>
                <a:spcPct val="115000"/>
              </a:lnSpc>
              <a:spcBef>
                <a:spcPts val="1000"/>
              </a:spcBef>
              <a:spcAft>
                <a:spcPts val="0"/>
              </a:spcAft>
              <a:buSzPts val="1300"/>
              <a:buChar char="●"/>
            </a:pPr>
            <a:r>
              <a:rPr i="1" lang="en" u="sng"/>
              <a:t>Fully computational</a:t>
            </a:r>
            <a:r>
              <a:rPr lang="en"/>
              <a:t>: empirically estimate performance of a target language when fine-tuned on a source, which follows a power-law distribution.</a:t>
            </a:r>
            <a:endParaRPr/>
          </a:p>
          <a:p>
            <a:pPr indent="-311150" lvl="0" marL="457200" rtl="0" algn="l">
              <a:lnSpc>
                <a:spcPct val="115000"/>
              </a:lnSpc>
              <a:spcBef>
                <a:spcPts val="1000"/>
              </a:spcBef>
              <a:spcAft>
                <a:spcPts val="0"/>
              </a:spcAft>
              <a:buSzPts val="1300"/>
              <a:buChar char="●"/>
            </a:pPr>
            <a:r>
              <a:rPr i="1" lang="en" u="sng"/>
              <a:t>Greedy approach</a:t>
            </a:r>
            <a:r>
              <a:rPr lang="en"/>
              <a:t>: At each step, allocate a sample to the source language conferring the highest marginal gain (w.r.t DEI) to all target languages. </a:t>
            </a:r>
            <a:endParaRPr/>
          </a:p>
          <a:p>
            <a:pPr indent="0" lvl="0" marL="0" rtl="0" algn="ctr">
              <a:spcBef>
                <a:spcPts val="1000"/>
              </a:spcBef>
              <a:spcAft>
                <a:spcPts val="1000"/>
              </a:spcAft>
              <a:buNone/>
            </a:pPr>
            <a:r>
              <a:rPr b="1" lang="en" sz="1400">
                <a:solidFill>
                  <a:srgbClr val="6AA84F"/>
                </a:solidFill>
              </a:rPr>
              <a:t>Performance better than or equal to an egalitarian distribution!</a:t>
            </a:r>
            <a:endParaRPr sz="14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142800" y="528200"/>
            <a:ext cx="900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Spectral"/>
                <a:ea typeface="Spectral"/>
                <a:cs typeface="Spectral"/>
                <a:sym typeface="Spectral"/>
              </a:rPr>
              <a:t>How can our community help improve DEI of NLP technology?</a:t>
            </a:r>
            <a:endParaRPr>
              <a:solidFill>
                <a:schemeClr val="dk1"/>
              </a:solidFill>
              <a:latin typeface="Spectral"/>
              <a:ea typeface="Spectral"/>
              <a:cs typeface="Spectral"/>
              <a:sym typeface="Spectral"/>
            </a:endParaRPr>
          </a:p>
        </p:txBody>
      </p:sp>
      <p:sp>
        <p:nvSpPr>
          <p:cNvPr id="177" name="Google Shape;177;p23"/>
          <p:cNvSpPr/>
          <p:nvPr/>
        </p:nvSpPr>
        <p:spPr>
          <a:xfrm>
            <a:off x="628250" y="1338950"/>
            <a:ext cx="4012800" cy="3534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Data Efforts</a:t>
            </a:r>
            <a:endParaRPr sz="1600" u="sng">
              <a:latin typeface="Spectral"/>
              <a:ea typeface="Spectral"/>
              <a:cs typeface="Spectral"/>
              <a:sym typeface="Spectral"/>
            </a:endParaRPr>
          </a:p>
          <a:p>
            <a:pPr indent="0" lvl="0" marL="0" rtl="0" algn="l">
              <a:spcBef>
                <a:spcPts val="0"/>
              </a:spcBef>
              <a:spcAft>
                <a:spcPts val="0"/>
              </a:spcAft>
              <a:buNone/>
            </a:pPr>
            <a:r>
              <a:t/>
            </a:r>
            <a:endParaRPr sz="1600" u="sng">
              <a:latin typeface="Spectral"/>
              <a:ea typeface="Spectral"/>
              <a:cs typeface="Spectral"/>
              <a:sym typeface="Spectral"/>
            </a:endParaRPr>
          </a:p>
          <a:p>
            <a:pPr indent="-196850" lvl="0" marL="342900" rtl="0" algn="l">
              <a:spcBef>
                <a:spcPts val="0"/>
              </a:spcBef>
              <a:spcAft>
                <a:spcPts val="0"/>
              </a:spcAft>
              <a:buSzPts val="1300"/>
              <a:buFont typeface="Spectral"/>
              <a:buChar char="●"/>
            </a:pPr>
            <a:r>
              <a:rPr lang="en" sz="1300">
                <a:latin typeface="Spectral"/>
                <a:ea typeface="Spectral"/>
                <a:cs typeface="Spectral"/>
                <a:sym typeface="Spectral"/>
              </a:rPr>
              <a:t>Build representative evaluation sets for all languages as they are required to accurately measure DEI.</a:t>
            </a:r>
            <a:endParaRPr sz="1300">
              <a:latin typeface="Spectral"/>
              <a:ea typeface="Spectral"/>
              <a:cs typeface="Spectral"/>
              <a:sym typeface="Spectral"/>
            </a:endParaRPr>
          </a:p>
          <a:p>
            <a:pPr indent="-196850" lvl="0" marL="342900" rtl="0" algn="l">
              <a:spcBef>
                <a:spcPts val="500"/>
              </a:spcBef>
              <a:spcAft>
                <a:spcPts val="0"/>
              </a:spcAft>
              <a:buSzPts val="1300"/>
              <a:buFont typeface="Spectral"/>
              <a:buChar char="●"/>
            </a:pPr>
            <a:r>
              <a:rPr lang="en" sz="1300">
                <a:latin typeface="Spectral"/>
                <a:ea typeface="Spectral"/>
                <a:cs typeface="Spectral"/>
                <a:sym typeface="Spectral"/>
              </a:rPr>
              <a:t>Collect small amounts of data across many languages for fine-tuning, to maximize marginal gain.</a:t>
            </a:r>
            <a:endParaRPr sz="1300">
              <a:latin typeface="Spectral"/>
              <a:ea typeface="Spectral"/>
              <a:cs typeface="Spectral"/>
              <a:sym typeface="Spectral"/>
            </a:endParaRPr>
          </a:p>
          <a:p>
            <a:pPr indent="-196850" lvl="0" marL="342900" rtl="0" algn="l">
              <a:spcBef>
                <a:spcPts val="500"/>
              </a:spcBef>
              <a:spcAft>
                <a:spcPts val="0"/>
              </a:spcAft>
              <a:buSzPts val="1300"/>
              <a:buFont typeface="Spectral"/>
              <a:buChar char="●"/>
            </a:pPr>
            <a:r>
              <a:rPr lang="en" sz="1300">
                <a:latin typeface="Spectral"/>
                <a:ea typeface="Spectral"/>
                <a:cs typeface="Spectral"/>
                <a:sym typeface="Spectral"/>
              </a:rPr>
              <a:t>Collect at grassroots level: involve the community to capture culturally relevant phenomenon. (</a:t>
            </a:r>
            <a:r>
              <a:rPr i="1" lang="en" sz="1300">
                <a:latin typeface="Spectral"/>
                <a:ea typeface="Spectral"/>
                <a:cs typeface="Spectral"/>
                <a:sym typeface="Spectral"/>
              </a:rPr>
              <a:t>example: Masakhane</a:t>
            </a:r>
            <a:r>
              <a:rPr lang="en" sz="1300">
                <a:latin typeface="Spectral"/>
                <a:ea typeface="Spectral"/>
                <a:cs typeface="Spectral"/>
                <a:sym typeface="Spectral"/>
              </a:rPr>
              <a:t>)</a:t>
            </a:r>
            <a:endParaRPr sz="1300">
              <a:latin typeface="Spectral"/>
              <a:ea typeface="Spectral"/>
              <a:cs typeface="Spectral"/>
              <a:sym typeface="Spectral"/>
            </a:endParaRPr>
          </a:p>
          <a:p>
            <a:pPr indent="-196850" lvl="0" marL="342900" rtl="0" algn="l">
              <a:spcBef>
                <a:spcPts val="500"/>
              </a:spcBef>
              <a:spcAft>
                <a:spcPts val="0"/>
              </a:spcAft>
              <a:buSzPts val="1300"/>
              <a:buFont typeface="Spectral"/>
              <a:buChar char="●"/>
            </a:pPr>
            <a:r>
              <a:rPr lang="en" sz="1300">
                <a:latin typeface="Spectral"/>
                <a:ea typeface="Spectral"/>
                <a:cs typeface="Spectral"/>
                <a:sym typeface="Spectral"/>
              </a:rPr>
              <a:t>Incentivize rural, low-income workers to provide for such data.</a:t>
            </a:r>
            <a:endParaRPr sz="1300">
              <a:latin typeface="Spectral"/>
              <a:ea typeface="Spectral"/>
              <a:cs typeface="Spectral"/>
              <a:sym typeface="Spectral"/>
            </a:endParaRPr>
          </a:p>
          <a:p>
            <a:pPr indent="0" lvl="0" marL="0" rtl="0" algn="l">
              <a:spcBef>
                <a:spcPts val="500"/>
              </a:spcBef>
              <a:spcAft>
                <a:spcPts val="1000"/>
              </a:spcAft>
              <a:buNone/>
            </a:pPr>
            <a:r>
              <a:t/>
            </a:r>
            <a:endParaRPr sz="1800">
              <a:latin typeface="Spectral"/>
              <a:ea typeface="Spectral"/>
              <a:cs typeface="Spectral"/>
              <a:sym typeface="Spectral"/>
            </a:endParaRPr>
          </a:p>
        </p:txBody>
      </p:sp>
      <p:sp>
        <p:nvSpPr>
          <p:cNvPr id="178" name="Google Shape;178;p23"/>
          <p:cNvSpPr/>
          <p:nvPr/>
        </p:nvSpPr>
        <p:spPr>
          <a:xfrm>
            <a:off x="5080400" y="1291025"/>
            <a:ext cx="3642000" cy="3582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Trading off multilinguality and regionality</a:t>
            </a:r>
            <a:endParaRPr sz="1600" u="sng">
              <a:latin typeface="Spectral"/>
              <a:ea typeface="Spectral"/>
              <a:cs typeface="Spectral"/>
              <a:sym typeface="Spectral"/>
            </a:endParaRPr>
          </a:p>
          <a:p>
            <a:pPr indent="0" lvl="0" marL="0" rtl="0" algn="ctr">
              <a:spcBef>
                <a:spcPts val="0"/>
              </a:spcBef>
              <a:spcAft>
                <a:spcPts val="0"/>
              </a:spcAft>
              <a:buNone/>
            </a:pPr>
            <a:r>
              <a:t/>
            </a:r>
            <a:endParaRPr sz="1600" u="sng">
              <a:latin typeface="Spectral"/>
              <a:ea typeface="Spectral"/>
              <a:cs typeface="Spectral"/>
              <a:sym typeface="Spectral"/>
            </a:endParaRPr>
          </a:p>
          <a:p>
            <a:pPr indent="-196850" lvl="0" marL="342900" rtl="0" algn="l">
              <a:spcBef>
                <a:spcPts val="0"/>
              </a:spcBef>
              <a:spcAft>
                <a:spcPts val="0"/>
              </a:spcAft>
              <a:buSzPts val="1300"/>
              <a:buFont typeface="Spectral"/>
              <a:buChar char="●"/>
            </a:pPr>
            <a:r>
              <a:rPr lang="en" sz="1300">
                <a:latin typeface="Spectral"/>
                <a:ea typeface="Spectral"/>
                <a:cs typeface="Spectral"/>
                <a:sym typeface="Spectral"/>
              </a:rPr>
              <a:t>Make region-specific choices, both in pre-training and fine-tuning. </a:t>
            </a:r>
            <a:endParaRPr sz="1300">
              <a:latin typeface="Spectral"/>
              <a:ea typeface="Spectral"/>
              <a:cs typeface="Spectral"/>
              <a:sym typeface="Spectral"/>
            </a:endParaRPr>
          </a:p>
          <a:p>
            <a:pPr indent="-196850" lvl="0" marL="342900" rtl="0" algn="l">
              <a:spcBef>
                <a:spcPts val="500"/>
              </a:spcBef>
              <a:spcAft>
                <a:spcPts val="0"/>
              </a:spcAft>
              <a:buSzPts val="1300"/>
              <a:buFont typeface="Spectral"/>
              <a:buChar char="●"/>
            </a:pPr>
            <a:r>
              <a:rPr lang="en" sz="1300">
                <a:latin typeface="Spectral"/>
                <a:ea typeface="Spectral"/>
                <a:cs typeface="Spectral"/>
                <a:sym typeface="Spectral"/>
              </a:rPr>
              <a:t>Localizing the problem enables one to incorporate linguistic expertise and provide support for culturally relevant phenomena.</a:t>
            </a:r>
            <a:endParaRPr sz="1300">
              <a:latin typeface="Spectral"/>
              <a:ea typeface="Spectral"/>
              <a:cs typeface="Spectral"/>
              <a:sym typeface="Spectral"/>
            </a:endParaRPr>
          </a:p>
          <a:p>
            <a:pPr indent="-196850" lvl="0" marL="342900" rtl="0" algn="l">
              <a:spcBef>
                <a:spcPts val="500"/>
              </a:spcBef>
              <a:spcAft>
                <a:spcPts val="0"/>
              </a:spcAft>
              <a:buSzPts val="1300"/>
              <a:buFont typeface="Spectral"/>
              <a:buChar char="●"/>
            </a:pPr>
            <a:r>
              <a:rPr lang="en" sz="1300">
                <a:latin typeface="Spectral"/>
                <a:ea typeface="Spectral"/>
                <a:cs typeface="Spectral"/>
                <a:sym typeface="Spectral"/>
              </a:rPr>
              <a:t>However, avoid excessive fragmentation as it leads to higher maintenance costs.</a:t>
            </a:r>
            <a:endParaRPr sz="1300">
              <a:latin typeface="Spectral"/>
              <a:ea typeface="Spectral"/>
              <a:cs typeface="Spectral"/>
              <a:sym typeface="Spectral"/>
            </a:endParaRPr>
          </a:p>
          <a:p>
            <a:pPr indent="0" lvl="0" marL="0" rtl="0" algn="ctr">
              <a:spcBef>
                <a:spcPts val="500"/>
              </a:spcBef>
              <a:spcAft>
                <a:spcPts val="0"/>
              </a:spcAft>
              <a:buNone/>
            </a:pPr>
            <a:r>
              <a:t/>
            </a:r>
            <a:endParaRPr sz="1600" u="sng">
              <a:latin typeface="Spectral"/>
              <a:ea typeface="Spectral"/>
              <a:cs typeface="Spectral"/>
              <a:sym typeface="Spectral"/>
            </a:endParaRPr>
          </a:p>
          <a:p>
            <a:pPr indent="0" lvl="0" marL="0" rtl="0" algn="l">
              <a:spcBef>
                <a:spcPts val="0"/>
              </a:spcBef>
              <a:spcAft>
                <a:spcPts val="500"/>
              </a:spcAft>
              <a:buNone/>
            </a:pPr>
            <a:r>
              <a:t/>
            </a:r>
            <a:endParaRPr sz="1300">
              <a:solidFill>
                <a:srgbClr val="6AA84F"/>
              </a:solidFill>
              <a:latin typeface="Spectral"/>
              <a:ea typeface="Spectral"/>
              <a:cs typeface="Spectral"/>
              <a:sym typeface="Spectr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idx="1" type="body"/>
          </p:nvPr>
        </p:nvSpPr>
        <p:spPr>
          <a:xfrm>
            <a:off x="729450" y="1544125"/>
            <a:ext cx="7688700" cy="27960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b="1" lang="en" sz="3300">
                <a:solidFill>
                  <a:schemeClr val="dk1"/>
                </a:solidFill>
                <a:latin typeface="Spectral"/>
                <a:ea typeface="Spectral"/>
                <a:cs typeface="Spectral"/>
                <a:sym typeface="Spectral"/>
              </a:rPr>
              <a:t>Thanks!</a:t>
            </a:r>
            <a:endParaRPr b="1" sz="3300">
              <a:solidFill>
                <a:schemeClr val="dk1"/>
              </a:solidFill>
              <a:latin typeface="Spectral"/>
              <a:ea typeface="Spectral"/>
              <a:cs typeface="Spectral"/>
              <a:sym typeface="Spectr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138300" y="71000"/>
            <a:ext cx="4383300" cy="9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Spectral"/>
                <a:ea typeface="Spectral"/>
                <a:cs typeface="Spectral"/>
                <a:sym typeface="Spectral"/>
              </a:rPr>
              <a:t>Why is average accuracy simply not enough?</a:t>
            </a:r>
            <a:endParaRPr>
              <a:solidFill>
                <a:schemeClr val="dk1"/>
              </a:solidFill>
              <a:latin typeface="Spectral"/>
              <a:ea typeface="Spectral"/>
              <a:cs typeface="Spectral"/>
              <a:sym typeface="Spectral"/>
            </a:endParaRPr>
          </a:p>
        </p:txBody>
      </p:sp>
      <p:sp>
        <p:nvSpPr>
          <p:cNvPr id="95" name="Google Shape;95;p14"/>
          <p:cNvSpPr txBox="1"/>
          <p:nvPr/>
        </p:nvSpPr>
        <p:spPr>
          <a:xfrm>
            <a:off x="190150" y="3922800"/>
            <a:ext cx="41262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latin typeface="Spectral"/>
                <a:ea typeface="Spectral"/>
                <a:cs typeface="Spectral"/>
                <a:sym typeface="Spectral"/>
              </a:rPr>
              <a:t>Per-language results on a multilingual task of a model currently SOTA on a prominent multilingual leaderboard.</a:t>
            </a:r>
            <a:endParaRPr i="1" sz="1700">
              <a:latin typeface="Spectral"/>
              <a:ea typeface="Spectral"/>
              <a:cs typeface="Spectral"/>
              <a:sym typeface="Spectral"/>
            </a:endParaRPr>
          </a:p>
        </p:txBody>
      </p:sp>
      <p:pic>
        <p:nvPicPr>
          <p:cNvPr id="96" name="Google Shape;96;p14" title="Chart"/>
          <p:cNvPicPr preferRelativeResize="0"/>
          <p:nvPr/>
        </p:nvPicPr>
        <p:blipFill>
          <a:blip r:embed="rId3">
            <a:alphaModFix/>
          </a:blip>
          <a:stretch>
            <a:fillRect/>
          </a:stretch>
        </p:blipFill>
        <p:spPr>
          <a:xfrm>
            <a:off x="241025" y="1434350"/>
            <a:ext cx="4024449" cy="2488449"/>
          </a:xfrm>
          <a:prstGeom prst="rect">
            <a:avLst/>
          </a:prstGeom>
          <a:noFill/>
          <a:ln>
            <a:noFill/>
          </a:ln>
        </p:spPr>
      </p:pic>
      <p:sp>
        <p:nvSpPr>
          <p:cNvPr id="97" name="Google Shape;97;p14"/>
          <p:cNvSpPr txBox="1"/>
          <p:nvPr>
            <p:ph idx="2" type="body"/>
          </p:nvPr>
        </p:nvSpPr>
        <p:spPr>
          <a:xfrm>
            <a:off x="4916000" y="191000"/>
            <a:ext cx="4024500" cy="47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SOTA model reports 2.3% average accuracy gain over XLM-R.</a:t>
            </a:r>
            <a:endParaRPr/>
          </a:p>
          <a:p>
            <a:pPr indent="0" lvl="0" marL="0" rtl="0" algn="l">
              <a:spcBef>
                <a:spcPts val="1200"/>
              </a:spcBef>
              <a:spcAft>
                <a:spcPts val="0"/>
              </a:spcAft>
              <a:buNone/>
            </a:pPr>
            <a:r>
              <a:rPr lang="en"/>
              <a:t>Does this mean that the SOTA model is “</a:t>
            </a:r>
            <a:r>
              <a:rPr b="1" lang="en" u="sng"/>
              <a:t>better</a:t>
            </a:r>
            <a:r>
              <a:rPr lang="en"/>
              <a:t>” than XLM-R?</a:t>
            </a:r>
            <a:endParaRPr/>
          </a:p>
          <a:p>
            <a:pPr indent="0" lvl="0" marL="0" rtl="0" algn="l">
              <a:spcBef>
                <a:spcPts val="1200"/>
              </a:spcBef>
              <a:spcAft>
                <a:spcPts val="0"/>
              </a:spcAft>
              <a:buNone/>
            </a:pPr>
            <a:r>
              <a:rPr i="1" lang="en" u="sng"/>
              <a:t>Three questions:</a:t>
            </a:r>
            <a:endParaRPr i="1" u="sng"/>
          </a:p>
          <a:p>
            <a:pPr indent="-311150" lvl="0" marL="457200" rtl="0" algn="l">
              <a:spcBef>
                <a:spcPts val="1200"/>
              </a:spcBef>
              <a:spcAft>
                <a:spcPts val="0"/>
              </a:spcAft>
              <a:buSzPts val="1300"/>
              <a:buAutoNum type="arabicPeriod"/>
            </a:pPr>
            <a:r>
              <a:rPr lang="en"/>
              <a:t>Does it improve the diversity w.r.t. the population it supports?</a:t>
            </a:r>
            <a:endParaRPr/>
          </a:p>
          <a:p>
            <a:pPr indent="-298450" lvl="1" marL="914400" rtl="0" algn="l">
              <a:spcBef>
                <a:spcPts val="0"/>
              </a:spcBef>
              <a:spcAft>
                <a:spcPts val="0"/>
              </a:spcAft>
              <a:buClr>
                <a:srgbClr val="FF0000"/>
              </a:buClr>
              <a:buSzPts val="1100"/>
              <a:buAutoNum type="alphaLcPeriod"/>
            </a:pPr>
            <a:r>
              <a:rPr lang="en">
                <a:solidFill>
                  <a:srgbClr val="FF0000"/>
                </a:solidFill>
              </a:rPr>
              <a:t>Doesn’t increase languages’ supported</a:t>
            </a:r>
            <a:endParaRPr>
              <a:solidFill>
                <a:srgbClr val="FF0000"/>
              </a:solidFill>
            </a:endParaRPr>
          </a:p>
          <a:p>
            <a:pPr indent="-311150" lvl="0" marL="457200" rtl="0" algn="l">
              <a:spcBef>
                <a:spcPts val="1000"/>
              </a:spcBef>
              <a:spcAft>
                <a:spcPts val="0"/>
              </a:spcAft>
              <a:buSzPts val="1300"/>
              <a:buAutoNum type="arabicPeriod"/>
            </a:pPr>
            <a:r>
              <a:rPr lang="en"/>
              <a:t>Does it improve the equity of the model across languages?</a:t>
            </a:r>
            <a:endParaRPr/>
          </a:p>
          <a:p>
            <a:pPr indent="-298450" lvl="1" marL="914400" rtl="0" algn="l">
              <a:spcBef>
                <a:spcPts val="0"/>
              </a:spcBef>
              <a:spcAft>
                <a:spcPts val="0"/>
              </a:spcAft>
              <a:buClr>
                <a:srgbClr val="FF0000"/>
              </a:buClr>
              <a:buSzPts val="1100"/>
              <a:buAutoNum type="alphaLcPeriod"/>
            </a:pPr>
            <a:r>
              <a:rPr lang="en">
                <a:solidFill>
                  <a:srgbClr val="FF0000"/>
                </a:solidFill>
              </a:rPr>
              <a:t>Difference in performance between languages remains similar (XLM-R : 2.6%; SOTA : 2.4%)</a:t>
            </a:r>
            <a:endParaRPr>
              <a:solidFill>
                <a:srgbClr val="FF0000"/>
              </a:solidFill>
            </a:endParaRPr>
          </a:p>
          <a:p>
            <a:pPr indent="-311150" lvl="0" marL="457200" rtl="0" algn="l">
              <a:spcBef>
                <a:spcPts val="1000"/>
              </a:spcBef>
              <a:spcAft>
                <a:spcPts val="0"/>
              </a:spcAft>
              <a:buSzPts val="1300"/>
              <a:buAutoNum type="arabicPeriod"/>
            </a:pPr>
            <a:r>
              <a:rPr lang="en"/>
              <a:t>Does it improve the inclusivity of the model across users?</a:t>
            </a:r>
            <a:endParaRPr/>
          </a:p>
          <a:p>
            <a:pPr indent="-298450" lvl="1" marL="914400" rtl="0" algn="l">
              <a:spcBef>
                <a:spcPts val="0"/>
              </a:spcBef>
              <a:spcAft>
                <a:spcPts val="0"/>
              </a:spcAft>
              <a:buClr>
                <a:srgbClr val="FF0000"/>
              </a:buClr>
              <a:buSzPts val="1100"/>
              <a:buAutoNum type="alphaLcPeriod"/>
            </a:pPr>
            <a:r>
              <a:rPr lang="en">
                <a:solidFill>
                  <a:srgbClr val="FF0000"/>
                </a:solidFill>
              </a:rPr>
              <a:t>XLM-R is 550M while SOTA model is 662M</a:t>
            </a:r>
            <a:endParaRPr>
              <a:solidFill>
                <a:srgbClr val="FF0000"/>
              </a:solidFill>
            </a:endParaRPr>
          </a:p>
          <a:p>
            <a:pPr indent="0" lvl="0" marL="0" rtl="0" algn="ctr">
              <a:spcBef>
                <a:spcPts val="1000"/>
              </a:spcBef>
              <a:spcAft>
                <a:spcPts val="1200"/>
              </a:spcAft>
              <a:buNone/>
            </a:pPr>
            <a:r>
              <a:rPr b="1" lang="en" sz="1500"/>
              <a:t>Why not? No incentives!</a:t>
            </a:r>
            <a:endParaRPr b="1" sz="1500"/>
          </a:p>
        </p:txBody>
      </p:sp>
      <p:sp>
        <p:nvSpPr>
          <p:cNvPr id="98" name="Google Shape;98;p14"/>
          <p:cNvSpPr txBox="1"/>
          <p:nvPr/>
        </p:nvSpPr>
        <p:spPr>
          <a:xfrm>
            <a:off x="2927850" y="2046450"/>
            <a:ext cx="126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6AA84F"/>
                </a:solidFill>
                <a:latin typeface="Lato"/>
                <a:ea typeface="Lato"/>
                <a:cs typeface="Lato"/>
                <a:sym typeface="Lato"/>
              </a:rPr>
              <a:t>2.3% avg.↑</a:t>
            </a:r>
            <a:endParaRPr b="1" sz="1700">
              <a:solidFill>
                <a:srgbClr val="6AA84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01350" y="440350"/>
            <a:ext cx="900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Spectral"/>
                <a:ea typeface="Spectral"/>
                <a:cs typeface="Spectral"/>
                <a:sym typeface="Spectral"/>
              </a:rPr>
              <a:t>Why is DEI for technology important?</a:t>
            </a:r>
            <a:endParaRPr>
              <a:solidFill>
                <a:schemeClr val="dk1"/>
              </a:solidFill>
              <a:latin typeface="Spectral"/>
              <a:ea typeface="Spectral"/>
              <a:cs typeface="Spectral"/>
              <a:sym typeface="Spectral"/>
            </a:endParaRPr>
          </a:p>
        </p:txBody>
      </p:sp>
      <p:sp>
        <p:nvSpPr>
          <p:cNvPr id="104" name="Google Shape;104;p15"/>
          <p:cNvSpPr/>
          <p:nvPr/>
        </p:nvSpPr>
        <p:spPr>
          <a:xfrm>
            <a:off x="284825" y="1338950"/>
            <a:ext cx="2950500" cy="3700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Diversity</a:t>
            </a:r>
            <a:endParaRPr sz="1600" u="sng">
              <a:latin typeface="Spectral"/>
              <a:ea typeface="Spectral"/>
              <a:cs typeface="Spectral"/>
              <a:sym typeface="Spectral"/>
            </a:endParaRPr>
          </a:p>
          <a:p>
            <a:pPr indent="0" lvl="0" marL="0" rtl="0" algn="l">
              <a:spcBef>
                <a:spcPts val="0"/>
              </a:spcBef>
              <a:spcAft>
                <a:spcPts val="0"/>
              </a:spcAft>
              <a:buNone/>
            </a:pPr>
            <a:r>
              <a:t/>
            </a:r>
            <a:endParaRPr sz="1600" u="sng">
              <a:latin typeface="Spectral"/>
              <a:ea typeface="Spectral"/>
              <a:cs typeface="Spectral"/>
              <a:sym typeface="Spectral"/>
            </a:endParaRPr>
          </a:p>
          <a:p>
            <a:pPr indent="0" lvl="0" marL="0" rtl="0" algn="l">
              <a:spcBef>
                <a:spcPts val="1000"/>
              </a:spcBef>
              <a:spcAft>
                <a:spcPts val="0"/>
              </a:spcAft>
              <a:buNone/>
            </a:pPr>
            <a:r>
              <a:t/>
            </a:r>
            <a:endParaRPr sz="1500">
              <a:latin typeface="Spectral"/>
              <a:ea typeface="Spectral"/>
              <a:cs typeface="Spectral"/>
              <a:sym typeface="Spectral"/>
            </a:endParaRPr>
          </a:p>
          <a:p>
            <a:pPr indent="0" lvl="0" marL="0" rtl="0" algn="l">
              <a:spcBef>
                <a:spcPts val="1000"/>
              </a:spcBef>
              <a:spcAft>
                <a:spcPts val="0"/>
              </a:spcAft>
              <a:buNone/>
            </a:pPr>
            <a:r>
              <a:t/>
            </a:r>
            <a:endParaRPr sz="1500">
              <a:latin typeface="Spectral"/>
              <a:ea typeface="Spectral"/>
              <a:cs typeface="Spectral"/>
              <a:sym typeface="Spectral"/>
            </a:endParaRPr>
          </a:p>
          <a:p>
            <a:pPr indent="0" lvl="0" marL="0" rtl="0" algn="l">
              <a:spcBef>
                <a:spcPts val="1000"/>
              </a:spcBef>
              <a:spcAft>
                <a:spcPts val="0"/>
              </a:spcAft>
              <a:buNone/>
            </a:pPr>
            <a:r>
              <a:t/>
            </a:r>
            <a:endParaRPr sz="1500">
              <a:latin typeface="Spectral"/>
              <a:ea typeface="Spectral"/>
              <a:cs typeface="Spectral"/>
              <a:sym typeface="Spectral"/>
            </a:endParaRPr>
          </a:p>
        </p:txBody>
      </p:sp>
      <p:sp>
        <p:nvSpPr>
          <p:cNvPr id="105" name="Google Shape;105;p15"/>
          <p:cNvSpPr/>
          <p:nvPr/>
        </p:nvSpPr>
        <p:spPr>
          <a:xfrm>
            <a:off x="3275375" y="1338950"/>
            <a:ext cx="2950500" cy="3700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Equity</a:t>
            </a:r>
            <a:endParaRPr sz="1600" u="sng">
              <a:latin typeface="Spectral"/>
              <a:ea typeface="Spectral"/>
              <a:cs typeface="Spectral"/>
              <a:sym typeface="Spectral"/>
            </a:endParaRPr>
          </a:p>
          <a:p>
            <a:pPr indent="0" lvl="0" marL="0" rtl="0" algn="ctr">
              <a:spcBef>
                <a:spcPts val="0"/>
              </a:spcBef>
              <a:spcAft>
                <a:spcPts val="0"/>
              </a:spcAft>
              <a:buNone/>
            </a:pPr>
            <a:r>
              <a:t/>
            </a:r>
            <a:endParaRPr sz="1600" u="sng">
              <a:latin typeface="Spectral"/>
              <a:ea typeface="Spectral"/>
              <a:cs typeface="Spectral"/>
              <a:sym typeface="Spectral"/>
            </a:endParaRPr>
          </a:p>
          <a:p>
            <a:pPr indent="0" lvl="0" marL="0" rtl="0" algn="l">
              <a:spcBef>
                <a:spcPts val="1000"/>
              </a:spcBef>
              <a:spcAft>
                <a:spcPts val="0"/>
              </a:spcAft>
              <a:buNone/>
            </a:pPr>
            <a:r>
              <a:t/>
            </a:r>
            <a:endParaRPr sz="1500">
              <a:latin typeface="Spectral"/>
              <a:ea typeface="Spectral"/>
              <a:cs typeface="Spectral"/>
              <a:sym typeface="Spectral"/>
            </a:endParaRPr>
          </a:p>
          <a:p>
            <a:pPr indent="0" lvl="0" marL="0" rtl="0" algn="l">
              <a:spcBef>
                <a:spcPts val="1000"/>
              </a:spcBef>
              <a:spcAft>
                <a:spcPts val="0"/>
              </a:spcAft>
              <a:buNone/>
            </a:pPr>
            <a:r>
              <a:t/>
            </a:r>
            <a:endParaRPr i="1" sz="1500" u="sng">
              <a:solidFill>
                <a:srgbClr val="FF0000"/>
              </a:solidFill>
              <a:latin typeface="Spectral"/>
              <a:ea typeface="Spectral"/>
              <a:cs typeface="Spectral"/>
              <a:sym typeface="Spectral"/>
            </a:endParaRPr>
          </a:p>
          <a:p>
            <a:pPr indent="0" lvl="0" marL="0" rtl="0" algn="l">
              <a:spcBef>
                <a:spcPts val="1000"/>
              </a:spcBef>
              <a:spcAft>
                <a:spcPts val="0"/>
              </a:spcAft>
              <a:buNone/>
            </a:pPr>
            <a:r>
              <a:t/>
            </a:r>
            <a:endParaRPr i="1" sz="1500" u="sng">
              <a:solidFill>
                <a:srgbClr val="FF0000"/>
              </a:solidFill>
              <a:latin typeface="Spectral"/>
              <a:ea typeface="Spectral"/>
              <a:cs typeface="Spectral"/>
              <a:sym typeface="Spectral"/>
            </a:endParaRPr>
          </a:p>
          <a:p>
            <a:pPr indent="0" lvl="0" marL="0" rtl="0" algn="l">
              <a:spcBef>
                <a:spcPts val="1000"/>
              </a:spcBef>
              <a:spcAft>
                <a:spcPts val="0"/>
              </a:spcAft>
              <a:buNone/>
            </a:pPr>
            <a:r>
              <a:t/>
            </a:r>
            <a:endParaRPr sz="1500">
              <a:latin typeface="Spectral"/>
              <a:ea typeface="Spectral"/>
              <a:cs typeface="Spectral"/>
              <a:sym typeface="Spectral"/>
            </a:endParaRPr>
          </a:p>
          <a:p>
            <a:pPr indent="0" lvl="0" marL="0" rtl="0" algn="l">
              <a:spcBef>
                <a:spcPts val="1000"/>
              </a:spcBef>
              <a:spcAft>
                <a:spcPts val="0"/>
              </a:spcAft>
              <a:buNone/>
            </a:pPr>
            <a:r>
              <a:t/>
            </a:r>
            <a:endParaRPr sz="1500">
              <a:latin typeface="Spectral"/>
              <a:ea typeface="Spectral"/>
              <a:cs typeface="Spectral"/>
              <a:sym typeface="Spectral"/>
            </a:endParaRPr>
          </a:p>
        </p:txBody>
      </p:sp>
      <p:sp>
        <p:nvSpPr>
          <p:cNvPr id="106" name="Google Shape;106;p15"/>
          <p:cNvSpPr/>
          <p:nvPr/>
        </p:nvSpPr>
        <p:spPr>
          <a:xfrm>
            <a:off x="6280800" y="1338950"/>
            <a:ext cx="2801100" cy="3700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Inclusion</a:t>
            </a:r>
            <a:endParaRPr sz="1600" u="sng">
              <a:latin typeface="Spectral"/>
              <a:ea typeface="Spectral"/>
              <a:cs typeface="Spectral"/>
              <a:sym typeface="Spectral"/>
            </a:endParaRPr>
          </a:p>
          <a:p>
            <a:pPr indent="0" lvl="0" marL="0" rtl="0" algn="ctr">
              <a:spcBef>
                <a:spcPts val="0"/>
              </a:spcBef>
              <a:spcAft>
                <a:spcPts val="0"/>
              </a:spcAft>
              <a:buNone/>
            </a:pPr>
            <a:r>
              <a:t/>
            </a:r>
            <a:endParaRPr sz="1600" u="sng">
              <a:latin typeface="Spectral"/>
              <a:ea typeface="Spectral"/>
              <a:cs typeface="Spectral"/>
              <a:sym typeface="Spectral"/>
            </a:endParaRPr>
          </a:p>
          <a:p>
            <a:pPr indent="0" lvl="0" marL="0" rtl="0" algn="l">
              <a:spcBef>
                <a:spcPts val="1000"/>
              </a:spcBef>
              <a:spcAft>
                <a:spcPts val="0"/>
              </a:spcAft>
              <a:buNone/>
            </a:pPr>
            <a:r>
              <a:t/>
            </a:r>
            <a:endParaRPr sz="1500">
              <a:latin typeface="Spectral"/>
              <a:ea typeface="Spectral"/>
              <a:cs typeface="Spectral"/>
              <a:sym typeface="Spectral"/>
            </a:endParaRPr>
          </a:p>
          <a:p>
            <a:pPr indent="0" lvl="0" marL="0" rtl="0" algn="l">
              <a:spcBef>
                <a:spcPts val="1000"/>
              </a:spcBef>
              <a:spcAft>
                <a:spcPts val="0"/>
              </a:spcAft>
              <a:buNone/>
            </a:pPr>
            <a:r>
              <a:t/>
            </a:r>
            <a:endParaRPr sz="1500">
              <a:latin typeface="Spectral"/>
              <a:ea typeface="Spectral"/>
              <a:cs typeface="Spectral"/>
              <a:sym typeface="Spectral"/>
            </a:endParaRPr>
          </a:p>
          <a:p>
            <a:pPr indent="0" lvl="0" marL="0" rtl="0" algn="l">
              <a:spcBef>
                <a:spcPts val="0"/>
              </a:spcBef>
              <a:spcAft>
                <a:spcPts val="0"/>
              </a:spcAft>
              <a:buNone/>
            </a:pPr>
            <a:r>
              <a:t/>
            </a:r>
            <a:endParaRPr sz="1600" u="sng">
              <a:latin typeface="Spectral"/>
              <a:ea typeface="Spectral"/>
              <a:cs typeface="Spectral"/>
              <a:sym typeface="Spectral"/>
            </a:endParaRPr>
          </a:p>
        </p:txBody>
      </p:sp>
      <p:sp>
        <p:nvSpPr>
          <p:cNvPr id="107" name="Google Shape;107;p15"/>
          <p:cNvSpPr txBox="1"/>
          <p:nvPr/>
        </p:nvSpPr>
        <p:spPr>
          <a:xfrm>
            <a:off x="419350" y="3498275"/>
            <a:ext cx="2801100" cy="1323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i="1" lang="en" sz="1500" u="sng">
                <a:solidFill>
                  <a:srgbClr val="FF0000"/>
                </a:solidFill>
                <a:latin typeface="Spectral"/>
                <a:ea typeface="Spectral"/>
                <a:cs typeface="Spectral"/>
                <a:sym typeface="Spectral"/>
              </a:rPr>
              <a:t>If we don’t incentivize diversity</a:t>
            </a:r>
            <a:r>
              <a:rPr lang="en" sz="1500">
                <a:latin typeface="Spectral"/>
                <a:ea typeface="Spectral"/>
                <a:cs typeface="Spectral"/>
                <a:sym typeface="Spectral"/>
              </a:rPr>
              <a:t>, we will simply keep improving performance in languages that we have data for.</a:t>
            </a:r>
            <a:endParaRPr sz="1500">
              <a:latin typeface="Spectral"/>
              <a:ea typeface="Spectral"/>
              <a:cs typeface="Spectral"/>
              <a:sym typeface="Spectral"/>
            </a:endParaRPr>
          </a:p>
          <a:p>
            <a:pPr indent="0" lvl="0" marL="0" rtl="0" algn="l">
              <a:spcBef>
                <a:spcPts val="0"/>
              </a:spcBef>
              <a:spcAft>
                <a:spcPts val="0"/>
              </a:spcAft>
              <a:buNone/>
            </a:pPr>
            <a:r>
              <a:t/>
            </a:r>
            <a:endParaRPr>
              <a:latin typeface="Lato"/>
              <a:ea typeface="Lato"/>
              <a:cs typeface="Lato"/>
              <a:sym typeface="Lato"/>
            </a:endParaRPr>
          </a:p>
        </p:txBody>
      </p:sp>
      <p:sp>
        <p:nvSpPr>
          <p:cNvPr id="108" name="Google Shape;108;p15"/>
          <p:cNvSpPr txBox="1"/>
          <p:nvPr/>
        </p:nvSpPr>
        <p:spPr>
          <a:xfrm>
            <a:off x="470075" y="2043900"/>
            <a:ext cx="2686500" cy="1108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i="1" lang="en" sz="1500" u="sng">
                <a:solidFill>
                  <a:srgbClr val="6AA84F"/>
                </a:solidFill>
                <a:latin typeface="Spectral"/>
                <a:ea typeface="Spectral"/>
                <a:cs typeface="Spectral"/>
                <a:sym typeface="Spectral"/>
              </a:rPr>
              <a:t>As technology makers</a:t>
            </a:r>
            <a:r>
              <a:rPr lang="en" sz="1500">
                <a:latin typeface="Spectral"/>
                <a:ea typeface="Spectral"/>
                <a:cs typeface="Spectral"/>
                <a:sym typeface="Spectral"/>
              </a:rPr>
              <a:t>, we hold the responsibility to serve all of the world’s population, to the best of our capabilities.</a:t>
            </a:r>
            <a:endParaRPr>
              <a:latin typeface="Lato"/>
              <a:ea typeface="Lato"/>
              <a:cs typeface="Lato"/>
              <a:sym typeface="Lato"/>
            </a:endParaRPr>
          </a:p>
        </p:txBody>
      </p:sp>
      <p:sp>
        <p:nvSpPr>
          <p:cNvPr id="109" name="Google Shape;109;p15"/>
          <p:cNvSpPr txBox="1"/>
          <p:nvPr/>
        </p:nvSpPr>
        <p:spPr>
          <a:xfrm>
            <a:off x="3375438" y="2043900"/>
            <a:ext cx="2686500" cy="1323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i="1" lang="en" sz="1500" u="sng">
                <a:solidFill>
                  <a:srgbClr val="6AA84F"/>
                </a:solidFill>
                <a:latin typeface="Spectral"/>
                <a:ea typeface="Spectral"/>
                <a:cs typeface="Spectral"/>
                <a:sym typeface="Spectral"/>
              </a:rPr>
              <a:t>As technology makers</a:t>
            </a:r>
            <a:r>
              <a:rPr lang="en" sz="1500">
                <a:latin typeface="Spectral"/>
                <a:ea typeface="Spectral"/>
                <a:cs typeface="Spectral"/>
                <a:sym typeface="Spectral"/>
              </a:rPr>
              <a:t>, we hold the responsibility to reduce the propagation of bias through technology we serve.</a:t>
            </a:r>
            <a:endParaRPr sz="1500">
              <a:latin typeface="Spectral"/>
              <a:ea typeface="Spectral"/>
              <a:cs typeface="Spectral"/>
              <a:sym typeface="Spectral"/>
            </a:endParaRPr>
          </a:p>
          <a:p>
            <a:pPr indent="0" lvl="0" marL="0" rtl="0" algn="l">
              <a:spcBef>
                <a:spcPts val="0"/>
              </a:spcBef>
              <a:spcAft>
                <a:spcPts val="0"/>
              </a:spcAft>
              <a:buNone/>
            </a:pPr>
            <a:r>
              <a:t/>
            </a:r>
            <a:endParaRPr>
              <a:latin typeface="Lato"/>
              <a:ea typeface="Lato"/>
              <a:cs typeface="Lato"/>
              <a:sym typeface="Lato"/>
            </a:endParaRPr>
          </a:p>
        </p:txBody>
      </p:sp>
      <p:sp>
        <p:nvSpPr>
          <p:cNvPr id="110" name="Google Shape;110;p15"/>
          <p:cNvSpPr txBox="1"/>
          <p:nvPr/>
        </p:nvSpPr>
        <p:spPr>
          <a:xfrm>
            <a:off x="6344675" y="2043900"/>
            <a:ext cx="2765700" cy="1108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i="1" lang="en" sz="1500" u="sng">
                <a:solidFill>
                  <a:srgbClr val="6AA84F"/>
                </a:solidFill>
                <a:latin typeface="Spectral"/>
                <a:ea typeface="Spectral"/>
                <a:cs typeface="Spectral"/>
                <a:sym typeface="Spectral"/>
              </a:rPr>
              <a:t>As technology makers</a:t>
            </a:r>
            <a:r>
              <a:rPr lang="en" sz="1500">
                <a:latin typeface="Spectral"/>
                <a:ea typeface="Spectral"/>
                <a:cs typeface="Spectral"/>
                <a:sym typeface="Spectral"/>
              </a:rPr>
              <a:t>, we hold the responsibility to serve all users, regardless of their status/accessibility.</a:t>
            </a:r>
            <a:endParaRPr>
              <a:latin typeface="Lato"/>
              <a:ea typeface="Lato"/>
              <a:cs typeface="Lato"/>
              <a:sym typeface="Lato"/>
            </a:endParaRPr>
          </a:p>
        </p:txBody>
      </p:sp>
      <p:sp>
        <p:nvSpPr>
          <p:cNvPr id="111" name="Google Shape;111;p15"/>
          <p:cNvSpPr txBox="1"/>
          <p:nvPr/>
        </p:nvSpPr>
        <p:spPr>
          <a:xfrm>
            <a:off x="3407375" y="3498275"/>
            <a:ext cx="2801100" cy="1339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i="1" lang="en" sz="1500" u="sng">
                <a:solidFill>
                  <a:srgbClr val="FF0000"/>
                </a:solidFill>
                <a:latin typeface="Spectral"/>
                <a:ea typeface="Spectral"/>
                <a:cs typeface="Spectral"/>
                <a:sym typeface="Spectral"/>
              </a:rPr>
              <a:t>If we don’t incentivize equity</a:t>
            </a:r>
            <a:r>
              <a:rPr lang="en" sz="1500">
                <a:latin typeface="Spectral"/>
                <a:ea typeface="Spectral"/>
                <a:cs typeface="Spectral"/>
                <a:sym typeface="Spectral"/>
              </a:rPr>
              <a:t>, we won’t make modeling improvements to gain equitable performance despite imbalanced data proportions.</a:t>
            </a:r>
            <a:endParaRPr>
              <a:latin typeface="Lato"/>
              <a:ea typeface="Lato"/>
              <a:cs typeface="Lato"/>
              <a:sym typeface="Lato"/>
            </a:endParaRPr>
          </a:p>
        </p:txBody>
      </p:sp>
      <p:sp>
        <p:nvSpPr>
          <p:cNvPr id="112" name="Google Shape;112;p15"/>
          <p:cNvSpPr txBox="1"/>
          <p:nvPr/>
        </p:nvSpPr>
        <p:spPr>
          <a:xfrm>
            <a:off x="6301325" y="3498275"/>
            <a:ext cx="2765700" cy="1323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i="1" lang="en" sz="1500" u="sng">
                <a:solidFill>
                  <a:srgbClr val="FF0000"/>
                </a:solidFill>
                <a:latin typeface="Spectral"/>
                <a:ea typeface="Spectral"/>
                <a:cs typeface="Spectral"/>
                <a:sym typeface="Spectral"/>
              </a:rPr>
              <a:t>If we don’t incentivize inclusion</a:t>
            </a:r>
            <a:r>
              <a:rPr lang="en" sz="1500">
                <a:latin typeface="Spectral"/>
                <a:ea typeface="Spectral"/>
                <a:cs typeface="Spectral"/>
                <a:sym typeface="Spectral"/>
              </a:rPr>
              <a:t>, models will keep scaling up and become less accessible, in pursuit of higher accuracies.</a:t>
            </a:r>
            <a:endParaRPr sz="1500">
              <a:latin typeface="Spectral"/>
              <a:ea typeface="Spectral"/>
              <a:cs typeface="Spectral"/>
              <a:sym typeface="Spectra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142800" y="528200"/>
            <a:ext cx="900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Spectral"/>
                <a:ea typeface="Spectral"/>
                <a:cs typeface="Spectral"/>
                <a:sym typeface="Spectral"/>
              </a:rPr>
              <a:t>DEI for NLP Models: Three pillars of our evaluation framework</a:t>
            </a:r>
            <a:endParaRPr>
              <a:solidFill>
                <a:schemeClr val="dk1"/>
              </a:solidFill>
              <a:latin typeface="Spectral"/>
              <a:ea typeface="Spectral"/>
              <a:cs typeface="Spectral"/>
              <a:sym typeface="Spectral"/>
            </a:endParaRPr>
          </a:p>
        </p:txBody>
      </p:sp>
      <p:sp>
        <p:nvSpPr>
          <p:cNvPr id="118" name="Google Shape;118;p16"/>
          <p:cNvSpPr/>
          <p:nvPr/>
        </p:nvSpPr>
        <p:spPr>
          <a:xfrm>
            <a:off x="284825" y="1338950"/>
            <a:ext cx="2927100" cy="3700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Diversity</a:t>
            </a:r>
            <a:endParaRPr sz="1600" u="sng">
              <a:latin typeface="Spectral"/>
              <a:ea typeface="Spectral"/>
              <a:cs typeface="Spectral"/>
              <a:sym typeface="Spectral"/>
            </a:endParaRPr>
          </a:p>
          <a:p>
            <a:pPr indent="0" lvl="0" marL="0" rtl="0" algn="l">
              <a:spcBef>
                <a:spcPts val="0"/>
              </a:spcBef>
              <a:spcAft>
                <a:spcPts val="0"/>
              </a:spcAft>
              <a:buNone/>
            </a:pPr>
            <a:r>
              <a:t/>
            </a:r>
            <a:endParaRPr sz="1600" u="sng">
              <a:latin typeface="Spectral"/>
              <a:ea typeface="Spectral"/>
              <a:cs typeface="Spectral"/>
              <a:sym typeface="Spectral"/>
            </a:endParaRPr>
          </a:p>
          <a:p>
            <a:pPr indent="0" lvl="0" marL="0" rtl="0" algn="l">
              <a:spcBef>
                <a:spcPts val="0"/>
              </a:spcBef>
              <a:spcAft>
                <a:spcPts val="0"/>
              </a:spcAft>
              <a:buNone/>
            </a:pPr>
            <a:r>
              <a:rPr lang="en" sz="1500">
                <a:latin typeface="Spectral"/>
                <a:ea typeface="Spectral"/>
                <a:cs typeface="Spectral"/>
                <a:sym typeface="Spectral"/>
              </a:rPr>
              <a:t>How do we measure the diversity of populations being served by our technology?</a:t>
            </a:r>
            <a:endParaRPr sz="1800">
              <a:latin typeface="Spectral"/>
              <a:ea typeface="Spectral"/>
              <a:cs typeface="Spectral"/>
              <a:sym typeface="Spectral"/>
            </a:endParaRPr>
          </a:p>
          <a:p>
            <a:pPr indent="0" lvl="0" marL="0" rtl="0" algn="ctr">
              <a:spcBef>
                <a:spcPts val="1000"/>
              </a:spcBef>
              <a:spcAft>
                <a:spcPts val="0"/>
              </a:spcAft>
              <a:buNone/>
            </a:pPr>
            <a:r>
              <a:rPr lang="en" sz="3000">
                <a:latin typeface="Spectral"/>
                <a:ea typeface="Spectral"/>
                <a:cs typeface="Spectral"/>
                <a:sym typeface="Spectral"/>
              </a:rPr>
              <a:t>✅</a:t>
            </a:r>
            <a:endParaRPr sz="1500">
              <a:latin typeface="Spectral"/>
              <a:ea typeface="Spectral"/>
              <a:cs typeface="Spectral"/>
              <a:sym typeface="Spectral"/>
            </a:endParaRPr>
          </a:p>
          <a:p>
            <a:pPr indent="0" lvl="0" marL="0" rtl="0" algn="l">
              <a:spcBef>
                <a:spcPts val="1000"/>
              </a:spcBef>
              <a:spcAft>
                <a:spcPts val="0"/>
              </a:spcAft>
              <a:buNone/>
            </a:pPr>
            <a:r>
              <a:rPr i="1" lang="en" sz="1500" u="sng">
                <a:latin typeface="Spectral"/>
                <a:ea typeface="Spectral"/>
                <a:cs typeface="Spectral"/>
                <a:sym typeface="Spectral"/>
              </a:rPr>
              <a:t>Blasi et. al, 2022</a:t>
            </a:r>
            <a:r>
              <a:rPr lang="en" sz="1500">
                <a:latin typeface="Spectral"/>
                <a:ea typeface="Spectral"/>
                <a:cs typeface="Spectral"/>
                <a:sym typeface="Spectral"/>
              </a:rPr>
              <a:t> incorporate demand (speaker population as proxy) to measure the utility of a system.</a:t>
            </a:r>
            <a:endParaRPr sz="1500">
              <a:latin typeface="Spectral"/>
              <a:ea typeface="Spectral"/>
              <a:cs typeface="Spectral"/>
              <a:sym typeface="Spectral"/>
            </a:endParaRPr>
          </a:p>
        </p:txBody>
      </p:sp>
      <p:sp>
        <p:nvSpPr>
          <p:cNvPr id="119" name="Google Shape;119;p16"/>
          <p:cNvSpPr/>
          <p:nvPr/>
        </p:nvSpPr>
        <p:spPr>
          <a:xfrm>
            <a:off x="3401150" y="1338950"/>
            <a:ext cx="2690400" cy="3700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Equity</a:t>
            </a:r>
            <a:endParaRPr sz="1600" u="sng">
              <a:latin typeface="Spectral"/>
              <a:ea typeface="Spectral"/>
              <a:cs typeface="Spectral"/>
              <a:sym typeface="Spectral"/>
            </a:endParaRPr>
          </a:p>
          <a:p>
            <a:pPr indent="0" lvl="0" marL="0" rtl="0" algn="ctr">
              <a:spcBef>
                <a:spcPts val="0"/>
              </a:spcBef>
              <a:spcAft>
                <a:spcPts val="0"/>
              </a:spcAft>
              <a:buNone/>
            </a:pPr>
            <a:r>
              <a:t/>
            </a:r>
            <a:endParaRPr sz="1600" u="sng">
              <a:latin typeface="Spectral"/>
              <a:ea typeface="Spectral"/>
              <a:cs typeface="Spectral"/>
              <a:sym typeface="Spectral"/>
            </a:endParaRPr>
          </a:p>
          <a:p>
            <a:pPr indent="0" lvl="0" marL="0" rtl="0" algn="l">
              <a:spcBef>
                <a:spcPts val="0"/>
              </a:spcBef>
              <a:spcAft>
                <a:spcPts val="0"/>
              </a:spcAft>
              <a:buNone/>
            </a:pPr>
            <a:r>
              <a:rPr lang="en" sz="1500">
                <a:latin typeface="Spectral"/>
                <a:ea typeface="Spectral"/>
                <a:cs typeface="Spectral"/>
                <a:sym typeface="Spectral"/>
              </a:rPr>
              <a:t>How do we measure the equity of technology across languages to reduce </a:t>
            </a:r>
            <a:r>
              <a:rPr lang="en" sz="1500">
                <a:latin typeface="Spectral"/>
                <a:ea typeface="Spectral"/>
                <a:cs typeface="Spectral"/>
                <a:sym typeface="Spectral"/>
              </a:rPr>
              <a:t>propagation</a:t>
            </a:r>
            <a:r>
              <a:rPr lang="en" sz="1500">
                <a:latin typeface="Spectral"/>
                <a:ea typeface="Spectral"/>
                <a:cs typeface="Spectral"/>
                <a:sym typeface="Spectral"/>
              </a:rPr>
              <a:t> of bias through technology?</a:t>
            </a:r>
            <a:endParaRPr sz="1500">
              <a:latin typeface="Spectral"/>
              <a:ea typeface="Spectral"/>
              <a:cs typeface="Spectral"/>
              <a:sym typeface="Spectral"/>
            </a:endParaRPr>
          </a:p>
          <a:p>
            <a:pPr indent="0" lvl="0" marL="0" rtl="0" algn="ctr">
              <a:spcBef>
                <a:spcPts val="1000"/>
              </a:spcBef>
              <a:spcAft>
                <a:spcPts val="0"/>
              </a:spcAft>
              <a:buNone/>
            </a:pPr>
            <a:r>
              <a:rPr lang="en" sz="2500">
                <a:latin typeface="Spectral"/>
                <a:ea typeface="Spectral"/>
                <a:cs typeface="Spectral"/>
                <a:sym typeface="Spectral"/>
              </a:rPr>
              <a:t>❌</a:t>
            </a:r>
            <a:endParaRPr sz="1500">
              <a:latin typeface="Spectral"/>
              <a:ea typeface="Spectral"/>
              <a:cs typeface="Spectral"/>
              <a:sym typeface="Spectral"/>
            </a:endParaRPr>
          </a:p>
          <a:p>
            <a:pPr indent="0" lvl="0" marL="0" rtl="0" algn="l">
              <a:spcBef>
                <a:spcPts val="1000"/>
              </a:spcBef>
              <a:spcAft>
                <a:spcPts val="0"/>
              </a:spcAft>
              <a:buNone/>
            </a:pPr>
            <a:r>
              <a:rPr lang="en" sz="1500">
                <a:latin typeface="Spectral"/>
                <a:ea typeface="Spectral"/>
                <a:cs typeface="Spectral"/>
                <a:sym typeface="Spectral"/>
              </a:rPr>
              <a:t>Propose to use the Gini </a:t>
            </a:r>
            <a:r>
              <a:rPr lang="en" sz="1500">
                <a:latin typeface="Spectral"/>
                <a:ea typeface="Spectral"/>
                <a:cs typeface="Spectral"/>
                <a:sym typeface="Spectral"/>
              </a:rPr>
              <a:t>coefficient (widely used as a measure of statistical dispersion in Economics)</a:t>
            </a:r>
            <a:endParaRPr sz="1500">
              <a:latin typeface="Spectral"/>
              <a:ea typeface="Spectral"/>
              <a:cs typeface="Spectral"/>
              <a:sym typeface="Spectral"/>
            </a:endParaRPr>
          </a:p>
        </p:txBody>
      </p:sp>
      <p:sp>
        <p:nvSpPr>
          <p:cNvPr id="120" name="Google Shape;120;p16"/>
          <p:cNvSpPr/>
          <p:nvPr/>
        </p:nvSpPr>
        <p:spPr>
          <a:xfrm>
            <a:off x="6280800" y="1338950"/>
            <a:ext cx="2658900" cy="3672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Inclusion</a:t>
            </a:r>
            <a:endParaRPr sz="1600" u="sng">
              <a:latin typeface="Spectral"/>
              <a:ea typeface="Spectral"/>
              <a:cs typeface="Spectral"/>
              <a:sym typeface="Spectral"/>
            </a:endParaRPr>
          </a:p>
          <a:p>
            <a:pPr indent="0" lvl="0" marL="0" rtl="0" algn="ctr">
              <a:spcBef>
                <a:spcPts val="0"/>
              </a:spcBef>
              <a:spcAft>
                <a:spcPts val="0"/>
              </a:spcAft>
              <a:buNone/>
            </a:pPr>
            <a:r>
              <a:t/>
            </a:r>
            <a:endParaRPr sz="1600" u="sng">
              <a:latin typeface="Spectral"/>
              <a:ea typeface="Spectral"/>
              <a:cs typeface="Spectral"/>
              <a:sym typeface="Spectral"/>
            </a:endParaRPr>
          </a:p>
          <a:p>
            <a:pPr indent="0" lvl="0" marL="0" rtl="0" algn="l">
              <a:spcBef>
                <a:spcPts val="0"/>
              </a:spcBef>
              <a:spcAft>
                <a:spcPts val="0"/>
              </a:spcAft>
              <a:buNone/>
            </a:pPr>
            <a:r>
              <a:rPr lang="en" sz="1500">
                <a:latin typeface="Spectral"/>
                <a:ea typeface="Spectral"/>
                <a:cs typeface="Spectral"/>
                <a:sym typeface="Spectral"/>
              </a:rPr>
              <a:t>How accessible is the technology we build across users?</a:t>
            </a:r>
            <a:endParaRPr sz="1500">
              <a:latin typeface="Spectral"/>
              <a:ea typeface="Spectral"/>
              <a:cs typeface="Spectral"/>
              <a:sym typeface="Spectral"/>
            </a:endParaRPr>
          </a:p>
          <a:p>
            <a:pPr indent="0" lvl="0" marL="0" rtl="0" algn="l">
              <a:spcBef>
                <a:spcPts val="0"/>
              </a:spcBef>
              <a:spcAft>
                <a:spcPts val="0"/>
              </a:spcAft>
              <a:buNone/>
            </a:pPr>
            <a:r>
              <a:t/>
            </a:r>
            <a:endParaRPr sz="1500">
              <a:latin typeface="Spectral"/>
              <a:ea typeface="Spectral"/>
              <a:cs typeface="Spectral"/>
              <a:sym typeface="Spectral"/>
            </a:endParaRPr>
          </a:p>
          <a:p>
            <a:pPr indent="0" lvl="0" marL="0" rtl="0" algn="ctr">
              <a:spcBef>
                <a:spcPts val="0"/>
              </a:spcBef>
              <a:spcAft>
                <a:spcPts val="0"/>
              </a:spcAft>
              <a:buNone/>
            </a:pPr>
            <a:r>
              <a:rPr lang="en" sz="3000">
                <a:latin typeface="Spectral"/>
                <a:ea typeface="Spectral"/>
                <a:cs typeface="Spectral"/>
                <a:sym typeface="Spectral"/>
              </a:rPr>
              <a:t>✅</a:t>
            </a:r>
            <a:endParaRPr sz="1500">
              <a:latin typeface="Spectral"/>
              <a:ea typeface="Spectral"/>
              <a:cs typeface="Spectral"/>
              <a:sym typeface="Spectral"/>
            </a:endParaRPr>
          </a:p>
          <a:p>
            <a:pPr indent="0" lvl="0" marL="0" rtl="0" algn="l">
              <a:spcBef>
                <a:spcPts val="0"/>
              </a:spcBef>
              <a:spcAft>
                <a:spcPts val="0"/>
              </a:spcAft>
              <a:buNone/>
            </a:pPr>
            <a:r>
              <a:t/>
            </a:r>
            <a:endParaRPr sz="1500">
              <a:latin typeface="Spectral"/>
              <a:ea typeface="Spectral"/>
              <a:cs typeface="Spectral"/>
              <a:sym typeface="Spectral"/>
            </a:endParaRPr>
          </a:p>
          <a:p>
            <a:pPr indent="0" lvl="0" marL="0" rtl="0" algn="l">
              <a:spcBef>
                <a:spcPts val="0"/>
              </a:spcBef>
              <a:spcAft>
                <a:spcPts val="0"/>
              </a:spcAft>
              <a:buNone/>
            </a:pPr>
            <a:r>
              <a:rPr i="1" lang="en" sz="1500" u="sng">
                <a:latin typeface="Spectral"/>
                <a:ea typeface="Spectral"/>
                <a:cs typeface="Spectral"/>
                <a:sym typeface="Spectral"/>
              </a:rPr>
              <a:t>Ethayarajh and Jurafsky, 2020</a:t>
            </a:r>
            <a:r>
              <a:rPr lang="en" sz="1500">
                <a:latin typeface="Spectral"/>
                <a:ea typeface="Spectral"/>
                <a:cs typeface="Spectral"/>
                <a:sym typeface="Spectral"/>
              </a:rPr>
              <a:t>; </a:t>
            </a:r>
            <a:r>
              <a:rPr i="1" lang="en" sz="1500" u="sng">
                <a:latin typeface="Spectral"/>
                <a:ea typeface="Spectral"/>
                <a:cs typeface="Spectral"/>
                <a:sym typeface="Spectral"/>
              </a:rPr>
              <a:t>Ma et al., 2021</a:t>
            </a:r>
            <a:r>
              <a:rPr lang="en" sz="1500">
                <a:latin typeface="Spectral"/>
                <a:ea typeface="Spectral"/>
                <a:cs typeface="Spectral"/>
                <a:sym typeface="Spectral"/>
              </a:rPr>
              <a:t> </a:t>
            </a:r>
            <a:r>
              <a:rPr lang="en" sz="1500">
                <a:latin typeface="Spectral"/>
                <a:ea typeface="Spectral"/>
                <a:cs typeface="Spectral"/>
                <a:sym typeface="Spectral"/>
              </a:rPr>
              <a:t>incorporate</a:t>
            </a:r>
            <a:r>
              <a:rPr lang="en" sz="1500">
                <a:latin typeface="Spectral"/>
                <a:ea typeface="Spectral"/>
                <a:cs typeface="Spectral"/>
                <a:sym typeface="Spectral"/>
              </a:rPr>
              <a:t> efficiency metrics in model performance</a:t>
            </a:r>
            <a:endParaRPr sz="1500">
              <a:latin typeface="Spectral"/>
              <a:ea typeface="Spectral"/>
              <a:cs typeface="Spectral"/>
              <a:sym typeface="Spectral"/>
            </a:endParaRPr>
          </a:p>
          <a:p>
            <a:pPr indent="0" lvl="0" marL="0" rtl="0" algn="l">
              <a:spcBef>
                <a:spcPts val="0"/>
              </a:spcBef>
              <a:spcAft>
                <a:spcPts val="0"/>
              </a:spcAft>
              <a:buNone/>
            </a:pPr>
            <a:r>
              <a:t/>
            </a:r>
            <a:endParaRPr sz="1600" u="sng">
              <a:latin typeface="Spectral"/>
              <a:ea typeface="Spectral"/>
              <a:cs typeface="Spectral"/>
              <a:sym typeface="Spectr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117350" y="136300"/>
            <a:ext cx="4454700" cy="100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Spectral"/>
                <a:ea typeface="Spectral"/>
                <a:cs typeface="Spectral"/>
                <a:sym typeface="Spectral"/>
              </a:rPr>
              <a:t>Diversity: </a:t>
            </a:r>
            <a:r>
              <a:rPr i="1" lang="en">
                <a:solidFill>
                  <a:schemeClr val="dk1"/>
                </a:solidFill>
                <a:latin typeface="Spectral"/>
                <a:ea typeface="Spectral"/>
                <a:cs typeface="Spectral"/>
                <a:sym typeface="Spectral"/>
              </a:rPr>
              <a:t>Utility, Demand and the Global Metric</a:t>
            </a:r>
            <a:endParaRPr i="1">
              <a:solidFill>
                <a:schemeClr val="dk1"/>
              </a:solidFill>
              <a:latin typeface="Spectral"/>
              <a:ea typeface="Spectral"/>
              <a:cs typeface="Spectral"/>
              <a:sym typeface="Spectral"/>
            </a:endParaRPr>
          </a:p>
          <a:p>
            <a:pPr indent="0" lvl="0" marL="0" rtl="0" algn="l">
              <a:spcBef>
                <a:spcPts val="0"/>
              </a:spcBef>
              <a:spcAft>
                <a:spcPts val="0"/>
              </a:spcAft>
              <a:buNone/>
            </a:pPr>
            <a:r>
              <a:t/>
            </a:r>
            <a:endParaRPr>
              <a:solidFill>
                <a:schemeClr val="dk1"/>
              </a:solidFill>
              <a:latin typeface="Spectral"/>
              <a:ea typeface="Spectral"/>
              <a:cs typeface="Spectral"/>
              <a:sym typeface="Spectral"/>
            </a:endParaRPr>
          </a:p>
        </p:txBody>
      </p:sp>
      <p:pic>
        <p:nvPicPr>
          <p:cNvPr id="126" name="Google Shape;126;p17"/>
          <p:cNvPicPr preferRelativeResize="0"/>
          <p:nvPr/>
        </p:nvPicPr>
        <p:blipFill>
          <a:blip r:embed="rId3">
            <a:alphaModFix/>
          </a:blip>
          <a:stretch>
            <a:fillRect/>
          </a:stretch>
        </p:blipFill>
        <p:spPr>
          <a:xfrm>
            <a:off x="779638" y="1352637"/>
            <a:ext cx="3130099" cy="798025"/>
          </a:xfrm>
          <a:prstGeom prst="rect">
            <a:avLst/>
          </a:prstGeom>
          <a:noFill/>
          <a:ln>
            <a:noFill/>
          </a:ln>
        </p:spPr>
      </p:pic>
      <p:pic>
        <p:nvPicPr>
          <p:cNvPr id="127" name="Google Shape;127;p17"/>
          <p:cNvPicPr preferRelativeResize="0"/>
          <p:nvPr/>
        </p:nvPicPr>
        <p:blipFill>
          <a:blip r:embed="rId4">
            <a:alphaModFix/>
          </a:blip>
          <a:stretch>
            <a:fillRect/>
          </a:stretch>
        </p:blipFill>
        <p:spPr>
          <a:xfrm>
            <a:off x="1375325" y="2322800"/>
            <a:ext cx="1938725" cy="716475"/>
          </a:xfrm>
          <a:prstGeom prst="rect">
            <a:avLst/>
          </a:prstGeom>
          <a:noFill/>
          <a:ln>
            <a:noFill/>
          </a:ln>
        </p:spPr>
      </p:pic>
      <p:pic>
        <p:nvPicPr>
          <p:cNvPr id="128" name="Google Shape;128;p17"/>
          <p:cNvPicPr preferRelativeResize="0"/>
          <p:nvPr/>
        </p:nvPicPr>
        <p:blipFill>
          <a:blip r:embed="rId5">
            <a:alphaModFix/>
          </a:blip>
          <a:stretch>
            <a:fillRect/>
          </a:stretch>
        </p:blipFill>
        <p:spPr>
          <a:xfrm>
            <a:off x="1173713" y="3211425"/>
            <a:ext cx="2341950" cy="865525"/>
          </a:xfrm>
          <a:prstGeom prst="rect">
            <a:avLst/>
          </a:prstGeom>
          <a:noFill/>
          <a:ln>
            <a:noFill/>
          </a:ln>
        </p:spPr>
      </p:pic>
      <p:sp>
        <p:nvSpPr>
          <p:cNvPr id="129" name="Google Shape;129;p17"/>
          <p:cNvSpPr txBox="1"/>
          <p:nvPr/>
        </p:nvSpPr>
        <p:spPr>
          <a:xfrm>
            <a:off x="281575" y="4157600"/>
            <a:ext cx="41262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999999"/>
                </a:solidFill>
                <a:latin typeface="Spectral"/>
                <a:ea typeface="Spectral"/>
                <a:cs typeface="Spectral"/>
                <a:sym typeface="Spectral"/>
              </a:rPr>
              <a:t>[Top-to-bottom]</a:t>
            </a:r>
            <a:r>
              <a:rPr i="1" lang="en" sz="1700">
                <a:latin typeface="Spectral"/>
                <a:ea typeface="Spectral"/>
                <a:cs typeface="Spectral"/>
                <a:sym typeface="Spectral"/>
              </a:rPr>
              <a:t> Formal definitions of utility, demand, and the global metric (M</a:t>
            </a:r>
            <a:r>
              <a:rPr baseline="-25000" i="1" lang="en" sz="1700">
                <a:latin typeface="Spectral"/>
                <a:ea typeface="Spectral"/>
                <a:cs typeface="Spectral"/>
                <a:sym typeface="Spectral"/>
              </a:rPr>
              <a:t>𝞃</a:t>
            </a:r>
            <a:r>
              <a:rPr i="1" lang="en" sz="1700">
                <a:latin typeface="Spectral"/>
                <a:ea typeface="Spectral"/>
                <a:cs typeface="Spectral"/>
                <a:sym typeface="Spectral"/>
              </a:rPr>
              <a:t> ) as defined by </a:t>
            </a:r>
            <a:r>
              <a:rPr i="1" lang="en" sz="1700" u="sng">
                <a:latin typeface="Spectral"/>
                <a:ea typeface="Spectral"/>
                <a:cs typeface="Spectral"/>
                <a:sym typeface="Spectral"/>
              </a:rPr>
              <a:t>Blasi et. al, 2022</a:t>
            </a:r>
            <a:endParaRPr i="1" sz="1700" u="sng">
              <a:latin typeface="Spectral"/>
              <a:ea typeface="Spectral"/>
              <a:cs typeface="Spectral"/>
              <a:sym typeface="Spectral"/>
            </a:endParaRPr>
          </a:p>
        </p:txBody>
      </p:sp>
      <p:sp>
        <p:nvSpPr>
          <p:cNvPr id="130" name="Google Shape;130;p17"/>
          <p:cNvSpPr txBox="1"/>
          <p:nvPr>
            <p:ph idx="2" type="body"/>
          </p:nvPr>
        </p:nvSpPr>
        <p:spPr>
          <a:xfrm>
            <a:off x="4750100" y="191000"/>
            <a:ext cx="4238400" cy="478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u="sng"/>
              <a:t>Utility</a:t>
            </a:r>
            <a:r>
              <a:rPr lang="en"/>
              <a:t>: Performance of a system normalized by the best possible performance (typically, human-level performance) afforded by the task.</a:t>
            </a:r>
            <a:endParaRPr/>
          </a:p>
          <a:p>
            <a:pPr indent="0" lvl="0" marL="0" rtl="0" algn="l">
              <a:spcBef>
                <a:spcPts val="1200"/>
              </a:spcBef>
              <a:spcAft>
                <a:spcPts val="0"/>
              </a:spcAft>
              <a:buNone/>
            </a:pPr>
            <a:r>
              <a:rPr i="1" lang="en" u="sng"/>
              <a:t>Demand</a:t>
            </a:r>
            <a:r>
              <a:rPr lang="en"/>
              <a:t>: Allows for a demographic or linguistic perspective. </a:t>
            </a:r>
            <a:endParaRPr/>
          </a:p>
          <a:p>
            <a:pPr indent="-311150" lvl="0" marL="457200" rtl="0" algn="l">
              <a:spcBef>
                <a:spcPts val="1200"/>
              </a:spcBef>
              <a:spcAft>
                <a:spcPts val="0"/>
              </a:spcAft>
              <a:buSzPts val="1300"/>
              <a:buChar char="●"/>
            </a:pPr>
            <a:r>
              <a:rPr lang="en"/>
              <a:t>Under the former, demand is proportional to the number of speakers of the language itself (τ=1).</a:t>
            </a:r>
            <a:endParaRPr/>
          </a:p>
          <a:p>
            <a:pPr indent="-311150" lvl="0" marL="457200" rtl="0" algn="l">
              <a:spcBef>
                <a:spcPts val="1000"/>
              </a:spcBef>
              <a:spcAft>
                <a:spcPts val="0"/>
              </a:spcAft>
              <a:buSzPts val="1300"/>
              <a:buChar char="●"/>
            </a:pPr>
            <a:r>
              <a:rPr lang="en"/>
              <a:t>Under the latter, the demand across languages is identical </a:t>
            </a:r>
            <a:r>
              <a:rPr lang="en"/>
              <a:t>(τ=0)</a:t>
            </a:r>
            <a:r>
              <a:rPr lang="en"/>
              <a:t>.</a:t>
            </a:r>
            <a:endParaRPr/>
          </a:p>
          <a:p>
            <a:pPr indent="0" lvl="0" marL="0" rtl="0" algn="l">
              <a:spcBef>
                <a:spcPts val="1200"/>
              </a:spcBef>
              <a:spcAft>
                <a:spcPts val="0"/>
              </a:spcAft>
              <a:buNone/>
            </a:pPr>
            <a:r>
              <a:rPr i="1" lang="en" u="sng"/>
              <a:t>Global Metric</a:t>
            </a:r>
            <a:r>
              <a:rPr lang="en"/>
              <a:t>:  Composed of the utility of a technology weighed by its demand.</a:t>
            </a:r>
            <a:endParaRPr/>
          </a:p>
          <a:p>
            <a:pPr indent="0" lvl="0" marL="0" rtl="0" algn="l">
              <a:spcBef>
                <a:spcPts val="1200"/>
              </a:spcBef>
              <a:spcAft>
                <a:spcPts val="0"/>
              </a:spcAft>
              <a:buNone/>
            </a:pPr>
            <a:r>
              <a:t/>
            </a:r>
            <a:endParaRPr/>
          </a:p>
          <a:p>
            <a:pPr indent="0" lvl="0" marL="0" rtl="0" algn="ctr">
              <a:spcBef>
                <a:spcPts val="1200"/>
              </a:spcBef>
              <a:spcAft>
                <a:spcPts val="0"/>
              </a:spcAft>
              <a:buNone/>
            </a:pPr>
            <a:r>
              <a:rPr b="1" lang="en" sz="1400"/>
              <a:t>Given our user-centric aim to measure benefit for all speakers, we employ the demographic notion of demand in our global metric (M</a:t>
            </a:r>
            <a:r>
              <a:rPr b="1" baseline="-25000" lang="en" sz="1900">
                <a:latin typeface="Spectral"/>
                <a:ea typeface="Spectral"/>
                <a:cs typeface="Spectral"/>
                <a:sym typeface="Spectral"/>
              </a:rPr>
              <a:t>τ=1</a:t>
            </a:r>
            <a:r>
              <a:rPr b="1" lang="en" sz="1400"/>
              <a:t>).</a:t>
            </a:r>
            <a:endParaRPr b="1" sz="1400"/>
          </a:p>
          <a:p>
            <a:pPr indent="0" lvl="0" marL="0" rtl="0" algn="ctr">
              <a:lnSpc>
                <a:spcPct val="100000"/>
              </a:lnSpc>
              <a:spcBef>
                <a:spcPts val="1200"/>
              </a:spcBef>
              <a:spcAft>
                <a:spcPts val="120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9750" y="300900"/>
            <a:ext cx="4036200" cy="8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Spectral"/>
                <a:ea typeface="Spectral"/>
                <a:cs typeface="Spectral"/>
                <a:sym typeface="Spectral"/>
              </a:rPr>
              <a:t>Equity: </a:t>
            </a:r>
            <a:r>
              <a:rPr i="1" lang="en">
                <a:solidFill>
                  <a:schemeClr val="dk1"/>
                </a:solidFill>
                <a:latin typeface="Spectral"/>
                <a:ea typeface="Spectral"/>
                <a:cs typeface="Spectral"/>
                <a:sym typeface="Spectral"/>
              </a:rPr>
              <a:t>Gini Coefficient</a:t>
            </a:r>
            <a:endParaRPr i="1">
              <a:solidFill>
                <a:schemeClr val="dk1"/>
              </a:solidFill>
              <a:latin typeface="Spectral"/>
              <a:ea typeface="Spectral"/>
              <a:cs typeface="Spectral"/>
              <a:sym typeface="Spectral"/>
            </a:endParaRPr>
          </a:p>
        </p:txBody>
      </p:sp>
      <p:pic>
        <p:nvPicPr>
          <p:cNvPr id="136" name="Google Shape;136;p18"/>
          <p:cNvPicPr preferRelativeResize="0"/>
          <p:nvPr/>
        </p:nvPicPr>
        <p:blipFill>
          <a:blip r:embed="rId3">
            <a:alphaModFix/>
          </a:blip>
          <a:stretch>
            <a:fillRect/>
          </a:stretch>
        </p:blipFill>
        <p:spPr>
          <a:xfrm>
            <a:off x="515300" y="1502800"/>
            <a:ext cx="3209838" cy="3025499"/>
          </a:xfrm>
          <a:prstGeom prst="rect">
            <a:avLst/>
          </a:prstGeom>
          <a:noFill/>
          <a:ln>
            <a:noFill/>
          </a:ln>
        </p:spPr>
      </p:pic>
      <p:sp>
        <p:nvSpPr>
          <p:cNvPr id="137" name="Google Shape;137;p18"/>
          <p:cNvSpPr txBox="1"/>
          <p:nvPr>
            <p:ph idx="2" type="body"/>
          </p:nvPr>
        </p:nvSpPr>
        <p:spPr>
          <a:xfrm>
            <a:off x="4750100" y="-100"/>
            <a:ext cx="4238400" cy="51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u="sng"/>
              <a:t>Standard measures of statistical dispersion</a:t>
            </a:r>
            <a:r>
              <a:rPr lang="en"/>
              <a:t> like standard deviation or calculating range are sub-optimal choices as they are </a:t>
            </a:r>
            <a:r>
              <a:rPr lang="en">
                <a:solidFill>
                  <a:srgbClr val="FF0000"/>
                </a:solidFill>
              </a:rPr>
              <a:t>scale-dependant</a:t>
            </a:r>
            <a:r>
              <a:rPr lang="en"/>
              <a:t>, </a:t>
            </a:r>
            <a:r>
              <a:rPr lang="en">
                <a:solidFill>
                  <a:srgbClr val="FF0000"/>
                </a:solidFill>
              </a:rPr>
              <a:t>unbounded</a:t>
            </a:r>
            <a:r>
              <a:rPr lang="en"/>
              <a:t> and </a:t>
            </a:r>
            <a:r>
              <a:rPr lang="en">
                <a:solidFill>
                  <a:srgbClr val="FF0000"/>
                </a:solidFill>
              </a:rPr>
              <a:t>highly sensitive to outliers</a:t>
            </a:r>
            <a:r>
              <a:rPr lang="en"/>
              <a:t>.</a:t>
            </a:r>
            <a:endParaRPr/>
          </a:p>
          <a:p>
            <a:pPr indent="0" lvl="0" marL="0" rtl="0" algn="l">
              <a:lnSpc>
                <a:spcPct val="105000"/>
              </a:lnSpc>
              <a:spcBef>
                <a:spcPts val="1200"/>
              </a:spcBef>
              <a:spcAft>
                <a:spcPts val="0"/>
              </a:spcAft>
              <a:buNone/>
            </a:pPr>
            <a:r>
              <a:rPr lang="en"/>
              <a:t>Six desirable attributes of sparsity measures: </a:t>
            </a:r>
            <a:endParaRPr/>
          </a:p>
          <a:p>
            <a:pPr indent="-311150" lvl="0" marL="457200" rtl="0" algn="l">
              <a:lnSpc>
                <a:spcPct val="105000"/>
              </a:lnSpc>
              <a:spcBef>
                <a:spcPts val="1200"/>
              </a:spcBef>
              <a:spcAft>
                <a:spcPts val="0"/>
              </a:spcAft>
              <a:buSzPts val="1300"/>
              <a:buAutoNum type="arabicPeriod"/>
            </a:pPr>
            <a:r>
              <a:rPr i="1" lang="en" u="sng"/>
              <a:t>Robin Hood</a:t>
            </a:r>
            <a:r>
              <a:rPr lang="en"/>
              <a:t>: drop in high-performant and gain in low-performant languages ⇒ </a:t>
            </a:r>
            <a:r>
              <a:rPr lang="en">
                <a:solidFill>
                  <a:srgbClr val="6AA84F"/>
                </a:solidFill>
              </a:rPr>
              <a:t>higher equity</a:t>
            </a:r>
            <a:endParaRPr>
              <a:solidFill>
                <a:srgbClr val="6AA84F"/>
              </a:solidFill>
            </a:endParaRPr>
          </a:p>
          <a:p>
            <a:pPr indent="-311150" lvl="0" marL="457200" rtl="0" algn="l">
              <a:lnSpc>
                <a:spcPct val="105000"/>
              </a:lnSpc>
              <a:spcBef>
                <a:spcPts val="1000"/>
              </a:spcBef>
              <a:spcAft>
                <a:spcPts val="0"/>
              </a:spcAft>
              <a:buSzPts val="1300"/>
              <a:buAutoNum type="arabicPeriod"/>
            </a:pPr>
            <a:r>
              <a:rPr i="1" lang="en" u="sng"/>
              <a:t>Scale Invariance</a:t>
            </a:r>
            <a:r>
              <a:rPr lang="en"/>
              <a:t> </a:t>
            </a:r>
            <a:endParaRPr/>
          </a:p>
          <a:p>
            <a:pPr indent="-311150" lvl="0" marL="457200" rtl="0" algn="l">
              <a:lnSpc>
                <a:spcPct val="105000"/>
              </a:lnSpc>
              <a:spcBef>
                <a:spcPts val="1000"/>
              </a:spcBef>
              <a:spcAft>
                <a:spcPts val="0"/>
              </a:spcAft>
              <a:buSzPts val="1300"/>
              <a:buAutoNum type="arabicPeriod"/>
            </a:pPr>
            <a:r>
              <a:rPr i="1" lang="en" u="sng"/>
              <a:t>Rising Tide</a:t>
            </a:r>
            <a:r>
              <a:rPr lang="en"/>
              <a:t>: adding a constant value to each language’s performance </a:t>
            </a:r>
            <a:r>
              <a:rPr lang="en"/>
              <a:t>⇒ </a:t>
            </a:r>
            <a:r>
              <a:rPr lang="en">
                <a:solidFill>
                  <a:srgbClr val="6AA84F"/>
                </a:solidFill>
              </a:rPr>
              <a:t>higher equity</a:t>
            </a:r>
            <a:r>
              <a:rPr lang="en"/>
              <a:t> </a:t>
            </a:r>
            <a:endParaRPr/>
          </a:p>
          <a:p>
            <a:pPr indent="-311150" lvl="0" marL="457200" rtl="0" algn="l">
              <a:lnSpc>
                <a:spcPct val="105000"/>
              </a:lnSpc>
              <a:spcBef>
                <a:spcPts val="1000"/>
              </a:spcBef>
              <a:spcAft>
                <a:spcPts val="0"/>
              </a:spcAft>
              <a:buSzPts val="1300"/>
              <a:buAutoNum type="arabicPeriod"/>
            </a:pPr>
            <a:r>
              <a:rPr i="1" lang="en" u="sng"/>
              <a:t>Cloning</a:t>
            </a:r>
            <a:r>
              <a:rPr lang="en"/>
              <a:t>: </a:t>
            </a:r>
            <a:r>
              <a:rPr lang="en"/>
              <a:t>composition of identical distributions ⇒ no change in equity</a:t>
            </a:r>
            <a:endParaRPr/>
          </a:p>
          <a:p>
            <a:pPr indent="-311150" lvl="0" marL="457200" rtl="0" algn="l">
              <a:lnSpc>
                <a:spcPct val="105000"/>
              </a:lnSpc>
              <a:spcBef>
                <a:spcPts val="1000"/>
              </a:spcBef>
              <a:spcAft>
                <a:spcPts val="0"/>
              </a:spcAft>
              <a:buSzPts val="1300"/>
              <a:buAutoNum type="arabicPeriod"/>
            </a:pPr>
            <a:r>
              <a:rPr i="1" lang="en" u="sng"/>
              <a:t>Bill Gates</a:t>
            </a:r>
            <a:r>
              <a:rPr lang="en"/>
              <a:t>: Performance</a:t>
            </a:r>
            <a:r>
              <a:rPr baseline="-25000" lang="en"/>
              <a:t>L1</a:t>
            </a:r>
            <a:r>
              <a:rPr lang="en"/>
              <a:t>→ </a:t>
            </a:r>
            <a:r>
              <a:rPr b="1" lang="en"/>
              <a:t>∞</a:t>
            </a:r>
            <a:r>
              <a:rPr lang="en"/>
              <a:t> ⇒ Equity → 0</a:t>
            </a:r>
            <a:endParaRPr/>
          </a:p>
          <a:p>
            <a:pPr indent="-311150" lvl="0" marL="457200" rtl="0" algn="l">
              <a:lnSpc>
                <a:spcPct val="105000"/>
              </a:lnSpc>
              <a:spcBef>
                <a:spcPts val="1000"/>
              </a:spcBef>
              <a:spcAft>
                <a:spcPts val="0"/>
              </a:spcAft>
              <a:buSzPts val="1300"/>
              <a:buAutoNum type="arabicPeriod"/>
            </a:pPr>
            <a:r>
              <a:rPr i="1" lang="en" u="sng"/>
              <a:t>Babies</a:t>
            </a:r>
            <a:r>
              <a:rPr lang="en"/>
              <a:t>: adding languages with zero performance in the distribution </a:t>
            </a:r>
            <a:r>
              <a:rPr lang="en"/>
              <a:t>⇒ </a:t>
            </a:r>
            <a:r>
              <a:rPr lang="en">
                <a:solidFill>
                  <a:srgbClr val="FF0000"/>
                </a:solidFill>
              </a:rPr>
              <a:t>lower equity</a:t>
            </a:r>
            <a:endParaRPr>
              <a:solidFill>
                <a:srgbClr val="FF0000"/>
              </a:solidFill>
            </a:endParaRPr>
          </a:p>
          <a:p>
            <a:pPr indent="0" lvl="0" marL="0" rtl="0" algn="l">
              <a:lnSpc>
                <a:spcPct val="105000"/>
              </a:lnSpc>
              <a:spcBef>
                <a:spcPts val="1000"/>
              </a:spcBef>
              <a:spcAft>
                <a:spcPts val="0"/>
              </a:spcAft>
              <a:buNone/>
            </a:pPr>
            <a:r>
              <a:t/>
            </a:r>
            <a:endParaRPr/>
          </a:p>
          <a:p>
            <a:pPr indent="0" lvl="0" marL="0" rtl="0" algn="ctr">
              <a:lnSpc>
                <a:spcPct val="105000"/>
              </a:lnSpc>
              <a:spcBef>
                <a:spcPts val="1000"/>
              </a:spcBef>
              <a:spcAft>
                <a:spcPts val="1000"/>
              </a:spcAft>
              <a:buNone/>
            </a:pPr>
            <a:r>
              <a:rPr b="1" lang="en"/>
              <a:t>Hurley and Rickard (2009) prove the Gini coefficient to be the only measure having all six, among a varied set of alternatives.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9750" y="300900"/>
            <a:ext cx="4036200" cy="8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Spectral"/>
                <a:ea typeface="Spectral"/>
                <a:cs typeface="Spectral"/>
                <a:sym typeface="Spectral"/>
              </a:rPr>
              <a:t>Inclusion: </a:t>
            </a:r>
            <a:r>
              <a:rPr i="1" lang="en">
                <a:solidFill>
                  <a:schemeClr val="dk1"/>
                </a:solidFill>
                <a:latin typeface="Spectral"/>
                <a:ea typeface="Spectral"/>
                <a:cs typeface="Spectral"/>
                <a:sym typeface="Spectral"/>
              </a:rPr>
              <a:t>Efficiency Score</a:t>
            </a:r>
            <a:endParaRPr>
              <a:solidFill>
                <a:schemeClr val="dk1"/>
              </a:solidFill>
              <a:latin typeface="Spectral"/>
              <a:ea typeface="Spectral"/>
              <a:cs typeface="Spectral"/>
              <a:sym typeface="Spectral"/>
            </a:endParaRPr>
          </a:p>
        </p:txBody>
      </p:sp>
      <p:sp>
        <p:nvSpPr>
          <p:cNvPr id="143" name="Google Shape;143;p19"/>
          <p:cNvSpPr txBox="1"/>
          <p:nvPr>
            <p:ph idx="2" type="body"/>
          </p:nvPr>
        </p:nvSpPr>
        <p:spPr>
          <a:xfrm>
            <a:off x="4750100" y="380350"/>
            <a:ext cx="4238400" cy="47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incorporate </a:t>
            </a:r>
            <a:r>
              <a:rPr lang="en"/>
              <a:t>efficiency into model performance based on throughput and memory:</a:t>
            </a:r>
            <a:endParaRPr/>
          </a:p>
          <a:p>
            <a:pPr indent="0" lvl="0" marL="0" rtl="0" algn="l">
              <a:spcBef>
                <a:spcPts val="1200"/>
              </a:spcBef>
              <a:spcAft>
                <a:spcPts val="0"/>
              </a:spcAft>
              <a:buNone/>
            </a:pPr>
            <a:r>
              <a:rPr i="1" lang="en" u="sng"/>
              <a:t>Throughput:</a:t>
            </a:r>
            <a:r>
              <a:rPr lang="en"/>
              <a:t> Number of instances the model can process per second on a CPU.</a:t>
            </a:r>
            <a:endParaRPr/>
          </a:p>
          <a:p>
            <a:pPr indent="0" lvl="0" marL="0" rtl="0" algn="l">
              <a:spcBef>
                <a:spcPts val="1200"/>
              </a:spcBef>
              <a:spcAft>
                <a:spcPts val="0"/>
              </a:spcAft>
              <a:buNone/>
            </a:pPr>
            <a:r>
              <a:rPr i="1" lang="en" u="sng"/>
              <a:t>Memory Saved:</a:t>
            </a:r>
            <a:r>
              <a:rPr lang="en"/>
              <a:t> The size of the model is considered to be a measure of how expensive a model is to use in practice. Memory used is transformed into memory saved by subtracting it from a maximum available memory of 16 GB.</a:t>
            </a:r>
            <a:endParaRPr/>
          </a:p>
          <a:p>
            <a:pPr indent="0" lvl="0" marL="0" rtl="0" algn="l">
              <a:spcBef>
                <a:spcPts val="1200"/>
              </a:spcBef>
              <a:spcAft>
                <a:spcPts val="0"/>
              </a:spcAft>
              <a:buNone/>
            </a:pPr>
            <a:r>
              <a:t/>
            </a:r>
            <a:endParaRPr/>
          </a:p>
          <a:p>
            <a:pPr indent="0" lvl="0" marL="0" rtl="0" algn="ctr">
              <a:lnSpc>
                <a:spcPct val="125000"/>
              </a:lnSpc>
              <a:spcBef>
                <a:spcPts val="1200"/>
              </a:spcBef>
              <a:spcAft>
                <a:spcPts val="0"/>
              </a:spcAft>
              <a:buNone/>
            </a:pPr>
            <a:r>
              <a:rPr b="1" lang="en"/>
              <a:t>We choose w</a:t>
            </a:r>
            <a:r>
              <a:rPr b="1" baseline="-25000" lang="en"/>
              <a:t>perf</a:t>
            </a:r>
            <a:r>
              <a:rPr b="1" lang="en"/>
              <a:t>= 0.5; w</a:t>
            </a:r>
            <a:r>
              <a:rPr b="1" baseline="-25000" lang="en"/>
              <a:t>throughput</a:t>
            </a:r>
            <a:r>
              <a:rPr b="1" lang="en"/>
              <a:t>= 0.25; w</a:t>
            </a:r>
            <a:r>
              <a:rPr b="1" baseline="-25000" lang="en"/>
              <a:t>memory</a:t>
            </a:r>
            <a:r>
              <a:rPr b="1" lang="en"/>
              <a:t>= 0.25 as default weights. In practice, these weights can be adjusted based on user constraints.</a:t>
            </a:r>
            <a:endParaRPr b="1"/>
          </a:p>
          <a:p>
            <a:pPr indent="0" lvl="0" marL="0" rtl="0" algn="ctr">
              <a:lnSpc>
                <a:spcPct val="105000"/>
              </a:lnSpc>
              <a:spcBef>
                <a:spcPts val="1000"/>
              </a:spcBef>
              <a:spcAft>
                <a:spcPts val="1000"/>
              </a:spcAft>
              <a:buNone/>
            </a:pPr>
            <a:r>
              <a:t/>
            </a:r>
            <a:endParaRPr b="1"/>
          </a:p>
        </p:txBody>
      </p:sp>
      <p:pic>
        <p:nvPicPr>
          <p:cNvPr id="144" name="Google Shape;144;p19"/>
          <p:cNvPicPr preferRelativeResize="0"/>
          <p:nvPr/>
        </p:nvPicPr>
        <p:blipFill>
          <a:blip r:embed="rId3">
            <a:alphaModFix/>
          </a:blip>
          <a:stretch>
            <a:fillRect/>
          </a:stretch>
        </p:blipFill>
        <p:spPr>
          <a:xfrm>
            <a:off x="459738" y="2212276"/>
            <a:ext cx="3756224" cy="718950"/>
          </a:xfrm>
          <a:prstGeom prst="rect">
            <a:avLst/>
          </a:prstGeom>
          <a:noFill/>
          <a:ln>
            <a:noFill/>
          </a:ln>
        </p:spPr>
      </p:pic>
      <p:sp>
        <p:nvSpPr>
          <p:cNvPr id="145" name="Google Shape;145;p19"/>
          <p:cNvSpPr txBox="1"/>
          <p:nvPr/>
        </p:nvSpPr>
        <p:spPr>
          <a:xfrm>
            <a:off x="162550" y="3273975"/>
            <a:ext cx="42384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u="sng">
                <a:latin typeface="Spectral"/>
                <a:ea typeface="Spectral"/>
                <a:cs typeface="Spectral"/>
                <a:sym typeface="Spectral"/>
              </a:rPr>
              <a:t>Ma et al., 2021</a:t>
            </a:r>
            <a:r>
              <a:rPr i="1" lang="en" sz="1700">
                <a:latin typeface="Spectral"/>
                <a:ea typeface="Spectral"/>
                <a:cs typeface="Spectral"/>
                <a:sym typeface="Spectral"/>
              </a:rPr>
              <a:t> define efficiency to be a weighted combination of several metrics like throughput, memory saved, etc., whose weights can be adjusted as per user constraints</a:t>
            </a:r>
            <a:endParaRPr i="1" sz="1700">
              <a:latin typeface="Spectral"/>
              <a:ea typeface="Spectral"/>
              <a:cs typeface="Spectral"/>
              <a:sym typeface="Spectr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142800" y="528200"/>
            <a:ext cx="900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Spectral"/>
                <a:ea typeface="Spectral"/>
                <a:cs typeface="Spectral"/>
                <a:sym typeface="Spectral"/>
              </a:rPr>
              <a:t>Experimental Setup</a:t>
            </a:r>
            <a:endParaRPr>
              <a:solidFill>
                <a:schemeClr val="dk1"/>
              </a:solidFill>
              <a:latin typeface="Spectral"/>
              <a:ea typeface="Spectral"/>
              <a:cs typeface="Spectral"/>
              <a:sym typeface="Spectral"/>
            </a:endParaRPr>
          </a:p>
        </p:txBody>
      </p:sp>
      <p:sp>
        <p:nvSpPr>
          <p:cNvPr id="151" name="Google Shape;151;p20"/>
          <p:cNvSpPr/>
          <p:nvPr/>
        </p:nvSpPr>
        <p:spPr>
          <a:xfrm>
            <a:off x="284825" y="1338950"/>
            <a:ext cx="2982300" cy="3700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Languages and Tasks</a:t>
            </a:r>
            <a:endParaRPr sz="1600" u="sng">
              <a:latin typeface="Spectral"/>
              <a:ea typeface="Spectral"/>
              <a:cs typeface="Spectral"/>
              <a:sym typeface="Spectral"/>
            </a:endParaRPr>
          </a:p>
          <a:p>
            <a:pPr indent="0" lvl="0" marL="0" rtl="0" algn="l">
              <a:spcBef>
                <a:spcPts val="0"/>
              </a:spcBef>
              <a:spcAft>
                <a:spcPts val="0"/>
              </a:spcAft>
              <a:buNone/>
            </a:pPr>
            <a:r>
              <a:t/>
            </a:r>
            <a:endParaRPr sz="1600" u="sng">
              <a:latin typeface="Spectral"/>
              <a:ea typeface="Spectral"/>
              <a:cs typeface="Spectral"/>
              <a:sym typeface="Spectral"/>
            </a:endParaRPr>
          </a:p>
          <a:p>
            <a:pPr indent="0" lvl="0" marL="0" rtl="0" algn="l">
              <a:spcBef>
                <a:spcPts val="0"/>
              </a:spcBef>
              <a:spcAft>
                <a:spcPts val="0"/>
              </a:spcAft>
              <a:buNone/>
            </a:pPr>
            <a:r>
              <a:rPr lang="en">
                <a:latin typeface="Spectral"/>
                <a:ea typeface="Spectral"/>
                <a:cs typeface="Spectral"/>
                <a:sym typeface="Spectral"/>
              </a:rPr>
              <a:t>22 scheduled languages of India spoken by 97% of the population.</a:t>
            </a:r>
            <a:endParaRPr sz="1700">
              <a:latin typeface="Spectral"/>
              <a:ea typeface="Spectral"/>
              <a:cs typeface="Spectral"/>
              <a:sym typeface="Spectral"/>
            </a:endParaRPr>
          </a:p>
          <a:p>
            <a:pPr indent="0" lvl="0" marL="0" rtl="0" algn="l">
              <a:spcBef>
                <a:spcPts val="1000"/>
              </a:spcBef>
              <a:spcAft>
                <a:spcPts val="0"/>
              </a:spcAft>
              <a:buNone/>
            </a:pPr>
            <a:r>
              <a:rPr lang="en">
                <a:latin typeface="Spectral"/>
                <a:ea typeface="Spectral"/>
                <a:cs typeface="Spectral"/>
                <a:sym typeface="Spectral"/>
              </a:rPr>
              <a:t>Four tasks selected from XTREME (</a:t>
            </a:r>
            <a:r>
              <a:rPr lang="en" u="sng">
                <a:latin typeface="Spectral"/>
                <a:ea typeface="Spectral"/>
                <a:cs typeface="Spectral"/>
                <a:sym typeface="Spectral"/>
              </a:rPr>
              <a:t>Hu et. al, 2020</a:t>
            </a:r>
            <a:r>
              <a:rPr lang="en">
                <a:latin typeface="Spectral"/>
                <a:ea typeface="Spectral"/>
                <a:cs typeface="Spectral"/>
                <a:sym typeface="Spectral"/>
              </a:rPr>
              <a:t>):</a:t>
            </a:r>
            <a:endParaRPr>
              <a:latin typeface="Spectral"/>
              <a:ea typeface="Spectral"/>
              <a:cs typeface="Spectral"/>
              <a:sym typeface="Spectral"/>
            </a:endParaRPr>
          </a:p>
          <a:p>
            <a:pPr indent="0" lvl="0" marL="0" rtl="0" algn="l">
              <a:spcBef>
                <a:spcPts val="1000"/>
              </a:spcBef>
              <a:spcAft>
                <a:spcPts val="0"/>
              </a:spcAft>
              <a:buNone/>
            </a:pPr>
            <a:r>
              <a:rPr i="1" lang="en">
                <a:latin typeface="Spectral"/>
                <a:ea typeface="Spectral"/>
                <a:cs typeface="Spectral"/>
                <a:sym typeface="Spectral"/>
              </a:rPr>
              <a:t>Named Entity Recognition (NER)</a:t>
            </a:r>
            <a:endParaRPr i="1">
              <a:latin typeface="Spectral"/>
              <a:ea typeface="Spectral"/>
              <a:cs typeface="Spectral"/>
              <a:sym typeface="Spectral"/>
            </a:endParaRPr>
          </a:p>
          <a:p>
            <a:pPr indent="0" lvl="0" marL="0" rtl="0" algn="l">
              <a:spcBef>
                <a:spcPts val="1000"/>
              </a:spcBef>
              <a:spcAft>
                <a:spcPts val="0"/>
              </a:spcAft>
              <a:buNone/>
            </a:pPr>
            <a:r>
              <a:rPr i="1" lang="en">
                <a:latin typeface="Spectral"/>
                <a:ea typeface="Spectral"/>
                <a:cs typeface="Spectral"/>
                <a:sym typeface="Spectral"/>
              </a:rPr>
              <a:t>Part-of-Speech Tagging (POS)</a:t>
            </a:r>
            <a:endParaRPr i="1">
              <a:latin typeface="Spectral"/>
              <a:ea typeface="Spectral"/>
              <a:cs typeface="Spectral"/>
              <a:sym typeface="Spectral"/>
            </a:endParaRPr>
          </a:p>
          <a:p>
            <a:pPr indent="0" lvl="0" marL="0" rtl="0" algn="l">
              <a:spcBef>
                <a:spcPts val="1000"/>
              </a:spcBef>
              <a:spcAft>
                <a:spcPts val="0"/>
              </a:spcAft>
              <a:buNone/>
            </a:pPr>
            <a:r>
              <a:rPr i="1" lang="en">
                <a:latin typeface="Spectral"/>
                <a:ea typeface="Spectral"/>
                <a:cs typeface="Spectral"/>
                <a:sym typeface="Spectral"/>
              </a:rPr>
              <a:t>Natural Language Inference (NLI)</a:t>
            </a:r>
            <a:endParaRPr i="1">
              <a:latin typeface="Spectral"/>
              <a:ea typeface="Spectral"/>
              <a:cs typeface="Spectral"/>
              <a:sym typeface="Spectral"/>
            </a:endParaRPr>
          </a:p>
          <a:p>
            <a:pPr indent="0" lvl="0" marL="0" rtl="0" algn="l">
              <a:spcBef>
                <a:spcPts val="1000"/>
              </a:spcBef>
              <a:spcAft>
                <a:spcPts val="0"/>
              </a:spcAft>
              <a:buNone/>
            </a:pPr>
            <a:r>
              <a:rPr i="1" lang="en">
                <a:latin typeface="Spectral"/>
                <a:ea typeface="Spectral"/>
                <a:cs typeface="Spectral"/>
                <a:sym typeface="Spectral"/>
              </a:rPr>
              <a:t>Question Answering (QA)</a:t>
            </a:r>
            <a:endParaRPr i="1">
              <a:latin typeface="Spectral"/>
              <a:ea typeface="Spectral"/>
              <a:cs typeface="Spectral"/>
              <a:sym typeface="Spectral"/>
            </a:endParaRPr>
          </a:p>
          <a:p>
            <a:pPr indent="0" lvl="0" marL="0" rtl="0" algn="l">
              <a:spcBef>
                <a:spcPts val="1000"/>
              </a:spcBef>
              <a:spcAft>
                <a:spcPts val="1000"/>
              </a:spcAft>
              <a:buNone/>
            </a:pPr>
            <a:r>
              <a:t/>
            </a:r>
            <a:endParaRPr sz="1800">
              <a:latin typeface="Spectral"/>
              <a:ea typeface="Spectral"/>
              <a:cs typeface="Spectral"/>
              <a:sym typeface="Spectral"/>
            </a:endParaRPr>
          </a:p>
        </p:txBody>
      </p:sp>
      <p:sp>
        <p:nvSpPr>
          <p:cNvPr id="152" name="Google Shape;152;p20"/>
          <p:cNvSpPr/>
          <p:nvPr/>
        </p:nvSpPr>
        <p:spPr>
          <a:xfrm>
            <a:off x="3345875" y="1338950"/>
            <a:ext cx="2982300" cy="37002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Models</a:t>
            </a:r>
            <a:endParaRPr sz="1600" u="sng">
              <a:latin typeface="Spectral"/>
              <a:ea typeface="Spectral"/>
              <a:cs typeface="Spectral"/>
              <a:sym typeface="Spectral"/>
            </a:endParaRPr>
          </a:p>
          <a:p>
            <a:pPr indent="0" lvl="0" marL="0" rtl="0" algn="l">
              <a:spcBef>
                <a:spcPts val="1000"/>
              </a:spcBef>
              <a:spcAft>
                <a:spcPts val="0"/>
              </a:spcAft>
              <a:buNone/>
            </a:pPr>
            <a:r>
              <a:rPr lang="en" sz="1500">
                <a:latin typeface="Spectral"/>
                <a:ea typeface="Spectral"/>
                <a:cs typeface="Spectral"/>
                <a:sym typeface="Spectral"/>
              </a:rPr>
              <a:t>Selection m</a:t>
            </a:r>
            <a:r>
              <a:rPr lang="en">
                <a:latin typeface="Spectral"/>
                <a:ea typeface="Spectral"/>
                <a:cs typeface="Spectral"/>
                <a:sym typeface="Spectral"/>
              </a:rPr>
              <a:t>otivated by two factors: i) General vs region-specific choices; ii) model efficiency. </a:t>
            </a:r>
            <a:endParaRPr>
              <a:latin typeface="Spectral"/>
              <a:ea typeface="Spectral"/>
              <a:cs typeface="Spectral"/>
              <a:sym typeface="Spectral"/>
            </a:endParaRPr>
          </a:p>
          <a:p>
            <a:pPr indent="0" lvl="0" marL="0" rtl="0" algn="l">
              <a:spcBef>
                <a:spcPts val="1000"/>
              </a:spcBef>
              <a:spcAft>
                <a:spcPts val="0"/>
              </a:spcAft>
              <a:buNone/>
            </a:pPr>
            <a:r>
              <a:t/>
            </a:r>
            <a:endParaRPr sz="1500">
              <a:latin typeface="Spectral"/>
              <a:ea typeface="Spectral"/>
              <a:cs typeface="Spectral"/>
              <a:sym typeface="Spectral"/>
            </a:endParaRPr>
          </a:p>
        </p:txBody>
      </p:sp>
      <p:sp>
        <p:nvSpPr>
          <p:cNvPr id="153" name="Google Shape;153;p20"/>
          <p:cNvSpPr/>
          <p:nvPr/>
        </p:nvSpPr>
        <p:spPr>
          <a:xfrm>
            <a:off x="6416525" y="1338950"/>
            <a:ext cx="2523300" cy="3672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u="sng">
                <a:latin typeface="Spectral"/>
                <a:ea typeface="Spectral"/>
                <a:cs typeface="Spectral"/>
                <a:sym typeface="Spectral"/>
              </a:rPr>
              <a:t>Fine-tuning</a:t>
            </a:r>
            <a:endParaRPr sz="1600" u="sng">
              <a:latin typeface="Spectral"/>
              <a:ea typeface="Spectral"/>
              <a:cs typeface="Spectral"/>
              <a:sym typeface="Spectral"/>
            </a:endParaRPr>
          </a:p>
          <a:p>
            <a:pPr indent="0" lvl="0" marL="0" rtl="0" algn="ctr">
              <a:spcBef>
                <a:spcPts val="0"/>
              </a:spcBef>
              <a:spcAft>
                <a:spcPts val="0"/>
              </a:spcAft>
              <a:buNone/>
            </a:pPr>
            <a:r>
              <a:t/>
            </a:r>
            <a:endParaRPr sz="1600" u="sng">
              <a:latin typeface="Spectral"/>
              <a:ea typeface="Spectral"/>
              <a:cs typeface="Spectral"/>
              <a:sym typeface="Spectral"/>
            </a:endParaRPr>
          </a:p>
          <a:p>
            <a:pPr indent="0" lvl="0" marL="0" rtl="0" algn="l">
              <a:spcBef>
                <a:spcPts val="0"/>
              </a:spcBef>
              <a:spcAft>
                <a:spcPts val="0"/>
              </a:spcAft>
              <a:buNone/>
            </a:pPr>
            <a:r>
              <a:rPr i="1" lang="en" u="sng">
                <a:latin typeface="Spectral"/>
                <a:ea typeface="Spectral"/>
                <a:cs typeface="Spectral"/>
                <a:sym typeface="Spectral"/>
              </a:rPr>
              <a:t>English</a:t>
            </a:r>
            <a:endParaRPr i="1" u="sng">
              <a:latin typeface="Spectral"/>
              <a:ea typeface="Spectral"/>
              <a:cs typeface="Spectral"/>
              <a:sym typeface="Spectral"/>
            </a:endParaRPr>
          </a:p>
          <a:p>
            <a:pPr indent="-196850" lvl="0" marL="342900" rtl="0" algn="l">
              <a:spcBef>
                <a:spcPts val="0"/>
              </a:spcBef>
              <a:spcAft>
                <a:spcPts val="0"/>
              </a:spcAft>
              <a:buClr>
                <a:srgbClr val="6AA84F"/>
              </a:buClr>
              <a:buSzPts val="1300"/>
              <a:buFont typeface="Spectral"/>
              <a:buChar char="●"/>
            </a:pPr>
            <a:r>
              <a:rPr lang="en" sz="1300">
                <a:solidFill>
                  <a:srgbClr val="6AA84F"/>
                </a:solidFill>
                <a:latin typeface="Spectral"/>
                <a:ea typeface="Spectral"/>
                <a:cs typeface="Spectral"/>
                <a:sym typeface="Spectral"/>
              </a:rPr>
              <a:t>Availability of labeled data across task</a:t>
            </a:r>
            <a:endParaRPr sz="1300">
              <a:solidFill>
                <a:srgbClr val="6AA84F"/>
              </a:solidFill>
              <a:latin typeface="Spectral"/>
              <a:ea typeface="Spectral"/>
              <a:cs typeface="Spectral"/>
              <a:sym typeface="Spectral"/>
            </a:endParaRPr>
          </a:p>
          <a:p>
            <a:pPr indent="-196850" lvl="0" marL="342900" rtl="0" algn="l">
              <a:spcBef>
                <a:spcPts val="500"/>
              </a:spcBef>
              <a:spcAft>
                <a:spcPts val="0"/>
              </a:spcAft>
              <a:buClr>
                <a:srgbClr val="FF0000"/>
              </a:buClr>
              <a:buSzPts val="1300"/>
              <a:buFont typeface="Spectral"/>
              <a:buChar char="●"/>
            </a:pPr>
            <a:r>
              <a:rPr lang="en" sz="1300">
                <a:solidFill>
                  <a:srgbClr val="FF0000"/>
                </a:solidFill>
                <a:latin typeface="Spectral"/>
                <a:ea typeface="Spectral"/>
                <a:cs typeface="Spectral"/>
                <a:sym typeface="Spectral"/>
              </a:rPr>
              <a:t>Distant pivot; sub-optimal transfer</a:t>
            </a:r>
            <a:endParaRPr sz="1300">
              <a:solidFill>
                <a:srgbClr val="FF0000"/>
              </a:solidFill>
              <a:latin typeface="Spectral"/>
              <a:ea typeface="Spectral"/>
              <a:cs typeface="Spectral"/>
              <a:sym typeface="Spectral"/>
            </a:endParaRPr>
          </a:p>
          <a:p>
            <a:pPr indent="0" lvl="0" marL="0" rtl="0" algn="l">
              <a:spcBef>
                <a:spcPts val="500"/>
              </a:spcBef>
              <a:spcAft>
                <a:spcPts val="0"/>
              </a:spcAft>
              <a:buNone/>
            </a:pPr>
            <a:r>
              <a:rPr i="1" lang="en" u="sng">
                <a:latin typeface="Spectral"/>
                <a:ea typeface="Spectral"/>
                <a:cs typeface="Spectral"/>
                <a:sym typeface="Spectral"/>
              </a:rPr>
              <a:t>Hindi</a:t>
            </a:r>
            <a:endParaRPr i="1" u="sng">
              <a:latin typeface="Spectral"/>
              <a:ea typeface="Spectral"/>
              <a:cs typeface="Spectral"/>
              <a:sym typeface="Spectral"/>
            </a:endParaRPr>
          </a:p>
          <a:p>
            <a:pPr indent="-196850" lvl="0" marL="342900" rtl="0" algn="l">
              <a:spcBef>
                <a:spcPts val="0"/>
              </a:spcBef>
              <a:spcAft>
                <a:spcPts val="0"/>
              </a:spcAft>
              <a:buClr>
                <a:srgbClr val="6AA84F"/>
              </a:buClr>
              <a:buSzPts val="1300"/>
              <a:buFont typeface="Spectral"/>
              <a:buChar char="●"/>
            </a:pPr>
            <a:r>
              <a:rPr lang="en" sz="1300">
                <a:solidFill>
                  <a:srgbClr val="6AA84F"/>
                </a:solidFill>
                <a:latin typeface="Spectral"/>
                <a:ea typeface="Spectral"/>
                <a:cs typeface="Spectral"/>
                <a:sym typeface="Spectral"/>
              </a:rPr>
              <a:t>15/22 languages in same language family</a:t>
            </a:r>
            <a:endParaRPr sz="1300">
              <a:solidFill>
                <a:srgbClr val="6AA84F"/>
              </a:solidFill>
              <a:latin typeface="Spectral"/>
              <a:ea typeface="Spectral"/>
              <a:cs typeface="Spectral"/>
              <a:sym typeface="Spectral"/>
            </a:endParaRPr>
          </a:p>
          <a:p>
            <a:pPr indent="-196850" lvl="0" marL="342900" rtl="0" algn="l">
              <a:spcBef>
                <a:spcPts val="500"/>
              </a:spcBef>
              <a:spcAft>
                <a:spcPts val="0"/>
              </a:spcAft>
              <a:buClr>
                <a:srgbClr val="6AA84F"/>
              </a:buClr>
              <a:buSzPts val="1300"/>
              <a:buFont typeface="Spectral"/>
              <a:buChar char="●"/>
            </a:pPr>
            <a:r>
              <a:rPr lang="en" sz="1300">
                <a:solidFill>
                  <a:srgbClr val="6AA84F"/>
                </a:solidFill>
                <a:latin typeface="Spectral"/>
                <a:ea typeface="Spectral"/>
                <a:cs typeface="Spectral"/>
                <a:sym typeface="Spectral"/>
              </a:rPr>
              <a:t>Labeled data available across tasks</a:t>
            </a:r>
            <a:endParaRPr sz="1300">
              <a:solidFill>
                <a:srgbClr val="6AA84F"/>
              </a:solidFill>
              <a:latin typeface="Spectral"/>
              <a:ea typeface="Spectral"/>
              <a:cs typeface="Spectral"/>
              <a:sym typeface="Spectral"/>
            </a:endParaRPr>
          </a:p>
          <a:p>
            <a:pPr indent="-196850" lvl="0" marL="342900" rtl="0" algn="l">
              <a:spcBef>
                <a:spcPts val="500"/>
              </a:spcBef>
              <a:spcAft>
                <a:spcPts val="500"/>
              </a:spcAft>
              <a:buClr>
                <a:srgbClr val="6AA84F"/>
              </a:buClr>
              <a:buSzPts val="1300"/>
              <a:buFont typeface="Spectral"/>
              <a:buChar char="●"/>
            </a:pPr>
            <a:r>
              <a:rPr lang="en" sz="1300">
                <a:solidFill>
                  <a:srgbClr val="6AA84F"/>
                </a:solidFill>
                <a:latin typeface="Spectral"/>
                <a:ea typeface="Spectral"/>
                <a:cs typeface="Spectral"/>
                <a:sym typeface="Spectral"/>
              </a:rPr>
              <a:t>Highest speaker population; future proof w.r.t annotation</a:t>
            </a:r>
            <a:endParaRPr sz="1300">
              <a:solidFill>
                <a:srgbClr val="6AA84F"/>
              </a:solidFill>
              <a:latin typeface="Spectral"/>
              <a:ea typeface="Spectral"/>
              <a:cs typeface="Spectral"/>
              <a:sym typeface="Spectral"/>
            </a:endParaRPr>
          </a:p>
        </p:txBody>
      </p:sp>
      <p:graphicFrame>
        <p:nvGraphicFramePr>
          <p:cNvPr id="154" name="Google Shape;154;p20"/>
          <p:cNvGraphicFramePr/>
          <p:nvPr/>
        </p:nvGraphicFramePr>
        <p:xfrm>
          <a:off x="3591138" y="2892475"/>
          <a:ext cx="3000000" cy="3000000"/>
        </p:xfrm>
        <a:graphic>
          <a:graphicData uri="http://schemas.openxmlformats.org/drawingml/2006/table">
            <a:tbl>
              <a:tblPr>
                <a:noFill/>
                <a:tableStyleId>{15F606A5-409B-479F-AF59-EFF6DD168067}</a:tableStyleId>
              </a:tblPr>
              <a:tblGrid>
                <a:gridCol w="935550"/>
                <a:gridCol w="1007375"/>
                <a:gridCol w="558425"/>
              </a:tblGrid>
              <a:tr h="381000">
                <a:tc>
                  <a:txBody>
                    <a:bodyPr/>
                    <a:lstStyle/>
                    <a:p>
                      <a:pPr indent="0" lvl="0" marL="0" rtl="0" algn="ctr">
                        <a:spcBef>
                          <a:spcPts val="0"/>
                        </a:spcBef>
                        <a:spcAft>
                          <a:spcPts val="0"/>
                        </a:spcAft>
                        <a:buNone/>
                      </a:pPr>
                      <a:r>
                        <a:rPr b="1" lang="en" sz="1100">
                          <a:latin typeface="Spectral"/>
                          <a:ea typeface="Spectral"/>
                          <a:cs typeface="Spectral"/>
                          <a:sym typeface="Spectral"/>
                        </a:rPr>
                        <a:t>Model</a:t>
                      </a:r>
                      <a:endParaRPr b="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b="1" lang="en" sz="1100">
                          <a:latin typeface="Spectral"/>
                          <a:ea typeface="Spectral"/>
                          <a:cs typeface="Spectral"/>
                          <a:sym typeface="Spectral"/>
                        </a:rPr>
                        <a:t>Pre-training Languages</a:t>
                      </a:r>
                      <a:endParaRPr b="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b="1" lang="en" sz="1100">
                          <a:latin typeface="Spectral"/>
                          <a:ea typeface="Spectral"/>
                          <a:cs typeface="Spectral"/>
                          <a:sym typeface="Spectral"/>
                        </a:rPr>
                        <a:t>Size</a:t>
                      </a:r>
                      <a:endParaRPr b="1" sz="1100">
                        <a:latin typeface="Spectral"/>
                        <a:ea typeface="Spectral"/>
                        <a:cs typeface="Spectral"/>
                        <a:sym typeface="Spectral"/>
                      </a:endParaRPr>
                    </a:p>
                  </a:txBody>
                  <a:tcPr marT="91425" marB="91425" marR="91425" marL="91425" anchor="ctr"/>
                </a:tc>
              </a:tr>
              <a:tr h="381000">
                <a:tc>
                  <a:txBody>
                    <a:bodyPr/>
                    <a:lstStyle/>
                    <a:p>
                      <a:pPr indent="0" lvl="0" marL="0" rtl="0" algn="ctr">
                        <a:spcBef>
                          <a:spcPts val="0"/>
                        </a:spcBef>
                        <a:spcAft>
                          <a:spcPts val="0"/>
                        </a:spcAft>
                        <a:buNone/>
                      </a:pPr>
                      <a:r>
                        <a:rPr i="1" lang="en" sz="1100">
                          <a:latin typeface="Spectral"/>
                          <a:ea typeface="Spectral"/>
                          <a:cs typeface="Spectral"/>
                          <a:sym typeface="Spectral"/>
                        </a:rPr>
                        <a:t>IndicBERT</a:t>
                      </a:r>
                      <a:endParaRPr i="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i="1" lang="en" sz="1100">
                          <a:latin typeface="Spectral"/>
                          <a:ea typeface="Spectral"/>
                          <a:cs typeface="Spectral"/>
                          <a:sym typeface="Spectral"/>
                        </a:rPr>
                        <a:t>12 IN</a:t>
                      </a:r>
                      <a:endParaRPr i="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i="1" lang="en" sz="1100">
                          <a:latin typeface="Spectral"/>
                          <a:ea typeface="Spectral"/>
                          <a:cs typeface="Spectral"/>
                          <a:sym typeface="Spectral"/>
                        </a:rPr>
                        <a:t>18M</a:t>
                      </a:r>
                      <a:endParaRPr i="1" sz="1100">
                        <a:latin typeface="Spectral"/>
                        <a:ea typeface="Spectral"/>
                        <a:cs typeface="Spectral"/>
                        <a:sym typeface="Spectral"/>
                      </a:endParaRPr>
                    </a:p>
                  </a:txBody>
                  <a:tcPr marT="91425" marB="91425" marR="91425" marL="91425" anchor="ctr"/>
                </a:tc>
              </a:tr>
              <a:tr h="381000">
                <a:tc>
                  <a:txBody>
                    <a:bodyPr/>
                    <a:lstStyle/>
                    <a:p>
                      <a:pPr indent="0" lvl="0" marL="0" rtl="0" algn="ctr">
                        <a:spcBef>
                          <a:spcPts val="0"/>
                        </a:spcBef>
                        <a:spcAft>
                          <a:spcPts val="0"/>
                        </a:spcAft>
                        <a:buNone/>
                      </a:pPr>
                      <a:r>
                        <a:rPr i="1" lang="en" sz="1100">
                          <a:latin typeface="Spectral"/>
                          <a:ea typeface="Spectral"/>
                          <a:cs typeface="Spectral"/>
                          <a:sym typeface="Spectral"/>
                        </a:rPr>
                        <a:t>MuRIL (B)</a:t>
                      </a:r>
                      <a:endParaRPr i="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i="1" lang="en" sz="1100">
                          <a:latin typeface="Spectral"/>
                          <a:ea typeface="Spectral"/>
                          <a:cs typeface="Spectral"/>
                          <a:sym typeface="Spectral"/>
                        </a:rPr>
                        <a:t>16 IN</a:t>
                      </a:r>
                      <a:endParaRPr i="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i="1" lang="en" sz="1100">
                          <a:latin typeface="Spectral"/>
                          <a:ea typeface="Spectral"/>
                          <a:cs typeface="Spectral"/>
                          <a:sym typeface="Spectral"/>
                        </a:rPr>
                        <a:t>237M</a:t>
                      </a:r>
                      <a:endParaRPr i="1" sz="1100">
                        <a:latin typeface="Spectral"/>
                        <a:ea typeface="Spectral"/>
                        <a:cs typeface="Spectral"/>
                        <a:sym typeface="Spectral"/>
                      </a:endParaRPr>
                    </a:p>
                  </a:txBody>
                  <a:tcPr marT="91425" marB="91425" marR="91425" marL="91425" anchor="ctr"/>
                </a:tc>
              </a:tr>
              <a:tr h="381000">
                <a:tc>
                  <a:txBody>
                    <a:bodyPr/>
                    <a:lstStyle/>
                    <a:p>
                      <a:pPr indent="0" lvl="0" marL="0" rtl="0" algn="ctr">
                        <a:spcBef>
                          <a:spcPts val="0"/>
                        </a:spcBef>
                        <a:spcAft>
                          <a:spcPts val="0"/>
                        </a:spcAft>
                        <a:buNone/>
                      </a:pPr>
                      <a:r>
                        <a:rPr i="1" lang="en" sz="1100">
                          <a:latin typeface="Spectral"/>
                          <a:ea typeface="Spectral"/>
                          <a:cs typeface="Spectral"/>
                          <a:sym typeface="Spectral"/>
                        </a:rPr>
                        <a:t>MuRIL (L)</a:t>
                      </a:r>
                      <a:endParaRPr i="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i="1" lang="en" sz="1100">
                          <a:latin typeface="Spectral"/>
                          <a:ea typeface="Spectral"/>
                          <a:cs typeface="Spectral"/>
                          <a:sym typeface="Spectral"/>
                        </a:rPr>
                        <a:t>16 IN</a:t>
                      </a:r>
                      <a:endParaRPr i="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i="1" lang="en" sz="1100">
                          <a:latin typeface="Spectral"/>
                          <a:ea typeface="Spectral"/>
                          <a:cs typeface="Spectral"/>
                          <a:sym typeface="Spectral"/>
                        </a:rPr>
                        <a:t>550M</a:t>
                      </a:r>
                      <a:endParaRPr i="1" sz="1100">
                        <a:latin typeface="Spectral"/>
                        <a:ea typeface="Spectral"/>
                        <a:cs typeface="Spectral"/>
                        <a:sym typeface="Spectral"/>
                      </a:endParaRPr>
                    </a:p>
                  </a:txBody>
                  <a:tcPr marT="91425" marB="91425" marR="91425" marL="91425" anchor="ctr"/>
                </a:tc>
              </a:tr>
              <a:tr h="381000">
                <a:tc>
                  <a:txBody>
                    <a:bodyPr/>
                    <a:lstStyle/>
                    <a:p>
                      <a:pPr indent="0" lvl="0" marL="0" rtl="0" algn="ctr">
                        <a:spcBef>
                          <a:spcPts val="0"/>
                        </a:spcBef>
                        <a:spcAft>
                          <a:spcPts val="0"/>
                        </a:spcAft>
                        <a:buNone/>
                      </a:pPr>
                      <a:r>
                        <a:rPr i="1" lang="en" sz="1100">
                          <a:latin typeface="Spectral"/>
                          <a:ea typeface="Spectral"/>
                          <a:cs typeface="Spectral"/>
                          <a:sym typeface="Spectral"/>
                        </a:rPr>
                        <a:t>XLM-R (L)</a:t>
                      </a:r>
                      <a:endParaRPr i="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i="1" lang="en" sz="1100">
                          <a:latin typeface="Spectral"/>
                          <a:ea typeface="Spectral"/>
                          <a:cs typeface="Spectral"/>
                          <a:sym typeface="Spectral"/>
                        </a:rPr>
                        <a:t>101 (15 IN)</a:t>
                      </a:r>
                      <a:endParaRPr i="1" sz="1100">
                        <a:latin typeface="Spectral"/>
                        <a:ea typeface="Spectral"/>
                        <a:cs typeface="Spectral"/>
                        <a:sym typeface="Spectral"/>
                      </a:endParaRPr>
                    </a:p>
                  </a:txBody>
                  <a:tcPr marT="91425" marB="91425" marR="91425" marL="91425" anchor="ctr"/>
                </a:tc>
                <a:tc>
                  <a:txBody>
                    <a:bodyPr/>
                    <a:lstStyle/>
                    <a:p>
                      <a:pPr indent="0" lvl="0" marL="0" rtl="0" algn="ctr">
                        <a:spcBef>
                          <a:spcPts val="0"/>
                        </a:spcBef>
                        <a:spcAft>
                          <a:spcPts val="0"/>
                        </a:spcAft>
                        <a:buNone/>
                      </a:pPr>
                      <a:r>
                        <a:rPr i="1" lang="en" sz="1100">
                          <a:latin typeface="Spectral"/>
                          <a:ea typeface="Spectral"/>
                          <a:cs typeface="Spectral"/>
                          <a:sym typeface="Spectral"/>
                        </a:rPr>
                        <a:t>550M</a:t>
                      </a:r>
                      <a:endParaRPr i="1" sz="1100">
                        <a:latin typeface="Spectral"/>
                        <a:ea typeface="Spectral"/>
                        <a:cs typeface="Spectral"/>
                        <a:sym typeface="Spectral"/>
                      </a:endParaRPr>
                    </a:p>
                  </a:txBody>
                  <a:tcPr marT="91425" marB="91425" marR="91425" marL="9142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27650" y="198350"/>
            <a:ext cx="4036200" cy="83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Spectral"/>
                <a:ea typeface="Spectral"/>
                <a:cs typeface="Spectral"/>
                <a:sym typeface="Spectral"/>
              </a:rPr>
              <a:t>DEI Results for 22 Indian Languages</a:t>
            </a:r>
            <a:endParaRPr>
              <a:solidFill>
                <a:schemeClr val="dk1"/>
              </a:solidFill>
              <a:latin typeface="Spectral"/>
              <a:ea typeface="Spectral"/>
              <a:cs typeface="Spectral"/>
              <a:sym typeface="Spectral"/>
            </a:endParaRPr>
          </a:p>
        </p:txBody>
      </p:sp>
      <p:pic>
        <p:nvPicPr>
          <p:cNvPr id="160" name="Google Shape;160;p21"/>
          <p:cNvPicPr preferRelativeResize="0"/>
          <p:nvPr/>
        </p:nvPicPr>
        <p:blipFill>
          <a:blip r:embed="rId3">
            <a:alphaModFix/>
          </a:blip>
          <a:stretch>
            <a:fillRect/>
          </a:stretch>
        </p:blipFill>
        <p:spPr>
          <a:xfrm>
            <a:off x="210575" y="1496574"/>
            <a:ext cx="4153274" cy="2580200"/>
          </a:xfrm>
          <a:prstGeom prst="rect">
            <a:avLst/>
          </a:prstGeom>
          <a:noFill/>
          <a:ln>
            <a:noFill/>
          </a:ln>
        </p:spPr>
      </p:pic>
      <p:sp>
        <p:nvSpPr>
          <p:cNvPr id="161" name="Google Shape;161;p21"/>
          <p:cNvSpPr txBox="1"/>
          <p:nvPr>
            <p:ph idx="2" type="body"/>
          </p:nvPr>
        </p:nvSpPr>
        <p:spPr>
          <a:xfrm>
            <a:off x="4750100" y="380350"/>
            <a:ext cx="4238400" cy="4763100"/>
          </a:xfrm>
          <a:prstGeom prst="rect">
            <a:avLst/>
          </a:prstGeom>
        </p:spPr>
        <p:txBody>
          <a:bodyPr anchorCtr="0" anchor="t" bIns="91425" lIns="91425" spcFirstLastPara="1" rIns="91425" wrap="square" tIns="91425">
            <a:normAutofit lnSpcReduction="10000"/>
          </a:bodyPr>
          <a:lstStyle/>
          <a:p>
            <a:pPr indent="0" lvl="0" marL="0" rtl="0" algn="ctr">
              <a:lnSpc>
                <a:spcPct val="125000"/>
              </a:lnSpc>
              <a:spcBef>
                <a:spcPts val="0"/>
              </a:spcBef>
              <a:spcAft>
                <a:spcPts val="0"/>
              </a:spcAft>
              <a:buNone/>
            </a:pPr>
            <a:r>
              <a:t/>
            </a:r>
            <a:endParaRPr/>
          </a:p>
          <a:p>
            <a:pPr indent="0" lvl="0" marL="0" rtl="0" algn="ctr">
              <a:lnSpc>
                <a:spcPct val="125000"/>
              </a:lnSpc>
              <a:spcBef>
                <a:spcPts val="1000"/>
              </a:spcBef>
              <a:spcAft>
                <a:spcPts val="0"/>
              </a:spcAft>
              <a:buNone/>
            </a:pPr>
            <a:r>
              <a:t/>
            </a:r>
            <a:endParaRPr/>
          </a:p>
          <a:p>
            <a:pPr indent="0" lvl="0" marL="0" rtl="0" algn="ctr">
              <a:lnSpc>
                <a:spcPct val="125000"/>
              </a:lnSpc>
              <a:spcBef>
                <a:spcPts val="1000"/>
              </a:spcBef>
              <a:spcAft>
                <a:spcPts val="0"/>
              </a:spcAft>
              <a:buNone/>
            </a:pPr>
            <a:r>
              <a:t/>
            </a:r>
            <a:endParaRPr/>
          </a:p>
          <a:p>
            <a:pPr indent="0" lvl="0" marL="0" rtl="0" algn="ctr">
              <a:lnSpc>
                <a:spcPct val="125000"/>
              </a:lnSpc>
              <a:spcBef>
                <a:spcPts val="1000"/>
              </a:spcBef>
              <a:spcAft>
                <a:spcPts val="0"/>
              </a:spcAft>
              <a:buNone/>
            </a:pPr>
            <a:r>
              <a:t/>
            </a:r>
            <a:endParaRPr/>
          </a:p>
          <a:p>
            <a:pPr indent="0" lvl="0" marL="0" rtl="0" algn="ctr">
              <a:lnSpc>
                <a:spcPct val="125000"/>
              </a:lnSpc>
              <a:spcBef>
                <a:spcPts val="1000"/>
              </a:spcBef>
              <a:spcAft>
                <a:spcPts val="0"/>
              </a:spcAft>
              <a:buNone/>
            </a:pPr>
            <a:r>
              <a:t/>
            </a:r>
            <a:endParaRPr/>
          </a:p>
          <a:p>
            <a:pPr indent="0" lvl="0" marL="0" rtl="0" algn="ctr">
              <a:lnSpc>
                <a:spcPct val="125000"/>
              </a:lnSpc>
              <a:spcBef>
                <a:spcPts val="1000"/>
              </a:spcBef>
              <a:spcAft>
                <a:spcPts val="0"/>
              </a:spcAft>
              <a:buNone/>
            </a:pPr>
            <a:r>
              <a:t/>
            </a:r>
            <a:endParaRPr/>
          </a:p>
          <a:p>
            <a:pPr indent="0" lvl="0" marL="0" rtl="0" algn="ctr">
              <a:lnSpc>
                <a:spcPct val="125000"/>
              </a:lnSpc>
              <a:spcBef>
                <a:spcPts val="1000"/>
              </a:spcBef>
              <a:spcAft>
                <a:spcPts val="0"/>
              </a:spcAft>
              <a:buNone/>
            </a:pPr>
            <a:r>
              <a:rPr i="1" lang="en"/>
              <a:t>Visualizing performances for one task (NER)</a:t>
            </a:r>
            <a:endParaRPr i="1"/>
          </a:p>
          <a:p>
            <a:pPr indent="-311150" lvl="0" marL="457200" rtl="0" algn="l">
              <a:lnSpc>
                <a:spcPct val="115000"/>
              </a:lnSpc>
              <a:spcBef>
                <a:spcPts val="1000"/>
              </a:spcBef>
              <a:spcAft>
                <a:spcPts val="0"/>
              </a:spcAft>
              <a:buSzPts val="1300"/>
              <a:buChar char="●"/>
            </a:pPr>
            <a:r>
              <a:rPr i="1" lang="en" u="sng"/>
              <a:t>Diversity</a:t>
            </a:r>
            <a:r>
              <a:rPr lang="en"/>
              <a:t> measures help discern that model improvements are skewed towards languages with high speaker populations</a:t>
            </a:r>
            <a:endParaRPr/>
          </a:p>
          <a:p>
            <a:pPr indent="-311150" lvl="0" marL="457200" rtl="0" algn="l">
              <a:lnSpc>
                <a:spcPct val="115000"/>
              </a:lnSpc>
              <a:spcBef>
                <a:spcPts val="1000"/>
              </a:spcBef>
              <a:spcAft>
                <a:spcPts val="0"/>
              </a:spcAft>
              <a:buSzPts val="1300"/>
              <a:buChar char="●"/>
            </a:pPr>
            <a:r>
              <a:rPr i="1" lang="en" u="sng"/>
              <a:t>Equity</a:t>
            </a:r>
            <a:r>
              <a:rPr lang="en"/>
              <a:t> across models is the same across tasks, despite major differences in average F1 across languages.</a:t>
            </a:r>
            <a:endParaRPr/>
          </a:p>
          <a:p>
            <a:pPr indent="-311150" lvl="0" marL="457200" rtl="0" algn="l">
              <a:lnSpc>
                <a:spcPct val="115000"/>
              </a:lnSpc>
              <a:spcBef>
                <a:spcPts val="1000"/>
              </a:spcBef>
              <a:spcAft>
                <a:spcPts val="1000"/>
              </a:spcAft>
              <a:buSzPts val="1300"/>
              <a:buChar char="●"/>
            </a:pPr>
            <a:r>
              <a:rPr i="1" lang="en" u="sng"/>
              <a:t>Inclusion</a:t>
            </a:r>
            <a:r>
              <a:rPr lang="en"/>
              <a:t> performance signifies that region-specific base models are most efficient.</a:t>
            </a:r>
            <a:endParaRPr b="1"/>
          </a:p>
        </p:txBody>
      </p:sp>
      <p:pic>
        <p:nvPicPr>
          <p:cNvPr id="162" name="Google Shape;162;p21" title="Chart"/>
          <p:cNvPicPr preferRelativeResize="0"/>
          <p:nvPr/>
        </p:nvPicPr>
        <p:blipFill>
          <a:blip r:embed="rId4">
            <a:alphaModFix/>
          </a:blip>
          <a:stretch>
            <a:fillRect/>
          </a:stretch>
        </p:blipFill>
        <p:spPr>
          <a:xfrm>
            <a:off x="4969538" y="98200"/>
            <a:ext cx="3799524" cy="2349374"/>
          </a:xfrm>
          <a:prstGeom prst="rect">
            <a:avLst/>
          </a:prstGeom>
          <a:noFill/>
          <a:ln>
            <a:noFill/>
          </a:ln>
        </p:spPr>
      </p:pic>
      <p:sp>
        <p:nvSpPr>
          <p:cNvPr id="163" name="Google Shape;163;p21"/>
          <p:cNvSpPr txBox="1"/>
          <p:nvPr/>
        </p:nvSpPr>
        <p:spPr>
          <a:xfrm>
            <a:off x="168000" y="4076775"/>
            <a:ext cx="42384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u="sng">
                <a:latin typeface="Spectral"/>
                <a:ea typeface="Spectral"/>
                <a:cs typeface="Spectral"/>
                <a:sym typeface="Spectral"/>
              </a:rPr>
              <a:t>Average F1/Accuracy v/s DEI</a:t>
            </a:r>
            <a:r>
              <a:rPr lang="en" sz="1700">
                <a:latin typeface="Spectral"/>
                <a:ea typeface="Spectral"/>
                <a:cs typeface="Spectral"/>
                <a:sym typeface="Spectral"/>
              </a:rPr>
              <a:t>: Differences in average performance </a:t>
            </a:r>
            <a:r>
              <a:rPr lang="en" sz="1700">
                <a:solidFill>
                  <a:srgbClr val="FF0000"/>
                </a:solidFill>
                <a:latin typeface="Spectral"/>
                <a:ea typeface="Spectral"/>
                <a:cs typeface="Spectral"/>
                <a:sym typeface="Spectral"/>
              </a:rPr>
              <a:t>do not reflect</a:t>
            </a:r>
            <a:r>
              <a:rPr lang="en" sz="1700">
                <a:latin typeface="Spectral"/>
                <a:ea typeface="Spectral"/>
                <a:cs typeface="Spectral"/>
                <a:sym typeface="Spectral"/>
              </a:rPr>
              <a:t> differences in DEI</a:t>
            </a:r>
            <a:endParaRPr sz="1700">
              <a:latin typeface="Spectral"/>
              <a:ea typeface="Spectral"/>
              <a:cs typeface="Spectral"/>
              <a:sym typeface="Spectr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