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1" r:id="rId8"/>
    <p:sldId id="262" r:id="rId9"/>
    <p:sldId id="263" r:id="rId10"/>
    <p:sldId id="264" r:id="rId11"/>
    <p:sldId id="270"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2C7DEB-EECA-4D48-9F71-848657A79F93}" v="61" dt="2023-04-13T15:26:53.145"/>
    <p1510:client id="{F20D532B-C708-4645-9827-DE6E67907733}" v="1830" dt="2023-04-12T16:28:04.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8684" y="2231604"/>
            <a:ext cx="9144000" cy="2387600"/>
          </a:xfrm>
        </p:spPr>
        <p:txBody>
          <a:bodyPr>
            <a:normAutofit fontScale="90000"/>
          </a:bodyPr>
          <a:lstStyle/>
          <a:p>
            <a:r>
              <a:rPr lang="en-US" b="1" dirty="0">
                <a:solidFill>
                  <a:srgbClr val="2C3A4A"/>
                </a:solidFill>
                <a:highlight>
                  <a:srgbClr val="FFFDFA"/>
                </a:highlight>
              </a:rPr>
              <a:t>Multilingual End-to-end Dependency Parsing with Linguistic typology knowledge </a:t>
            </a:r>
            <a:endParaRPr lang="en-US" dirty="0"/>
          </a:p>
          <a:p>
            <a:endParaRPr lang="en-US"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BDB8-5168-2D08-C409-B1631A84747B}"/>
              </a:ext>
            </a:extLst>
          </p:cNvPr>
          <p:cNvSpPr>
            <a:spLocks noGrp="1"/>
          </p:cNvSpPr>
          <p:nvPr>
            <p:ph type="title"/>
          </p:nvPr>
        </p:nvSpPr>
        <p:spPr/>
        <p:txBody>
          <a:bodyPr/>
          <a:lstStyle/>
          <a:p>
            <a:r>
              <a:rPr lang="en-US">
                <a:cs typeface="Calibri Light"/>
              </a:rPr>
              <a:t>Hyper-parameters</a:t>
            </a:r>
            <a:endParaRPr lang="en-US"/>
          </a:p>
        </p:txBody>
      </p:sp>
      <p:sp>
        <p:nvSpPr>
          <p:cNvPr id="3" name="Content Placeholder 2">
            <a:extLst>
              <a:ext uri="{FF2B5EF4-FFF2-40B4-BE49-F238E27FC236}">
                <a16:creationId xmlns:a16="http://schemas.microsoft.com/office/drawing/2014/main" id="{5E7B571B-C07C-55ED-8DBD-35BA2692CE1C}"/>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We trained both BERT Encoder (fine-tuning of pretrained BERT model) and Output Network components of Base E2E BERT Parser model jointly, by optimizing the cross-entropy loss between true relative head-position tags and probabilities outputted by the Output Network.</a:t>
            </a:r>
          </a:p>
          <a:p>
            <a:r>
              <a:rPr lang="en-US">
                <a:ea typeface="+mn-lt"/>
                <a:cs typeface="+mn-lt"/>
              </a:rPr>
              <a:t>On the other hand, Multitasking E2E BERT parser is trained to perform tasks of Prediction of relative head-position tag sequence and Prediction of typology features simultaneously through MTL, by optimizing the total-loss as the sum of cross-entropy loss over true head-position tag-sequence and the binary cross-entropy loss over true typology values.</a:t>
            </a:r>
          </a:p>
          <a:p>
            <a:r>
              <a:rPr lang="en-US">
                <a:ea typeface="+mn-lt"/>
                <a:cs typeface="+mn-lt"/>
              </a:rPr>
              <a:t>The missing typology features pose a problem during training of the Multitasking BERT Parser as there are no true-values for these to optimize loss with. We address this issue through masking technique. We masked the missing typology features and train only on available ones for each source language.</a:t>
            </a:r>
          </a:p>
          <a:p>
            <a:r>
              <a:rPr lang="en-US">
                <a:ea typeface="+mn-lt"/>
                <a:cs typeface="+mn-lt"/>
              </a:rPr>
              <a:t>The next slide outlines hyper-parameters used the training. </a:t>
            </a:r>
            <a:endParaRPr lang="en-US" dirty="0">
              <a:ea typeface="+mn-lt"/>
              <a:cs typeface="+mn-lt"/>
            </a:endParaRPr>
          </a:p>
        </p:txBody>
      </p:sp>
    </p:spTree>
    <p:extLst>
      <p:ext uri="{BB962C8B-B14F-4D97-AF65-F5344CB8AC3E}">
        <p14:creationId xmlns:p14="http://schemas.microsoft.com/office/powerpoint/2010/main" val="60666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C739-FA04-A44F-A937-C9053CD9633D}"/>
              </a:ext>
            </a:extLst>
          </p:cNvPr>
          <p:cNvSpPr>
            <a:spLocks noGrp="1"/>
          </p:cNvSpPr>
          <p:nvPr>
            <p:ph type="title"/>
          </p:nvPr>
        </p:nvSpPr>
        <p:spPr/>
        <p:txBody>
          <a:bodyPr/>
          <a:lstStyle/>
          <a:p>
            <a:r>
              <a:rPr lang="en-US" dirty="0">
                <a:cs typeface="Calibri Light"/>
              </a:rPr>
              <a:t>Hyperparameters</a:t>
            </a:r>
            <a:endParaRPr lang="en-US" dirty="0"/>
          </a:p>
        </p:txBody>
      </p:sp>
      <p:pic>
        <p:nvPicPr>
          <p:cNvPr id="3" name="Picture 3" descr="Table&#10;&#10;Description automatically generated">
            <a:extLst>
              <a:ext uri="{FF2B5EF4-FFF2-40B4-BE49-F238E27FC236}">
                <a16:creationId xmlns:a16="http://schemas.microsoft.com/office/drawing/2014/main" id="{FABF4566-CD8F-A7E0-0E72-4E687BCDD7BE}"/>
              </a:ext>
            </a:extLst>
          </p:cNvPr>
          <p:cNvPicPr>
            <a:picLocks noChangeAspect="1"/>
          </p:cNvPicPr>
          <p:nvPr/>
        </p:nvPicPr>
        <p:blipFill>
          <a:blip r:embed="rId2"/>
          <a:stretch>
            <a:fillRect/>
          </a:stretch>
        </p:blipFill>
        <p:spPr>
          <a:xfrm>
            <a:off x="2812407" y="2227584"/>
            <a:ext cx="5284325" cy="3174477"/>
          </a:xfrm>
          <a:prstGeom prst="rect">
            <a:avLst/>
          </a:prstGeom>
        </p:spPr>
      </p:pic>
    </p:spTree>
    <p:extLst>
      <p:ext uri="{BB962C8B-B14F-4D97-AF65-F5344CB8AC3E}">
        <p14:creationId xmlns:p14="http://schemas.microsoft.com/office/powerpoint/2010/main" val="317712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F6C6-E593-7B61-DBD0-83A0FF2512EF}"/>
              </a:ext>
            </a:extLst>
          </p:cNvPr>
          <p:cNvSpPr>
            <a:spLocks noGrp="1"/>
          </p:cNvSpPr>
          <p:nvPr>
            <p:ph type="title"/>
          </p:nvPr>
        </p:nvSpPr>
        <p:spPr/>
        <p:txBody>
          <a:bodyPr/>
          <a:lstStyle/>
          <a:p>
            <a:r>
              <a:rPr lang="en-US">
                <a:cs typeface="Calibri Light"/>
              </a:rPr>
              <a:t>Experimental Setups</a:t>
            </a:r>
            <a:endParaRPr lang="en-US"/>
          </a:p>
        </p:txBody>
      </p:sp>
      <p:sp>
        <p:nvSpPr>
          <p:cNvPr id="3" name="Content Placeholder 2">
            <a:extLst>
              <a:ext uri="{FF2B5EF4-FFF2-40B4-BE49-F238E27FC236}">
                <a16:creationId xmlns:a16="http://schemas.microsoft.com/office/drawing/2014/main" id="{B47C61A4-2178-06F8-E8D7-2EA7412E3314}"/>
              </a:ext>
            </a:extLst>
          </p:cNvPr>
          <p:cNvSpPr>
            <a:spLocks noGrp="1"/>
          </p:cNvSpPr>
          <p:nvPr>
            <p:ph idx="1"/>
          </p:nvPr>
        </p:nvSpPr>
        <p:spPr/>
        <p:txBody>
          <a:bodyPr vert="horz" lIns="91440" tIns="45720" rIns="91440" bIns="45720" rtlCol="0" anchor="t">
            <a:normAutofit fontScale="92500" lnSpcReduction="10000"/>
          </a:bodyPr>
          <a:lstStyle/>
          <a:p>
            <a:r>
              <a:rPr lang="en-US" sz="2400">
                <a:cs typeface="Calibri"/>
              </a:rPr>
              <a:t>We evaluated the performance of our models in three distinct experimental settings namely </a:t>
            </a:r>
            <a:r>
              <a:rPr lang="en-US" sz="2400" b="1" i="1">
                <a:cs typeface="Calibri"/>
              </a:rPr>
              <a:t>Monolingual, Cross-lingual with Single source language </a:t>
            </a:r>
            <a:r>
              <a:rPr lang="en-US" sz="2400">
                <a:cs typeface="Calibri"/>
              </a:rPr>
              <a:t>and </a:t>
            </a:r>
            <a:r>
              <a:rPr lang="en-US" sz="2400" b="1" i="1">
                <a:cs typeface="Calibri"/>
              </a:rPr>
              <a:t>Cross-lingual with Multiple source languages.</a:t>
            </a:r>
            <a:endParaRPr lang="en-US" sz="2400">
              <a:cs typeface="Calibri"/>
            </a:endParaRPr>
          </a:p>
          <a:p>
            <a:r>
              <a:rPr lang="en-US" sz="2400">
                <a:cs typeface="Calibri"/>
              </a:rPr>
              <a:t>In </a:t>
            </a:r>
            <a:r>
              <a:rPr lang="en-US" sz="2400" b="1" i="1">
                <a:cs typeface="Calibri"/>
              </a:rPr>
              <a:t>CL-Single </a:t>
            </a:r>
            <a:r>
              <a:rPr lang="en-US" sz="2400">
                <a:cs typeface="Calibri"/>
              </a:rPr>
              <a:t>settings all</a:t>
            </a:r>
            <a:r>
              <a:rPr lang="en-US" sz="2400">
                <a:ea typeface="+mn-lt"/>
                <a:cs typeface="+mn-lt"/>
              </a:rPr>
              <a:t> the parsers are trained in single source language English, whereas in </a:t>
            </a:r>
            <a:r>
              <a:rPr lang="en-US" sz="2400" b="1" i="1">
                <a:ea typeface="+mn-lt"/>
                <a:cs typeface="+mn-lt"/>
              </a:rPr>
              <a:t>CL-Poly </a:t>
            </a:r>
            <a:r>
              <a:rPr lang="en-US" sz="2400">
                <a:ea typeface="+mn-lt"/>
                <a:cs typeface="+mn-lt"/>
              </a:rPr>
              <a:t>settings the parsers are trained on a mixed polyglot corpus of all source languages listed in the table below (with each language equally represented). The training corpus size is always kept constant for experimental accuracy. In both Cross-lingual settings we experimented with </a:t>
            </a:r>
            <a:r>
              <a:rPr lang="en-US" sz="2400" i="1">
                <a:ea typeface="+mn-lt"/>
                <a:cs typeface="+mn-lt"/>
              </a:rPr>
              <a:t>Few-shot </a:t>
            </a:r>
            <a:r>
              <a:rPr lang="en-US" sz="2400">
                <a:ea typeface="+mn-lt"/>
                <a:cs typeface="+mn-lt"/>
              </a:rPr>
              <a:t>and </a:t>
            </a:r>
            <a:r>
              <a:rPr lang="en-US" sz="2400" i="1">
                <a:ea typeface="+mn-lt"/>
                <a:cs typeface="+mn-lt"/>
              </a:rPr>
              <a:t>Zero-shot </a:t>
            </a:r>
            <a:r>
              <a:rPr lang="en-US" sz="2400">
                <a:ea typeface="+mn-lt"/>
                <a:cs typeface="+mn-lt"/>
              </a:rPr>
              <a:t>scenerios. </a:t>
            </a:r>
          </a:p>
          <a:p>
            <a:pPr marL="0" indent="0">
              <a:buNone/>
            </a:pPr>
            <a:endParaRPr lang="en-US" dirty="0">
              <a:ea typeface="+mn-lt"/>
              <a:cs typeface="+mn-lt"/>
            </a:endParaRPr>
          </a:p>
          <a:p>
            <a:endParaRPr lang="en-US" dirty="0">
              <a:ea typeface="+mn-lt"/>
              <a:cs typeface="+mn-lt"/>
            </a:endParaRPr>
          </a:p>
          <a:p>
            <a:endParaRPr lang="en-US" dirty="0">
              <a:ea typeface="+mn-lt"/>
              <a:cs typeface="+mn-lt"/>
            </a:endParaRPr>
          </a:p>
          <a:p>
            <a:pPr marL="0" indent="0">
              <a:buNone/>
            </a:pPr>
            <a:r>
              <a:rPr lang="en-US" dirty="0">
                <a:ea typeface="+mn-lt"/>
                <a:cs typeface="+mn-lt"/>
              </a:rPr>
              <a:t>   </a:t>
            </a:r>
            <a:endParaRPr lang="en-US">
              <a:cs typeface="Calibri"/>
            </a:endParaRPr>
          </a:p>
          <a:p>
            <a:endParaRPr lang="en-US" dirty="0">
              <a:cs typeface="Calibri"/>
            </a:endParaRPr>
          </a:p>
        </p:txBody>
      </p:sp>
      <p:pic>
        <p:nvPicPr>
          <p:cNvPr id="4" name="Picture 4" descr="Table&#10;&#10;Description automatically generated">
            <a:extLst>
              <a:ext uri="{FF2B5EF4-FFF2-40B4-BE49-F238E27FC236}">
                <a16:creationId xmlns:a16="http://schemas.microsoft.com/office/drawing/2014/main" id="{F7D0BECE-4F83-49A1-B036-2FA051479915}"/>
              </a:ext>
            </a:extLst>
          </p:cNvPr>
          <p:cNvPicPr>
            <a:picLocks noChangeAspect="1"/>
          </p:cNvPicPr>
          <p:nvPr/>
        </p:nvPicPr>
        <p:blipFill>
          <a:blip r:embed="rId2"/>
          <a:stretch>
            <a:fillRect/>
          </a:stretch>
        </p:blipFill>
        <p:spPr>
          <a:xfrm>
            <a:off x="2612020" y="4448554"/>
            <a:ext cx="5935882" cy="1925219"/>
          </a:xfrm>
          <a:prstGeom prst="rect">
            <a:avLst/>
          </a:prstGeom>
        </p:spPr>
      </p:pic>
    </p:spTree>
    <p:extLst>
      <p:ext uri="{BB962C8B-B14F-4D97-AF65-F5344CB8AC3E}">
        <p14:creationId xmlns:p14="http://schemas.microsoft.com/office/powerpoint/2010/main" val="223910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5CD1-04D1-5989-8D10-33902BD5B3FC}"/>
              </a:ext>
            </a:extLst>
          </p:cNvPr>
          <p:cNvSpPr>
            <a:spLocks noGrp="1"/>
          </p:cNvSpPr>
          <p:nvPr>
            <p:ph type="title"/>
          </p:nvPr>
        </p:nvSpPr>
        <p:spPr/>
        <p:txBody>
          <a:bodyPr/>
          <a:lstStyle/>
          <a:p>
            <a:r>
              <a:rPr lang="en-US">
                <a:cs typeface="Calibri Light"/>
              </a:rPr>
              <a:t>Results</a:t>
            </a:r>
            <a:endParaRPr lang="en-US"/>
          </a:p>
        </p:txBody>
      </p:sp>
      <p:pic>
        <p:nvPicPr>
          <p:cNvPr id="4" name="Picture 4" descr="Table&#10;&#10;Description automatically generated">
            <a:extLst>
              <a:ext uri="{FF2B5EF4-FFF2-40B4-BE49-F238E27FC236}">
                <a16:creationId xmlns:a16="http://schemas.microsoft.com/office/drawing/2014/main" id="{14DC20BF-CC52-15CB-43C0-16E04ED1FF9F}"/>
              </a:ext>
            </a:extLst>
          </p:cNvPr>
          <p:cNvPicPr>
            <a:picLocks noChangeAspect="1"/>
          </p:cNvPicPr>
          <p:nvPr/>
        </p:nvPicPr>
        <p:blipFill>
          <a:blip r:embed="rId2"/>
          <a:stretch>
            <a:fillRect/>
          </a:stretch>
        </p:blipFill>
        <p:spPr>
          <a:xfrm>
            <a:off x="2438401" y="1601529"/>
            <a:ext cx="6466388" cy="4947449"/>
          </a:xfrm>
          <a:prstGeom prst="rect">
            <a:avLst/>
          </a:prstGeom>
        </p:spPr>
      </p:pic>
    </p:spTree>
    <p:extLst>
      <p:ext uri="{BB962C8B-B14F-4D97-AF65-F5344CB8AC3E}">
        <p14:creationId xmlns:p14="http://schemas.microsoft.com/office/powerpoint/2010/main" val="121582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F422-9AD5-1897-79DB-34BE62E0F953}"/>
              </a:ext>
            </a:extLst>
          </p:cNvPr>
          <p:cNvSpPr>
            <a:spLocks noGrp="1"/>
          </p:cNvSpPr>
          <p:nvPr>
            <p:ph type="title"/>
          </p:nvPr>
        </p:nvSpPr>
        <p:spPr/>
        <p:txBody>
          <a:bodyPr/>
          <a:lstStyle/>
          <a:p>
            <a:r>
              <a:rPr lang="en-US">
                <a:cs typeface="Calibri Light"/>
              </a:rPr>
              <a:t>Key Inferences</a:t>
            </a:r>
            <a:endParaRPr lang="en-US"/>
          </a:p>
        </p:txBody>
      </p:sp>
      <p:sp>
        <p:nvSpPr>
          <p:cNvPr id="3" name="Content Placeholder 2">
            <a:extLst>
              <a:ext uri="{FF2B5EF4-FFF2-40B4-BE49-F238E27FC236}">
                <a16:creationId xmlns:a16="http://schemas.microsoft.com/office/drawing/2014/main" id="{F66B63EC-98BC-E6E3-F447-9A0F2A2C5490}"/>
              </a:ext>
            </a:extLst>
          </p:cNvPr>
          <p:cNvSpPr>
            <a:spLocks noGrp="1"/>
          </p:cNvSpPr>
          <p:nvPr>
            <p:ph idx="1"/>
          </p:nvPr>
        </p:nvSpPr>
        <p:spPr/>
        <p:txBody>
          <a:bodyPr vert="horz" lIns="91440" tIns="45720" rIns="91440" bIns="45720" rtlCol="0" anchor="t">
            <a:normAutofit fontScale="70000" lnSpcReduction="20000"/>
          </a:bodyPr>
          <a:lstStyle/>
          <a:p>
            <a:r>
              <a:rPr lang="en-US">
                <a:cs typeface="Calibri" panose="020F0502020204030204"/>
              </a:rPr>
              <a:t>I</a:t>
            </a:r>
            <a:r>
              <a:rPr lang="en-US">
                <a:ea typeface="+mn-lt"/>
                <a:cs typeface="+mn-lt"/>
              </a:rPr>
              <a:t>n </a:t>
            </a:r>
            <a:r>
              <a:rPr lang="en-US" i="1">
                <a:ea typeface="+mn-lt"/>
                <a:cs typeface="+mn-lt"/>
              </a:rPr>
              <a:t>CL-Single</a:t>
            </a:r>
            <a:r>
              <a:rPr lang="en-US">
                <a:ea typeface="+mn-lt"/>
                <a:cs typeface="+mn-lt"/>
              </a:rPr>
              <a:t> setup under both Few-shot and Zero-shot scenarios, all the evaluated mBERT based cross-lingual models (baseline and proposed models) perform better on target languages which are genealogically or geographically closer to the source language English.</a:t>
            </a:r>
          </a:p>
          <a:p>
            <a:r>
              <a:rPr lang="en-US">
                <a:ea typeface="+mn-lt"/>
                <a:cs typeface="+mn-lt"/>
              </a:rPr>
              <a:t>On the other hand, in CL-Poly setup, the evaluated models show almost uniform performance across all target languages in both Few-shot and Zero-shot scenarios.</a:t>
            </a:r>
          </a:p>
          <a:p>
            <a:r>
              <a:rPr lang="en-US">
                <a:cs typeface="Calibri" panose="020F0502020204030204"/>
              </a:rPr>
              <a:t>Overall, </a:t>
            </a:r>
            <a:r>
              <a:rPr lang="en-US">
                <a:ea typeface="+mn-lt"/>
                <a:cs typeface="+mn-lt"/>
              </a:rPr>
              <a:t>Cross-lingual transfering ability of an mBERT based multilingual dependency parser, to a distinct and unseen target language increases significantly due to polygot training.</a:t>
            </a:r>
          </a:p>
          <a:p>
            <a:r>
              <a:rPr lang="en-US">
                <a:ea typeface="+mn-lt"/>
                <a:cs typeface="+mn-lt"/>
              </a:rPr>
              <a:t>In Monolingual settings, the auxiliary task of predicting linguistic typology features does lead to improvement in parsing performance indeed</a:t>
            </a:r>
            <a:endParaRPr lang="en-US" dirty="0">
              <a:ea typeface="+mn-lt"/>
              <a:cs typeface="+mn-lt"/>
            </a:endParaRPr>
          </a:p>
          <a:p>
            <a:r>
              <a:rPr lang="en-US">
                <a:ea typeface="+mn-lt"/>
                <a:cs typeface="+mn-lt"/>
              </a:rPr>
              <a:t>In Cross-lingual settings, the auxiliary task does not help the model to improve the cross-lingual transfer parsing in an unseen language (which are not the part of training corpus). However, the task does enable the model to better learn to distinctively parse in each of the languages on which it is trained, even if the training corpus consists of only few sentence in the language.</a:t>
            </a:r>
            <a:endParaRPr lang="en-US">
              <a:cs typeface="Calibri" panose="020F0502020204030204"/>
            </a:endParaRPr>
          </a:p>
        </p:txBody>
      </p:sp>
    </p:spTree>
    <p:extLst>
      <p:ext uri="{BB962C8B-B14F-4D97-AF65-F5344CB8AC3E}">
        <p14:creationId xmlns:p14="http://schemas.microsoft.com/office/powerpoint/2010/main" val="323223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D9E4-0661-F5C3-499C-FD216E37B224}"/>
              </a:ext>
            </a:extLst>
          </p:cNvPr>
          <p:cNvSpPr>
            <a:spLocks noGrp="1"/>
          </p:cNvSpPr>
          <p:nvPr>
            <p:ph type="title"/>
          </p:nvPr>
        </p:nvSpPr>
        <p:spPr/>
        <p:txBody>
          <a:bodyPr/>
          <a:lstStyle/>
          <a:p>
            <a:r>
              <a:rPr lang="en-US">
                <a:cs typeface="Calibri Light"/>
              </a:rPr>
              <a:t>Thank You</a:t>
            </a:r>
            <a:endParaRPr lang="en-US"/>
          </a:p>
        </p:txBody>
      </p:sp>
    </p:spTree>
    <p:extLst>
      <p:ext uri="{BB962C8B-B14F-4D97-AF65-F5344CB8AC3E}">
        <p14:creationId xmlns:p14="http://schemas.microsoft.com/office/powerpoint/2010/main" val="122469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01FD-5144-671B-EA16-2938652A5D30}"/>
              </a:ext>
            </a:extLst>
          </p:cNvPr>
          <p:cNvSpPr>
            <a:spLocks noGrp="1"/>
          </p:cNvSpPr>
          <p:nvPr>
            <p:ph type="title"/>
          </p:nvPr>
        </p:nvSpPr>
        <p:spPr/>
        <p:txBody>
          <a:bodyPr/>
          <a:lstStyle/>
          <a:p>
            <a:r>
              <a:rPr lang="en-US">
                <a:cs typeface="Calibri Light"/>
              </a:rPr>
              <a:t>Linguistic Typology</a:t>
            </a:r>
            <a:endParaRPr lang="en-US"/>
          </a:p>
        </p:txBody>
      </p:sp>
      <p:sp>
        <p:nvSpPr>
          <p:cNvPr id="3" name="Content Placeholder 2">
            <a:extLst>
              <a:ext uri="{FF2B5EF4-FFF2-40B4-BE49-F238E27FC236}">
                <a16:creationId xmlns:a16="http://schemas.microsoft.com/office/drawing/2014/main" id="{E236CCD1-D1BB-5AEF-BA8A-8E076AD201FC}"/>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Linguistic typology is the classification of human languages according to their syntactic, phonological and semantic features.</a:t>
            </a:r>
          </a:p>
          <a:p>
            <a:r>
              <a:rPr lang="en-US" dirty="0">
                <a:ea typeface="+mn-lt"/>
                <a:cs typeface="+mn-lt"/>
              </a:rPr>
              <a:t>Linguistic typology existed as an independent research domain since long but recently it has been used along with Cross-lingual/Multi-lingual NLP to address the issue of data-sparsity in low-resource languages.</a:t>
            </a:r>
            <a:endParaRPr lang="en-US"/>
          </a:p>
          <a:p>
            <a:r>
              <a:rPr lang="en-US" dirty="0">
                <a:ea typeface="+mn-lt"/>
                <a:cs typeface="+mn-lt"/>
              </a:rPr>
              <a:t>However, all the popular typological databases suffer from a major shortcoming of limited coverage.  In fact, values of many important typological features for numerous low-resource languages are missing in these databases. This significantly limits their utility with Cross-lingual/Multi-lingual NLP. </a:t>
            </a:r>
          </a:p>
          <a:p>
            <a:endParaRPr lang="en-US" dirty="0"/>
          </a:p>
        </p:txBody>
      </p:sp>
    </p:spTree>
    <p:extLst>
      <p:ext uri="{BB962C8B-B14F-4D97-AF65-F5344CB8AC3E}">
        <p14:creationId xmlns:p14="http://schemas.microsoft.com/office/powerpoint/2010/main" val="136849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F27A-E34E-C87B-8D1F-9DB31DA6BF75}"/>
              </a:ext>
            </a:extLst>
          </p:cNvPr>
          <p:cNvSpPr>
            <a:spLocks noGrp="1"/>
          </p:cNvSpPr>
          <p:nvPr>
            <p:ph type="title"/>
          </p:nvPr>
        </p:nvSpPr>
        <p:spPr/>
        <p:txBody>
          <a:bodyPr/>
          <a:lstStyle/>
          <a:p>
            <a:r>
              <a:rPr lang="en-US" dirty="0">
                <a:latin typeface="Calibri Light"/>
                <a:cs typeface="Calibri Light"/>
              </a:rPr>
              <a:t>Multitask Learning Framework</a:t>
            </a:r>
            <a:endParaRPr lang="en-US" dirty="0">
              <a:cs typeface="Calibri Light"/>
            </a:endParaRPr>
          </a:p>
        </p:txBody>
      </p:sp>
      <p:sp>
        <p:nvSpPr>
          <p:cNvPr id="3" name="Content Placeholder 2">
            <a:extLst>
              <a:ext uri="{FF2B5EF4-FFF2-40B4-BE49-F238E27FC236}">
                <a16:creationId xmlns:a16="http://schemas.microsoft.com/office/drawing/2014/main" id="{0CAA32D0-B71C-C688-26AE-D95532599006}"/>
              </a:ext>
            </a:extLst>
          </p:cNvPr>
          <p:cNvSpPr>
            <a:spLocks noGrp="1"/>
          </p:cNvSpPr>
          <p:nvPr>
            <p:ph idx="1"/>
          </p:nvPr>
        </p:nvSpPr>
        <p:spPr/>
        <p:txBody>
          <a:bodyPr vert="horz" lIns="91440" tIns="45720" rIns="91440" bIns="45720" rtlCol="0" anchor="t">
            <a:normAutofit fontScale="92500"/>
          </a:bodyPr>
          <a:lstStyle/>
          <a:p>
            <a:r>
              <a:rPr lang="en-US" sz="2600" dirty="0">
                <a:ea typeface="+mn-lt"/>
                <a:cs typeface="+mn-lt"/>
              </a:rPr>
              <a:t>In this work we proposed a Multitasking Model that predicts the missing typology features while </a:t>
            </a:r>
            <a:r>
              <a:rPr lang="en-US" sz="2600" dirty="0" err="1">
                <a:ea typeface="+mn-lt"/>
                <a:cs typeface="+mn-lt"/>
              </a:rPr>
              <a:t>utilising</a:t>
            </a:r>
            <a:r>
              <a:rPr lang="en-US" sz="2600" dirty="0">
                <a:ea typeface="+mn-lt"/>
                <a:cs typeface="+mn-lt"/>
              </a:rPr>
              <a:t> the linguistic typology knowledge (both known and predicted) to perform Cross-lingual Dependency Parsing.</a:t>
            </a:r>
            <a:endParaRPr lang="en-US" dirty="0">
              <a:ea typeface="+mn-lt"/>
              <a:cs typeface="+mn-lt"/>
            </a:endParaRPr>
          </a:p>
          <a:p>
            <a:r>
              <a:rPr lang="en-US" dirty="0">
                <a:ea typeface="+mn-lt"/>
                <a:cs typeface="+mn-lt"/>
              </a:rPr>
              <a:t>Multitask Learning (MTL) is neural network framework which involves performing of two or more tasks simultaneously leading to knowledge/parameter sharing. These tasks are closely related thus complement each other leading to improved performance on all of them.</a:t>
            </a:r>
          </a:p>
          <a:p>
            <a:r>
              <a:rPr lang="en-US" dirty="0">
                <a:ea typeface="+mn-lt"/>
                <a:cs typeface="+mn-lt"/>
              </a:rPr>
              <a:t>Even in scenarios where we primarily care about a single task, using a closely related task as an auxiliary task for MTL can be useful. </a:t>
            </a:r>
          </a:p>
          <a:p>
            <a:r>
              <a:rPr lang="en-US" dirty="0">
                <a:ea typeface="+mn-lt"/>
                <a:cs typeface="+mn-lt"/>
              </a:rPr>
              <a:t>In this work, we use Linguistic Typology feature-prediction task as auxiliary task for End-to-end Cross-lingual Dependency Parsing.</a:t>
            </a:r>
            <a:endParaRPr lang="en-US" dirty="0">
              <a:cs typeface="Calibri" panose="020F0502020204030204"/>
            </a:endParaRPr>
          </a:p>
        </p:txBody>
      </p:sp>
    </p:spTree>
    <p:extLst>
      <p:ext uri="{BB962C8B-B14F-4D97-AF65-F5344CB8AC3E}">
        <p14:creationId xmlns:p14="http://schemas.microsoft.com/office/powerpoint/2010/main" val="285969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50D0-F3E8-3E17-0742-67AA1560E340}"/>
              </a:ext>
            </a:extLst>
          </p:cNvPr>
          <p:cNvSpPr>
            <a:spLocks noGrp="1"/>
          </p:cNvSpPr>
          <p:nvPr>
            <p:ph type="title"/>
          </p:nvPr>
        </p:nvSpPr>
        <p:spPr/>
        <p:txBody>
          <a:bodyPr/>
          <a:lstStyle/>
          <a:p>
            <a:r>
              <a:rPr lang="en-US" dirty="0">
                <a:cs typeface="Calibri Light"/>
              </a:rPr>
              <a:t>Major Contribution</a:t>
            </a:r>
            <a:endParaRPr lang="en-US" dirty="0"/>
          </a:p>
        </p:txBody>
      </p:sp>
      <p:sp>
        <p:nvSpPr>
          <p:cNvPr id="3" name="Content Placeholder 2">
            <a:extLst>
              <a:ext uri="{FF2B5EF4-FFF2-40B4-BE49-F238E27FC236}">
                <a16:creationId xmlns:a16="http://schemas.microsoft.com/office/drawing/2014/main" id="{92B1D062-9B13-DECC-76E5-1468BEDF6AA7}"/>
              </a:ext>
            </a:extLst>
          </p:cNvPr>
          <p:cNvSpPr>
            <a:spLocks noGrp="1"/>
          </p:cNvSpPr>
          <p:nvPr>
            <p:ph idx="1"/>
          </p:nvPr>
        </p:nvSpPr>
        <p:spPr>
          <a:xfrm>
            <a:off x="587415" y="2206313"/>
            <a:ext cx="10515600" cy="3688300"/>
          </a:xfrm>
        </p:spPr>
        <p:txBody>
          <a:bodyPr vert="horz" lIns="91440" tIns="45720" rIns="91440" bIns="45720" rtlCol="0" anchor="t">
            <a:normAutofit/>
          </a:bodyPr>
          <a:lstStyle/>
          <a:p>
            <a:pPr marL="514350" indent="-514350">
              <a:buAutoNum type="arabicPeriod"/>
            </a:pPr>
            <a:r>
              <a:rPr lang="en-US" sz="1800" dirty="0">
                <a:ea typeface="+mn-lt"/>
                <a:cs typeface="+mn-lt"/>
              </a:rPr>
              <a:t>We evaluated the performance an End-to-end BERT Based Parser which can parse a sentence by directly predicting relative head-position tag for each word within input sentence. This is inspired by the End-to-end Seq2seq Dependency Parser proposed by </a:t>
            </a:r>
            <a:r>
              <a:rPr lang="en-US" sz="1800" dirty="0">
                <a:solidFill>
                  <a:srgbClr val="0070C0"/>
                </a:solidFill>
                <a:ea typeface="+mn-lt"/>
                <a:cs typeface="+mn-lt"/>
              </a:rPr>
              <a:t>(Li et al., 2018)</a:t>
            </a:r>
            <a:r>
              <a:rPr lang="en-US" sz="1800" dirty="0">
                <a:ea typeface="+mn-lt"/>
                <a:cs typeface="+mn-lt"/>
              </a:rPr>
              <a:t>.</a:t>
            </a:r>
          </a:p>
          <a:p>
            <a:pPr marL="514350" indent="-514350">
              <a:buAutoNum type="arabicPeriod"/>
            </a:pPr>
            <a:r>
              <a:rPr lang="en-US" sz="1800" dirty="0">
                <a:cs typeface="Calibri" panose="020F0502020204030204"/>
              </a:rPr>
              <a:t>We added the auxiliary task of Linguistic typology prediction to our Base End-to-end BERT Based Parser to observe the changes in performances under various experimental settings.</a:t>
            </a:r>
          </a:p>
          <a:p>
            <a:pPr marL="514350" indent="-514350">
              <a:buAutoNum type="arabicPeriod"/>
            </a:pPr>
            <a:endParaRPr lang="en-US" sz="2400" dirty="0">
              <a:cs typeface="Calibri" panose="020F0502020204030204"/>
            </a:endParaRPr>
          </a:p>
          <a:p>
            <a:pPr marL="514350" indent="-514350">
              <a:buAutoNum type="arabicPeriod"/>
            </a:pPr>
            <a:endParaRPr lang="en-US" sz="2400" dirty="0">
              <a:cs typeface="Calibri" panose="020F0502020204030204"/>
            </a:endParaRPr>
          </a:p>
          <a:p>
            <a:pPr marL="514350" indent="-514350">
              <a:buAutoNum type="arabicPeriod"/>
            </a:pPr>
            <a:endParaRPr lang="en-US" sz="2400" dirty="0">
              <a:cs typeface="Calibri" panose="020F0502020204030204"/>
            </a:endParaRPr>
          </a:p>
          <a:p>
            <a:pPr marL="514350" indent="-514350">
              <a:buAutoNum type="arabicPeriod"/>
            </a:pPr>
            <a:endParaRPr lang="en-US" sz="2400" dirty="0">
              <a:cs typeface="Calibri" panose="020F0502020204030204"/>
            </a:endParaRPr>
          </a:p>
          <a:p>
            <a:pPr marL="514350" indent="-514350">
              <a:buAutoNum type="arabicPeriod"/>
            </a:pPr>
            <a:endParaRPr lang="en-US" sz="2400" dirty="0">
              <a:cs typeface="Calibri" panose="020F0502020204030204"/>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EB72EDB1-B5C7-3A0C-2464-635D90EAC181}"/>
              </a:ext>
            </a:extLst>
          </p:cNvPr>
          <p:cNvSpPr txBox="1"/>
          <p:nvPr/>
        </p:nvSpPr>
        <p:spPr>
          <a:xfrm>
            <a:off x="638830" y="1528353"/>
            <a:ext cx="103290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cs typeface="Calibri"/>
              </a:rPr>
              <a:t>In this work, we make following contributions: </a:t>
            </a:r>
            <a:endParaRPr lang="en-US" sz="2800">
              <a:cs typeface="Calibri"/>
            </a:endParaRPr>
          </a:p>
        </p:txBody>
      </p:sp>
      <p:sp>
        <p:nvSpPr>
          <p:cNvPr id="5" name="TextBox 4">
            <a:extLst>
              <a:ext uri="{FF2B5EF4-FFF2-40B4-BE49-F238E27FC236}">
                <a16:creationId xmlns:a16="http://schemas.microsoft.com/office/drawing/2014/main" id="{92496908-16D3-09D8-B16F-C6DECF8D1FDF}"/>
              </a:ext>
            </a:extLst>
          </p:cNvPr>
          <p:cNvSpPr txBox="1"/>
          <p:nvPr/>
        </p:nvSpPr>
        <p:spPr>
          <a:xfrm>
            <a:off x="301831" y="6053940"/>
            <a:ext cx="1195449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70C0"/>
                </a:solidFill>
                <a:highlight>
                  <a:srgbClr val="FFFFFF"/>
                </a:highlight>
                <a:latin typeface="Arial"/>
                <a:cs typeface="Arial"/>
              </a:rPr>
              <a:t>Li, </a:t>
            </a:r>
            <a:r>
              <a:rPr lang="en-US" sz="1600" dirty="0" err="1">
                <a:solidFill>
                  <a:srgbClr val="0070C0"/>
                </a:solidFill>
                <a:highlight>
                  <a:srgbClr val="FFFFFF"/>
                </a:highlight>
                <a:latin typeface="Arial"/>
                <a:cs typeface="Arial"/>
              </a:rPr>
              <a:t>Zuchao</a:t>
            </a:r>
            <a:r>
              <a:rPr lang="en-US" sz="1600" dirty="0">
                <a:solidFill>
                  <a:srgbClr val="0070C0"/>
                </a:solidFill>
                <a:highlight>
                  <a:srgbClr val="FFFFFF"/>
                </a:highlight>
                <a:latin typeface="Arial"/>
                <a:cs typeface="Arial"/>
              </a:rPr>
              <a:t>, et al. "Seq2seq dependency parsing." </a:t>
            </a:r>
            <a:r>
              <a:rPr lang="en-US" sz="1600" i="1" dirty="0">
                <a:solidFill>
                  <a:srgbClr val="0070C0"/>
                </a:solidFill>
                <a:highlight>
                  <a:srgbClr val="FFFFFF"/>
                </a:highlight>
                <a:latin typeface="Arial"/>
                <a:cs typeface="Arial"/>
              </a:rPr>
              <a:t>Proceedings of the 27th International Conference on Computational Linguistics</a:t>
            </a:r>
            <a:r>
              <a:rPr lang="en-US" sz="1600" dirty="0">
                <a:solidFill>
                  <a:srgbClr val="0070C0"/>
                </a:solidFill>
                <a:highlight>
                  <a:srgbClr val="FFFFFF"/>
                </a:highlight>
                <a:latin typeface="Arial"/>
                <a:cs typeface="Arial"/>
              </a:rPr>
              <a:t>. 2018.</a:t>
            </a:r>
            <a:endParaRPr lang="en-US" sz="1600" dirty="0">
              <a:solidFill>
                <a:srgbClr val="0070C0"/>
              </a:solidFill>
            </a:endParaRPr>
          </a:p>
        </p:txBody>
      </p:sp>
      <p:pic>
        <p:nvPicPr>
          <p:cNvPr id="6" name="Picture 6" descr="Diagram, histogram&#10;&#10;Description automatically generated">
            <a:extLst>
              <a:ext uri="{FF2B5EF4-FFF2-40B4-BE49-F238E27FC236}">
                <a16:creationId xmlns:a16="http://schemas.microsoft.com/office/drawing/2014/main" id="{65E2E0E3-FE5E-54CE-4243-9844230F44B3}"/>
              </a:ext>
            </a:extLst>
          </p:cNvPr>
          <p:cNvPicPr>
            <a:picLocks noChangeAspect="1"/>
          </p:cNvPicPr>
          <p:nvPr/>
        </p:nvPicPr>
        <p:blipFill>
          <a:blip r:embed="rId2"/>
          <a:stretch>
            <a:fillRect/>
          </a:stretch>
        </p:blipFill>
        <p:spPr>
          <a:xfrm>
            <a:off x="2438401" y="3960299"/>
            <a:ext cx="6177021" cy="1879300"/>
          </a:xfrm>
          <a:prstGeom prst="rect">
            <a:avLst/>
          </a:prstGeom>
        </p:spPr>
      </p:pic>
    </p:spTree>
    <p:extLst>
      <p:ext uri="{BB962C8B-B14F-4D97-AF65-F5344CB8AC3E}">
        <p14:creationId xmlns:p14="http://schemas.microsoft.com/office/powerpoint/2010/main" val="312651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F382-C84B-D90D-BD4A-712B7A4E5112}"/>
              </a:ext>
            </a:extLst>
          </p:cNvPr>
          <p:cNvSpPr>
            <a:spLocks noGrp="1"/>
          </p:cNvSpPr>
          <p:nvPr>
            <p:ph type="title"/>
          </p:nvPr>
        </p:nvSpPr>
        <p:spPr/>
        <p:txBody>
          <a:bodyPr/>
          <a:lstStyle/>
          <a:p>
            <a:r>
              <a:rPr lang="en-US" dirty="0">
                <a:cs typeface="Calibri Light"/>
              </a:rPr>
              <a:t>Auxiliary task</a:t>
            </a:r>
            <a:endParaRPr lang="en-US" dirty="0"/>
          </a:p>
        </p:txBody>
      </p:sp>
      <p:sp>
        <p:nvSpPr>
          <p:cNvPr id="3" name="Content Placeholder 2">
            <a:extLst>
              <a:ext uri="{FF2B5EF4-FFF2-40B4-BE49-F238E27FC236}">
                <a16:creationId xmlns:a16="http://schemas.microsoft.com/office/drawing/2014/main" id="{E01E945E-7D16-A1FD-8CAE-EC076B046B98}"/>
              </a:ext>
            </a:extLst>
          </p:cNvPr>
          <p:cNvSpPr>
            <a:spLocks noGrp="1"/>
          </p:cNvSpPr>
          <p:nvPr>
            <p:ph idx="1"/>
          </p:nvPr>
        </p:nvSpPr>
        <p:spPr>
          <a:xfrm>
            <a:off x="729343" y="3141807"/>
            <a:ext cx="10515600" cy="3589339"/>
          </a:xfrm>
        </p:spPr>
        <p:txBody>
          <a:bodyPr vert="horz" lIns="91440" tIns="45720" rIns="91440" bIns="45720" rtlCol="0" anchor="t">
            <a:normAutofit/>
          </a:bodyPr>
          <a:lstStyle/>
          <a:p>
            <a:pPr marL="514350" indent="-514350">
              <a:buAutoNum type="arabicPeriod"/>
            </a:pPr>
            <a:r>
              <a:rPr lang="en-US" dirty="0">
                <a:ea typeface="+mn-lt"/>
                <a:cs typeface="+mn-lt"/>
              </a:rPr>
              <a:t>The model can also be applied to low-resource languages for which many typology feature values are unknown/missing.</a:t>
            </a:r>
          </a:p>
          <a:p>
            <a:pPr marL="514350" indent="-514350">
              <a:buAutoNum type="arabicPeriod"/>
            </a:pPr>
            <a:r>
              <a:rPr lang="en-US" dirty="0">
                <a:ea typeface="+mn-lt"/>
                <a:cs typeface="+mn-lt"/>
              </a:rPr>
              <a:t>The auxiliary task should help to improve the performance on the main dependency parsing task as well, since it would make the model give special emphasis on the syntactic typology (specially word-order typology) of language being parsed while predicting the dependency relations.</a:t>
            </a:r>
            <a:endParaRPr lang="en-US">
              <a:cs typeface="Calibri" panose="020F0502020204030204"/>
            </a:endParaRPr>
          </a:p>
        </p:txBody>
      </p:sp>
      <p:sp>
        <p:nvSpPr>
          <p:cNvPr id="4" name="TextBox 3">
            <a:extLst>
              <a:ext uri="{FF2B5EF4-FFF2-40B4-BE49-F238E27FC236}">
                <a16:creationId xmlns:a16="http://schemas.microsoft.com/office/drawing/2014/main" id="{152AEF6F-1137-1500-AC28-5250A149C9A3}"/>
              </a:ext>
            </a:extLst>
          </p:cNvPr>
          <p:cNvSpPr txBox="1"/>
          <p:nvPr/>
        </p:nvSpPr>
        <p:spPr>
          <a:xfrm>
            <a:off x="878279" y="1867889"/>
            <a:ext cx="1044038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Inducing typology knowledge through MTL rather than directly feeding it along with word-embeddings have following advantages.</a:t>
            </a:r>
            <a:endParaRPr lang="en-US" sz="2800" dirty="0"/>
          </a:p>
        </p:txBody>
      </p:sp>
    </p:spTree>
    <p:extLst>
      <p:ext uri="{BB962C8B-B14F-4D97-AF65-F5344CB8AC3E}">
        <p14:creationId xmlns:p14="http://schemas.microsoft.com/office/powerpoint/2010/main" val="287854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17E0F679-939B-A1C5-A270-0A60FF34CE1D}"/>
              </a:ext>
            </a:extLst>
          </p:cNvPr>
          <p:cNvPicPr>
            <a:picLocks noChangeAspect="1"/>
          </p:cNvPicPr>
          <p:nvPr/>
        </p:nvPicPr>
        <p:blipFill>
          <a:blip r:embed="rId2"/>
          <a:stretch>
            <a:fillRect/>
          </a:stretch>
        </p:blipFill>
        <p:spPr>
          <a:xfrm>
            <a:off x="3171464" y="548534"/>
            <a:ext cx="5906946" cy="6185337"/>
          </a:xfrm>
          <a:prstGeom prst="rect">
            <a:avLst/>
          </a:prstGeom>
        </p:spPr>
      </p:pic>
    </p:spTree>
    <p:extLst>
      <p:ext uri="{BB962C8B-B14F-4D97-AF65-F5344CB8AC3E}">
        <p14:creationId xmlns:p14="http://schemas.microsoft.com/office/powerpoint/2010/main" val="1236039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F03F-A828-3F19-44D0-ECFB7AC1FBE8}"/>
              </a:ext>
            </a:extLst>
          </p:cNvPr>
          <p:cNvSpPr>
            <a:spLocks noGrp="1"/>
          </p:cNvSpPr>
          <p:nvPr>
            <p:ph type="title"/>
          </p:nvPr>
        </p:nvSpPr>
        <p:spPr/>
        <p:txBody>
          <a:bodyPr/>
          <a:lstStyle/>
          <a:p>
            <a:r>
              <a:rPr lang="en-US" dirty="0" err="1">
                <a:cs typeface="Calibri Light"/>
              </a:rPr>
              <a:t>mBERT</a:t>
            </a:r>
            <a:r>
              <a:rPr lang="en-US" dirty="0">
                <a:cs typeface="Calibri Light"/>
              </a:rPr>
              <a:t> based E2E Dependency </a:t>
            </a:r>
            <a:r>
              <a:rPr lang="en-US" dirty="0" err="1">
                <a:cs typeface="Calibri Light"/>
              </a:rPr>
              <a:t>Parserers</a:t>
            </a:r>
            <a:endParaRPr lang="en-US" dirty="0" err="1"/>
          </a:p>
        </p:txBody>
      </p:sp>
      <p:sp>
        <p:nvSpPr>
          <p:cNvPr id="3" name="Content Placeholder 2">
            <a:extLst>
              <a:ext uri="{FF2B5EF4-FFF2-40B4-BE49-F238E27FC236}">
                <a16:creationId xmlns:a16="http://schemas.microsoft.com/office/drawing/2014/main" id="{26B16BFE-C4DC-A510-68BC-0E80C86F8D8A}"/>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The Base End-to-end BERT based Dependency Parser directly predicts the relative head position tag of each word within input sentence as performed by </a:t>
            </a:r>
            <a:r>
              <a:rPr lang="en-US" dirty="0">
                <a:solidFill>
                  <a:srgbClr val="0070C0"/>
                </a:solidFill>
                <a:ea typeface="+mn-lt"/>
                <a:cs typeface="+mn-lt"/>
              </a:rPr>
              <a:t>(Li et al., 2018)</a:t>
            </a:r>
            <a:r>
              <a:rPr lang="en-US" dirty="0">
                <a:ea typeface="+mn-lt"/>
                <a:cs typeface="+mn-lt"/>
              </a:rPr>
              <a:t>.</a:t>
            </a:r>
          </a:p>
          <a:p>
            <a:r>
              <a:rPr lang="en-US" dirty="0">
                <a:ea typeface="+mn-lt"/>
                <a:cs typeface="+mn-lt"/>
              </a:rPr>
              <a:t>Figure a in the previous slide depicts the architecture of our baseline model. The depicted architecture comprises of three components namely </a:t>
            </a:r>
            <a:r>
              <a:rPr lang="en-US" b="1" i="1" dirty="0">
                <a:ea typeface="+mn-lt"/>
                <a:cs typeface="+mn-lt"/>
              </a:rPr>
              <a:t>BERT Encoder</a:t>
            </a:r>
            <a:r>
              <a:rPr lang="en-US" dirty="0">
                <a:ea typeface="+mn-lt"/>
                <a:cs typeface="+mn-lt"/>
              </a:rPr>
              <a:t>, </a:t>
            </a:r>
            <a:r>
              <a:rPr lang="en-US" b="1" i="1" dirty="0">
                <a:ea typeface="+mn-lt"/>
                <a:cs typeface="+mn-lt"/>
              </a:rPr>
              <a:t>Output Network</a:t>
            </a:r>
            <a:r>
              <a:rPr lang="en-US" dirty="0">
                <a:ea typeface="+mn-lt"/>
                <a:cs typeface="+mn-lt"/>
              </a:rPr>
              <a:t> and </a:t>
            </a:r>
            <a:r>
              <a:rPr lang="en-US" b="1" i="1" dirty="0">
                <a:ea typeface="+mn-lt"/>
                <a:cs typeface="+mn-lt"/>
              </a:rPr>
              <a:t>Tree-decoder</a:t>
            </a:r>
            <a:r>
              <a:rPr lang="en-US" dirty="0">
                <a:ea typeface="+mn-lt"/>
                <a:cs typeface="+mn-lt"/>
              </a:rPr>
              <a:t> described in detail in subsequent slides. </a:t>
            </a:r>
          </a:p>
          <a:p>
            <a:r>
              <a:rPr lang="en-US" dirty="0">
                <a:ea typeface="+mn-lt"/>
                <a:cs typeface="+mn-lt"/>
              </a:rPr>
              <a:t>Similarly, Figure b in the previous slide demonstrates the architecture of our proposed Multitasking End-to-end BERT based Dependency Parser. The model is very similar to the Base E2E BERT Parser with one extra component namely the </a:t>
            </a:r>
            <a:r>
              <a:rPr lang="en-US" b="1" i="1" dirty="0">
                <a:ea typeface="+mn-lt"/>
                <a:cs typeface="+mn-lt"/>
              </a:rPr>
              <a:t>Linguistic typology</a:t>
            </a:r>
            <a:r>
              <a:rPr lang="en-US" dirty="0">
                <a:ea typeface="+mn-lt"/>
                <a:cs typeface="+mn-lt"/>
              </a:rPr>
              <a:t> predictor which predicts the typology features of language being parsed, described in details in subsequent slides.</a:t>
            </a:r>
            <a:endParaRPr lang="en-US" dirty="0">
              <a:cs typeface="Calibri" panose="020F0502020204030204"/>
            </a:endParaRPr>
          </a:p>
        </p:txBody>
      </p:sp>
    </p:spTree>
    <p:extLst>
      <p:ext uri="{BB962C8B-B14F-4D97-AF65-F5344CB8AC3E}">
        <p14:creationId xmlns:p14="http://schemas.microsoft.com/office/powerpoint/2010/main" val="91715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FF15-F8A5-87E3-61AE-9F7D66119910}"/>
              </a:ext>
            </a:extLst>
          </p:cNvPr>
          <p:cNvSpPr>
            <a:spLocks noGrp="1"/>
          </p:cNvSpPr>
          <p:nvPr>
            <p:ph type="title"/>
          </p:nvPr>
        </p:nvSpPr>
        <p:spPr/>
        <p:txBody>
          <a:bodyPr/>
          <a:lstStyle/>
          <a:p>
            <a:r>
              <a:rPr lang="en-US" dirty="0">
                <a:cs typeface="Calibri Light"/>
              </a:rPr>
              <a:t>Bert Encoder</a:t>
            </a:r>
            <a:endParaRPr lang="en-US" dirty="0"/>
          </a:p>
        </p:txBody>
      </p:sp>
      <p:sp>
        <p:nvSpPr>
          <p:cNvPr id="3" name="Content Placeholder 2">
            <a:extLst>
              <a:ext uri="{FF2B5EF4-FFF2-40B4-BE49-F238E27FC236}">
                <a16:creationId xmlns:a16="http://schemas.microsoft.com/office/drawing/2014/main" id="{99C551EA-F0E2-01BC-6392-4B629024CABE}"/>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It is a BERT based network which takes as input, the entire sentence as sequence of tokens. The model outputs d−1 dimensional word-embeddings for all words within the input sentence (where d is a hyperparameter). </a:t>
            </a:r>
          </a:p>
          <a:p>
            <a:r>
              <a:rPr lang="en-US" dirty="0">
                <a:ea typeface="+mn-lt"/>
                <a:cs typeface="+mn-lt"/>
              </a:rPr>
              <a:t>We use </a:t>
            </a:r>
            <a:r>
              <a:rPr lang="en-US" dirty="0" err="1">
                <a:ea typeface="+mn-lt"/>
                <a:cs typeface="+mn-lt"/>
              </a:rPr>
              <a:t>WordPiece</a:t>
            </a:r>
            <a:r>
              <a:rPr lang="en-US" dirty="0">
                <a:ea typeface="+mn-lt"/>
                <a:cs typeface="+mn-lt"/>
              </a:rPr>
              <a:t> tokenizer </a:t>
            </a:r>
            <a:r>
              <a:rPr lang="en-US" dirty="0">
                <a:solidFill>
                  <a:srgbClr val="0070C0"/>
                </a:solidFill>
                <a:ea typeface="+mn-lt"/>
                <a:cs typeface="+mn-lt"/>
              </a:rPr>
              <a:t>(Wu et al., 2016)</a:t>
            </a:r>
            <a:r>
              <a:rPr lang="en-US" dirty="0">
                <a:ea typeface="+mn-lt"/>
                <a:cs typeface="+mn-lt"/>
              </a:rPr>
              <a:t> to tokenize input sentence and extract embeddings. For each word within input sentence, we use the BERT output corresponding to the first word-piece of it as its embedding, ignoring the rest.</a:t>
            </a:r>
          </a:p>
          <a:p>
            <a:r>
              <a:rPr lang="en-US" dirty="0">
                <a:ea typeface="+mn-lt"/>
                <a:cs typeface="+mn-lt"/>
              </a:rPr>
              <a:t>We add pos-tag information in our parser by appending index of pos-tag of each word, to the encodings outputted by BERT encoder as evident in</a:t>
            </a:r>
            <a:endParaRPr lang="en-US" dirty="0">
              <a:cs typeface="Calibri" panose="020F0502020204030204"/>
            </a:endParaRPr>
          </a:p>
        </p:txBody>
      </p:sp>
      <p:sp>
        <p:nvSpPr>
          <p:cNvPr id="5" name="TextBox 4">
            <a:extLst>
              <a:ext uri="{FF2B5EF4-FFF2-40B4-BE49-F238E27FC236}">
                <a16:creationId xmlns:a16="http://schemas.microsoft.com/office/drawing/2014/main" id="{F80621F0-3ED1-15DF-951E-D3F7A6316A75}"/>
              </a:ext>
            </a:extLst>
          </p:cNvPr>
          <p:cNvSpPr txBox="1"/>
          <p:nvPr/>
        </p:nvSpPr>
        <p:spPr>
          <a:xfrm>
            <a:off x="301831" y="6053940"/>
            <a:ext cx="1195449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70C0"/>
                </a:solidFill>
                <a:highlight>
                  <a:srgbClr val="FFFFFF"/>
                </a:highlight>
                <a:latin typeface="Arial"/>
                <a:cs typeface="Arial"/>
              </a:rPr>
              <a:t>Wu, Yonghui, et al. "Google's neural machine translation system: Bridging the gap between human and machine translation." </a:t>
            </a:r>
            <a:r>
              <a:rPr lang="en-US" sz="1600" i="1" dirty="0" err="1">
                <a:solidFill>
                  <a:srgbClr val="0070C0"/>
                </a:solidFill>
                <a:highlight>
                  <a:srgbClr val="FFFFFF"/>
                </a:highlight>
                <a:latin typeface="Arial"/>
                <a:cs typeface="Arial"/>
              </a:rPr>
              <a:t>arXiv</a:t>
            </a:r>
            <a:r>
              <a:rPr lang="en-US" sz="1600" i="1" dirty="0">
                <a:solidFill>
                  <a:srgbClr val="0070C0"/>
                </a:solidFill>
                <a:highlight>
                  <a:srgbClr val="FFFFFF"/>
                </a:highlight>
                <a:latin typeface="Arial"/>
                <a:cs typeface="Arial"/>
              </a:rPr>
              <a:t> preprint arXiv:1609.08144</a:t>
            </a:r>
            <a:r>
              <a:rPr lang="en-US" sz="1600" dirty="0">
                <a:solidFill>
                  <a:srgbClr val="0070C0"/>
                </a:solidFill>
                <a:highlight>
                  <a:srgbClr val="FFFFFF"/>
                </a:highlight>
                <a:latin typeface="Arial"/>
                <a:cs typeface="Arial"/>
              </a:rPr>
              <a:t> (2016).</a:t>
            </a:r>
            <a:endParaRPr lang="en-US" sz="1600">
              <a:solidFill>
                <a:srgbClr val="0070C0"/>
              </a:solidFill>
              <a:cs typeface="Calibri"/>
            </a:endParaRPr>
          </a:p>
        </p:txBody>
      </p:sp>
    </p:spTree>
    <p:extLst>
      <p:ext uri="{BB962C8B-B14F-4D97-AF65-F5344CB8AC3E}">
        <p14:creationId xmlns:p14="http://schemas.microsoft.com/office/powerpoint/2010/main" val="247753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50BA-A45A-DEC7-9681-8DBEE7783E85}"/>
              </a:ext>
            </a:extLst>
          </p:cNvPr>
          <p:cNvSpPr>
            <a:spLocks noGrp="1"/>
          </p:cNvSpPr>
          <p:nvPr>
            <p:ph type="title"/>
          </p:nvPr>
        </p:nvSpPr>
        <p:spPr/>
        <p:txBody>
          <a:bodyPr/>
          <a:lstStyle/>
          <a:p>
            <a:r>
              <a:rPr lang="en-US">
                <a:cs typeface="Calibri Light"/>
              </a:rPr>
              <a:t>Output Network, Tree-decoder, Typology predictor</a:t>
            </a:r>
            <a:endParaRPr lang="en-US"/>
          </a:p>
        </p:txBody>
      </p:sp>
      <p:sp>
        <p:nvSpPr>
          <p:cNvPr id="3" name="Content Placeholder 2">
            <a:extLst>
              <a:ext uri="{FF2B5EF4-FFF2-40B4-BE49-F238E27FC236}">
                <a16:creationId xmlns:a16="http://schemas.microsoft.com/office/drawing/2014/main" id="{36AF23AA-FD86-8CF3-64CD-40C4D60789C5}"/>
              </a:ext>
            </a:extLst>
          </p:cNvPr>
          <p:cNvSpPr>
            <a:spLocks noGrp="1"/>
          </p:cNvSpPr>
          <p:nvPr>
            <p:ph idx="1"/>
          </p:nvPr>
        </p:nvSpPr>
        <p:spPr/>
        <p:txBody>
          <a:bodyPr vert="horz" lIns="91440" tIns="45720" rIns="91440" bIns="45720" rtlCol="0" anchor="t">
            <a:normAutofit fontScale="92500" lnSpcReduction="20000"/>
          </a:bodyPr>
          <a:lstStyle/>
          <a:p>
            <a:r>
              <a:rPr lang="en-US" b="1" i="1" dirty="0">
                <a:cs typeface="Calibri"/>
              </a:rPr>
              <a:t>Output Network:</a:t>
            </a:r>
            <a:r>
              <a:rPr lang="en-US" dirty="0">
                <a:cs typeface="Calibri"/>
              </a:rPr>
              <a:t> </a:t>
            </a:r>
            <a:r>
              <a:rPr lang="en-US">
                <a:ea typeface="+mn-lt"/>
                <a:cs typeface="+mn-lt"/>
              </a:rPr>
              <a:t>It is a simple feed-forward network with </a:t>
            </a:r>
            <a:r>
              <a:rPr lang="en-US" err="1">
                <a:ea typeface="+mn-lt"/>
                <a:cs typeface="+mn-lt"/>
              </a:rPr>
              <a:t>softmax</a:t>
            </a:r>
            <a:r>
              <a:rPr lang="en-US" dirty="0">
                <a:ea typeface="+mn-lt"/>
                <a:cs typeface="+mn-lt"/>
              </a:rPr>
              <a:t> activation function. The network takes-in the embedding matrix from the BERT encoder and outputs the probabilities of all possible relative head position tags to be assigned to each word. </a:t>
            </a:r>
          </a:p>
          <a:p>
            <a:r>
              <a:rPr lang="en-US" b="1" i="1" dirty="0">
                <a:cs typeface="Calibri" panose="020F0502020204030204"/>
              </a:rPr>
              <a:t>Tree-decoder:</a:t>
            </a:r>
            <a:r>
              <a:rPr lang="en-US" dirty="0">
                <a:cs typeface="Calibri" panose="020F0502020204030204"/>
              </a:rPr>
              <a:t> </a:t>
            </a:r>
            <a:r>
              <a:rPr lang="en-US" dirty="0">
                <a:ea typeface="+mn-lt"/>
                <a:cs typeface="+mn-lt"/>
              </a:rPr>
              <a:t>This component decodes the most probable correct label sequence from Probabilities outputted by Output Network. The correct label sequence would satisfy all the constraints of a dependency parse-tree (outlined by </a:t>
            </a:r>
            <a:r>
              <a:rPr lang="en-US" sz="2400">
                <a:solidFill>
                  <a:srgbClr val="0070C0"/>
                </a:solidFill>
                <a:ea typeface="+mn-lt"/>
                <a:cs typeface="+mn-lt"/>
              </a:rPr>
              <a:t>(Li et al., 2018)</a:t>
            </a:r>
            <a:r>
              <a:rPr lang="en-US">
                <a:ea typeface="+mn-lt"/>
                <a:cs typeface="+mn-lt"/>
              </a:rPr>
              <a:t>). We used dynamic programming with beamsearch to efficiently extract the most probable label-sequence. </a:t>
            </a:r>
            <a:r>
              <a:rPr lang="en-US" dirty="0">
                <a:ea typeface="+mn-lt"/>
                <a:cs typeface="+mn-lt"/>
              </a:rPr>
              <a:t> </a:t>
            </a:r>
          </a:p>
          <a:p>
            <a:r>
              <a:rPr lang="en-US" b="1" i="1">
                <a:ea typeface="+mn-lt"/>
                <a:cs typeface="+mn-lt"/>
              </a:rPr>
              <a:t>Linguistic typology predictor:</a:t>
            </a:r>
            <a:r>
              <a:rPr lang="en-US">
                <a:ea typeface="+mn-lt"/>
                <a:cs typeface="+mn-lt"/>
              </a:rPr>
              <a:t> It is a simple deep feed forward neural network which takes in the embedding generated by BERT Encoder for token &lt; /s &gt; and outputs probabilities of values of binary syntactic typology features for the language being parsed as 1. Such features are provided by URIEL database</a:t>
            </a:r>
            <a:endParaRPr lang="en-US">
              <a:cs typeface="Calibri" panose="020F0502020204030204"/>
            </a:endParaRPr>
          </a:p>
        </p:txBody>
      </p:sp>
    </p:spTree>
    <p:extLst>
      <p:ext uri="{BB962C8B-B14F-4D97-AF65-F5344CB8AC3E}">
        <p14:creationId xmlns:p14="http://schemas.microsoft.com/office/powerpoint/2010/main" val="34545787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Multilingual End-to-end Dependency Parsing with Linguistic typology knowledge  </vt:lpstr>
      <vt:lpstr>Linguistic Typology</vt:lpstr>
      <vt:lpstr>Multitask Learning Framework</vt:lpstr>
      <vt:lpstr>Major Contribution</vt:lpstr>
      <vt:lpstr>Auxiliary task</vt:lpstr>
      <vt:lpstr>PowerPoint Presentation</vt:lpstr>
      <vt:lpstr>mBERT based E2E Dependency Parserers</vt:lpstr>
      <vt:lpstr>Bert Encoder</vt:lpstr>
      <vt:lpstr>Output Network, Tree-decoder, Typology predictor</vt:lpstr>
      <vt:lpstr>Hyper-parameters</vt:lpstr>
      <vt:lpstr>Hyperparameters</vt:lpstr>
      <vt:lpstr>Experimental Setups</vt:lpstr>
      <vt:lpstr>Results</vt:lpstr>
      <vt:lpstr>Key Inferences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593</cp:revision>
  <dcterms:created xsi:type="dcterms:W3CDTF">2023-04-12T11:52:52Z</dcterms:created>
  <dcterms:modified xsi:type="dcterms:W3CDTF">2023-04-13T15:27:46Z</dcterms:modified>
</cp:coreProperties>
</file>