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sldIdLst>
    <p:sldId id="268" r:id="rId2"/>
    <p:sldId id="269" r:id="rId3"/>
    <p:sldId id="271" r:id="rId4"/>
    <p:sldId id="273" r:id="rId5"/>
    <p:sldId id="274" r:id="rId6"/>
    <p:sldId id="280" r:id="rId7"/>
    <p:sldId id="272" r:id="rId8"/>
    <p:sldId id="279" r:id="rId9"/>
    <p:sldId id="276" r:id="rId10"/>
    <p:sldId id="275" r:id="rId11"/>
    <p:sldId id="277" r:id="rId12"/>
    <p:sldId id="278" r:id="rId13"/>
    <p:sldId id="281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D200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580" autoAdjust="0"/>
  </p:normalViewPr>
  <p:slideViewPr>
    <p:cSldViewPr showGuides="1">
      <p:cViewPr varScale="1">
        <p:scale>
          <a:sx n="56" d="100"/>
          <a:sy n="56" d="100"/>
        </p:scale>
        <p:origin x="1518" y="60"/>
      </p:cViewPr>
      <p:guideLst>
        <p:guide orient="horz" pos="169"/>
        <p:guide pos="2880"/>
        <p:guide orient="horz" pos="636"/>
        <p:guide orient="horz" pos="744"/>
        <p:guide orient="horz" pos="1621"/>
        <p:guide orient="horz" pos="2867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Welcome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participation at the SIGTYP 2024 shared task on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for </a:t>
            </a:r>
            <a:r>
              <a:rPr lang="fr-FR" dirty="0" err="1"/>
              <a:t>ancient</a:t>
            </a:r>
            <a:r>
              <a:rPr lang="fr-FR" dirty="0"/>
              <a:t> and </a:t>
            </a:r>
            <a:r>
              <a:rPr lang="fr-FR" dirty="0" err="1"/>
              <a:t>historical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1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Task 4b, </a:t>
            </a: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pretrained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,</a:t>
            </a:r>
          </a:p>
          <a:p>
            <a:r>
              <a:rPr lang="fr-FR" dirty="0" err="1"/>
              <a:t>AutoModelForMaskedLM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mutilingual</a:t>
            </a:r>
            <a:r>
              <a:rPr lang="fr-FR" dirty="0"/>
              <a:t> </a:t>
            </a:r>
            <a:r>
              <a:rPr lang="fr-FR" dirty="0" err="1"/>
              <a:t>distilBERT</a:t>
            </a:r>
            <a:r>
              <a:rPr lang="fr-FR" dirty="0"/>
              <a:t> and </a:t>
            </a:r>
            <a:r>
              <a:rPr lang="fr-FR" dirty="0" err="1"/>
              <a:t>Mbart</a:t>
            </a:r>
            <a:r>
              <a:rPr lang="fr-FR" dirty="0"/>
              <a:t> for 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facebook’s</a:t>
            </a:r>
            <a:r>
              <a:rPr lang="fr-FR" dirty="0"/>
              <a:t> </a:t>
            </a:r>
            <a:r>
              <a:rPr lang="fr-FR" dirty="0" err="1"/>
              <a:t>mbart</a:t>
            </a:r>
            <a:r>
              <a:rPr lang="fr-FR" dirty="0"/>
              <a:t> large 50.</a:t>
            </a:r>
          </a:p>
          <a:p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5%</a:t>
            </a:r>
          </a:p>
          <a:p>
            <a:r>
              <a:rPr lang="fr-FR" dirty="0"/>
              <a:t>In the first case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model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predicts</a:t>
            </a:r>
            <a:r>
              <a:rPr lang="fr-FR" dirty="0"/>
              <a:t> a single </a:t>
            </a:r>
            <a:r>
              <a:rPr lang="fr-FR" dirty="0" err="1"/>
              <a:t>token</a:t>
            </a:r>
            <a:r>
              <a:rPr lang="fr-FR" dirty="0"/>
              <a:t> per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multiple </a:t>
            </a:r>
            <a:r>
              <a:rPr lang="fr-FR" dirty="0" err="1"/>
              <a:t>distilbert</a:t>
            </a:r>
            <a:r>
              <a:rPr lang="fr-FR" dirty="0"/>
              <a:t> </a:t>
            </a:r>
            <a:r>
              <a:rPr lang="fr-FR" dirty="0" err="1"/>
              <a:t>tokens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represented</a:t>
            </a:r>
            <a:endParaRPr lang="fr-FR" dirty="0"/>
          </a:p>
          <a:p>
            <a:r>
              <a:rPr lang="fr-FR" dirty="0"/>
              <a:t>In the second case the model </a:t>
            </a:r>
            <a:r>
              <a:rPr lang="fr-FR" dirty="0" err="1"/>
              <a:t>predicted</a:t>
            </a:r>
            <a:r>
              <a:rPr lang="fr-FR" dirty="0"/>
              <a:t> 0 to n </a:t>
            </a:r>
            <a:r>
              <a:rPr lang="fr-FR" dirty="0" err="1"/>
              <a:t>tokens</a:t>
            </a:r>
            <a:r>
              <a:rPr lang="fr-FR" dirty="0"/>
              <a:t> for a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posed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for adjacent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94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chose the </a:t>
            </a:r>
            <a:r>
              <a:rPr lang="fr-FR" dirty="0" err="1"/>
              <a:t>historical</a:t>
            </a:r>
            <a:r>
              <a:rPr lang="fr-FR" dirty="0"/>
              <a:t> technique of 5-grams. So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participated</a:t>
            </a:r>
            <a:r>
              <a:rPr lang="fr-FR" dirty="0"/>
              <a:t> in the </a:t>
            </a:r>
            <a:r>
              <a:rPr lang="fr-FR" dirty="0" err="1"/>
              <a:t>unconstrained</a:t>
            </a:r>
            <a:r>
              <a:rPr lang="fr-FR" dirty="0"/>
              <a:t> variant of the shared task,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uses data </a:t>
            </a:r>
            <a:r>
              <a:rPr lang="fr-FR" dirty="0" err="1"/>
              <a:t>provided</a:t>
            </a:r>
            <a:r>
              <a:rPr lang="fr-FR" dirty="0"/>
              <a:t> by the shared task</a:t>
            </a:r>
          </a:p>
          <a:p>
            <a:r>
              <a:rPr lang="fr-FR" dirty="0" err="1"/>
              <a:t>We</a:t>
            </a:r>
            <a:r>
              <a:rPr lang="fr-FR" dirty="0"/>
              <a:t> first </a:t>
            </a:r>
            <a:r>
              <a:rPr lang="fr-FR" dirty="0" err="1"/>
              <a:t>counted</a:t>
            </a:r>
            <a:r>
              <a:rPr lang="fr-FR" dirty="0"/>
              <a:t> all 5-ngrams in the training data.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of size 5 on the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(</a:t>
            </a:r>
            <a:r>
              <a:rPr lang="fr-FR" dirty="0" err="1"/>
              <a:t>here</a:t>
            </a:r>
            <a:r>
              <a:rPr lang="fr-FR" dirty="0"/>
              <a:t> the percent </a:t>
            </a:r>
            <a:r>
              <a:rPr lang="fr-FR" dirty="0" err="1"/>
              <a:t>sign</a:t>
            </a:r>
            <a:r>
              <a:rPr lang="fr-FR" dirty="0"/>
              <a:t>)</a:t>
            </a:r>
          </a:p>
          <a:p>
            <a:r>
              <a:rPr lang="fr-FR" dirty="0"/>
              <a:t>CLICK</a:t>
            </a:r>
          </a:p>
          <a:p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5-ngram</a:t>
            </a:r>
          </a:p>
          <a:p>
            <a:r>
              <a:rPr lang="fr-FR" dirty="0"/>
              <a:t>CLICK</a:t>
            </a:r>
          </a:p>
          <a:p>
            <a:r>
              <a:rPr lang="fr-FR" dirty="0"/>
              <a:t>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1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bee</a:t>
            </a:r>
            <a:r>
              <a:rPr lang="fr-FR" dirty="0"/>
              <a:t>-grams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results</a:t>
            </a:r>
            <a:r>
              <a:rPr lang="fr-FR" dirty="0"/>
              <a:t> are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/>
              <a:t>And the </a:t>
            </a:r>
            <a:r>
              <a:rPr lang="fr-FR" dirty="0" err="1"/>
              <a:t>difference</a:t>
            </a:r>
            <a:r>
              <a:rPr lang="fr-FR" dirty="0"/>
              <a:t> to the </a:t>
            </a:r>
            <a:r>
              <a:rPr lang="fr-FR" dirty="0" err="1"/>
              <a:t>baseline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the </a:t>
            </a:r>
            <a:r>
              <a:rPr lang="fr-FR" dirty="0" err="1"/>
              <a:t>organisers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/>
              <a:t>And </a:t>
            </a:r>
            <a:r>
              <a:rPr lang="fr-FR" dirty="0" err="1"/>
              <a:t>with</a:t>
            </a:r>
            <a:r>
              <a:rPr lang="fr-FR" dirty="0"/>
              <a:t> exception of Old </a:t>
            </a:r>
            <a:r>
              <a:rPr lang="fr-FR" dirty="0" err="1"/>
              <a:t>Hungarian</a:t>
            </a:r>
            <a:r>
              <a:rPr lang="fr-FR" dirty="0"/>
              <a:t>, POS </a:t>
            </a:r>
            <a:r>
              <a:rPr lang="fr-FR" dirty="0" err="1"/>
              <a:t>tagging</a:t>
            </a:r>
            <a:r>
              <a:rPr lang="fr-FR" dirty="0"/>
              <a:t>, lemmatisation, and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are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the </a:t>
            </a:r>
            <a:r>
              <a:rPr lang="fr-FR" dirty="0" err="1"/>
              <a:t>baseline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 err="1"/>
              <a:t>Unfortunately</a:t>
            </a:r>
            <a:r>
              <a:rPr lang="fr-FR" dirty="0"/>
              <a:t>,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submission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to the </a:t>
            </a:r>
            <a:r>
              <a:rPr lang="fr-FR" dirty="0" err="1"/>
              <a:t>codalab</a:t>
            </a:r>
            <a:r>
              <a:rPr lang="fr-FR" dirty="0"/>
              <a:t> platform, a typo in a script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data for </a:t>
            </a:r>
            <a:r>
              <a:rPr lang="fr-FR" dirty="0" err="1"/>
              <a:t>Coptic</a:t>
            </a:r>
            <a:r>
              <a:rPr lang="fr-FR" dirty="0"/>
              <a:t> (</a:t>
            </a:r>
            <a:r>
              <a:rPr lang="fr-FR" dirty="0" err="1"/>
              <a:t>tasks</a:t>
            </a:r>
            <a:r>
              <a:rPr lang="fr-FR" dirty="0"/>
              <a:t> 4a and b). That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0. Tests </a:t>
            </a:r>
            <a:r>
              <a:rPr lang="fr-FR" dirty="0" err="1"/>
              <a:t>after</a:t>
            </a:r>
            <a:r>
              <a:rPr lang="fr-FR" dirty="0"/>
              <a:t> the shared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showed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arrived</a:t>
            </a:r>
            <a:r>
              <a:rPr lang="fr-FR" dirty="0"/>
              <a:t> at 62,26%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108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I’d</a:t>
            </a:r>
            <a:r>
              <a:rPr lang="fr-FR" dirty="0"/>
              <a:t> like to </a:t>
            </a:r>
            <a:r>
              <a:rPr lang="fr-FR" dirty="0" err="1"/>
              <a:t>thank</a:t>
            </a:r>
            <a:r>
              <a:rPr lang="fr-FR" dirty="0"/>
              <a:t> the </a:t>
            </a:r>
            <a:r>
              <a:rPr lang="fr-FR" dirty="0" err="1"/>
              <a:t>organisers</a:t>
            </a:r>
            <a:r>
              <a:rPr lang="fr-FR" dirty="0"/>
              <a:t> of the shared as </a:t>
            </a:r>
            <a:r>
              <a:rPr lang="fr-FR" dirty="0" err="1"/>
              <a:t>well</a:t>
            </a:r>
            <a:r>
              <a:rPr lang="fr-FR" dirty="0"/>
              <a:t> as the SIGTYP workshop </a:t>
            </a:r>
            <a:r>
              <a:rPr lang="fr-FR" dirty="0" err="1"/>
              <a:t>organizers</a:t>
            </a:r>
            <a:r>
              <a:rPr lang="fr-FR" dirty="0"/>
              <a:t> for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organised</a:t>
            </a:r>
            <a:r>
              <a:rPr lang="fr-FR" dirty="0"/>
              <a:t> the Shared Task in </a:t>
            </a:r>
            <a:r>
              <a:rPr lang="fr-FR" dirty="0" err="1"/>
              <a:t>this</a:t>
            </a:r>
            <a:r>
              <a:rPr lang="fr-FR" dirty="0"/>
              <a:t> workshop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shared task came in </a:t>
            </a:r>
            <a:r>
              <a:rPr lang="fr-FR" dirty="0" err="1"/>
              <a:t>two</a:t>
            </a:r>
            <a:r>
              <a:rPr lang="fr-FR" dirty="0"/>
              <a:t> variants : </a:t>
            </a:r>
            <a:r>
              <a:rPr lang="fr-FR" dirty="0" err="1"/>
              <a:t>constrained</a:t>
            </a:r>
            <a:r>
              <a:rPr lang="fr-FR" dirty="0"/>
              <a:t> on </a:t>
            </a:r>
            <a:r>
              <a:rPr lang="fr-FR" dirty="0" err="1"/>
              <a:t>provided</a:t>
            </a:r>
            <a:r>
              <a:rPr lang="fr-FR" dirty="0"/>
              <a:t> data or </a:t>
            </a:r>
            <a:r>
              <a:rPr lang="fr-FR" dirty="0" err="1"/>
              <a:t>unsconstrained</a:t>
            </a:r>
            <a:r>
              <a:rPr lang="fr-FR" dirty="0"/>
              <a:t> (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participated</a:t>
            </a:r>
            <a:r>
              <a:rPr lang="fr-FR" dirty="0"/>
              <a:t> in the </a:t>
            </a:r>
            <a:r>
              <a:rPr lang="fr-FR" dirty="0" err="1"/>
              <a:t>unsconstrained</a:t>
            </a:r>
            <a:r>
              <a:rPr lang="fr-FR" dirty="0"/>
              <a:t> variant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  <a:p>
            <a:r>
              <a:rPr lang="fr-FR" dirty="0"/>
              <a:t>There </a:t>
            </a:r>
            <a:r>
              <a:rPr lang="fr-FR" dirty="0" err="1"/>
              <a:t>were</a:t>
            </a:r>
            <a:r>
              <a:rPr lang="fr-FR" dirty="0"/>
              <a:t> five </a:t>
            </a:r>
            <a:r>
              <a:rPr lang="fr-FR" dirty="0" err="1"/>
              <a:t>tasks</a:t>
            </a:r>
            <a:r>
              <a:rPr lang="fr-FR" dirty="0"/>
              <a:t>, POS </a:t>
            </a:r>
            <a:r>
              <a:rPr lang="fr-FR" dirty="0" err="1"/>
              <a:t>tagging</a:t>
            </a:r>
            <a:r>
              <a:rPr lang="fr-FR" dirty="0"/>
              <a:t>, </a:t>
            </a:r>
            <a:r>
              <a:rPr lang="fr-FR" dirty="0" err="1"/>
              <a:t>morpholoigcal</a:t>
            </a:r>
            <a:r>
              <a:rPr lang="fr-FR" dirty="0"/>
              <a:t> annotation and lemmatisation and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or </a:t>
            </a:r>
            <a:r>
              <a:rPr lang="fr-FR" dirty="0" err="1"/>
              <a:t>characters</a:t>
            </a:r>
            <a:r>
              <a:rPr lang="fr-FR" dirty="0"/>
              <a:t>. Evaluation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the </a:t>
            </a:r>
            <a:r>
              <a:rPr lang="fr-FR" dirty="0" err="1"/>
              <a:t>codalb</a:t>
            </a:r>
            <a:r>
              <a:rPr lang="fr-FR" dirty="0"/>
              <a:t> platform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as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5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were</a:t>
            </a:r>
            <a:r>
              <a:rPr lang="fr-FR" dirty="0"/>
              <a:t> 16 </a:t>
            </a:r>
            <a:r>
              <a:rPr lang="fr-FR" dirty="0" err="1"/>
              <a:t>historical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to process, 13 for all 5 </a:t>
            </a:r>
            <a:r>
              <a:rPr lang="fr-FR" dirty="0" err="1"/>
              <a:t>tasks</a:t>
            </a:r>
            <a:r>
              <a:rPr lang="fr-FR" dirty="0"/>
              <a:t>, Old, Middle and </a:t>
            </a:r>
            <a:r>
              <a:rPr lang="fr-FR" dirty="0" err="1"/>
              <a:t>Early</a:t>
            </a:r>
            <a:r>
              <a:rPr lang="fr-FR" dirty="0"/>
              <a:t> modern Irish </a:t>
            </a:r>
            <a:r>
              <a:rPr lang="fr-FR" dirty="0" err="1"/>
              <a:t>only</a:t>
            </a:r>
            <a:r>
              <a:rPr lang="fr-FR" dirty="0"/>
              <a:t> for the gap </a:t>
            </a:r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 err="1"/>
              <a:t>Coptic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script not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(</a:t>
            </a:r>
            <a:r>
              <a:rPr lang="fr-FR" dirty="0" err="1"/>
              <a:t>past</a:t>
            </a:r>
            <a:r>
              <a:rPr lang="fr-FR" dirty="0"/>
              <a:t> or </a:t>
            </a:r>
            <a:r>
              <a:rPr lang="fr-FR" dirty="0" err="1"/>
              <a:t>present</a:t>
            </a:r>
            <a:r>
              <a:rPr lang="fr-FR" dirty="0"/>
              <a:t>)</a:t>
            </a:r>
          </a:p>
          <a:p>
            <a:r>
              <a:rPr lang="fr-FR" dirty="0"/>
              <a:t>CLICK</a:t>
            </a:r>
          </a:p>
          <a:p>
            <a:r>
              <a:rPr lang="fr-FR" dirty="0"/>
              <a:t>Sanskrit </a:t>
            </a:r>
            <a:r>
              <a:rPr lang="fr-FR" dirty="0" err="1"/>
              <a:t>was</a:t>
            </a:r>
            <a:r>
              <a:rPr lang="fr-FR" dirty="0"/>
              <a:t> the </a:t>
            </a:r>
            <a:r>
              <a:rPr lang="fr-FR" dirty="0" err="1"/>
              <a:t>oldest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texts</a:t>
            </a:r>
            <a:r>
              <a:rPr lang="fr-FR" dirty="0"/>
              <a:t> dating </a:t>
            </a:r>
            <a:r>
              <a:rPr lang="fr-FR" dirty="0" err="1"/>
              <a:t>from</a:t>
            </a:r>
            <a:r>
              <a:rPr lang="fr-FR" dirty="0"/>
              <a:t> 1500 to 600 BC</a:t>
            </a:r>
          </a:p>
          <a:p>
            <a:r>
              <a:rPr lang="fr-FR" dirty="0"/>
              <a:t>CLICK</a:t>
            </a:r>
          </a:p>
          <a:p>
            <a:r>
              <a:rPr lang="fr-FR" dirty="0"/>
              <a:t>Sanskrit came in a </a:t>
            </a:r>
            <a:r>
              <a:rPr lang="fr-FR" dirty="0" err="1"/>
              <a:t>transcribed</a:t>
            </a:r>
            <a:r>
              <a:rPr lang="fr-FR" dirty="0"/>
              <a:t> version (Latin), a script not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any</a:t>
            </a:r>
            <a:r>
              <a:rPr lang="fr-FR" dirty="0"/>
              <a:t> of </a:t>
            </a:r>
            <a:r>
              <a:rPr lang="fr-FR" dirty="0" err="1"/>
              <a:t>Sanskrit’s</a:t>
            </a:r>
            <a:r>
              <a:rPr lang="fr-FR" dirty="0"/>
              <a:t> </a:t>
            </a:r>
            <a:r>
              <a:rPr lang="fr-FR" dirty="0" err="1"/>
              <a:t>successor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the first 3 </a:t>
            </a:r>
            <a:r>
              <a:rPr lang="fr-FR" dirty="0" err="1"/>
              <a:t>tasks</a:t>
            </a:r>
            <a:r>
              <a:rPr lang="fr-FR" dirty="0"/>
              <a:t>, the data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in the </a:t>
            </a:r>
            <a:r>
              <a:rPr lang="fr-FR" dirty="0" err="1"/>
              <a:t>ConLL</a:t>
            </a:r>
            <a:r>
              <a:rPr lang="fr-FR" dirty="0"/>
              <a:t>-U format (Universal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)</a:t>
            </a:r>
          </a:p>
          <a:p>
            <a:r>
              <a:rPr lang="fr-FR" dirty="0"/>
              <a:t>The corpus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segmented</a:t>
            </a:r>
            <a:r>
              <a:rPr lang="fr-FR" dirty="0"/>
              <a:t> in </a:t>
            </a:r>
            <a:r>
              <a:rPr lang="fr-FR" dirty="0" err="1"/>
              <a:t>tokenised</a:t>
            </a:r>
            <a:r>
              <a:rPr lang="fr-FR" dirty="0"/>
              <a:t> sentences,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, the </a:t>
            </a:r>
            <a:r>
              <a:rPr lang="fr-FR" dirty="0" err="1"/>
              <a:t>lemma</a:t>
            </a:r>
            <a:r>
              <a:rPr lang="fr-FR" dirty="0"/>
              <a:t>, POS, </a:t>
            </a:r>
            <a:r>
              <a:rPr lang="fr-FR" dirty="0" err="1"/>
              <a:t>morphological</a:t>
            </a:r>
            <a:r>
              <a:rPr lang="fr-FR" dirty="0"/>
              <a:t> and </a:t>
            </a:r>
            <a:r>
              <a:rPr lang="fr-FR" dirty="0" err="1"/>
              <a:t>dependency</a:t>
            </a:r>
            <a:r>
              <a:rPr lang="fr-FR" dirty="0"/>
              <a:t> relations and </a:t>
            </a:r>
            <a:r>
              <a:rPr lang="fr-FR" dirty="0" err="1"/>
              <a:t>heads</a:t>
            </a:r>
            <a:r>
              <a:rPr lang="fr-FR" dirty="0"/>
              <a:t> are </a:t>
            </a:r>
            <a:r>
              <a:rPr lang="fr-FR" dirty="0" err="1"/>
              <a:t>provided</a:t>
            </a:r>
            <a:r>
              <a:rPr lang="fr-FR" dirty="0"/>
              <a:t> (the exception </a:t>
            </a:r>
            <a:r>
              <a:rPr lang="fr-FR" dirty="0" err="1"/>
              <a:t>being</a:t>
            </a:r>
            <a:r>
              <a:rPr lang="fr-FR" dirty="0"/>
              <a:t> Old </a:t>
            </a:r>
            <a:r>
              <a:rPr lang="fr-FR" dirty="0" err="1"/>
              <a:t>Hungarian</a:t>
            </a:r>
            <a:r>
              <a:rPr lang="fr-FR" dirty="0"/>
              <a:t>, for </a:t>
            </a:r>
            <a:r>
              <a:rPr lang="fr-FR" dirty="0" err="1"/>
              <a:t>which</a:t>
            </a:r>
            <a:r>
              <a:rPr lang="fr-FR" dirty="0"/>
              <a:t> no </a:t>
            </a:r>
            <a:r>
              <a:rPr lang="fr-FR" dirty="0" err="1"/>
              <a:t>syntactical</a:t>
            </a:r>
            <a:r>
              <a:rPr lang="fr-FR" dirty="0"/>
              <a:t> information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.</a:t>
            </a:r>
          </a:p>
          <a:p>
            <a:r>
              <a:rPr lang="fr-FR" dirty="0"/>
              <a:t>In the test data the POS, </a:t>
            </a:r>
            <a:r>
              <a:rPr lang="fr-FR" dirty="0" err="1"/>
              <a:t>lemmas</a:t>
            </a:r>
            <a:r>
              <a:rPr lang="fr-FR" dirty="0"/>
              <a:t> and </a:t>
            </a:r>
            <a:r>
              <a:rPr lang="fr-FR" dirty="0" err="1"/>
              <a:t>morphological</a:t>
            </a:r>
            <a:r>
              <a:rPr lang="fr-FR" dirty="0"/>
              <a:t> information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masked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/>
              <a:t>For the POS the </a:t>
            </a:r>
            <a:r>
              <a:rPr lang="fr-FR" dirty="0" err="1"/>
              <a:t>universal</a:t>
            </a:r>
            <a:r>
              <a:rPr lang="fr-FR" dirty="0"/>
              <a:t> </a:t>
            </a:r>
            <a:r>
              <a:rPr lang="fr-FR" dirty="0" err="1"/>
              <a:t>tagset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UD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, the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UD </a:t>
            </a:r>
            <a:r>
              <a:rPr lang="fr-FR" dirty="0" err="1"/>
              <a:t>tagsets</a:t>
            </a:r>
            <a:r>
              <a:rPr lang="fr-FR" dirty="0"/>
              <a:t>, but not all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 For instances, Old French </a:t>
            </a:r>
            <a:r>
              <a:rPr lang="fr-FR" dirty="0" err="1"/>
              <a:t>lacked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for </a:t>
            </a:r>
            <a:r>
              <a:rPr lang="fr-FR" dirty="0" err="1"/>
              <a:t>nouns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1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tasks</a:t>
            </a:r>
            <a:r>
              <a:rPr lang="fr-FR" dirty="0"/>
              <a:t> 4a and 4b, 10% of </a:t>
            </a:r>
            <a:r>
              <a:rPr lang="fr-FR" dirty="0" err="1"/>
              <a:t>words</a:t>
            </a:r>
            <a:r>
              <a:rPr lang="fr-FR" dirty="0"/>
              <a:t> and 5% of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in the training, validation and test data.</a:t>
            </a:r>
          </a:p>
          <a:p>
            <a:r>
              <a:rPr lang="fr-FR" dirty="0"/>
              <a:t>Sentences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data </a:t>
            </a:r>
            <a:r>
              <a:rPr lang="fr-FR" dirty="0" err="1"/>
              <a:t>existed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multiple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or </a:t>
            </a:r>
            <a:r>
              <a:rPr lang="fr-FR" dirty="0" err="1"/>
              <a:t>characters</a:t>
            </a:r>
            <a:r>
              <a:rPr lang="fr-FR" dirty="0"/>
              <a:t> in adjacent positions.</a:t>
            </a:r>
          </a:p>
          <a:p>
            <a:r>
              <a:rPr lang="fr-FR" dirty="0"/>
              <a:t>For </a:t>
            </a:r>
            <a:r>
              <a:rPr lang="fr-FR" dirty="0" err="1"/>
              <a:t>Classical</a:t>
            </a:r>
            <a:r>
              <a:rPr lang="fr-FR" dirty="0"/>
              <a:t> </a:t>
            </a:r>
            <a:r>
              <a:rPr lang="fr-FR" dirty="0" err="1"/>
              <a:t>Chinese</a:t>
            </a:r>
            <a:r>
              <a:rPr lang="fr-FR" dirty="0"/>
              <a:t>, the </a:t>
            </a:r>
            <a:r>
              <a:rPr lang="fr-FR" dirty="0" err="1"/>
              <a:t>ideograms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decomposed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strokes</a:t>
            </a:r>
            <a:r>
              <a:rPr lang="fr-FR" dirty="0"/>
              <a:t> by the </a:t>
            </a:r>
            <a:r>
              <a:rPr lang="fr-FR" dirty="0" err="1"/>
              <a:t>hanzipy</a:t>
            </a:r>
            <a:r>
              <a:rPr lang="fr-FR" dirty="0"/>
              <a:t> python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are in </a:t>
            </a:r>
            <a:r>
              <a:rPr lang="fr-FR" dirty="0" err="1"/>
              <a:t>fact</a:t>
            </a:r>
            <a:r>
              <a:rPr lang="fr-FR" dirty="0"/>
              <a:t> </a:t>
            </a:r>
            <a:r>
              <a:rPr lang="fr-FR" dirty="0" err="1"/>
              <a:t>unicode</a:t>
            </a:r>
            <a:r>
              <a:rPr lang="fr-FR" dirty="0"/>
              <a:t> points. So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, </a:t>
            </a:r>
            <a:r>
              <a:rPr lang="fr-FR" dirty="0" err="1"/>
              <a:t>diacritical</a:t>
            </a:r>
            <a:r>
              <a:rPr lang="fr-FR" dirty="0"/>
              <a:t> </a:t>
            </a:r>
            <a:r>
              <a:rPr lang="fr-FR" dirty="0" err="1"/>
              <a:t>symbols</a:t>
            </a:r>
            <a:r>
              <a:rPr lang="fr-FR" dirty="0"/>
              <a:t> or </a:t>
            </a:r>
            <a:r>
              <a:rPr lang="fr-FR" dirty="0" err="1"/>
              <a:t>spaces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5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participation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approachs</a:t>
            </a:r>
            <a:r>
              <a:rPr lang="fr-FR" dirty="0"/>
              <a:t> and </a:t>
            </a:r>
            <a:r>
              <a:rPr lang="fr-FR" dirty="0" err="1"/>
              <a:t>ended</a:t>
            </a:r>
            <a:r>
              <a:rPr lang="fr-FR" dirty="0"/>
              <a:t> first for all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the task 4a on </a:t>
            </a: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1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UDPArse</a:t>
            </a:r>
            <a:r>
              <a:rPr lang="fr-FR" dirty="0"/>
              <a:t> for </a:t>
            </a:r>
            <a:r>
              <a:rPr lang="fr-FR" dirty="0" err="1"/>
              <a:t>tasks</a:t>
            </a:r>
            <a:r>
              <a:rPr lang="fr-FR" dirty="0"/>
              <a:t> 1 to 3.</a:t>
            </a:r>
          </a:p>
          <a:p>
            <a:r>
              <a:rPr lang="fr-FR" dirty="0" err="1"/>
              <a:t>UDParse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evolution</a:t>
            </a:r>
            <a:r>
              <a:rPr lang="fr-FR" dirty="0"/>
              <a:t> of </a:t>
            </a:r>
            <a:r>
              <a:rPr lang="fr-FR" dirty="0" err="1"/>
              <a:t>UDPipeFutre</a:t>
            </a:r>
            <a:r>
              <a:rPr lang="fr-FR" dirty="0"/>
              <a:t>, the winner of the 2018 Conll shared task on </a:t>
            </a:r>
            <a:r>
              <a:rPr lang="fr-FR" dirty="0" err="1"/>
              <a:t>dependency</a:t>
            </a:r>
            <a:r>
              <a:rPr lang="fr-FR" dirty="0"/>
              <a:t> parsing.</a:t>
            </a:r>
          </a:p>
          <a:p>
            <a:r>
              <a:rPr lang="fr-FR" dirty="0" err="1"/>
              <a:t>We</a:t>
            </a:r>
            <a:r>
              <a:rPr lang="fr-FR" dirty="0"/>
              <a:t> chose </a:t>
            </a:r>
            <a:r>
              <a:rPr lang="fr-FR" dirty="0" err="1"/>
              <a:t>Udparse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State of the Art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implies</a:t>
            </a:r>
            <a:endParaRPr lang="fr-FR" dirty="0"/>
          </a:p>
          <a:p>
            <a:r>
              <a:rPr lang="fr-FR" dirty="0"/>
              <a:t>Good performance in  POS </a:t>
            </a:r>
            <a:r>
              <a:rPr lang="fr-FR" dirty="0" err="1"/>
              <a:t>tagging</a:t>
            </a:r>
            <a:r>
              <a:rPr lang="fr-FR" dirty="0"/>
              <a:t>, Lemmatisation and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as </a:t>
            </a:r>
            <a:r>
              <a:rPr lang="fr-FR" dirty="0" err="1"/>
              <a:t>well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as a classification task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embeddings (like </a:t>
            </a:r>
            <a:r>
              <a:rPr lang="fr-FR" dirty="0" err="1"/>
              <a:t>multilingual</a:t>
            </a:r>
            <a:r>
              <a:rPr lang="fr-FR" dirty="0"/>
              <a:t> Bert or XLM Roberta. </a:t>
            </a:r>
          </a:p>
          <a:p>
            <a:r>
              <a:rPr lang="fr-FR" dirty="0"/>
              <a:t>In addition to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are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training)</a:t>
            </a:r>
          </a:p>
          <a:p>
            <a:r>
              <a:rPr lang="fr-FR" dirty="0"/>
              <a:t>For Lemmatisation </a:t>
            </a:r>
            <a:r>
              <a:rPr lang="fr-FR" dirty="0" err="1"/>
              <a:t>UDPipeFuture</a:t>
            </a:r>
            <a:r>
              <a:rPr lang="fr-FR" dirty="0"/>
              <a:t> (and </a:t>
            </a:r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UDParse</a:t>
            </a:r>
            <a:r>
              <a:rPr lang="fr-FR" dirty="0"/>
              <a:t>) </a:t>
            </a:r>
            <a:r>
              <a:rPr lang="fr-FR" dirty="0" err="1"/>
              <a:t>generates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forms</a:t>
            </a:r>
            <a:r>
              <a:rPr lang="fr-FR" dirty="0"/>
              <a:t> </a:t>
            </a:r>
            <a:r>
              <a:rPr lang="fr-FR" dirty="0" err="1"/>
              <a:t>lemmas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classifies a </a:t>
            </a:r>
            <a:r>
              <a:rPr lang="fr-FR" dirty="0" err="1"/>
              <a:t>word</a:t>
            </a:r>
            <a:r>
              <a:rPr lang="fr-FR" dirty="0"/>
              <a:t> onto a </a:t>
            </a:r>
            <a:r>
              <a:rPr lang="fr-FR" dirty="0" err="1"/>
              <a:t>rule</a:t>
            </a:r>
            <a:endParaRPr lang="fr-FR" dirty="0"/>
          </a:p>
          <a:p>
            <a:r>
              <a:rPr lang="fr-FR" dirty="0"/>
              <a:t>CLICK The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produces</a:t>
            </a:r>
            <a:r>
              <a:rPr lang="fr-FR" dirty="0"/>
              <a:t> a graph of all possible </a:t>
            </a:r>
            <a:r>
              <a:rPr lang="fr-FR" dirty="0" err="1"/>
              <a:t>dependency</a:t>
            </a:r>
            <a:r>
              <a:rPr lang="fr-FR" dirty="0"/>
              <a:t> relations. </a:t>
            </a:r>
          </a:p>
          <a:p>
            <a:r>
              <a:rPr lang="fr-FR" dirty="0"/>
              <a:t>CLICK The Chu-Liu-Edmonds </a:t>
            </a:r>
            <a:r>
              <a:rPr lang="fr-FR" dirty="0" err="1"/>
              <a:t>algorith</a:t>
            </a:r>
            <a:r>
              <a:rPr lang="fr-FR" dirty="0"/>
              <a:t> </a:t>
            </a:r>
            <a:r>
              <a:rPr lang="fr-FR" dirty="0" err="1"/>
              <a:t>calculates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in </a:t>
            </a:r>
            <a:r>
              <a:rPr lang="fr-FR" dirty="0" err="1"/>
              <a:t>function</a:t>
            </a:r>
            <a:r>
              <a:rPr lang="fr-FR" dirty="0"/>
              <a:t> of the scores for </a:t>
            </a:r>
            <a:r>
              <a:rPr lang="fr-FR" dirty="0" err="1"/>
              <a:t>each</a:t>
            </a:r>
            <a:r>
              <a:rPr lang="fr-FR" dirty="0"/>
              <a:t> relation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71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</a:t>
            </a:r>
            <a:r>
              <a:rPr lang="fr-FR" dirty="0" err="1"/>
              <a:t>underlying</a:t>
            </a:r>
            <a:r>
              <a:rPr lang="fr-FR" dirty="0"/>
              <a:t> Word Embeddings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on Modern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)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like </a:t>
            </a:r>
            <a:r>
              <a:rPr lang="fr-FR" dirty="0" err="1"/>
              <a:t>Multilingual</a:t>
            </a:r>
            <a:r>
              <a:rPr lang="fr-FR" dirty="0"/>
              <a:t> BERT or XLM Roberta or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like </a:t>
            </a:r>
            <a:r>
              <a:rPr lang="fr-FR" dirty="0" err="1"/>
              <a:t>HeBERT</a:t>
            </a:r>
            <a:r>
              <a:rPr lang="fr-FR" dirty="0"/>
              <a:t> or </a:t>
            </a:r>
            <a:r>
              <a:rPr lang="fr-FR" dirty="0" err="1"/>
              <a:t>slavicBERT</a:t>
            </a:r>
            <a:r>
              <a:rPr lang="fr-FR" dirty="0"/>
              <a:t> on the validation date. </a:t>
            </a:r>
          </a:p>
          <a:p>
            <a:r>
              <a:rPr lang="fr-FR" dirty="0"/>
              <a:t>CLICK</a:t>
            </a:r>
          </a:p>
          <a:p>
            <a:r>
              <a:rPr lang="fr-FR" dirty="0"/>
              <a:t>As for modern </a:t>
            </a:r>
            <a:r>
              <a:rPr lang="fr-FR" dirty="0" err="1"/>
              <a:t>languages</a:t>
            </a:r>
            <a:r>
              <a:rPr lang="fr-FR" dirty="0"/>
              <a:t> XLM Roberta </a:t>
            </a:r>
            <a:r>
              <a:rPr lang="fr-FR" dirty="0" err="1"/>
              <a:t>is</a:t>
            </a:r>
            <a:r>
              <a:rPr lang="fr-FR" dirty="0"/>
              <a:t> the best option in </a:t>
            </a:r>
            <a:r>
              <a:rPr lang="fr-FR" dirty="0" err="1"/>
              <a:t>most</a:t>
            </a:r>
            <a:r>
              <a:rPr lang="fr-FR" dirty="0"/>
              <a:t> cases. </a:t>
            </a:r>
            <a:r>
              <a:rPr lang="fr-FR" dirty="0" err="1"/>
              <a:t>Sometimes</a:t>
            </a:r>
            <a:r>
              <a:rPr lang="fr-FR" dirty="0"/>
              <a:t> the best </a:t>
            </a:r>
            <a:r>
              <a:rPr lang="fr-FR" dirty="0" err="1"/>
              <a:t>models</a:t>
            </a:r>
            <a:r>
              <a:rPr lang="fr-FR" dirty="0"/>
              <a:t> for POS </a:t>
            </a:r>
            <a:r>
              <a:rPr lang="fr-FR" dirty="0" err="1"/>
              <a:t>tagging</a:t>
            </a:r>
            <a:r>
              <a:rPr lang="fr-FR" dirty="0"/>
              <a:t>, Lemmatisation or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not the </a:t>
            </a:r>
            <a:r>
              <a:rPr lang="fr-FR" dirty="0" err="1"/>
              <a:t>same</a:t>
            </a:r>
            <a:endParaRPr lang="fr-FR" dirty="0"/>
          </a:p>
          <a:p>
            <a:r>
              <a:rPr lang="fr-FR" dirty="0"/>
              <a:t>CLICK</a:t>
            </a:r>
          </a:p>
          <a:p>
            <a:r>
              <a:rPr lang="fr-FR" dirty="0" err="1"/>
              <a:t>Although</a:t>
            </a:r>
            <a:r>
              <a:rPr lang="fr-FR" dirty="0"/>
              <a:t> the </a:t>
            </a:r>
            <a:r>
              <a:rPr lang="fr-FR" dirty="0" err="1"/>
              <a:t>historical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are not </a:t>
            </a:r>
            <a:r>
              <a:rPr lang="fr-FR" dirty="0" err="1"/>
              <a:t>covered</a:t>
            </a:r>
            <a:r>
              <a:rPr lang="fr-FR" dirty="0"/>
              <a:t> by </a:t>
            </a:r>
            <a:r>
              <a:rPr lang="fr-FR" dirty="0" err="1"/>
              <a:t>theses</a:t>
            </a:r>
            <a:r>
              <a:rPr lang="fr-FR" dirty="0"/>
              <a:t> embeddings, the </a:t>
            </a:r>
            <a:r>
              <a:rPr lang="fr-FR" dirty="0" err="1"/>
              <a:t>results</a:t>
            </a:r>
            <a:r>
              <a:rPr lang="fr-FR" dirty="0"/>
              <a:t> on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are 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for modern </a:t>
            </a:r>
            <a:r>
              <a:rPr lang="fr-FR" dirty="0" err="1"/>
              <a:t>languages</a:t>
            </a:r>
            <a:r>
              <a:rPr lang="fr-FR" dirty="0"/>
              <a:t> </a:t>
            </a:r>
            <a:r>
              <a:rPr lang="fr-FR" dirty="0" err="1"/>
              <a:t>covered</a:t>
            </a:r>
            <a:r>
              <a:rPr lang="fr-FR" dirty="0"/>
              <a:t> by BERT or XLM Roberta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nge-OpenSource/udpar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35" y="267618"/>
            <a:ext cx="8074889" cy="2304131"/>
          </a:xfrm>
        </p:spPr>
        <p:txBody>
          <a:bodyPr/>
          <a:lstStyle/>
          <a:p>
            <a:r>
              <a:rPr lang="en-GB" sz="4000" dirty="0" err="1"/>
              <a:t>UDParse@SIGTYP</a:t>
            </a:r>
            <a:r>
              <a:rPr lang="en-GB" sz="4000" dirty="0"/>
              <a:t> 2024</a:t>
            </a:r>
            <a:br>
              <a:rPr lang="en-GB" sz="4400" dirty="0"/>
            </a:br>
            <a:br>
              <a:rPr lang="en-GB" sz="3200" dirty="0"/>
            </a:br>
            <a:r>
              <a:rPr lang="en-GB" sz="3200" dirty="0"/>
              <a:t>modern language models for historical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" y="3621818"/>
            <a:ext cx="4827547" cy="462100"/>
          </a:xfrm>
        </p:spPr>
        <p:txBody>
          <a:bodyPr/>
          <a:lstStyle/>
          <a:p>
            <a:r>
              <a:rPr lang="en-GB" sz="1800" dirty="0"/>
              <a:t>Johannes Heinecke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4706F0-261D-2CE9-A2AF-50D163065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03"/>
          <a:stretch/>
        </p:blipFill>
        <p:spPr>
          <a:xfrm>
            <a:off x="2687848" y="1707654"/>
            <a:ext cx="6082007" cy="3363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246">
        <p:fade/>
      </p:transition>
    </mc:Choice>
    <mc:Fallback>
      <p:transition spd="med" advTm="112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F7A9A4-3352-749B-6BDE-D8FE0E6F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Did not at all work out as hoped (also a time issue)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AutoModelForMaskedLM</a:t>
            </a:r>
            <a:r>
              <a:rPr lang="en-GB" dirty="0"/>
              <a:t> with </a:t>
            </a:r>
            <a:r>
              <a:rPr lang="en-GB" dirty="0" err="1"/>
              <a:t>distilbertbase</a:t>
            </a:r>
            <a:r>
              <a:rPr lang="en-GB" dirty="0"/>
              <a:t>-multilingual-cased</a:t>
            </a:r>
          </a:p>
          <a:p>
            <a:pPr marL="541338" lvl="3" indent="-133350">
              <a:buFont typeface="Arial" panose="020B0604020202020204" pitchFamily="34" charset="0"/>
              <a:buChar char="•"/>
            </a:pPr>
            <a:r>
              <a:rPr lang="en-GB" dirty="0"/>
              <a:t>Only predicted single token (available in </a:t>
            </a:r>
            <a:r>
              <a:rPr lang="en-GB" dirty="0" err="1"/>
              <a:t>distilBERT’s</a:t>
            </a:r>
            <a:r>
              <a:rPr lang="en-GB" dirty="0"/>
              <a:t> vocabulary) for masked word.</a:t>
            </a:r>
          </a:p>
          <a:p>
            <a:pPr marL="541338" lvl="3" indent="-133350">
              <a:buFont typeface="Arial" panose="020B0604020202020204" pitchFamily="34" charset="0"/>
              <a:buChar char="•"/>
            </a:pPr>
            <a:r>
              <a:rPr lang="en-GB" dirty="0"/>
              <a:t>Most masked words are a combination of tokens </a:t>
            </a:r>
            <a:r>
              <a:rPr lang="en-GB" dirty="0">
                <a:sym typeface="Wingdings" panose="05000000000000000000" pitchFamily="2" charset="2"/>
              </a:rPr>
              <a:t>impossible to be correct</a:t>
            </a:r>
            <a:endParaRPr lang="en-GB" dirty="0"/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MBartForConditionalGeneration</a:t>
            </a:r>
            <a:r>
              <a:rPr lang="en-GB" dirty="0"/>
              <a:t> with </a:t>
            </a:r>
            <a:r>
              <a:rPr lang="en-GB" dirty="0" err="1"/>
              <a:t>facebook</a:t>
            </a:r>
            <a:r>
              <a:rPr lang="en-GB" dirty="0"/>
              <a:t>/mbart-large-50</a:t>
            </a:r>
          </a:p>
          <a:p>
            <a:pPr marL="541338" lvl="3" indent="-133350">
              <a:buFont typeface="Arial" panose="020B0604020202020204" pitchFamily="34" charset="0"/>
              <a:buChar char="•"/>
            </a:pPr>
            <a:r>
              <a:rPr lang="en-GB" dirty="0"/>
              <a:t>Predicted n tokens for a masked word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caused problems when several adjacent words were masked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2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9AB6AEE-19CA-CA7E-82E6-D14A8C5A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Task 4a</a:t>
            </a:r>
            <a:br>
              <a:rPr lang="fr-FR" dirty="0"/>
            </a:br>
            <a:r>
              <a:rPr lang="en-US" dirty="0"/>
              <a:t>Filling gaps at word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81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346">
        <p:fade/>
      </p:transition>
    </mc:Choice>
    <mc:Fallback>
      <p:transition spd="med" advTm="393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D741F9-BECA-9F3C-63AB-BED20169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181101"/>
            <a:ext cx="8515350" cy="1390649"/>
          </a:xfrm>
        </p:spPr>
        <p:txBody>
          <a:bodyPr/>
          <a:lstStyle/>
          <a:p>
            <a:r>
              <a:rPr lang="en-GB" dirty="0"/>
              <a:t>Constrained approach (even in the unconstrained variant of the ST)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Count all 5-grams in training test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In masked text take all 5-grams around a masked character (here “%”)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Ne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voloi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%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aler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nule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part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oi</a:t>
            </a:r>
            <a:r>
              <a:rPr lang="fr-FR" dirty="0" err="1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␣a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is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the best candidate,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we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retain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+mn-lt"/>
                <a:cs typeface="Courier New" panose="02070309020205020404" pitchFamily="49" charset="0"/>
              </a:rPr>
              <a:t>t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to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obtain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 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Ne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voloi</a:t>
            </a:r>
            <a:r>
              <a:rPr lang="fr-FR" dirty="0" err="1">
                <a:solidFill>
                  <a:schemeClr val="accent1"/>
                </a:solidFill>
                <a:latin typeface="Lucida Sans Typewriter" panose="020B0509030504030204" pitchFamily="49" charset="0"/>
                <a:cs typeface="Courier New" panose="02070309020205020404" pitchFamily="49" charset="0"/>
              </a:rPr>
              <a:t>t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aler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nule</a:t>
            </a:r>
            <a:r>
              <a:rPr lang="fr-FR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part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  <a:cs typeface="Courier New" panose="02070309020205020404" pitchFamily="49" charset="0"/>
              </a:rPr>
              <a:t>We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use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bigrams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trigrams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, if no 5-gram can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be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+mn-lt"/>
                <a:cs typeface="Courier New" panose="02070309020205020404" pitchFamily="49" charset="0"/>
              </a:rPr>
              <a:t>found</a:t>
            </a:r>
            <a:endParaRPr lang="fr-FR" dirty="0">
              <a:latin typeface="+mn-lt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lvl="3" indent="0">
              <a:buNone/>
            </a:pPr>
            <a:endParaRPr lang="fr-FR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>
              <a:latin typeface="Lucida Console" panose="020B0609040504020204" pitchFamily="49" charset="0"/>
            </a:endParaRP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FFE684-B555-8891-E987-0076E3E3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231741"/>
            <a:ext cx="8516475" cy="741362"/>
          </a:xfrm>
        </p:spPr>
        <p:txBody>
          <a:bodyPr/>
          <a:lstStyle/>
          <a:p>
            <a:r>
              <a:rPr lang="fr-FR" dirty="0"/>
              <a:t>Task 4b</a:t>
            </a:r>
            <a:br>
              <a:rPr lang="fr-FR" dirty="0"/>
            </a:br>
            <a:r>
              <a:rPr lang="en-US" dirty="0"/>
              <a:t>Filling gaps at character level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52250-DD4B-DE8A-AEF9-83B7054B4A34}"/>
              </a:ext>
            </a:extLst>
          </p:cNvPr>
          <p:cNvSpPr/>
          <p:nvPr/>
        </p:nvSpPr>
        <p:spPr>
          <a:xfrm>
            <a:off x="1314000" y="1923678"/>
            <a:ext cx="518400" cy="216024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C82F1-447D-3D11-20D7-123A5CC64A63}"/>
              </a:ext>
            </a:extLst>
          </p:cNvPr>
          <p:cNvSpPr/>
          <p:nvPr/>
        </p:nvSpPr>
        <p:spPr>
          <a:xfrm>
            <a:off x="1422000" y="1923678"/>
            <a:ext cx="518400" cy="216024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F566F1-4B99-8C8B-53FA-656CC06CEA39}"/>
              </a:ext>
            </a:extLst>
          </p:cNvPr>
          <p:cNvSpPr/>
          <p:nvPr/>
        </p:nvSpPr>
        <p:spPr>
          <a:xfrm>
            <a:off x="1519200" y="1923678"/>
            <a:ext cx="518400" cy="216024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55F10-8D85-7B6E-8D66-C92ADC5E80B0}"/>
              </a:ext>
            </a:extLst>
          </p:cNvPr>
          <p:cNvSpPr/>
          <p:nvPr/>
        </p:nvSpPr>
        <p:spPr>
          <a:xfrm>
            <a:off x="1627200" y="1923678"/>
            <a:ext cx="518400" cy="216024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090AC-260D-5A1C-C498-7EE2A8CDEFBF}"/>
              </a:ext>
            </a:extLst>
          </p:cNvPr>
          <p:cNvSpPr/>
          <p:nvPr/>
        </p:nvSpPr>
        <p:spPr>
          <a:xfrm>
            <a:off x="1735200" y="1923678"/>
            <a:ext cx="518400" cy="216024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DB6169-4992-DEF7-D8C4-668A1D6A74D2}"/>
              </a:ext>
            </a:extLst>
          </p:cNvPr>
          <p:cNvSpPr txBox="1"/>
          <p:nvPr/>
        </p:nvSpPr>
        <p:spPr>
          <a:xfrm>
            <a:off x="827584" y="2211710"/>
            <a:ext cx="303466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ucida Sans Typewriter" panose="020B0509030504030204" pitchFamily="49" charset="0"/>
              </a:rPr>
              <a:t>olio</a:t>
            </a:r>
            <a:r>
              <a:rPr lang="en-US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%</a:t>
            </a:r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Lucida Sans Typewriter" panose="020B0509030504030204" pitchFamily="49" charset="0"/>
              </a:rPr>
              <a:t>oloi</a:t>
            </a:r>
            <a:r>
              <a:rPr lang="en-US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e</a:t>
            </a:r>
            <a:r>
              <a:rPr lang="en-US" sz="1100" dirty="0"/>
              <a:t> frequency of 6 in training corpus,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Lucida Sans Typewriter" panose="020B0509030504030204" pitchFamily="49" charset="0"/>
              </a:rPr>
              <a:t>oloi</a:t>
            </a:r>
            <a:r>
              <a:rPr lang="en-US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l</a:t>
            </a:r>
            <a:r>
              <a:rPr lang="en-US" sz="1100" dirty="0"/>
              <a:t> (3),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Lucida Sans Typewriter" panose="020B0509030504030204" pitchFamily="49" charset="0"/>
              </a:rPr>
              <a:t>oloi</a:t>
            </a:r>
            <a:r>
              <a:rPr lang="en-US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r</a:t>
            </a:r>
            <a:r>
              <a:rPr lang="en-US" sz="1100" dirty="0"/>
              <a:t> (8),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Lucida Sans Typewriter" panose="020B0509030504030204" pitchFamily="49" charset="0"/>
              </a:rPr>
              <a:t>oloi</a:t>
            </a:r>
            <a:r>
              <a:rPr lang="en-US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t</a:t>
            </a:r>
            <a:r>
              <a:rPr lang="en-US" sz="1100" dirty="0"/>
              <a:t> (15, </a:t>
            </a:r>
            <a:r>
              <a:rPr lang="en-US" sz="1100" dirty="0">
                <a:solidFill>
                  <a:schemeClr val="bg2"/>
                </a:solidFill>
              </a:rPr>
              <a:t>currently the best match</a:t>
            </a:r>
            <a:r>
              <a:rPr lang="en-US" sz="1100" dirty="0"/>
              <a:t>)</a:t>
            </a:r>
            <a:endParaRPr lang="fr-FR" sz="11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FFACD46-E1B7-517F-6671-B8FFA50467C6}"/>
              </a:ext>
            </a:extLst>
          </p:cNvPr>
          <p:cNvSpPr txBox="1"/>
          <p:nvPr/>
        </p:nvSpPr>
        <p:spPr>
          <a:xfrm>
            <a:off x="827584" y="3191946"/>
            <a:ext cx="22911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Lucida Sans Typewriter" panose="020B0509030504030204" pitchFamily="49" charset="0"/>
              </a:rPr>
              <a:t>loi</a:t>
            </a:r>
            <a:r>
              <a:rPr lang="fr-F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%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fr-FR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latin typeface="Lucida Sans Typewriter" panose="020B0509030504030204" pitchFamily="49" charset="0"/>
              </a:rPr>
              <a:t>loi</a:t>
            </a:r>
            <a:r>
              <a:rPr lang="fr-FR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e</a:t>
            </a:r>
            <a:r>
              <a:rPr lang="fr-FR" sz="1100" dirty="0">
                <a:effectLst/>
              </a:rPr>
              <a:t>␣</a:t>
            </a:r>
            <a:r>
              <a:rPr lang="fr-FR" sz="1100" dirty="0"/>
              <a:t> (2),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latin typeface="Lucida Sans Typewriter" panose="020B0509030504030204" pitchFamily="49" charset="0"/>
              </a:rPr>
              <a:t>loi</a:t>
            </a:r>
            <a:r>
              <a:rPr lang="fr-FR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l</a:t>
            </a:r>
            <a:r>
              <a:rPr lang="fr-FR" sz="1100" dirty="0">
                <a:effectLst/>
              </a:rPr>
              <a:t>␣</a:t>
            </a:r>
            <a:r>
              <a:rPr lang="fr-FR" sz="1100" dirty="0"/>
              <a:t> (2),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loi</a:t>
            </a:r>
            <a:r>
              <a:rPr lang="fr-F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r</a:t>
            </a:r>
            <a:r>
              <a:rPr lang="fr-FR" sz="1100" dirty="0">
                <a:effectLst/>
              </a:rPr>
              <a:t>␣</a:t>
            </a:r>
            <a:r>
              <a:rPr lang="fr-FR" sz="1100" dirty="0"/>
              <a:t> (6),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loi</a:t>
            </a:r>
            <a:r>
              <a:rPr lang="fr-F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s</a:t>
            </a:r>
            <a:r>
              <a:rPr lang="fr-FR" sz="1100" dirty="0">
                <a:effectLst/>
              </a:rPr>
              <a:t>␣</a:t>
            </a:r>
            <a:r>
              <a:rPr lang="fr-FR" sz="1100" dirty="0"/>
              <a:t> (1),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latin typeface="Lucida Sans Typewriter" panose="020B0509030504030204" pitchFamily="49" charset="0"/>
              </a:rPr>
              <a:t>loi</a:t>
            </a:r>
            <a:r>
              <a:rPr lang="fr-FR" sz="1100" dirty="0" err="1">
                <a:solidFill>
                  <a:schemeClr val="bg2"/>
                </a:solidFill>
                <a:latin typeface="Lucida Sans Typewriter" panose="020B0509030504030204" pitchFamily="49" charset="0"/>
              </a:rPr>
              <a:t>t</a:t>
            </a:r>
            <a:r>
              <a:rPr lang="fr-FR" sz="1100" dirty="0">
                <a:effectLst/>
              </a:rPr>
              <a:t>␣</a:t>
            </a:r>
            <a:r>
              <a:rPr lang="fr-FR" sz="1100" dirty="0"/>
              <a:t>  (22, </a:t>
            </a:r>
            <a:r>
              <a:rPr lang="fr-FR" sz="1100" dirty="0">
                <a:solidFill>
                  <a:schemeClr val="bg2"/>
                </a:solidFill>
              </a:rPr>
              <a:t>new best match</a:t>
            </a:r>
            <a:r>
              <a:rPr lang="fr-FR" sz="1100" dirty="0"/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FDB0A3-DA71-9B2A-71A3-C1D469ED1FEE}"/>
              </a:ext>
            </a:extLst>
          </p:cNvPr>
          <p:cNvSpPr txBox="1"/>
          <p:nvPr/>
        </p:nvSpPr>
        <p:spPr>
          <a:xfrm>
            <a:off x="3923928" y="2211710"/>
            <a:ext cx="194421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%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a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(1),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e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(17),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f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 </a:t>
            </a:r>
            <a:r>
              <a:rPr lang="pt-BR" sz="1100" dirty="0"/>
              <a:t>(1),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l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(3),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r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(3),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s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(14),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t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(57, </a:t>
            </a:r>
            <a:r>
              <a:rPr lang="pt-BR" sz="1100" dirty="0">
                <a:solidFill>
                  <a:schemeClr val="bg2"/>
                </a:solidFill>
              </a:rPr>
              <a:t>retained</a:t>
            </a:r>
            <a:r>
              <a:rPr lang="pt-BR" sz="1100" dirty="0"/>
              <a:t>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latin typeface="Lucida Sans Typewriter" panose="020B0509030504030204" pitchFamily="49" charset="0"/>
              </a:rPr>
              <a:t>oi</a:t>
            </a:r>
            <a:r>
              <a:rPr lang="pt-B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z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t-BR" sz="1100" dirty="0">
                <a:latin typeface="Lucida Sans Typewriter" panose="020B0509030504030204" pitchFamily="49" charset="0"/>
              </a:rPr>
              <a:t>a</a:t>
            </a:r>
            <a:r>
              <a:rPr lang="pt-BR" sz="1100" dirty="0"/>
              <a:t> (8)</a:t>
            </a:r>
            <a:endParaRPr lang="fr-FR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7B4FE4A-0F21-2E1B-D666-BE671F431BDC}"/>
              </a:ext>
            </a:extLst>
          </p:cNvPr>
          <p:cNvSpPr txBox="1"/>
          <p:nvPr/>
        </p:nvSpPr>
        <p:spPr>
          <a:xfrm>
            <a:off x="3923928" y="3962399"/>
            <a:ext cx="10081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Lucida Sans Typewriter" panose="020B0509030504030204" pitchFamily="49" charset="0"/>
              </a:rPr>
              <a:t>i</a:t>
            </a:r>
            <a:r>
              <a:rPr lang="en-US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%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en-US" sz="1100" dirty="0">
                <a:latin typeface="Lucida Sans Typewriter" panose="020B0509030504030204" pitchFamily="49" charset="0"/>
              </a:rPr>
              <a:t>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>
                <a:solidFill>
                  <a:schemeClr val="bg2"/>
                </a:solidFill>
              </a:rPr>
              <a:t>t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en-US" sz="1100" dirty="0"/>
              <a:t>al (3)</a:t>
            </a:r>
            <a:endParaRPr lang="fr-FR" sz="11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40C1388-9217-41C2-183D-806E6E198215}"/>
              </a:ext>
            </a:extLst>
          </p:cNvPr>
          <p:cNvSpPr txBox="1"/>
          <p:nvPr/>
        </p:nvSpPr>
        <p:spPr>
          <a:xfrm>
            <a:off x="6111109" y="2215216"/>
            <a:ext cx="1828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%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fr-FR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␣</a:t>
            </a:r>
            <a:r>
              <a:rPr lang="fr-FR" sz="1100" dirty="0"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 </a:t>
            </a:r>
            <a:r>
              <a:rPr lang="pl-PL" sz="1100" dirty="0"/>
              <a:t>(3),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a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(1),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e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(3),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i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(2),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l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(1),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n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(2),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r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(6),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s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(2),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t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(17),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z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(1),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fr-FR" sz="1100" dirty="0">
                <a:latin typeface="Lucida Sans Typewriter" panose="020B0509030504030204" pitchFamily="49" charset="0"/>
              </a:rPr>
              <a:t> </a:t>
            </a:r>
            <a:r>
              <a:rPr lang="pl-PL" sz="1100" dirty="0">
                <a:solidFill>
                  <a:schemeClr val="bg2"/>
                </a:solidFill>
                <a:latin typeface="Lucida Sans Typewriter" panose="020B0509030504030204" pitchFamily="49" charset="0"/>
              </a:rPr>
              <a:t>«</a:t>
            </a:r>
            <a:r>
              <a:rPr lang="fr-FR" sz="1100" dirty="0">
                <a:effectLst/>
                <a:latin typeface="Lucida Sans Typewriter" panose="020B0509030504030204" pitchFamily="49" charset="0"/>
              </a:rPr>
              <a:t>␣</a:t>
            </a:r>
            <a:r>
              <a:rPr lang="pl-PL" sz="1100" dirty="0">
                <a:latin typeface="Lucida Sans Typewriter" panose="020B0509030504030204" pitchFamily="49" charset="0"/>
              </a:rPr>
              <a:t>ale </a:t>
            </a:r>
            <a:r>
              <a:rPr lang="pl-PL" sz="1100" dirty="0"/>
              <a:t>(1)</a:t>
            </a:r>
            <a:endParaRPr lang="fr-FR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97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170">
        <p:fade/>
      </p:transition>
    </mc:Choice>
    <mc:Fallback>
      <p:transition spd="med" advTm="321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/>
      <p:bldP spid="21" grpId="0"/>
      <p:bldP spid="25" grpId="0"/>
      <p:bldP spid="29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4DDD337-8BC3-C902-2C72-CF2695D26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809835"/>
              </p:ext>
            </p:extLst>
          </p:nvPr>
        </p:nvGraphicFramePr>
        <p:xfrm>
          <a:off x="899592" y="627534"/>
          <a:ext cx="4766440" cy="40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25">
                  <a:extLst>
                    <a:ext uri="{9D8B030D-6E8A-4147-A177-3AD203B41FA5}">
                      <a16:colId xmlns:a16="http://schemas.microsoft.com/office/drawing/2014/main" val="3734476707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2562337473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2131709435"/>
                    </a:ext>
                  </a:extLst>
                </a:gridCol>
                <a:gridCol w="1099113">
                  <a:extLst>
                    <a:ext uri="{9D8B030D-6E8A-4147-A177-3AD203B41FA5}">
                      <a16:colId xmlns:a16="http://schemas.microsoft.com/office/drawing/2014/main" val="275890826"/>
                    </a:ext>
                  </a:extLst>
                </a:gridCol>
                <a:gridCol w="622863">
                  <a:extLst>
                    <a:ext uri="{9D8B030D-6E8A-4147-A177-3AD203B41FA5}">
                      <a16:colId xmlns:a16="http://schemas.microsoft.com/office/drawing/2014/main" val="842717436"/>
                    </a:ext>
                  </a:extLst>
                </a:gridCol>
                <a:gridCol w="899088">
                  <a:extLst>
                    <a:ext uri="{9D8B030D-6E8A-4147-A177-3AD203B41FA5}">
                      <a16:colId xmlns:a16="http://schemas.microsoft.com/office/drawing/2014/main" val="2055033875"/>
                    </a:ext>
                  </a:extLst>
                </a:gridCol>
                <a:gridCol w="621275">
                  <a:extLst>
                    <a:ext uri="{9D8B030D-6E8A-4147-A177-3AD203B41FA5}">
                      <a16:colId xmlns:a16="http://schemas.microsoft.com/office/drawing/2014/main" val="2120705958"/>
                    </a:ext>
                  </a:extLst>
                </a:gridCol>
              </a:tblGrid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UPOS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Morph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.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features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Word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fill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Character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fill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Average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078509023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97.00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92.70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96.49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2.80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66.77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71.15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642659364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cop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97.33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98.28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98.88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0.00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0.00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58.90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950410808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fro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96.01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95.11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98.33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3.28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62.77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71.10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655720721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got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96.47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95.41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96.23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2.67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74.59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73.07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174020009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grc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96.49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93.39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97.78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3.07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68.46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71.84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585941842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hbo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97.84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98.15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97.05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5.39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36.85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67.05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390119428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isl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96.88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97.23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95.92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3.42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66.45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71.98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521480070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96.83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96.99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96.66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3.51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67.91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72.38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855476672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latm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98.79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98.69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98.83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4.73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72.93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74.79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059533091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lzh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93.76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99.91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96.24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6.10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0.00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59.20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039266354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96.71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86.91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96.62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6.31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66.52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70.61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389002184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orv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94.99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89.23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95.16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5.03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61.34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69.15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157808901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san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90.02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91.48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92.60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3.86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70.10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69.61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984398424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ghc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3.29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58.09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30.69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619346954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mga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4.03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53.38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28.71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73420997"/>
                  </a:ext>
                </a:extLst>
              </a:tr>
              <a:tr h="20927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sga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—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2.79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58.38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30.59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885159688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EEC47289-28B7-BB6E-AEF4-EF985439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14BE3E0-F00B-2FCD-CD61-6B2DB93A8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51744"/>
              </p:ext>
            </p:extLst>
          </p:nvPr>
        </p:nvGraphicFramePr>
        <p:xfrm>
          <a:off x="5940152" y="627534"/>
          <a:ext cx="2987824" cy="33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03">
                  <a:extLst>
                    <a:ext uri="{9D8B030D-6E8A-4147-A177-3AD203B41FA5}">
                      <a16:colId xmlns:a16="http://schemas.microsoft.com/office/drawing/2014/main" val="1466355528"/>
                    </a:ext>
                  </a:extLst>
                </a:gridCol>
                <a:gridCol w="580111">
                  <a:extLst>
                    <a:ext uri="{9D8B030D-6E8A-4147-A177-3AD203B41FA5}">
                      <a16:colId xmlns:a16="http://schemas.microsoft.com/office/drawing/2014/main" val="2612766370"/>
                    </a:ext>
                  </a:extLst>
                </a:gridCol>
                <a:gridCol w="668690">
                  <a:extLst>
                    <a:ext uri="{9D8B030D-6E8A-4147-A177-3AD203B41FA5}">
                      <a16:colId xmlns:a16="http://schemas.microsoft.com/office/drawing/2014/main" val="3787046251"/>
                    </a:ext>
                  </a:extLst>
                </a:gridCol>
                <a:gridCol w="1216120">
                  <a:extLst>
                    <a:ext uri="{9D8B030D-6E8A-4147-A177-3AD203B41FA5}">
                      <a16:colId xmlns:a16="http://schemas.microsoft.com/office/drawing/2014/main" val="2311349011"/>
                    </a:ext>
                  </a:extLst>
                </a:gridCol>
              </a:tblGrid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UPOS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Morph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.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features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74134232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3.64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3.09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11.42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316867455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cop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2.35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2.54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51.47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947583645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fro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4.44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3.18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70.06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611949286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got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2.74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3.46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77.28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535342321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grc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6.16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2.33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72.68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22246697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hbo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3.77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2.86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54.26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603645938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isl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2.88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3.45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60.09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973370772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4.44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4.90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78.49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797680189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latm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1.56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1.65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67.89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218649626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lzh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2.85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1.10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52.66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856688752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3.12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chemeClr val="bg2"/>
                          </a:solidFill>
                          <a:effectLst/>
                          <a:latin typeface="Helvetica 55 Roman" panose="020B0604020202020204" pitchFamily="34" charset="0"/>
                        </a:rPr>
                        <a:t>–2.53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73.42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313751393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orv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4.66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4.79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69.60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51349203"/>
                  </a:ext>
                </a:extLst>
              </a:tr>
              <a:tr h="19483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san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0.65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7.24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84.26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10625125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5AE40B1-7F65-CF8D-B53B-0380529E6F05}"/>
              </a:ext>
            </a:extLst>
          </p:cNvPr>
          <p:cNvSpPr txBox="1"/>
          <p:nvPr/>
        </p:nvSpPr>
        <p:spPr>
          <a:xfrm>
            <a:off x="5940152" y="4084498"/>
            <a:ext cx="223224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latin typeface="Helvetica 55 Roman" panose="020B0604020202020204" pitchFamily="34" charset="0"/>
              </a:rPr>
              <a:t>Difference w.r.t baseline</a:t>
            </a:r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3D32ABDE-06CE-C16F-C149-D5E71C88EA26}"/>
              </a:ext>
            </a:extLst>
          </p:cNvPr>
          <p:cNvSpPr/>
          <p:nvPr/>
        </p:nvSpPr>
        <p:spPr>
          <a:xfrm>
            <a:off x="5666032" y="4444538"/>
            <a:ext cx="1534260" cy="503476"/>
          </a:xfrm>
          <a:prstGeom prst="wedgeEllipseCallout">
            <a:avLst>
              <a:gd name="adj1" fmla="val 61131"/>
              <a:gd name="adj2" fmla="val -26002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Something went wrong here</a:t>
            </a:r>
          </a:p>
        </p:txBody>
      </p:sp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D4B99F92-7EDD-A313-3ACB-52A3E9E6BA46}"/>
              </a:ext>
            </a:extLst>
          </p:cNvPr>
          <p:cNvSpPr/>
          <p:nvPr/>
        </p:nvSpPr>
        <p:spPr>
          <a:xfrm>
            <a:off x="971600" y="4206652"/>
            <a:ext cx="2952328" cy="741362"/>
          </a:xfrm>
          <a:prstGeom prst="wedgeEllipseCallout">
            <a:avLst>
              <a:gd name="adj1" fmla="val 60013"/>
              <a:gd name="adj2" fmla="val -45299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The submitted file had an error. Tests after the end of the ST revealed an accuracy of 62.26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00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068">
        <p:fade/>
      </p:transition>
    </mc:Choice>
    <mc:Fallback>
      <p:transition spd="med" advTm="320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C618562-0C53-B1BA-F168-16BCC4E6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2">
              <a:buFont typeface="Arial" panose="020B0604020202020204" pitchFamily="34" charset="0"/>
              <a:buChar char="•"/>
            </a:pPr>
            <a:r>
              <a:rPr lang="en-GB" dirty="0"/>
              <a:t>Language Models based on Modern languages can help some NLP tasks for historical languages</a:t>
            </a:r>
          </a:p>
          <a:p>
            <a:pPr marL="361950" lvl="2">
              <a:buFont typeface="Arial" panose="020B0604020202020204" pitchFamily="34" charset="0"/>
              <a:buChar char="•"/>
            </a:pPr>
            <a:r>
              <a:rPr lang="en-GB" dirty="0"/>
              <a:t>Basic approaches (like 5-gram patterns) can already produce good results</a:t>
            </a:r>
          </a:p>
          <a:p>
            <a:pPr marL="361950" lvl="2">
              <a:buFont typeface="Arial" panose="020B0604020202020204" pitchFamily="34" charset="0"/>
              <a:buChar char="•"/>
            </a:pPr>
            <a:r>
              <a:rPr lang="en-GB" dirty="0"/>
              <a:t>Even languages without modern successors (like Coptic) or historical languages transcribed into a foreign alphabet (here Sanskrit, written in the Latin script) can be processed with acceptable results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5929195-18A0-158C-D301-2FAFAC7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8360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923">
        <p:fade/>
      </p:transition>
    </mc:Choice>
    <mc:Fallback>
      <p:transition spd="med" advTm="2792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13535" y="1635770"/>
            <a:ext cx="8650953" cy="1440036"/>
          </a:xfrm>
        </p:spPr>
        <p:txBody>
          <a:bodyPr/>
          <a:lstStyle/>
          <a:p>
            <a:r>
              <a:rPr lang="en-GB" sz="3600" dirty="0"/>
              <a:t>Thank you very much for your 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johannes.heinecke@orange.com</a:t>
            </a:r>
          </a:p>
          <a:p>
            <a:endParaRPr lang="en-GB" dirty="0"/>
          </a:p>
          <a:p>
            <a:r>
              <a:rPr lang="en-GB" dirty="0"/>
              <a:t>https://github.com/Orange-OpenSource/udparse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331">
        <p:fade/>
      </p:transition>
    </mc:Choice>
    <mc:Fallback>
      <p:transition spd="med" advTm="1133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SIGTYP 2024 Shared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6" y="1181101"/>
            <a:ext cx="3105546" cy="3370262"/>
          </a:xfrm>
        </p:spPr>
        <p:txBody>
          <a:bodyPr/>
          <a:lstStyle/>
          <a:p>
            <a:r>
              <a:rPr lang="en-GB" dirty="0"/>
              <a:t>Tasks and metrics</a:t>
            </a:r>
          </a:p>
          <a:p>
            <a:pPr marL="360363" lvl="2" indent="-179388">
              <a:buFont typeface="Arial" panose="020B0604020202020204" pitchFamily="34" charset="0"/>
              <a:buChar char="•"/>
            </a:pPr>
            <a:r>
              <a:rPr lang="en-GB" dirty="0"/>
              <a:t>Constrained vs </a:t>
            </a:r>
            <a:r>
              <a:rPr lang="en-GB" b="1" dirty="0"/>
              <a:t>unconstrained</a:t>
            </a:r>
            <a:r>
              <a:rPr lang="en-GB" dirty="0"/>
              <a:t> (i.e. additional data allowed)</a:t>
            </a:r>
          </a:p>
          <a:p>
            <a:pPr marL="628650" lvl="3" indent="-220663">
              <a:buFont typeface="+mj-lt"/>
              <a:buAutoNum type="arabicPeriod"/>
            </a:pPr>
            <a:r>
              <a:rPr lang="en-US" dirty="0"/>
              <a:t>POS-tagging</a:t>
            </a:r>
          </a:p>
          <a:p>
            <a:pPr marL="628650" lvl="3" indent="-220663">
              <a:buFont typeface="+mj-lt"/>
              <a:buAutoNum type="arabicPeriod"/>
            </a:pPr>
            <a:r>
              <a:rPr lang="en-US" dirty="0"/>
              <a:t>Full morphological annotation</a:t>
            </a:r>
          </a:p>
          <a:p>
            <a:pPr marL="628650" lvl="3" indent="-220663">
              <a:buFont typeface="+mj-lt"/>
              <a:buAutoNum type="arabicPeriod"/>
            </a:pPr>
            <a:r>
              <a:rPr lang="en-US" dirty="0" err="1"/>
              <a:t>Lemmatisation</a:t>
            </a:r>
            <a:endParaRPr lang="en-US" dirty="0"/>
          </a:p>
          <a:p>
            <a:pPr marL="628650" lvl="3" indent="-220663">
              <a:buFont typeface="+mj-lt"/>
              <a:buAutoNum type="arabicPeriod"/>
            </a:pPr>
            <a:r>
              <a:rPr lang="en-US" dirty="0"/>
              <a:t>Filling gaps </a:t>
            </a:r>
          </a:p>
          <a:p>
            <a:pPr marL="809625" lvl="4" indent="-214313">
              <a:buFont typeface="+mj-lt"/>
              <a:buAutoNum type="alphaLcParenR"/>
            </a:pPr>
            <a:r>
              <a:rPr lang="en-US" dirty="0"/>
              <a:t>at word-level</a:t>
            </a:r>
          </a:p>
          <a:p>
            <a:pPr marL="809625" lvl="4" indent="-214313">
              <a:buFont typeface="+mj-lt"/>
              <a:buAutoNum type="alphaLcParenR"/>
            </a:pPr>
            <a:r>
              <a:rPr lang="en-US" dirty="0"/>
              <a:t>at character-level</a:t>
            </a:r>
            <a:endParaRPr lang="en-GB" dirty="0"/>
          </a:p>
          <a:p>
            <a:r>
              <a:rPr lang="en-GB" dirty="0"/>
              <a:t>Evaluation</a:t>
            </a:r>
          </a:p>
          <a:p>
            <a:pPr marL="360363" lvl="2" indent="-179388">
              <a:buFont typeface="Arial" panose="020B0604020202020204" pitchFamily="34" charset="0"/>
              <a:buChar char="•"/>
            </a:pPr>
            <a:r>
              <a:rPr lang="en-GB" dirty="0" err="1"/>
              <a:t>Codalab</a:t>
            </a:r>
            <a:r>
              <a:rPr lang="en-GB" dirty="0"/>
              <a:t> platform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9BE50B21-503F-896D-F3FE-67004730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67321"/>
              </p:ext>
            </p:extLst>
          </p:nvPr>
        </p:nvGraphicFramePr>
        <p:xfrm>
          <a:off x="3609742" y="1446540"/>
          <a:ext cx="5282738" cy="162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525">
                  <a:extLst>
                    <a:ext uri="{9D8B030D-6E8A-4147-A177-3AD203B41FA5}">
                      <a16:colId xmlns:a16="http://schemas.microsoft.com/office/drawing/2014/main" val="543112595"/>
                    </a:ext>
                  </a:extLst>
                </a:gridCol>
                <a:gridCol w="2788213">
                  <a:extLst>
                    <a:ext uri="{9D8B030D-6E8A-4147-A177-3AD203B41FA5}">
                      <a16:colId xmlns:a16="http://schemas.microsoft.com/office/drawing/2014/main" val="3279090592"/>
                    </a:ext>
                  </a:extLst>
                </a:gridCol>
              </a:tblGrid>
              <a:tr h="25613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Metrics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207656211"/>
                  </a:ext>
                </a:extLst>
              </a:tr>
              <a:tr h="25613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POS-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tagging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@1, F1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9535543"/>
                  </a:ext>
                </a:extLst>
              </a:tr>
              <a:tr h="30235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Detailed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morphological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annotation 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Macro-average of Accuracy @1 per tag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690813762"/>
                  </a:ext>
                </a:extLst>
              </a:tr>
              <a:tr h="25613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Lemmatisation 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 @1, Accuracy @3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509523782"/>
                  </a:ext>
                </a:extLst>
              </a:tr>
              <a:tr h="256137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Filling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the gaps 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word-level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) 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@1,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@3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70516695"/>
                  </a:ext>
                </a:extLst>
              </a:tr>
              <a:tr h="30235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Filling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the gaps (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character-level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) 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@1,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Accuracy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 @3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6569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670">
        <p:fade/>
      </p:transition>
    </mc:Choice>
    <mc:Fallback>
      <p:transition spd="med" advTm="2467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5159331-5638-478B-CB03-F02175D4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Languages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25C4201-760D-DE18-CBCD-95E234969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248"/>
              </p:ext>
            </p:extLst>
          </p:nvPr>
        </p:nvGraphicFramePr>
        <p:xfrm>
          <a:off x="467544" y="638969"/>
          <a:ext cx="8300809" cy="351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122">
                  <a:extLst>
                    <a:ext uri="{9D8B030D-6E8A-4147-A177-3AD203B41FA5}">
                      <a16:colId xmlns:a16="http://schemas.microsoft.com/office/drawing/2014/main" val="1062933528"/>
                    </a:ext>
                  </a:extLst>
                </a:gridCol>
                <a:gridCol w="381563">
                  <a:extLst>
                    <a:ext uri="{9D8B030D-6E8A-4147-A177-3AD203B41FA5}">
                      <a16:colId xmlns:a16="http://schemas.microsoft.com/office/drawing/2014/main" val="3176036600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2985643059"/>
                    </a:ext>
                  </a:extLst>
                </a:gridCol>
                <a:gridCol w="669273">
                  <a:extLst>
                    <a:ext uri="{9D8B030D-6E8A-4147-A177-3AD203B41FA5}">
                      <a16:colId xmlns:a16="http://schemas.microsoft.com/office/drawing/2014/main" val="3902184107"/>
                    </a:ext>
                  </a:extLst>
                </a:gridCol>
                <a:gridCol w="846900">
                  <a:extLst>
                    <a:ext uri="{9D8B030D-6E8A-4147-A177-3AD203B41FA5}">
                      <a16:colId xmlns:a16="http://schemas.microsoft.com/office/drawing/2014/main" val="4017063020"/>
                    </a:ext>
                  </a:extLst>
                </a:gridCol>
                <a:gridCol w="1202155">
                  <a:extLst>
                    <a:ext uri="{9D8B030D-6E8A-4147-A177-3AD203B41FA5}">
                      <a16:colId xmlns:a16="http://schemas.microsoft.com/office/drawing/2014/main" val="1637558078"/>
                    </a:ext>
                  </a:extLst>
                </a:gridCol>
                <a:gridCol w="506807">
                  <a:extLst>
                    <a:ext uri="{9D8B030D-6E8A-4147-A177-3AD203B41FA5}">
                      <a16:colId xmlns:a16="http://schemas.microsoft.com/office/drawing/2014/main" val="3366778896"/>
                    </a:ext>
                  </a:extLst>
                </a:gridCol>
                <a:gridCol w="506807">
                  <a:extLst>
                    <a:ext uri="{9D8B030D-6E8A-4147-A177-3AD203B41FA5}">
                      <a16:colId xmlns:a16="http://schemas.microsoft.com/office/drawing/2014/main" val="3223694775"/>
                    </a:ext>
                  </a:extLst>
                </a:gridCol>
                <a:gridCol w="439656">
                  <a:extLst>
                    <a:ext uri="{9D8B030D-6E8A-4147-A177-3AD203B41FA5}">
                      <a16:colId xmlns:a16="http://schemas.microsoft.com/office/drawing/2014/main" val="2787716249"/>
                    </a:ext>
                  </a:extLst>
                </a:gridCol>
                <a:gridCol w="463483">
                  <a:extLst>
                    <a:ext uri="{9D8B030D-6E8A-4147-A177-3AD203B41FA5}">
                      <a16:colId xmlns:a16="http://schemas.microsoft.com/office/drawing/2014/main" val="2460872682"/>
                    </a:ext>
                  </a:extLst>
                </a:gridCol>
                <a:gridCol w="587471">
                  <a:extLst>
                    <a:ext uri="{9D8B030D-6E8A-4147-A177-3AD203B41FA5}">
                      <a16:colId xmlns:a16="http://schemas.microsoft.com/office/drawing/2014/main" val="3844638814"/>
                    </a:ext>
                  </a:extLst>
                </a:gridCol>
                <a:gridCol w="461345">
                  <a:extLst>
                    <a:ext uri="{9D8B030D-6E8A-4147-A177-3AD203B41FA5}">
                      <a16:colId xmlns:a16="http://schemas.microsoft.com/office/drawing/2014/main" val="2703598511"/>
                    </a:ext>
                  </a:extLst>
                </a:gridCol>
              </a:tblGrid>
              <a:tr h="170669"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Language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Family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Branch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Script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Dating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Train-T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Valid-T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Test-T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Train-S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Valid-S</a:t>
                      </a:r>
                    </a:p>
                  </a:txBody>
                  <a:tcPr marL="36000" marR="36000" marT="6335" marB="63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0" dirty="0" err="1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Test-S</a:t>
                      </a:r>
                      <a:endParaRPr lang="fr-FR" sz="900" b="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marL="36000" marR="36000" marT="6335" marB="6335" anchor="ctr"/>
                </a:tc>
                <a:extLst>
                  <a:ext uri="{0D108BD9-81ED-4DB2-BD59-A6C34878D82A}">
                    <a16:rowId xmlns:a16="http://schemas.microsoft.com/office/drawing/2014/main" val="1348739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Ancient Greek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grc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Hellenic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Greek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VIII c. BCE – 110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334,043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41,905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41,046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24,800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3,100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3,101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7710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Ancient Hebrew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hbo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Afro-Asiatic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Semitic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Hebrew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X c.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40,244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4,862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4,801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1,263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158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158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048637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Classical Chinese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lzh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Sino-Tibetan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Sinitic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Hanzi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47 – 220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346,778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43,067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43,323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68,991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8,624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8,624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70491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Coptic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cop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Afro-Asiatic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Egyptian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i="0" dirty="0" err="1">
                          <a:latin typeface="Helvetica 55 Roman" panose="020B0604020202020204" pitchFamily="34" charset="0"/>
                        </a:rPr>
                        <a:t>Coptic</a:t>
                      </a:r>
                      <a:endParaRPr lang="fr-FR" sz="900" b="0" i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 – II c.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57,493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7,282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7,558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1,730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216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217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06923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Gothic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got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Germanic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V – VIII c.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44,044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5,724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5,568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4,320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540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541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496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Medieval Icelandic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isl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Indo-European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Germanic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1150 – 1680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473,478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59,002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58,242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21,820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2,728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2,728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2631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Classical and Late Latin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lat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Romance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 c. BCE – IV c.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188,149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23,279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23,344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16,769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2,096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2,097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79198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Medieval Latin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latm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Romance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>
                          <a:latin typeface="Helvetica 55 Roman" panose="020B0604020202020204" pitchFamily="34" charset="0"/>
                        </a:rPr>
                        <a:t>774 – early XIV c. CE</a:t>
                      </a:r>
                      <a:endParaRPr lang="en-US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599,255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75,079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74,351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30,176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3,772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3,773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1384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Old Church Slavonic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chu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Slavonic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Cyrillic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X – XI c.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159,368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19,779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19,696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18,102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2,263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2,263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5336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Old East Slavic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orv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Slavonic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Cyrillic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1025 – 1700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250,833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31,078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32,318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24,788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3,098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3,099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85002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Old French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fro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Indo-European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Romance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1180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38,460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4,764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4,870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3,113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389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390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70596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Vedic Sanskrit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san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Indo-Aryan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i="0">
                          <a:latin typeface="Helvetica 55 Roman" panose="020B0604020202020204" pitchFamily="34" charset="0"/>
                        </a:rPr>
                        <a:t>Latin (</a:t>
                      </a:r>
                      <a:r>
                        <a:rPr lang="fr-FR" sz="900" b="0" i="0" dirty="0" err="1">
                          <a:latin typeface="Helvetica 55 Roman" panose="020B0604020202020204" pitchFamily="34" charset="0"/>
                        </a:rPr>
                        <a:t>transcr</a:t>
                      </a:r>
                      <a:r>
                        <a:rPr lang="fr-FR" sz="900" b="0" i="0" dirty="0">
                          <a:latin typeface="Helvetica 55 Roman" panose="020B0604020202020204" pitchFamily="34" charset="0"/>
                        </a:rPr>
                        <a:t>.)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1500 – 600 BCE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21,786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2,729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2,602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3,197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400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400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418272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Old Hungarian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ohu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Finno-Ugric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Ugric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1440 – 1521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129,454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16,138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16,116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21,346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2,668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2,669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543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Old Irish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sga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Indo-European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Celtic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600 – 900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88,774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11,093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11,048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8,748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1,093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1,094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67586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Middle Irish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mga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Indo-European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Celtic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900 – 1200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251,684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31,748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31,292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14,308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1,789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1,789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967379104"/>
                  </a:ext>
                </a:extLst>
              </a:tr>
              <a:tr h="137550"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Early Modern Irish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ghc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 err="1">
                          <a:latin typeface="Helvetica 55 Roman" panose="020B0604020202020204" pitchFamily="34" charset="0"/>
                        </a:rPr>
                        <a:t>Indo-European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Celtic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Latin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b="0">
                          <a:latin typeface="Helvetica 55 Roman" panose="020B0604020202020204" pitchFamily="34" charset="0"/>
                        </a:rPr>
                        <a:t>1200 – 1700 CE</a:t>
                      </a:r>
                      <a:endParaRPr lang="fr-FR" sz="900" b="0" dirty="0"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673,449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115,163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79,600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900" b="0" dirty="0">
                          <a:latin typeface="Helvetica 55 Roman" panose="020B0604020202020204" pitchFamily="34" charset="0"/>
                        </a:rPr>
                        <a:t>24,440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3,055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3,056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71277412"/>
                  </a:ext>
                </a:extLst>
              </a:tr>
            </a:tbl>
          </a:graphicData>
        </a:graphic>
      </p:graphicFrame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6350ECBD-B6CD-6577-4C89-25F286183B8F}"/>
              </a:ext>
            </a:extLst>
          </p:cNvPr>
          <p:cNvSpPr/>
          <p:nvPr/>
        </p:nvSpPr>
        <p:spPr>
          <a:xfrm>
            <a:off x="971600" y="4343733"/>
            <a:ext cx="1152128" cy="531479"/>
          </a:xfrm>
          <a:prstGeom prst="wedgeEllipseCallout">
            <a:avLst>
              <a:gd name="adj1" fmla="val -26482"/>
              <a:gd name="adj2" fmla="val -26030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oldest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language</a:t>
            </a:r>
            <a:endParaRPr lang="fr-FR" sz="11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F52EC5BA-331F-52CD-7C86-9F1249F8B549}"/>
              </a:ext>
            </a:extLst>
          </p:cNvPr>
          <p:cNvSpPr/>
          <p:nvPr/>
        </p:nvSpPr>
        <p:spPr>
          <a:xfrm>
            <a:off x="5220072" y="57596"/>
            <a:ext cx="1440160" cy="755093"/>
          </a:xfrm>
          <a:prstGeom prst="wedgeEllipseCallout">
            <a:avLst>
              <a:gd name="adj1" fmla="val -126768"/>
              <a:gd name="adj2" fmla="val 141798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No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other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language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using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this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script</a:t>
            </a:r>
          </a:p>
        </p:txBody>
      </p:sp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8F247F76-CB10-BF7A-60BC-D46C0D84EE7B}"/>
              </a:ext>
            </a:extLst>
          </p:cNvPr>
          <p:cNvSpPr/>
          <p:nvPr/>
        </p:nvSpPr>
        <p:spPr>
          <a:xfrm>
            <a:off x="4716016" y="4011911"/>
            <a:ext cx="2520280" cy="863302"/>
          </a:xfrm>
          <a:prstGeom prst="wedgeEllipseCallout">
            <a:avLst>
              <a:gd name="adj1" fmla="val -70441"/>
              <a:gd name="adj2" fmla="val -141567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All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related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languages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use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different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scripts, none uses the Latin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04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3633">
        <p:fade/>
      </p:transition>
    </mc:Choice>
    <mc:Fallback>
      <p:transition spd="med" advTm="336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11EE47-1112-3BEB-96BB-FA689862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181100"/>
            <a:ext cx="8515350" cy="2470770"/>
          </a:xfrm>
        </p:spPr>
        <p:txBody>
          <a:bodyPr/>
          <a:lstStyle/>
          <a:p>
            <a:r>
              <a:rPr lang="en-GB" dirty="0"/>
              <a:t>Data for tasks 1, 2, and 3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CoNLL</a:t>
            </a:r>
            <a:r>
              <a:rPr lang="en-GB" dirty="0"/>
              <a:t>-U format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Column 4 (UPOS) uses universal POS tags defined in the Universal Dependencies (UD) project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Column 6 (morphological features) are partially universally defined in UD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Tasks: Predict columns 3 (lemma), 4 (POS), and 6 (morphological features)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Test data is also tokenized (no need to split texts into sentences and word tokens)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60D11E-F9A6-44B9-E98F-FCD88A1A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Provided Data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704627-E4CD-0333-2C9C-239B8F8C9280}"/>
              </a:ext>
            </a:extLst>
          </p:cNvPr>
          <p:cNvSpPr txBox="1"/>
          <p:nvPr/>
        </p:nvSpPr>
        <p:spPr>
          <a:xfrm>
            <a:off x="827584" y="2427734"/>
            <a:ext cx="71287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>
                <a:latin typeface="Courier New" panose="02070309020205020404" pitchFamily="49" charset="0"/>
                <a:cs typeface="Courier New" panose="02070309020205020404" pitchFamily="49" charset="0"/>
              </a:rPr>
              <a:t># text = Espoir qu'Amors s'estoit anclose En aucune chanbre celee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>
                <a:latin typeface="Courier New" panose="02070309020205020404" pitchFamily="49" charset="0"/>
                <a:cs typeface="Courier New" panose="02070309020205020404" pitchFamily="49" charset="0"/>
              </a:rPr>
              <a:t># newdoc id = YvainKu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>
                <a:latin typeface="Courier New" panose="02070309020205020404" pitchFamily="49" charset="0"/>
                <a:cs typeface="Courier New" panose="02070309020205020404" pitchFamily="49" charset="0"/>
              </a:rPr>
              <a:t># sent_id = YvainKu-3462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.new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	Espoir	espoir	ADV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ADVgen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0	root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	qu'	que	SCONJ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CONsub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6	mark	_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SpaceAfter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=No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Amors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NOUN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NOMcom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6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nsubj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4	s'	soi	PRON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6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SpaceAfter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=No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estoit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estre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AUX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VERcjg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VerbForm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=Fin	6	aux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anclose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enclore	VERB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VERppe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Past|VerbForm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=Part	1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ccomp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7	En	en	ADP	PRE	_	9	case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8	aucune	aucun	DET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DETind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PronType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9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chanbre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chambre	NOUN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NOMcom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6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10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celee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celer	VERB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VERppe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Tense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Past|VerbForm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=Part	9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SpaceAfter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=No_</a:t>
            </a:r>
          </a:p>
          <a:p>
            <a:pPr defTabSz="627063">
              <a:tabLst>
                <a:tab pos="357188" algn="l"/>
                <a:tab pos="898525" algn="l"/>
                <a:tab pos="1431925" algn="l"/>
                <a:tab pos="1884363" algn="l"/>
                <a:tab pos="2513013" algn="l"/>
                <a:tab pos="4214813" algn="l"/>
                <a:tab pos="4667250" algn="l"/>
                <a:tab pos="5200650" algn="l"/>
                <a:tab pos="5557838" algn="l"/>
              </a:tabLst>
            </a:pP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11	,	,	PUNCT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PONfbl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1	</a:t>
            </a:r>
            <a:r>
              <a:rPr lang="fr-FR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punct</a:t>
            </a:r>
            <a:r>
              <a:rPr lang="fr-F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_	_</a:t>
            </a:r>
          </a:p>
        </p:txBody>
      </p:sp>
      <p:sp>
        <p:nvSpPr>
          <p:cNvPr id="11" name="Bulle narrative : ronde 10">
            <a:extLst>
              <a:ext uri="{FF2B5EF4-FFF2-40B4-BE49-F238E27FC236}">
                <a16:creationId xmlns:a16="http://schemas.microsoft.com/office/drawing/2014/main" id="{AC1238C1-9727-0BDD-E90A-B9799C65BB00}"/>
              </a:ext>
            </a:extLst>
          </p:cNvPr>
          <p:cNvSpPr/>
          <p:nvPr/>
        </p:nvSpPr>
        <p:spPr>
          <a:xfrm>
            <a:off x="6084168" y="1275606"/>
            <a:ext cx="2448272" cy="1066403"/>
          </a:xfrm>
          <a:prstGeom prst="wedgeEllipseCallout">
            <a:avLst>
              <a:gd name="adj1" fmla="val -132364"/>
              <a:gd name="adj2" fmla="val 154303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The data for Old French has fewer morphological features than the other languages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1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772">
        <p:fade/>
      </p:transition>
    </mc:Choice>
    <mc:Fallback>
      <p:transition spd="med" advTm="387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11EE47-1112-3BEB-96BB-FA689862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181100"/>
            <a:ext cx="8515350" cy="1390649"/>
          </a:xfrm>
        </p:spPr>
        <p:txBody>
          <a:bodyPr/>
          <a:lstStyle/>
          <a:p>
            <a:r>
              <a:rPr lang="en-GB" dirty="0"/>
              <a:t>Data for tasks 4a and b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10% of words and 5% of characters masked in train/dev/test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Sentences without any masked word or character may exist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Masked words (</a:t>
            </a:r>
            <a:r>
              <a:rPr lang="en-GB" dirty="0" err="1"/>
              <a:t>isl</a:t>
            </a:r>
            <a:r>
              <a:rPr lang="en-GB" dirty="0"/>
              <a:t>)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Masked characters (chu) (“character” in the sense of Unicode point. Masked </a:t>
            </a:r>
            <a:r>
              <a:rPr lang="en-GB" dirty="0" err="1"/>
              <a:t>charactets</a:t>
            </a:r>
            <a:r>
              <a:rPr lang="en-GB" dirty="0"/>
              <a:t> include punctuation symbols and spaces)</a:t>
            </a:r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584201" lvl="3" indent="-176213">
              <a:buFont typeface="Arial" panose="020B0604020202020204" pitchFamily="34" charset="0"/>
              <a:buChar char="•"/>
            </a:pPr>
            <a:r>
              <a:rPr lang="en-GB" dirty="0"/>
              <a:t>Classical Chinese is decomposed into strokes using the </a:t>
            </a:r>
            <a:r>
              <a:rPr lang="en-GB" dirty="0" err="1"/>
              <a:t>hanzipy</a:t>
            </a:r>
            <a:r>
              <a:rPr lang="en-GB" dirty="0"/>
              <a:t> python library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360D11E-F9A6-44B9-E98F-FCD88A1A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Provided</a:t>
            </a:r>
            <a:r>
              <a:rPr lang="fr-FR" dirty="0"/>
              <a:t>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46716-44E1-71D9-AA06-C2E33E0A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529920"/>
            <a:ext cx="76899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43350" algn="l"/>
              </a:tabLs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мѫче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[_]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иѥ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ст꙯ааго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савина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                                                           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мѫчен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Helvetica 55 Roman" panose="020B0604020202020204" pitchFamily="34" charset="0"/>
              </a:rPr>
              <a:t>и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ѥ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ст꙯ааго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савина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43350" algn="l"/>
              </a:tabLst>
            </a:pP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блѫдницѫ плакавь҆шѫ сꙙ в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Helvetica 55 Roman" panose="020B0604020202020204" pitchFamily="34" charset="0"/>
              </a:rPr>
              <a:t>[_][_][_]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небесъскꙑи крѫгъ наставь҆ꙗше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  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	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блѫдницѫ плакавь҆шѫ сꙙ в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Helvetica 55 Roman" panose="020B0604020202020204" pitchFamily="34" charset="0"/>
              </a:rPr>
              <a:t>ь҆ </a:t>
            </a:r>
            <a:r>
              <a:rPr kumimoji="0" lang="az-Cyrl-AZ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небесъскꙑи крѫгъ наставь҆ꙗше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92D2F-30E4-236A-2C14-FFBC1479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161768"/>
            <a:ext cx="75777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68725" algn="l"/>
              </a:tabLs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qemun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imma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Helvetica 55 Roman" panose="020B0604020202020204" pitchFamily="34" charset="0"/>
              </a:rPr>
              <a:t>[MASK]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bairandans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hafanana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fram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fidworim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qemun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imma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Helvetica 55 Roman" panose="020B0604020202020204" pitchFamily="34" charset="0"/>
              </a:rPr>
              <a:t>usliþan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bairandans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hafanana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fram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fidworim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68725" algn="l"/>
              </a:tabLs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ik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usgiba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                                                                                         	ik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usgiba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68725" algn="l"/>
              </a:tabLs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matidedun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Helvetica 55 Roman" panose="020B0604020202020204" pitchFamily="34" charset="0"/>
              </a:rPr>
              <a:t>[MASK]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waurþun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allai                                       	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matidedun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jah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Helvetica 55 Roman" panose="020B0604020202020204" pitchFamily="34" charset="0"/>
              </a:rPr>
              <a:t>sadai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waurþun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allai </a:t>
            </a:r>
          </a:p>
        </p:txBody>
      </p:sp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069EA878-731D-2A56-DBD1-D77C712B6C3E}"/>
              </a:ext>
            </a:extLst>
          </p:cNvPr>
          <p:cNvSpPr/>
          <p:nvPr/>
        </p:nvSpPr>
        <p:spPr>
          <a:xfrm>
            <a:off x="6948264" y="2355726"/>
            <a:ext cx="1872208" cy="1007318"/>
          </a:xfrm>
          <a:prstGeom prst="wedgeEllipseCallout">
            <a:avLst>
              <a:gd name="adj1" fmla="val -75038"/>
              <a:gd name="adj2" fmla="val 67482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GB" sz="11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  <a:p>
            <a:pPr algn="ctr"/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The three masked characters here are “</a:t>
            </a:r>
            <a:r>
              <a:rPr lang="az-Cyrl-AZ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ь</a:t>
            </a:r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”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, the accent on </a:t>
            </a:r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“</a:t>
            </a:r>
            <a:r>
              <a:rPr lang="az-Cyrl-AZ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ь</a:t>
            </a:r>
            <a:r>
              <a:rPr lang="en-GB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”</a:t>
            </a:r>
            <a:r>
              <a:rPr lang="az-Cyrl-AZ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and the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space</a:t>
            </a:r>
            <a:r>
              <a:rPr lang="az-Cyrl-AZ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</a:p>
          <a:p>
            <a:pPr algn="ctr"/>
            <a:endParaRPr lang="en-GB" sz="1100" dirty="0">
              <a:solidFill>
                <a:srgbClr val="000000"/>
              </a:solidFill>
              <a:latin typeface="Helvetica 55 Roman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72EAC6-5A10-5E41-7DC0-1120D02BAFE9}"/>
              </a:ext>
            </a:extLst>
          </p:cNvPr>
          <p:cNvSpPr txBox="1"/>
          <p:nvPr/>
        </p:nvSpPr>
        <p:spPr>
          <a:xfrm>
            <a:off x="827584" y="4475896"/>
            <a:ext cx="6120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943350" algn="l"/>
              </a:tabLst>
            </a:pPr>
            <a:r>
              <a:rPr lang="zh-CN" altLang="fr-FR" sz="1000" dirty="0">
                <a:latin typeface="Helvetica 55 Roman" panose="020B0604020202020204" pitchFamily="34" charset="0"/>
              </a:rPr>
              <a:t>凵一口丷一人一一</a:t>
            </a:r>
            <a:r>
              <a:rPr lang="fr-FR" altLang="zh-CN" sz="1000" dirty="0">
                <a:solidFill>
                  <a:schemeClr val="accent1"/>
                </a:solidFill>
                <a:latin typeface="Helvetica 55 Roman" panose="020B0604020202020204" pitchFamily="34" charset="0"/>
              </a:rPr>
              <a:t>[_]</a:t>
            </a:r>
            <a:r>
              <a:rPr lang="zh-CN" altLang="fr-FR" sz="1000" dirty="0">
                <a:latin typeface="Helvetica 55 Roman" panose="020B0604020202020204" pitchFamily="34" charset="0"/>
              </a:rPr>
              <a:t>一</a:t>
            </a:r>
            <a:r>
              <a:rPr lang="fr-FR" altLang="zh-CN" sz="1000" dirty="0">
                <a:solidFill>
                  <a:schemeClr val="accent1"/>
                </a:solidFill>
                <a:latin typeface="Helvetica 55 Roman" panose="020B0604020202020204" pitchFamily="34" charset="0"/>
              </a:rPr>
              <a:t>[_]</a:t>
            </a:r>
            <a:r>
              <a:rPr lang="zh-CN" altLang="fr-FR" sz="1000" dirty="0">
                <a:latin typeface="Helvetica 55 Roman" panose="020B0604020202020204" pitchFamily="34" charset="0"/>
              </a:rPr>
              <a:t>一一丨一丶戈㇝㇇亅一㇇亅一㇒㇛丶亅</a:t>
            </a:r>
            <a:r>
              <a:rPr lang="fr-FR" altLang="zh-CN" sz="1000" dirty="0">
                <a:latin typeface="Helvetica 55 Roman" panose="020B0604020202020204" pitchFamily="34" charset="0"/>
              </a:rPr>
              <a:t>	</a:t>
            </a:r>
            <a:r>
              <a:rPr lang="zh-TW" altLang="fr-FR" sz="1000" dirty="0">
                <a:latin typeface="Helvetica 55 Roman" panose="020B0604020202020204" pitchFamily="34" charset="0"/>
              </a:rPr>
              <a:t>豈人主之子孫則必不善哉</a:t>
            </a:r>
            <a:endParaRPr lang="fr-FR" altLang="zh-CN" sz="1000" dirty="0">
              <a:latin typeface="Helvetica 55 Roman" panose="020B0604020202020204" pitchFamily="34" charset="0"/>
            </a:endParaRPr>
          </a:p>
          <a:p>
            <a:r>
              <a:rPr lang="zh-CN" altLang="fr-FR" sz="1000" dirty="0">
                <a:latin typeface="Helvetica 55 Roman" panose="020B0604020202020204" pitchFamily="34" charset="0"/>
              </a:rPr>
              <a:t>八</a:t>
            </a:r>
            <a:r>
              <a:rPr lang="fr-FR" altLang="zh-CN" sz="1000" dirty="0">
                <a:latin typeface="Helvetica 55 Roman" panose="020B0604020202020204" pitchFamily="34" charset="0"/>
              </a:rPr>
              <a:t>[_]</a:t>
            </a:r>
            <a:r>
              <a:rPr lang="zh-CN" altLang="fr-FR" sz="1000" dirty="0">
                <a:latin typeface="Helvetica 55 Roman" panose="020B0604020202020204" pitchFamily="34" charset="0"/>
              </a:rPr>
              <a:t>二八亅丨𠁼㇃丿一丿丨丶一二丨丷丷一口一丨一戈口</a:t>
            </a:r>
            <a:endParaRPr lang="fr-FR" sz="1000" dirty="0">
              <a:latin typeface="Helvetica 55 Roman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72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789">
        <p:fade/>
      </p:transition>
    </mc:Choice>
    <mc:Fallback>
      <p:transition spd="med" advTm="277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6C90658-1B8B-35CD-5464-8F391AC5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Tools</a:t>
            </a:r>
          </a:p>
          <a:p>
            <a:pPr marL="360363" lvl="2" indent="-179388">
              <a:buFont typeface="Arial" panose="020B0604020202020204" pitchFamily="34" charset="0"/>
              <a:buChar char="•"/>
            </a:pPr>
            <a:r>
              <a:rPr lang="en-GB" dirty="0" err="1"/>
              <a:t>UDParse</a:t>
            </a:r>
            <a:r>
              <a:rPr lang="en-GB" dirty="0"/>
              <a:t> for tasks 1, 2, and 3 (using multilingual LMs for modern languages): 1</a:t>
            </a:r>
            <a:r>
              <a:rPr lang="en-GB" baseline="30000" dirty="0"/>
              <a:t>st</a:t>
            </a:r>
            <a:r>
              <a:rPr lang="en-GB" dirty="0"/>
              <a:t> place</a:t>
            </a:r>
          </a:p>
          <a:p>
            <a:pPr marL="360363" lvl="2" indent="-179388">
              <a:buFont typeface="Arial" panose="020B0604020202020204" pitchFamily="34" charset="0"/>
              <a:buChar char="•"/>
            </a:pPr>
            <a:r>
              <a:rPr lang="en-GB" dirty="0"/>
              <a:t>Encoder/Decoder transformers for  task 4a (did not work at all)</a:t>
            </a:r>
          </a:p>
          <a:p>
            <a:pPr marL="360363" lvl="2" indent="-179388">
              <a:buFont typeface="Arial" panose="020B0604020202020204" pitchFamily="34" charset="0"/>
              <a:buChar char="•"/>
            </a:pPr>
            <a:r>
              <a:rPr lang="en-GB" dirty="0"/>
              <a:t>5-grams model for task 4b (worked well): 1</a:t>
            </a:r>
            <a:r>
              <a:rPr lang="en-GB" baseline="30000" dirty="0"/>
              <a:t>st</a:t>
            </a:r>
            <a:r>
              <a:rPr lang="en-GB" dirty="0"/>
              <a:t> place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0A05965-61CC-3B61-E3EE-15CF66B8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err="1"/>
              <a:t>approaches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73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22">
        <p:fade/>
      </p:transition>
    </mc:Choice>
    <mc:Fallback>
      <p:transition spd="med" advTm="912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52DA2-D4F1-C21D-922F-D1932761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915566"/>
            <a:ext cx="8515350" cy="3370262"/>
          </a:xfrm>
        </p:spPr>
        <p:txBody>
          <a:bodyPr/>
          <a:lstStyle/>
          <a:p>
            <a:r>
              <a:rPr lang="en-GB" dirty="0"/>
              <a:t>Based on the dependency parser </a:t>
            </a:r>
            <a:r>
              <a:rPr lang="en-GB" dirty="0" err="1"/>
              <a:t>UDParse</a:t>
            </a:r>
            <a:endParaRPr lang="en-GB" dirty="0"/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GB" dirty="0"/>
              <a:t>which is an enhanced version of </a:t>
            </a:r>
            <a:r>
              <a:rPr lang="en-GB" dirty="0" err="1"/>
              <a:t>UDPipe</a:t>
            </a:r>
            <a:r>
              <a:rPr lang="en-GB" dirty="0"/>
              <a:t>-Future (Straka 2018), winner of the </a:t>
            </a:r>
            <a:r>
              <a:rPr lang="en-GB" dirty="0" err="1"/>
              <a:t>CoNLL</a:t>
            </a:r>
            <a:r>
              <a:rPr lang="en-GB" dirty="0"/>
              <a:t> 2018 shared task on dependency parsing</a:t>
            </a:r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GB" dirty="0"/>
              <a:t>these 3 tasks closely linked to dependency parsing</a:t>
            </a:r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GB" dirty="0" err="1"/>
              <a:t>UDParse</a:t>
            </a:r>
            <a:r>
              <a:rPr lang="en-GB" dirty="0"/>
              <a:t> improves much above </a:t>
            </a:r>
            <a:r>
              <a:rPr lang="en-GB" dirty="0" err="1"/>
              <a:t>UDPipe</a:t>
            </a:r>
            <a:r>
              <a:rPr lang="en-GB" dirty="0"/>
              <a:t>-Future since it uses multilingual context aware embeddings (BERT, </a:t>
            </a:r>
            <a:r>
              <a:rPr lang="en-GB" dirty="0" err="1"/>
              <a:t>RoBERTa</a:t>
            </a:r>
            <a:r>
              <a:rPr lang="en-GB" dirty="0"/>
              <a:t> (available at </a:t>
            </a:r>
            <a:r>
              <a:rPr lang="en-GB" dirty="0">
                <a:hlinkClick r:id="rId3"/>
              </a:rPr>
              <a:t>https://github.com/Orange-OpenSource/udparse</a:t>
            </a:r>
            <a:r>
              <a:rPr lang="en-GB" dirty="0"/>
              <a:t>)</a:t>
            </a:r>
          </a:p>
          <a:p>
            <a:pPr lvl="3" indent="0">
              <a:buNone/>
            </a:pPr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B04D734-097F-5E5C-72BA-3DD66F73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Tasks 1, 2, and 3</a:t>
            </a:r>
            <a:br>
              <a:rPr lang="en-GB"/>
            </a:br>
            <a:r>
              <a:rPr lang="en-GB"/>
              <a:t>POS tagging, Lemmatisation, morphological feature assignment</a:t>
            </a:r>
            <a:endParaRPr lang="en-GB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EFB5E83-8D08-E82C-1B66-4EBD54A4C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07602"/>
            <a:ext cx="3384376" cy="27405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E928C86-B10B-EDAC-BE03-B4899BD96D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07602"/>
            <a:ext cx="3384376" cy="27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344">
        <p:fade/>
      </p:transition>
    </mc:Choice>
    <mc:Fallback>
      <p:transition spd="med" advTm="2534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5482DF8-6B8A-12E3-DEEE-2078075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UDParse</a:t>
            </a:r>
            <a:endParaRPr lang="fr-FR" dirty="0"/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C968CCAF-4159-653C-4A3A-F7E028FE198F}"/>
              </a:ext>
            </a:extLst>
          </p:cNvPr>
          <p:cNvSpPr txBox="1">
            <a:spLocks/>
          </p:cNvSpPr>
          <p:nvPr/>
        </p:nvSpPr>
        <p:spPr>
          <a:xfrm>
            <a:off x="323529" y="929680"/>
            <a:ext cx="4050604" cy="33702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POS Tagging</a:t>
            </a:r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US" dirty="0"/>
              <a:t>first representing each word with its embedding, contextualizing them with bidirectional RNNs, and finally using a </a:t>
            </a:r>
            <a:r>
              <a:rPr lang="en-US" dirty="0" err="1"/>
              <a:t>softmax</a:t>
            </a:r>
            <a:r>
              <a:rPr lang="en-US" dirty="0"/>
              <a:t> classifier to predict the tags</a:t>
            </a:r>
            <a:endParaRPr lang="en-GB" dirty="0"/>
          </a:p>
          <a:p>
            <a:r>
              <a:rPr lang="en-US" dirty="0" err="1"/>
              <a:t>Lemmatisation</a:t>
            </a:r>
            <a:endParaRPr lang="en-US" dirty="0"/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US" dirty="0"/>
              <a:t>convert each lemma to a rule generating it from the word form, and then classify each input word into one of such rules</a:t>
            </a:r>
          </a:p>
          <a:p>
            <a:pPr marL="182563" lvl="4" indent="0">
              <a:buNone/>
            </a:pPr>
            <a:endParaRPr lang="en-US" dirty="0"/>
          </a:p>
          <a:p>
            <a:r>
              <a:rPr lang="en-US" dirty="0"/>
              <a:t>Dependency Parsing</a:t>
            </a:r>
          </a:p>
          <a:p>
            <a:pPr marL="357188" lvl="2" indent="-174625">
              <a:buFont typeface="Arial" panose="020B0604020202020204" pitchFamily="34" charset="0"/>
              <a:buChar char="•"/>
            </a:pPr>
            <a:r>
              <a:rPr lang="en-US" dirty="0"/>
              <a:t>Graph parser with Chu-Liu-Edmonds algorithm</a:t>
            </a:r>
          </a:p>
          <a:p>
            <a:pPr marL="169863" lvl="3" indent="-174625">
              <a:buFont typeface="Arial" panose="020B0604020202020204" pitchFamily="34" charset="0"/>
              <a:buChar char="•"/>
            </a:pPr>
            <a:endParaRPr lang="en-US" dirty="0">
              <a:latin typeface="Helvetica 75 Bold" panose="020B0804020202020204" pitchFamily="34" charset="0"/>
            </a:endParaRPr>
          </a:p>
          <a:p>
            <a:pPr marL="0" lvl="3" indent="0">
              <a:buNone/>
            </a:pPr>
            <a:endParaRPr lang="en-US" dirty="0"/>
          </a:p>
          <a:p>
            <a:pPr marL="169863" lvl="3" indent="-174625">
              <a:buFont typeface="Arial" panose="020B0604020202020204" pitchFamily="34" charset="0"/>
              <a:buChar char="•"/>
            </a:pPr>
            <a:endParaRPr lang="en-GB" dirty="0"/>
          </a:p>
          <a:p>
            <a:pPr lvl="3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D6D03DE-73FC-9D4D-CE7D-685535FC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32" y="2859782"/>
            <a:ext cx="2110905" cy="177434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C0AE53E-9E19-EBCC-B9C9-C2D4BA9C2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714" y="2859782"/>
            <a:ext cx="1951782" cy="1774348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B58687E-1BE3-AAF5-A3CB-97AFB20AEE91}"/>
              </a:ext>
            </a:extLst>
          </p:cNvPr>
          <p:cNvSpPr/>
          <p:nvPr/>
        </p:nvSpPr>
        <p:spPr>
          <a:xfrm>
            <a:off x="6606480" y="3579862"/>
            <a:ext cx="413792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AD32084-F37C-59E0-B371-3553707CB244}"/>
              </a:ext>
            </a:extLst>
          </p:cNvPr>
          <p:cNvGrpSpPr/>
          <p:nvPr/>
        </p:nvGrpSpPr>
        <p:grpSpPr>
          <a:xfrm>
            <a:off x="6204846" y="1097042"/>
            <a:ext cx="2782468" cy="1557754"/>
            <a:chOff x="6428118" y="1059582"/>
            <a:chExt cx="2782468" cy="1557754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DE439FA-5986-E8FF-56C2-0CEEA4C98E4D}"/>
                </a:ext>
              </a:extLst>
            </p:cNvPr>
            <p:cNvSpPr txBox="1"/>
            <p:nvPr/>
          </p:nvSpPr>
          <p:spPr>
            <a:xfrm>
              <a:off x="6748360" y="2355726"/>
              <a:ext cx="214198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dirty="0">
                  <a:latin typeface="Helvetica 55 Roman" panose="020B0604020202020204" pitchFamily="34" charset="0"/>
                </a:rPr>
                <a:t>tagger and </a:t>
              </a:r>
              <a:r>
                <a:rPr lang="en-GB" sz="1100" dirty="0" err="1">
                  <a:latin typeface="Helvetica 55 Roman" panose="020B0604020202020204" pitchFamily="34" charset="0"/>
                </a:rPr>
                <a:t>lemmatiser</a:t>
              </a:r>
              <a:r>
                <a:rPr lang="en-GB" sz="1100" dirty="0">
                  <a:latin typeface="Helvetica 55 Roman" panose="020B0604020202020204" pitchFamily="34" charset="0"/>
                </a:rPr>
                <a:t> model</a:t>
              </a:r>
              <a:endParaRPr lang="fr-FR" sz="1100" dirty="0">
                <a:latin typeface="Helvetica 55 Roman" panose="020B0604020202020204" pitchFamily="34" charset="0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EA47982-C58C-3FF4-CBDB-813413481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8118" y="1059582"/>
              <a:ext cx="2782468" cy="1296144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19850D-6E48-3450-377F-0BAD40425CAE}"/>
              </a:ext>
            </a:extLst>
          </p:cNvPr>
          <p:cNvGrpSpPr/>
          <p:nvPr/>
        </p:nvGrpSpPr>
        <p:grpSpPr>
          <a:xfrm>
            <a:off x="4283968" y="1134085"/>
            <a:ext cx="1862181" cy="1151171"/>
            <a:chOff x="4283968" y="1063759"/>
            <a:chExt cx="1862181" cy="115117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C4F7C69-75CF-1D6B-52F9-E1CCB034BB6E}"/>
                </a:ext>
              </a:extLst>
            </p:cNvPr>
            <p:cNvSpPr txBox="1"/>
            <p:nvPr/>
          </p:nvSpPr>
          <p:spPr>
            <a:xfrm>
              <a:off x="4468102" y="1953320"/>
              <a:ext cx="14939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100" dirty="0" err="1">
                  <a:latin typeface="Helvetica 55 Roman" panose="020B0604020202020204" pitchFamily="34" charset="0"/>
                </a:rPr>
                <a:t>word</a:t>
              </a:r>
              <a:r>
                <a:rPr lang="fr-FR" sz="1100" dirty="0">
                  <a:latin typeface="Helvetica 55 Roman" panose="020B0604020202020204" pitchFamily="34" charset="0"/>
                </a:rPr>
                <a:t> embeddings</a:t>
              </a: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F95D94EF-5F66-84CE-A489-1755EBAB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3968" y="1063759"/>
              <a:ext cx="1862181" cy="85991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166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627">
        <p:fade/>
      </p:transition>
    </mc:Choice>
    <mc:Fallback>
      <p:transition spd="med" advTm="376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294B6A-57B2-D7B4-ADC6-C973A6B8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181101"/>
            <a:ext cx="2385466" cy="3370262"/>
          </a:xfrm>
        </p:spPr>
        <p:txBody>
          <a:bodyPr/>
          <a:lstStyle/>
          <a:p>
            <a:r>
              <a:rPr lang="en-GB" dirty="0"/>
              <a:t>Several underlying (Modern) Language(s) Model(s)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Multingual</a:t>
            </a:r>
            <a:r>
              <a:rPr lang="en-GB" dirty="0"/>
              <a:t> BERT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XLM-</a:t>
            </a:r>
            <a:r>
              <a:rPr lang="en-GB" dirty="0" err="1"/>
              <a:t>RoBERTa</a:t>
            </a:r>
            <a:endParaRPr lang="en-GB" dirty="0"/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/>
              <a:t>GPT2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heBERT</a:t>
            </a:r>
            <a:r>
              <a:rPr lang="en-GB" dirty="0"/>
              <a:t> (chu, </a:t>
            </a:r>
            <a:r>
              <a:rPr lang="en-GB" dirty="0" err="1"/>
              <a:t>orv</a:t>
            </a:r>
            <a:r>
              <a:rPr lang="en-GB" dirty="0"/>
              <a:t>)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r>
              <a:rPr lang="en-GB" dirty="0" err="1"/>
              <a:t>slavicBERT</a:t>
            </a:r>
            <a:r>
              <a:rPr lang="en-GB" dirty="0"/>
              <a:t> (</a:t>
            </a:r>
            <a:r>
              <a:rPr lang="en-GB" dirty="0" err="1"/>
              <a:t>hbo</a:t>
            </a:r>
            <a:r>
              <a:rPr lang="en-GB" dirty="0"/>
              <a:t>)</a:t>
            </a:r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en-GB" dirty="0"/>
          </a:p>
          <a:p>
            <a:pPr marL="357188" lvl="2" indent="-1762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C68EBF-C510-A000-98DF-E2A7F345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Tasks 1, 2, and 3</a:t>
            </a:r>
            <a:br>
              <a:rPr lang="en-GB" dirty="0"/>
            </a:br>
            <a:r>
              <a:rPr lang="en-GB" dirty="0"/>
              <a:t>Parameters</a:t>
            </a:r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5D1875C-B034-94CD-DD97-17D60361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612"/>
              </p:ext>
            </p:extLst>
          </p:nvPr>
        </p:nvGraphicFramePr>
        <p:xfrm>
          <a:off x="2699792" y="1059582"/>
          <a:ext cx="3185188" cy="37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50">
                  <a:extLst>
                    <a:ext uri="{9D8B030D-6E8A-4147-A177-3AD203B41FA5}">
                      <a16:colId xmlns:a16="http://schemas.microsoft.com/office/drawing/2014/main" val="3287934063"/>
                    </a:ext>
                  </a:extLst>
                </a:gridCol>
                <a:gridCol w="672075">
                  <a:extLst>
                    <a:ext uri="{9D8B030D-6E8A-4147-A177-3AD203B41FA5}">
                      <a16:colId xmlns:a16="http://schemas.microsoft.com/office/drawing/2014/main" val="1094974450"/>
                    </a:ext>
                  </a:extLst>
                </a:gridCol>
                <a:gridCol w="635563">
                  <a:extLst>
                    <a:ext uri="{9D8B030D-6E8A-4147-A177-3AD203B41FA5}">
                      <a16:colId xmlns:a16="http://schemas.microsoft.com/office/drawing/2014/main" val="3114052558"/>
                    </a:ext>
                  </a:extLst>
                </a:gridCol>
                <a:gridCol w="1088000">
                  <a:extLst>
                    <a:ext uri="{9D8B030D-6E8A-4147-A177-3AD203B41FA5}">
                      <a16:colId xmlns:a16="http://schemas.microsoft.com/office/drawing/2014/main" val="2148136590"/>
                    </a:ext>
                  </a:extLst>
                </a:gridCol>
              </a:tblGrid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Language</a:t>
                      </a:r>
                    </a:p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POS</a:t>
                      </a:r>
                    </a:p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Morphological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  <a:p>
                      <a:pPr algn="l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features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015045875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166663255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cop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GPT2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068288880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fro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164522862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got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249684379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grc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615890044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hbo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heBERT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heBERT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273243676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isl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55 Roman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257032400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695778016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latm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909662744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lzh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261858549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425279684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orv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288830848"/>
                  </a:ext>
                </a:extLst>
              </a:tr>
              <a:tr h="17996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san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mBERT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XLMR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209817537"/>
                  </a:ext>
                </a:extLst>
              </a:tr>
            </a:tbl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1BC0E48D-77A6-0BC4-9F00-AE13946C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36225"/>
              </p:ext>
            </p:extLst>
          </p:nvPr>
        </p:nvGraphicFramePr>
        <p:xfrm>
          <a:off x="6588224" y="3461782"/>
          <a:ext cx="1524101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25">
                  <a:extLst>
                    <a:ext uri="{9D8B030D-6E8A-4147-A177-3AD203B41FA5}">
                      <a16:colId xmlns:a16="http://schemas.microsoft.com/office/drawing/2014/main" val="2223180225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333962846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4270285981"/>
                    </a:ext>
                  </a:extLst>
                </a:gridCol>
              </a:tblGrid>
              <a:tr h="2191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UPOS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328884161"/>
                  </a:ext>
                </a:extLst>
              </a:tr>
              <a:tr h="2191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fr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97.93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98.41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117551391"/>
                  </a:ext>
                </a:extLst>
              </a:tr>
              <a:tr h="2191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97.81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97.60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6407406"/>
                  </a:ext>
                </a:extLst>
              </a:tr>
              <a:tr h="2191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97.07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95.51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002752203"/>
                  </a:ext>
                </a:extLst>
              </a:tr>
              <a:tr h="21917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ru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99.35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98.90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277533237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C25C866-2DC0-2073-EE5B-4825262A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74003"/>
              </p:ext>
            </p:extLst>
          </p:nvPr>
        </p:nvGraphicFramePr>
        <p:xfrm>
          <a:off x="6588224" y="2018323"/>
          <a:ext cx="1524101" cy="119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25">
                  <a:extLst>
                    <a:ext uri="{9D8B030D-6E8A-4147-A177-3AD203B41FA5}">
                      <a16:colId xmlns:a16="http://schemas.microsoft.com/office/drawing/2014/main" val="2223180225"/>
                    </a:ext>
                  </a:extLst>
                </a:gridCol>
                <a:gridCol w="499038">
                  <a:extLst>
                    <a:ext uri="{9D8B030D-6E8A-4147-A177-3AD203B41FA5}">
                      <a16:colId xmlns:a16="http://schemas.microsoft.com/office/drawing/2014/main" val="1333962846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4270285981"/>
                    </a:ext>
                  </a:extLst>
                </a:gridCol>
              </a:tblGrid>
              <a:tr h="150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Code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UPOS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Lemma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328884161"/>
                  </a:ext>
                </a:extLst>
              </a:tr>
              <a:tr h="150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fro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96.01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95.11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117551391"/>
                  </a:ext>
                </a:extLst>
              </a:tr>
              <a:tr h="150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hbo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97.84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98.15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6407406"/>
                  </a:ext>
                </a:extLst>
              </a:tr>
              <a:tr h="1501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ohu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96.71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86.91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00275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orv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94.99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55 Roman" panose="020B0604020202020204" pitchFamily="34" charset="0"/>
                        </a:rPr>
                        <a:t>89.23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27753323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41F625A4-CABD-9AAC-A85A-A1147AE3E40A}"/>
              </a:ext>
            </a:extLst>
          </p:cNvPr>
          <p:cNvSpPr txBox="1"/>
          <p:nvPr/>
        </p:nvSpPr>
        <p:spPr>
          <a:xfrm>
            <a:off x="6588224" y="1059582"/>
            <a:ext cx="2088232" cy="86177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latin typeface="Helvetica 55 Roman" panose="020B0604020202020204" pitchFamily="34" charset="0"/>
              </a:rPr>
              <a:t>Comparison with modern</a:t>
            </a:r>
          </a:p>
          <a:p>
            <a:r>
              <a:rPr lang="en-GB" sz="1400" dirty="0">
                <a:latin typeface="Helvetica 55 Roman" panose="020B0604020202020204" pitchFamily="34" charset="0"/>
              </a:rPr>
              <a:t>(successor) languages, which are included in the LMs</a:t>
            </a:r>
          </a:p>
        </p:txBody>
      </p:sp>
      <p:sp>
        <p:nvSpPr>
          <p:cNvPr id="16" name="Bulle narrative : ronde 15">
            <a:extLst>
              <a:ext uri="{FF2B5EF4-FFF2-40B4-BE49-F238E27FC236}">
                <a16:creationId xmlns:a16="http://schemas.microsoft.com/office/drawing/2014/main" id="{72509CB8-71DB-5F9C-E772-14D5F5806AF7}"/>
              </a:ext>
            </a:extLst>
          </p:cNvPr>
          <p:cNvSpPr/>
          <p:nvPr/>
        </p:nvSpPr>
        <p:spPr>
          <a:xfrm>
            <a:off x="179512" y="3216523"/>
            <a:ext cx="2520280" cy="1154633"/>
          </a:xfrm>
          <a:prstGeom prst="wedgeEllipseCallout">
            <a:avLst>
              <a:gd name="adj1" fmla="val 84663"/>
              <a:gd name="adj2" fmla="val -75276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XLMR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is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best option in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most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of the times,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sometimes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mBERT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is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slightly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better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, for Ancient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Hebrew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heBERT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gives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 the best </a:t>
            </a:r>
            <a:r>
              <a:rPr lang="fr-FR" sz="1100" dirty="0" err="1">
                <a:solidFill>
                  <a:srgbClr val="000000"/>
                </a:solidFill>
                <a:latin typeface="Helvetica 55 Roman" panose="020B0604020202020204" pitchFamily="34" charset="0"/>
              </a:rPr>
              <a:t>results</a:t>
            </a:r>
            <a:r>
              <a:rPr lang="fr-FR" sz="1100" dirty="0">
                <a:solidFill>
                  <a:srgbClr val="000000"/>
                </a:solidFill>
                <a:latin typeface="Helvetica 55 Roman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3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691">
        <p:fade/>
      </p:transition>
    </mc:Choice>
    <mc:Fallback>
      <p:transition spd="med" advTm="416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6.6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2.3|1.2|3.2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2|7.9"/>
</p:tagLst>
</file>

<file path=ppt/theme/theme1.xml><?xml version="1.0" encoding="utf-8"?>
<a:theme xmlns:a="http://schemas.openxmlformats.org/drawingml/2006/main" name="OUK-Templat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ORA_template_external</Template>
  <TotalTime>1890</TotalTime>
  <Words>2950</Words>
  <Application>Microsoft Office PowerPoint</Application>
  <PresentationFormat>Affichage à l'écran (16:9)</PresentationFormat>
  <Paragraphs>727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Helvetica 55 Roman</vt:lpstr>
      <vt:lpstr>Helvetica 75</vt:lpstr>
      <vt:lpstr>Helvetica 75 Bold</vt:lpstr>
      <vt:lpstr>Lucida Console</vt:lpstr>
      <vt:lpstr>Lucida Sans Typewriter</vt:lpstr>
      <vt:lpstr>Wingdings</vt:lpstr>
      <vt:lpstr>OUK-Template</vt:lpstr>
      <vt:lpstr>UDParse@SIGTYP 2024  modern language models for historical languages</vt:lpstr>
      <vt:lpstr>SIGTYP 2024 Shared Task</vt:lpstr>
      <vt:lpstr>Languages</vt:lpstr>
      <vt:lpstr>Provided Data</vt:lpstr>
      <vt:lpstr>Provided Data</vt:lpstr>
      <vt:lpstr>Our approaches</vt:lpstr>
      <vt:lpstr>Tasks 1, 2, and 3 POS tagging, Lemmatisation, morphological feature assignment</vt:lpstr>
      <vt:lpstr>UDParse</vt:lpstr>
      <vt:lpstr>Tasks 1, 2, and 3 Parameters</vt:lpstr>
      <vt:lpstr>Task 4a Filling gaps at word level</vt:lpstr>
      <vt:lpstr>Task 4b Filling gaps at character level</vt:lpstr>
      <vt:lpstr>Results</vt:lpstr>
      <vt:lpstr>Conclusion</vt:lpstr>
      <vt:lpstr>Thank you very much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HEINECKE Johannes TGI/DATA-AI</dc:creator>
  <cp:lastModifiedBy>HEINECKE Johannes TGI/DATA-AI</cp:lastModifiedBy>
  <cp:revision>40</cp:revision>
  <dcterms:created xsi:type="dcterms:W3CDTF">2024-02-08T11:04:41Z</dcterms:created>
  <dcterms:modified xsi:type="dcterms:W3CDTF">2024-02-12T15:38:30Z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