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91" r:id="rId18"/>
    <p:sldId id="304" r:id="rId19"/>
    <p:sldId id="305" r:id="rId20"/>
    <p:sldId id="303" r:id="rId21"/>
    <p:sldId id="290" r:id="rId22"/>
    <p:sldId id="271" r:id="rId23"/>
    <p:sldId id="272" r:id="rId24"/>
    <p:sldId id="273" r:id="rId25"/>
    <p:sldId id="274" r:id="rId26"/>
    <p:sldId id="27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7" r:id="rId38"/>
    <p:sldId id="294" r:id="rId39"/>
    <p:sldId id="293" r:id="rId40"/>
    <p:sldId id="292" r:id="rId41"/>
    <p:sldId id="295" r:id="rId42"/>
    <p:sldId id="300" r:id="rId43"/>
    <p:sldId id="301" r:id="rId44"/>
    <p:sldId id="302" r:id="rId45"/>
    <p:sldId id="297" r:id="rId46"/>
    <p:sldId id="299" r:id="rId47"/>
    <p:sldId id="298" r:id="rId48"/>
    <p:sldId id="306" r:id="rId49"/>
    <p:sldId id="308" r:id="rId50"/>
    <p:sldId id="307" r:id="rId51"/>
    <p:sldId id="309" r:id="rId52"/>
    <p:sldId id="310" r:id="rId53"/>
    <p:sldId id="311" r:id="rId54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986"/>
    <a:srgbClr val="0033CC"/>
    <a:srgbClr val="004F84"/>
    <a:srgbClr val="004C80"/>
    <a:srgbClr val="004D82"/>
    <a:srgbClr val="003F6E"/>
    <a:srgbClr val="85A8C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2" d="100"/>
          <a:sy n="82" d="100"/>
        </p:scale>
        <p:origin x="14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B971E10E-BF98-4845-AF6F-FB3910CFBC4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23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10T09:38:18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12407 10893 1570 0,'-6'-2'97'0,"-2"0"48"0,-1 2 2 16,3-2 0-16,2 2-19 0,-4 0-25 15,6 0-24-15,0 0-43 0,2 0-26 0,-3 0-3 16,3 0-7-16,0 0 0 0,0 0-22 16,0 0-24-16,0 0-44 0,0 0-41 15,0 0-34-15,0 0-102 0,0 0-122 0,5 0-80 16</inkml:trace>
  <inkml:trace contextRef="#ctx0" brushRef="#br0" timeOffset="22118.89">12378 10949 805 0,'-4'0'5'0,"0"0"-5"16,2 0-13-16,2 0-15 0,0 0-10 16,0 0-71-16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29T09:50:45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2971 14091 479 0,'0'0'50'0,"0"0"-50"15,0 0 5-15,0 0 20 16,0 0 10-16,0 0-15 15,0 0-20 1,0 0-108-16,-39 0-201 0</inkml:trace>
  <inkml:trace contextRef="#ctx0" brushRef="#br0" timeOffset="1244.05">4297 14596 908 0,'0'0'54'0,"0"0"-54"16,0 0-29-16,0 0 9 15,0 0-21-15,0 0-84 0,-21-60-546 16</inkml:trace>
  <inkml:trace contextRef="#ctx0" brushRef="#br0" timeOffset="6560.92">2877 14155 868 0,'0'0'14'16,"0"0"10"-16,0 0-4 0,0 0-7 15,0 0-9-15,0 0 6 16,0 0 1-16,-29-12-11 16,29 12-6-16,0 0-1 15,0 0-5-15,0 0-34 16,0 4-75-16,3 10-105 16,5-6-158-16</inkml:trace>
  <inkml:trace contextRef="#ctx0" brushRef="#br0" timeOffset="7220.21">4149 14606 986 0,'0'0'55'0,"0"0"-21"16,0 0-33-16,0 0 4 16,0 0 11-16,0 0-16 15,-5 0-12-15,31 0-64 16,2 0-99-16,-10 0-344 0</inkml:trace>
  <inkml:trace contextRef="#ctx0" brushRef="#br0" timeOffset="81493.5">14766 11781 43 0,'0'0'57'0,"0"0"-57"15,0 0-6-15,0 0-24 16,0 0 29-16,134 0-2 15,-99 0-12-15,1 0 8 16</inkml:trace>
  <inkml:trace contextRef="#ctx0" brushRef="#br0" timeOffset="83112.85">18558 11004 244 0,'0'0'95'16,"0"0"-92"-16,0 0 6 15,0 0 3-15,0 0 74 16,0 0-57-16,15-26-25 16,-10 24-4-16,0 2 1 15,-1-1-3-15,1 1 2 0,3 0-11 16,3 0-1 0,5 0-14-16,6 0-18 0,2 0-13 15,3 0-49 1,5 0 68-16,-3 0-33 0,4 0-44 15</inkml:trace>
  <inkml:trace contextRef="#ctx0" brushRef="#br0" timeOffset="83263.17">19082 10976 208 0,'0'0'43'0,"0"0"-17"15,0 0-17-15,0 0 28 16,0 0-22-16,123 0-11 15,-92 0-4-15,-2 0-19 16,0 6-22-16,-6 2-49 0</inkml:trace>
  <inkml:trace contextRef="#ctx0" brushRef="#br0" timeOffset="83582.27">20046 11115 201 0,'0'0'56'0,"0"0"4"16,0 0-22-16,0 0-38 16,0 0-8-16,0 0-27 15,123 30-72-15,-90-26-81 16</inkml:trace>
  <inkml:trace contextRef="#ctx0" brushRef="#br0" timeOffset="83737.7">20748 11199 452 0,'0'0'0'15,"0"0"-80"-15,0 0-161 16</inkml:trace>
  <inkml:trace contextRef="#ctx0" brushRef="#br0" timeOffset="83905.26">21189 11162 470 0,'0'0'0'0,"0"0"-125"15,0 0-171-15</inkml:trace>
  <inkml:trace contextRef="#ctx0" brushRef="#br0" timeOffset="84062.38">21769 11159 151 0,'0'0'0'0</inkml:trace>
  <inkml:trace contextRef="#ctx0" brushRef="#br0" timeOffset="84337.68">22078 11105 500 0,'0'0'44'16,"0"0"-43"-16,0 0-1 15,0 0 28-15,0 0 14 16,0 0-42-16,3-2-1 16,-3 2-3-16,2 0-2 15,0 0-25-15,2 0-61 16,-2 0-52-16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29T09:52:57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8128 5610 117 0,'0'0'473'15,"0"0"-415"-15,0 0-12 16,0 0-6-16,0 0 24 15,0 0-29-15,0 0-29 16,0 0-6-16,-66-36 0 16,66 36-13-16,0 0-3 15,22 3-99-15,4-3-78 16</inkml:trace>
  <inkml:trace contextRef="#ctx0" brushRef="#br0" timeOffset="1500.32">16169 5161 37 0,'0'0'14'0,"0"0"-14"16</inkml:trace>
  <inkml:trace contextRef="#ctx0" brushRef="#br0" timeOffset="1885.32">16169 5161 166 0,'-15'17'52'15,"11"-22"-44"-15,1 1 28 16,3 2-16-16,0 2 2 16,0-1-22-1,0-2 2-15,0 1 29 0,0 0-16 16,0 2 11-16,0-2-9 15,0 2-5-15,0 0 4 16,0 0-10-16,0 0 1 16,0 0 11-16,0 0-16 15,0-2-2-15,0 2 11 16,0 0 3-16,0-2 23 0,0 2-2 16,0-4-12-16,0 4 5 15,0 0-28-15,0-2 0 16,0 2-1-16,0 0 2 15,0 0-2-15,0 0 1 16,0 0-7-16,0 0-2 16,5 0-12-16,19-4 3 15,1-8-91-15,-7 0-174 16</inkml:trace>
  <inkml:trace contextRef="#ctx0" brushRef="#br0" timeOffset="8226.31">13021 2869 163 0,'0'0'182'16,"0"0"-125"-16,0 0-25 16,0 0 12-16,0 0 7 15,0 0-10-15,0 0-3 16,-55-60-32-16,55 60-6 15,0 0-5-15,8 4-18 16,21 15-42-16,0-5-87 16,-8-5-166-16</inkml:trace>
  <inkml:trace contextRef="#ctx0" brushRef="#br0" timeOffset="9178.29">13217 2809 95 0,'0'0'37'0,"0"0"-24"16,0 0-5-16,0 0 27 15,0 0 16-15,0 0-7 0,0 0-33 16,0 0-11 0,0 0-21-16,0 0-41 0,0 0 31 15,0 2 23-15,0 2 4 16,0 0-2-16,0-4-9 16,0 0 13-16,0 0 2 15,0 2-1-15,0 0 1 16,-2 2-66-16</inkml:trace>
  <inkml:trace contextRef="#ctx0" brushRef="#br0" timeOffset="10200.74">13871 2775 117 0,'0'0'64'0,"0"0"-39"15,0 0 13-15,0 0 29 16,0 0-38-16,0 0-23 16,0 0-6-16,0 0-20 15,0 0 14-15,0 0 5 16,0 0 1-16,0 0 6 15,0 0-4-15,0 0 5 16,0 0 12-16,-3 0-6 16,3 0-11-16,0 0-4 15,0 0 1-15,0 0-1 16,0 0-1-16,0 0 2 16,0 0 1-16,0 0-3 15,0 0-1-15,0 0 1 16,0 0-26-16,0 6-3 0,0 4-20 15,-7-2-54-15</inkml:trace>
  <inkml:trace contextRef="#ctx0" brushRef="#br0" timeOffset="11188.75">13485 2879 75 0,'0'0'107'0,"0"0"-63"16,0 0-14-16,0 0-4 15,0 0 24 1,0 0-20-16,0-10-15 16,0 10-15-16,0 0-5 0,2 0-20 15,4 0 12-15,6 0-52 16,-1 0-7-16,0 0-70 15</inkml:trace>
  <inkml:trace contextRef="#ctx0" brushRef="#br0" timeOffset="12816.26">12124 3323 119 0,'0'0'48'16,"0"0"-43"-16,0 0 8 15,0 0-1-15,0 0 9 16,0 0-8-16,-16-25-13 15,16 25-1-15,0 0 0 16,0 0-4-16,0 0 4 16,0 0 1-16,0 0 0 15,0 0-3-15,2 6 3 16,0 3 0-16,0 1-1 16,-2 1 2-16,0 3-2 15,0 2 1-15,0 2 0 16,0 2 0-16,0 3 1 0,0-3-1 15,0-2 0 1,0-2 3-16,0 0-6 16,0-2 3-16,0 2 0 15,0-2-3-15,-2 2 3 0,-2 0 0 16,-3 2 0-16,1 0 0 16,-3 4 0-16,-1 2 0 15,2 0 0-15,1 5-3 16,3-1 5-16,-1-2-2 15,5-2 0-15,-2-1 2 16,2-1-2-16,-3-1 0 16,-1-4 0-16,0 2 0 0,-3-1 1 15,3 2-1-15,0 0 0 16,1 0 1-16,0 0-2 16,3 0 1-16,0 2 0 15,0-2-1-15,0-2 1 16,0 0-1-16,0-4 1 15,0-1 0-15,0-1 2 16,0 4-2-16,0 0 0 16,0-1-2-16,0 2 2 15,0-1-3-15,0 0 3 16,-4-2 0-16,0 1-2 16,1 0 2-16,3 2-4 15,0-3 3-15,0 3-18 16,0 2-26-16,0-6 7 15,0 1-23-15</inkml:trace>
  <inkml:trace contextRef="#ctx0" brushRef="#br0" timeOffset="13044.21">12037 4429 75 0,'0'0'84'15,"0"0"-63"1,0 0-1-16,0 0-20 16,0 0 1-16,0 0-4 0,20-12-16 15,-16 12-61-15</inkml:trace>
  <inkml:trace contextRef="#ctx0" brushRef="#br0" timeOffset="13257.65">12037 4429 134 0,'6'20'0'0,"-6"-20"-64"16</inkml:trace>
  <inkml:trace contextRef="#ctx0" brushRef="#br0" timeOffset="13449.13">12074 4443 181 0,'0'0'0'16,"0"0"-6"-16,0 0-12 15,0 0 18-15,0 0 0 16,0 0-9-16,0 2-42 15,0 1-46-15</inkml:trace>
  <inkml:trace contextRef="#ctx0" brushRef="#br0" timeOffset="36077.11">13786 12572 125 0,'0'0'200'0,"0"0"-128"16,0 0-72-16,0 0-5 0,0 0-88 15,0 0-152-15</inkml:trace>
  <inkml:trace contextRef="#ctx0" brushRef="#br0" timeOffset="37024.53">16662 14528 722 0,'0'0'111'16,"0"0"-47"-16,0 0-51 15,0 0 17-15,0 0 11 16,0 0-26-16,-11 0-4 16,11 0-11-16,0 0-6 15,0 0-4-15,0 0-45 16,0 0-28-16,0 0-136 16,-4 0-366-16</inkml:trace>
  <inkml:trace contextRef="#ctx0" brushRef="#br0" timeOffset="37971.61">14064 12890 327 0,'0'0'60'16,"0"0"-13"-16,0 0 5 15,0 0 45-15,0 0-48 16,0 0-8-16,0 0-41 15,0 0-4-15,0 0 4 0,0 0-24 16,11 0-81 0,12 0-107-16</inkml:trace>
  <inkml:trace contextRef="#ctx0" brushRef="#br0" timeOffset="38861.98">16938 14512 428 0,'0'0'38'0,"0"0"-21"16,0 0 51-16,0 0 41 15,0 0-27-15,0 0-22 16,0-4-27-16,0 4-12 15,0 0 1-15,0 0 5 16,0 0-27-16,0 0-16 16,0 0-35-16,0-6-159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29T10:02:53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2938 9765 404 0,'0'0'3'0,"0"0"0"16,0 0 4-16,0 0 10 15,0 0-5-15,0 0-12 16,0 0-13-16,57-44 13 15,-39 44-45-15,-2 0-34 16,3 0-76-16</inkml:trace>
  <inkml:trace contextRef="#ctx0" brushRef="#br0" timeOffset="154.66">3327 9669 287 0,'0'0'0'0</inkml:trace>
  <inkml:trace contextRef="#ctx0" brushRef="#br0" timeOffset="340.67">3661 9707 473 0,'0'0'0'16,"0"0"-57"-16,0 0-33 15,0 0 45-15,123-33 32 16,-94 24-151-16</inkml:trace>
  <inkml:trace contextRef="#ctx0" brushRef="#br0" timeOffset="475.6">3919 9675 579 0,'0'0'43'15,"0"0"-38"-15,0 0-5 16,0 0-3-16,0 0-85 0,0 0-230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77" tIns="47339" rIns="94677" bIns="4733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BC20F13B-331B-44F4-954D-6C71030885E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648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5F3BB2-189E-4241-B442-7E96556AD4A8}" type="slidenum">
              <a:rPr lang="it-IT" sz="1300" smtClean="0">
                <a:latin typeface="Times" pitchFamily="18" charset="0"/>
              </a:rPr>
              <a:pPr/>
              <a:t>1</a:t>
            </a:fld>
            <a:endParaRPr lang="it-IT" sz="1300">
              <a:latin typeface="Times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5650" y="827088"/>
            <a:ext cx="5527675" cy="41465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5248275"/>
            <a:ext cx="5159375" cy="4973638"/>
          </a:xfrm>
          <a:noFill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 descr="powerpoint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740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F4817-2332-4ACE-85A3-135F480E2FF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030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FD429-DCF9-48E7-9B74-71595784633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2142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436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64912-1F0A-4473-B02C-263BBA2DA86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1738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436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0668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6195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1D619-2F61-49C1-A574-DA42BB9CA9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35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436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0668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6195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75269-D415-4B11-BB7D-1DC9E7F7F3D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3974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D375C-0B63-4A28-96E3-084A07DE728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582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7ACC8-4C42-4637-A6FC-F3ADF02A2AC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1281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D07E4-23BE-4B35-B5E3-B6726A4288C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6721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8FA74-B3C1-405A-A4F7-B5A026348D0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2505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7924-8F86-47A9-B3D5-DC06D304194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2148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6C0E-9A2E-4441-9490-84F0C1456BC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0476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404C-87EF-473A-BBA1-EF9FDE31067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8775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4A63-A713-4272-9B7E-A3617D08352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9122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num_dia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0"/>
            <a:ext cx="24193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09600" y="76200"/>
            <a:ext cx="5943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2113" y="152400"/>
            <a:ext cx="13255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solidFill>
                  <a:srgbClr val="003F6E"/>
                </a:solidFill>
              </a:defRPr>
            </a:lvl1pPr>
          </a:lstStyle>
          <a:p>
            <a:pPr>
              <a:defRPr/>
            </a:pPr>
            <a:fld id="{08A6F43F-EE50-4F82-B19F-8F727880247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b="1">
                <a:solidFill>
                  <a:srgbClr val="003F6E"/>
                </a:solidFill>
              </a:rPr>
              <a:t>Andrea Bernasconi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58EC1-1DF7-4F75-B13E-2340B17AB648}"/>
              </a:ext>
            </a:extLst>
          </p:cNvPr>
          <p:cNvSpPr txBox="1"/>
          <p:nvPr userDrawn="1"/>
        </p:nvSpPr>
        <p:spPr>
          <a:xfrm rot="16200000">
            <a:off x="-3176845" y="3143091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This document is distributed by Andrea Bernasconi to the students of the course Finite Element Simulation for Mechanical Design for personal use only, as teaching/learning materials. Any other use is forbidden without the written consent of the author 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wmf"/><Relationship Id="rId7" Type="http://schemas.openxmlformats.org/officeDocument/2006/relationships/image" Target="../media/image18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0.png"/><Relationship Id="rId10" Type="http://schemas.openxmlformats.org/officeDocument/2006/relationships/image" Target="../media/image21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450.png"/><Relationship Id="rId7" Type="http://schemas.openxmlformats.org/officeDocument/2006/relationships/image" Target="../media/image2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1.png"/><Relationship Id="rId5" Type="http://schemas.openxmlformats.org/officeDocument/2006/relationships/image" Target="../media/image47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2843808" y="3573016"/>
            <a:ext cx="614045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3F6E"/>
                </a:solidFill>
              </a:rPr>
              <a:t>Finite Element Simulation For Mechanical Design</a:t>
            </a:r>
            <a:endParaRPr lang="it-IT" sz="1800" b="1" dirty="0">
              <a:solidFill>
                <a:srgbClr val="003F6E"/>
              </a:solidFill>
            </a:endParaRP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3F6E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3F6E"/>
                </a:solidFill>
              </a:rPr>
              <a:t>Dynamic analyses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3F6E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3F6E"/>
                </a:solidFill>
              </a:rPr>
              <a:t>Prof. Andrea Bernasconi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B527B-89CD-44C7-B998-BB32E385E9B5}" type="slidenum">
              <a:rPr lang="it-IT" sz="1400" smtClean="0">
                <a:solidFill>
                  <a:srgbClr val="003F6E"/>
                </a:solidFill>
              </a:rPr>
              <a:pPr/>
              <a:t>10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229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matrix</a:t>
            </a:r>
          </a:p>
        </p:txBody>
      </p:sp>
      <p:pic>
        <p:nvPicPr>
          <p:cNvPr id="12292" name="Picture 4" descr="Scan10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7"/>
          <a:stretch>
            <a:fillRect/>
          </a:stretch>
        </p:blipFill>
        <p:spPr bwMode="auto">
          <a:xfrm>
            <a:off x="4356100" y="2708275"/>
            <a:ext cx="42497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1188" y="692150"/>
            <a:ext cx="799306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In a FE model, masses (distributed) can be: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 lumped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 distributed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Example: beam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Object 6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39750" y="2997200"/>
                <a:ext cx="3455988" cy="3284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𝐴𝐿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39750" y="2997200"/>
                <a:ext cx="3455988" cy="3284538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995738" y="5589588"/>
            <a:ext cx="48244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M becomes a diagonal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43D67-D1A6-40E7-8FB1-4C3B307EC284}"/>
              </a:ext>
            </a:extLst>
          </p:cNvPr>
          <p:cNvSpPr txBox="1"/>
          <p:nvPr/>
        </p:nvSpPr>
        <p:spPr>
          <a:xfrm>
            <a:off x="6156300" y="526082"/>
            <a:ext cx="2808312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</a:rPr>
              <a:t>In [K], the j-</a:t>
            </a:r>
            <a:r>
              <a:rPr lang="it-IT" sz="1400" dirty="0" err="1">
                <a:latin typeface="Calibri" panose="020F0502020204030204" pitchFamily="34" charset="0"/>
              </a:rPr>
              <a:t>th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column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represents</a:t>
            </a:r>
            <a:r>
              <a:rPr lang="it-IT" sz="1400" dirty="0">
                <a:latin typeface="Calibri" panose="020F0502020204030204" pitchFamily="34" charset="0"/>
              </a:rPr>
              <a:t> the </a:t>
            </a:r>
            <a:r>
              <a:rPr lang="it-IT" sz="1400" dirty="0" err="1">
                <a:latin typeface="Calibri" panose="020F0502020204030204" pitchFamily="34" charset="0"/>
              </a:rPr>
              <a:t>vector</a:t>
            </a:r>
            <a:r>
              <a:rPr lang="it-IT" sz="1400" dirty="0">
                <a:latin typeface="Calibri" panose="020F0502020204030204" pitchFamily="34" charset="0"/>
              </a:rPr>
              <a:t> of </a:t>
            </a:r>
            <a:r>
              <a:rPr lang="it-IT" sz="1400" dirty="0" err="1">
                <a:latin typeface="Calibri" panose="020F0502020204030204" pitchFamily="34" charset="0"/>
              </a:rPr>
              <a:t>nodal</a:t>
            </a:r>
            <a:r>
              <a:rPr lang="it-IT" sz="1400" dirty="0">
                <a:latin typeface="Calibri" panose="020F0502020204030204" pitchFamily="34" charset="0"/>
              </a:rPr>
              <a:t> loads </a:t>
            </a:r>
            <a:r>
              <a:rPr lang="it-IT" sz="1400" dirty="0" err="1">
                <a:latin typeface="Calibri" panose="020F0502020204030204" pitchFamily="34" charset="0"/>
              </a:rPr>
              <a:t>that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mantain</a:t>
            </a:r>
            <a:r>
              <a:rPr lang="it-IT" sz="1400" dirty="0">
                <a:latin typeface="Calibri" panose="020F0502020204030204" pitchFamily="34" charset="0"/>
              </a:rPr>
              <a:t> the </a:t>
            </a:r>
            <a:r>
              <a:rPr lang="it-IT" sz="1400" dirty="0" err="1">
                <a:latin typeface="Calibri" panose="020F0502020204030204" pitchFamily="34" charset="0"/>
              </a:rPr>
              <a:t>displacement</a:t>
            </a:r>
            <a:r>
              <a:rPr lang="it-IT" sz="1400" dirty="0">
                <a:latin typeface="Calibri" panose="020F0502020204030204" pitchFamily="34" charset="0"/>
              </a:rPr>
              <a:t> field </a:t>
            </a:r>
            <a:r>
              <a:rPr lang="it-IT" sz="1400" dirty="0" err="1">
                <a:latin typeface="Calibri" panose="020F0502020204030204" pitchFamily="34" charset="0"/>
              </a:rPr>
              <a:t>created</a:t>
            </a:r>
            <a:r>
              <a:rPr lang="it-IT" sz="1400" dirty="0">
                <a:latin typeface="Calibri" panose="020F0502020204030204" pitchFamily="34" charset="0"/>
              </a:rPr>
              <a:t> by a </a:t>
            </a:r>
            <a:r>
              <a:rPr lang="it-IT" sz="1400" dirty="0" err="1">
                <a:latin typeface="Calibri" panose="020F0502020204030204" pitchFamily="34" charset="0"/>
              </a:rPr>
              <a:t>unit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value</a:t>
            </a:r>
            <a:r>
              <a:rPr lang="it-IT" sz="1400" dirty="0">
                <a:latin typeface="Calibri" panose="020F0502020204030204" pitchFamily="34" charset="0"/>
              </a:rPr>
              <a:t> of the j-</a:t>
            </a:r>
            <a:r>
              <a:rPr lang="it-IT" sz="1400" dirty="0" err="1">
                <a:latin typeface="Calibri" panose="020F0502020204030204" pitchFamily="34" charset="0"/>
              </a:rPr>
              <a:t>th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d.o.f</a:t>
            </a:r>
            <a:r>
              <a:rPr lang="it-IT" sz="1400" dirty="0">
                <a:latin typeface="Calibri" panose="020F0502020204030204" pitchFamily="34" charset="0"/>
              </a:rPr>
              <a:t>.</a:t>
            </a:r>
          </a:p>
          <a:p>
            <a:r>
              <a:rPr lang="it-IT" sz="1400" dirty="0" err="1">
                <a:latin typeface="Calibri" panose="020F0502020204030204" pitchFamily="34" charset="0"/>
              </a:rPr>
              <a:t>Similarly</a:t>
            </a:r>
            <a:r>
              <a:rPr lang="it-IT" sz="1400" dirty="0">
                <a:latin typeface="Calibri" panose="020F0502020204030204" pitchFamily="34" charset="0"/>
              </a:rPr>
              <a:t>, in [M], the j-</a:t>
            </a:r>
            <a:r>
              <a:rPr lang="it-IT" sz="1400" dirty="0" err="1">
                <a:latin typeface="Calibri" panose="020F0502020204030204" pitchFamily="34" charset="0"/>
              </a:rPr>
              <a:t>th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column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represents</a:t>
            </a:r>
            <a:r>
              <a:rPr lang="it-IT" sz="1400" dirty="0">
                <a:latin typeface="Calibri" panose="020F0502020204030204" pitchFamily="34" charset="0"/>
              </a:rPr>
              <a:t> the </a:t>
            </a:r>
            <a:r>
              <a:rPr lang="it-IT" sz="1400" dirty="0" err="1">
                <a:latin typeface="Calibri" panose="020F0502020204030204" pitchFamily="34" charset="0"/>
              </a:rPr>
              <a:t>vector</a:t>
            </a:r>
            <a:r>
              <a:rPr lang="it-IT" sz="1400" dirty="0">
                <a:latin typeface="Calibri" panose="020F0502020204030204" pitchFamily="34" charset="0"/>
              </a:rPr>
              <a:t> of </a:t>
            </a:r>
            <a:r>
              <a:rPr lang="it-IT" sz="1400" dirty="0" err="1">
                <a:latin typeface="Calibri" panose="020F0502020204030204" pitchFamily="34" charset="0"/>
              </a:rPr>
              <a:t>nodal</a:t>
            </a:r>
            <a:r>
              <a:rPr lang="it-IT" sz="1400" dirty="0">
                <a:latin typeface="Calibri" panose="020F0502020204030204" pitchFamily="34" charset="0"/>
              </a:rPr>
              <a:t> loads </a:t>
            </a:r>
            <a:r>
              <a:rPr lang="it-IT" sz="1400" dirty="0" err="1">
                <a:latin typeface="Calibri" panose="020F0502020204030204" pitchFamily="34" charset="0"/>
              </a:rPr>
              <a:t>that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mantain</a:t>
            </a:r>
            <a:r>
              <a:rPr lang="it-IT" sz="1400" dirty="0">
                <a:latin typeface="Calibri" panose="020F0502020204030204" pitchFamily="34" charset="0"/>
              </a:rPr>
              <a:t> the </a:t>
            </a:r>
            <a:r>
              <a:rPr lang="it-IT" sz="1400" b="1" dirty="0" err="1">
                <a:latin typeface="Calibri" panose="020F0502020204030204" pitchFamily="34" charset="0"/>
              </a:rPr>
              <a:t>acceleration</a:t>
            </a:r>
            <a:r>
              <a:rPr lang="it-IT" sz="1400" dirty="0">
                <a:latin typeface="Calibri" panose="020F0502020204030204" pitchFamily="34" charset="0"/>
              </a:rPr>
              <a:t> field </a:t>
            </a:r>
            <a:r>
              <a:rPr lang="it-IT" sz="1400" dirty="0" err="1">
                <a:latin typeface="Calibri" panose="020F0502020204030204" pitchFamily="34" charset="0"/>
              </a:rPr>
              <a:t>created</a:t>
            </a:r>
            <a:r>
              <a:rPr lang="it-IT" sz="1400" dirty="0">
                <a:latin typeface="Calibri" panose="020F0502020204030204" pitchFamily="34" charset="0"/>
              </a:rPr>
              <a:t> by a </a:t>
            </a:r>
            <a:r>
              <a:rPr lang="it-IT" sz="1400" dirty="0" err="1">
                <a:latin typeface="Calibri" panose="020F0502020204030204" pitchFamily="34" charset="0"/>
              </a:rPr>
              <a:t>unit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value</a:t>
            </a:r>
            <a:r>
              <a:rPr lang="it-IT" sz="1400" dirty="0">
                <a:latin typeface="Calibri" panose="020F0502020204030204" pitchFamily="34" charset="0"/>
              </a:rPr>
              <a:t> of the second derivative of j-</a:t>
            </a:r>
            <a:r>
              <a:rPr lang="it-IT" sz="1400" dirty="0" err="1">
                <a:latin typeface="Calibri" panose="020F0502020204030204" pitchFamily="34" charset="0"/>
              </a:rPr>
              <a:t>th</a:t>
            </a:r>
            <a:r>
              <a:rPr lang="it-IT" sz="1400" dirty="0">
                <a:latin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</a:rPr>
              <a:t>d.o.f</a:t>
            </a:r>
            <a:r>
              <a:rPr lang="it-IT" sz="1400" dirty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42B44-205F-44F3-86C5-D85674DC0CCE}"/>
              </a:ext>
            </a:extLst>
          </p:cNvPr>
          <p:cNvSpPr txBox="1"/>
          <p:nvPr/>
        </p:nvSpPr>
        <p:spPr>
          <a:xfrm>
            <a:off x="467544" y="256639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Mass </a:t>
            </a:r>
            <a:r>
              <a:rPr lang="it-IT" sz="2000" b="1" dirty="0" err="1">
                <a:latin typeface="Calibri" panose="020F0502020204030204" pitchFamily="34" charset="0"/>
              </a:rPr>
              <a:t>lumping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09960-031F-4CB8-9A01-50B992464E0D}"/>
              </a:ext>
            </a:extLst>
          </p:cNvPr>
          <p:cNvSpPr txBox="1"/>
          <p:nvPr/>
        </p:nvSpPr>
        <p:spPr>
          <a:xfrm>
            <a:off x="467544" y="5912320"/>
            <a:ext cx="525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</a:rPr>
              <a:t>The </a:t>
            </a:r>
            <a:r>
              <a:rPr lang="it-IT" sz="2000" dirty="0" err="1">
                <a:latin typeface="Calibri" panose="020F0502020204030204" pitchFamily="34" charset="0"/>
              </a:rPr>
              <a:t>displacement</a:t>
            </a:r>
            <a:r>
              <a:rPr lang="it-IT" sz="2000" dirty="0">
                <a:latin typeface="Calibri" panose="020F0502020204030204" pitchFamily="34" charset="0"/>
              </a:rPr>
              <a:t> field </a:t>
            </a:r>
            <a:r>
              <a:rPr lang="it-IT" sz="2000" dirty="0" err="1">
                <a:latin typeface="Calibri" panose="020F0502020204030204" pitchFamily="34" charset="0"/>
              </a:rPr>
              <a:t>is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treated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as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discontinous</a:t>
            </a:r>
            <a:endParaRPr lang="en-US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B41277-0701-C5EE-EF14-27F30091651B}"/>
                  </a:ext>
                </a:extLst>
              </p14:cNvPr>
              <p14:cNvContentPartPr/>
              <p14:nvPr/>
            </p14:nvContentPartPr>
            <p14:xfrm>
              <a:off x="1025280" y="3951000"/>
              <a:ext cx="6927840" cy="130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B41277-0701-C5EE-EF14-27F3009165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920" y="3941640"/>
                <a:ext cx="6946560" cy="132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3ED017-1FB6-4B07-98B4-EEAED22D423B}" type="slidenum">
              <a:rPr lang="it-IT" sz="1400" smtClean="0">
                <a:solidFill>
                  <a:srgbClr val="003F6E"/>
                </a:solidFill>
              </a:rPr>
              <a:pPr/>
              <a:t>11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331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Distributed masses</a:t>
            </a:r>
          </a:p>
        </p:txBody>
      </p:sp>
      <p:graphicFrame>
        <p:nvGraphicFramePr>
          <p:cNvPr id="1331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978275" y="3656013"/>
          <a:ext cx="18176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203200" progId="Equation.3">
                  <p:embed/>
                </p:oleObj>
              </mc:Choice>
              <mc:Fallback>
                <p:oleObj name="Equation" r:id="rId2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656013"/>
                        <a:ext cx="18176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Object 8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539750" y="4437063"/>
                <a:ext cx="2520082" cy="1112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𝐴𝐿</m:t>
                    </m:r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1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539750" y="4437063"/>
                <a:ext cx="2520082" cy="1112838"/>
              </a:xfrm>
              <a:prstGeom prst="rect">
                <a:avLst/>
              </a:prstGeom>
              <a:blipFill>
                <a:blip r:embed="rId5"/>
                <a:stretch>
                  <a:fillRect t="-27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71967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</a:rPr>
              <a:t>Inertia is treated like a distributed load</a:t>
            </a:r>
          </a:p>
          <a:p>
            <a:r>
              <a:rPr lang="en-US" sz="1800" dirty="0">
                <a:latin typeface="Calibri" panose="020F0502020204030204" pitchFamily="34" charset="0"/>
              </a:rPr>
              <a:t>hypothesis: linear variation of v(x)</a:t>
            </a:r>
          </a:p>
          <a:p>
            <a:r>
              <a:rPr lang="en-US" sz="1800" dirty="0">
                <a:latin typeface="Calibri" panose="020F0502020204030204" pitchFamily="34" charset="0"/>
              </a:rPr>
              <a:t>The load acting on the element dx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By imposing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Object 10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230946" y="4611688"/>
                <a:ext cx="3338351" cy="93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𝐴𝐿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2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230946" y="4611688"/>
                <a:ext cx="3338351" cy="9382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499093" y="5715569"/>
            <a:ext cx="83933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</a:rPr>
              <a:t>The M matrix is now full. However, it does not contain </a:t>
            </a:r>
            <a:r>
              <a:rPr lang="en-US" sz="1800" dirty="0" err="1">
                <a:latin typeface="Calibri" panose="020F0502020204030204" pitchFamily="34" charset="0"/>
              </a:rPr>
              <a:t>m</a:t>
            </a:r>
            <a:r>
              <a:rPr lang="en-US" sz="1800" baseline="-25000" dirty="0" err="1">
                <a:latin typeface="Calibri" panose="020F0502020204030204" pitchFamily="34" charset="0"/>
              </a:rPr>
              <a:t>ij</a:t>
            </a:r>
            <a:r>
              <a:rPr lang="en-US" sz="1800" dirty="0">
                <a:latin typeface="Calibri" panose="020F0502020204030204" pitchFamily="34" charset="0"/>
              </a:rPr>
              <a:t> associated to the rotational degrees of freedom</a:t>
            </a:r>
          </a:p>
        </p:txBody>
      </p:sp>
      <p:pic>
        <p:nvPicPr>
          <p:cNvPr id="11" name="Picture 4" descr="Scan10002">
            <a:extLst>
              <a:ext uri="{FF2B5EF4-FFF2-40B4-BE49-F238E27FC236}">
                <a16:creationId xmlns:a16="http://schemas.microsoft.com/office/drawing/2014/main" id="{20F2E13A-7890-4360-B8DC-18B36537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19978"/>
          <a:stretch>
            <a:fillRect/>
          </a:stretch>
        </p:blipFill>
        <p:spPr bwMode="auto">
          <a:xfrm>
            <a:off x="2339975" y="620713"/>
            <a:ext cx="4032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5857CD-45A7-57A4-CDF8-4E7B8F67D915}"/>
                  </a:ext>
                </a:extLst>
              </p14:cNvPr>
              <p14:cNvContentPartPr/>
              <p14:nvPr/>
            </p14:nvContentPartPr>
            <p14:xfrm>
              <a:off x="2902320" y="999000"/>
              <a:ext cx="3195720" cy="423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5857CD-45A7-57A4-CDF8-4E7B8F67D9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2960" y="989640"/>
                <a:ext cx="3214440" cy="425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72CFDE-5D52-4241-B6DA-8C9BBC4FB7BB}" type="slidenum">
              <a:rPr lang="it-IT" sz="1400" smtClean="0">
                <a:solidFill>
                  <a:srgbClr val="003F6E"/>
                </a:solidFill>
              </a:rPr>
              <a:pPr/>
              <a:t>12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43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[M]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066800"/>
                <a:ext cx="8210550" cy="49530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</a:rPr>
                  <a:t>In a beam element, one has to account also for nodal rotations and the corresponding inertial loads: the direct methods is inadequate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</a:rPr>
                  <a:t>Following the same approach as for [K], applying the virtual work to inertia forces one obtains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</a:rPr>
                  <a:t>[M] is defined as consistent because the same shape functions of [K] are used.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</a:rPr>
                  <a:t>Thus, for a beam element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</a:rPr>
                  <a:t>Which operates 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̈"/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̈"/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3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066800"/>
                <a:ext cx="8210550" cy="4953000"/>
              </a:xfrm>
              <a:blipFill>
                <a:blip r:embed="rId2"/>
                <a:stretch>
                  <a:fillRect l="-1707" t="-2091" b="-3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419475" y="2060848"/>
                <a:ext cx="2635300" cy="582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4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419475" y="2060848"/>
                <a:ext cx="2635300" cy="58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5BA7B94-0DD4-4DDB-A51B-89697FBC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71" y="3781078"/>
            <a:ext cx="4644008" cy="18422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72CFDE-5D52-4241-B6DA-8C9BBC4FB7BB}" type="slidenum">
              <a:rPr lang="it-IT" sz="1400" smtClean="0">
                <a:solidFill>
                  <a:srgbClr val="003F6E"/>
                </a:solidFill>
              </a:rPr>
              <a:pPr/>
              <a:t>13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43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[M]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8210550" cy="49530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All previously shown matrices correctly represent the resistance to translational accelerations.</a:t>
            </a:r>
          </a:p>
          <a:p>
            <a:pPr marL="0" indent="0">
              <a:lnSpc>
                <a:spcPct val="90000"/>
              </a:lnSpc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Whether the matrix [M] is consistent or not, proper convergence is assured with mesh refinement if it provides the correct inertia forces for all possible </a:t>
            </a:r>
            <a:r>
              <a:rPr lang="en-US" sz="1800" b="1" dirty="0">
                <a:latin typeface="Calibri" panose="020F0502020204030204" pitchFamily="34" charset="0"/>
              </a:rPr>
              <a:t>translational </a:t>
            </a:r>
            <a:r>
              <a:rPr lang="en-US" sz="1800" dirty="0">
                <a:latin typeface="Calibri" panose="020F0502020204030204" pitchFamily="34" charset="0"/>
              </a:rPr>
              <a:t>accelerations</a:t>
            </a:r>
          </a:p>
          <a:p>
            <a:pPr marL="0" indent="0">
              <a:lnSpc>
                <a:spcPct val="90000"/>
              </a:lnSpc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Particularly, for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compatible elements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fully integrated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[M] consistent</a:t>
            </a:r>
          </a:p>
          <a:p>
            <a:pPr marL="0" indent="0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computed  </a:t>
            </a:r>
            <a:r>
              <a:rPr lang="en-US" sz="1800" dirty="0" err="1">
                <a:latin typeface="Symbol" panose="05050102010706020507" pitchFamily="18" charset="2"/>
              </a:rPr>
              <a:t>w</a:t>
            </a:r>
            <a:r>
              <a:rPr lang="en-US" sz="1800" baseline="-25000" dirty="0" err="1">
                <a:latin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</a:rPr>
              <a:t> are upper bounds of the true 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>
                <a:latin typeface="Calibri" panose="020F0502020204030204" pitchFamily="34" charset="0"/>
              </a:rPr>
              <a:t> (convergence from above)</a:t>
            </a:r>
          </a:p>
          <a:p>
            <a:pPr marL="0" indent="0">
              <a:lnSpc>
                <a:spcPct val="90000"/>
              </a:lnSpc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1800" dirty="0">
                <a:latin typeface="Calibri" panose="020F0502020204030204" pitchFamily="34" charset="0"/>
              </a:rPr>
              <a:t>Note: the model is stiffer -&gt; computed </a:t>
            </a:r>
            <a:r>
              <a:rPr lang="en-US" sz="1800" dirty="0" err="1">
                <a:latin typeface="Symbol" panose="05050102010706020507" pitchFamily="18" charset="2"/>
              </a:rPr>
              <a:t>w</a:t>
            </a:r>
            <a:r>
              <a:rPr lang="en-US" sz="1800" baseline="-25000" dirty="0" err="1">
                <a:latin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</a:rPr>
              <a:t> are raised</a:t>
            </a:r>
          </a:p>
        </p:txBody>
      </p:sp>
    </p:spTree>
    <p:extLst>
      <p:ext uri="{BB962C8B-B14F-4D97-AF65-F5344CB8AC3E}">
        <p14:creationId xmlns:p14="http://schemas.microsoft.com/office/powerpoint/2010/main" val="3082446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15F980-C3F8-4BA6-9ADD-1A2C4B951959}" type="slidenum">
              <a:rPr lang="it-IT" sz="1400" smtClean="0">
                <a:solidFill>
                  <a:srgbClr val="003F6E"/>
                </a:solidFill>
              </a:rPr>
              <a:pPr/>
              <a:t>14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536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FEM: undamped free vibrations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60450" y="1385888"/>
                <a:ext cx="7111950" cy="4605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GB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Undumped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it-IT" dirty="0">
                    <a:solidFill>
                      <a:srgbClr val="000000"/>
                    </a:solidFill>
                  </a:rPr>
                  <a:t>	</a:t>
                </a:r>
              </a:p>
              <a:p>
                <a:pPr/>
                <a:r>
                  <a:rPr lang="it-IT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Feee</m:t>
                    </m:r>
                    <m: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either  constant or zero</a:t>
                </a: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costant</m:t>
                          </m:r>
                        </m:sub>
                      </m:sSub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/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=0⇒∃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≠0: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36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60450" y="1385888"/>
                <a:ext cx="7111950" cy="4605337"/>
              </a:xfrm>
              <a:prstGeom prst="rect">
                <a:avLst/>
              </a:prstGeom>
              <a:blipFill>
                <a:blip r:embed="rId2"/>
                <a:stretch>
                  <a:fillRect t="-6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492450" y="5838825"/>
            <a:ext cx="467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Calibri" panose="020F0502020204030204" pitchFamily="34" charset="0"/>
              </a:rPr>
              <a:t>Eigenvalue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DFD51-DDEC-4539-A628-FD830B63BCF3}"/>
                  </a:ext>
                </a:extLst>
              </p:cNvPr>
              <p:cNvSpPr txBox="1"/>
              <p:nvPr/>
            </p:nvSpPr>
            <p:spPr>
              <a:xfrm>
                <a:off x="3851920" y="3933056"/>
                <a:ext cx="4572000" cy="460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DFD51-DDEC-4539-A628-FD830B63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933056"/>
                <a:ext cx="4572000" cy="460254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015A91-3B97-40FF-9BED-B920DC915411}" type="slidenum">
              <a:rPr lang="it-IT" sz="1400" smtClean="0">
                <a:solidFill>
                  <a:srgbClr val="003F6E"/>
                </a:solidFill>
              </a:rPr>
              <a:pPr/>
              <a:t>15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6387" name="Rectangle 5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FEM: eigenfrequencies and vibration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09600" y="1586429"/>
                <a:ext cx="3814733" cy="3268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GB" sz="2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GB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388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09600" y="1586429"/>
                <a:ext cx="3814733" cy="3268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267879" y="2353144"/>
            <a:ext cx="5184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Trivial solution, we are not interested in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3267879" y="3122573"/>
            <a:ext cx="5184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Eigenvalues -&gt; Eigenfrequencies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254629" y="3793965"/>
            <a:ext cx="547211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The corresponding eigenvectors are the vibration modes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611188" y="5300663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Note: the structure can be modelled as free (no boundary conditions); rigid motions, corresponding to 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>
                <a:latin typeface="Calibri" panose="020F0502020204030204" pitchFamily="34" charset="0"/>
              </a:rPr>
              <a:t>=0, pose numerical issues, that can be overcome by setting an “eigenvalue shift”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347314-AA04-BE86-BA16-EF14562CA677}"/>
                  </a:ext>
                </a:extLst>
              </p14:cNvPr>
              <p14:cNvContentPartPr/>
              <p14:nvPr/>
            </p14:nvContentPartPr>
            <p14:xfrm>
              <a:off x="1057680" y="3479400"/>
              <a:ext cx="353520" cy="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347314-AA04-BE86-BA16-EF14562CA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320" y="3470040"/>
                <a:ext cx="372240" cy="5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E3B590-69A1-4D0E-AAE6-B8B5ED81EA80}" type="slidenum">
              <a:rPr lang="it-IT" sz="1400" smtClean="0">
                <a:solidFill>
                  <a:srgbClr val="003F6E"/>
                </a:solidFill>
              </a:rPr>
              <a:pPr/>
              <a:t>16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7411" name="Rectangle 5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FEM: eigenfrequencies and vibration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30238" y="874713"/>
                <a:ext cx="3510756" cy="2851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30238" y="874713"/>
                <a:ext cx="3510756" cy="2851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34028" y="852027"/>
            <a:ext cx="482441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Elastic reactions are in equilibrium with inertia loads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2089415" y="1495406"/>
            <a:ext cx="68405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Are “modes”: amplitudes are defined up to a multiplicative constant, thus modes are usually normalized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09600" y="4783594"/>
            <a:ext cx="8208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>
                <a:latin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d.o.f.</a:t>
            </a:r>
            <a:r>
              <a:rPr lang="en-US" sz="2000" dirty="0">
                <a:latin typeface="Calibri" panose="020F0502020204030204" pitchFamily="34" charset="0"/>
              </a:rPr>
              <a:t> =&gt; </a:t>
            </a:r>
            <a:r>
              <a:rPr lang="en-US" sz="2000" i="1" dirty="0">
                <a:latin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Symbol" panose="05050102010706020507" pitchFamily="18" charset="2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</a:rPr>
              <a:t>, but it is not necessary to evaluate them all, unless in special cases, like impacts, the response of a structure is governed by the first modes only.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963BCB06-5A9D-435F-87B1-60A2E36660F7}"/>
                  </a:ext>
                </a:extLst>
              </p:cNvPr>
              <p:cNvSpPr txBox="1"/>
              <p:nvPr/>
            </p:nvSpPr>
            <p:spPr bwMode="auto">
              <a:xfrm>
                <a:off x="571227" y="3118149"/>
                <a:ext cx="6020345" cy="6379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963BCB06-5A9D-435F-87B1-60A2E366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227" y="3118149"/>
                <a:ext cx="6020345" cy="637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>
            <a:extLst>
              <a:ext uri="{FF2B5EF4-FFF2-40B4-BE49-F238E27FC236}">
                <a16:creationId xmlns:a16="http://schemas.microsoft.com/office/drawing/2014/main" id="{E9B7922C-0692-4582-A924-2DF41F37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705" y="3429000"/>
            <a:ext cx="271924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Modes are orthogonal </a:t>
            </a:r>
            <a:r>
              <a:rPr lang="en-US" sz="2000" dirty="0" err="1">
                <a:latin typeface="Calibri" panose="020F0502020204030204" pitchFamily="34" charset="0"/>
              </a:rPr>
              <a:t>wrt</a:t>
            </a:r>
            <a:r>
              <a:rPr lang="en-US" sz="2000" dirty="0">
                <a:latin typeface="Calibri" panose="020F0502020204030204" pitchFamily="34" charset="0"/>
              </a:rPr>
              <a:t> [K] and [M]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A8D74A76-44DD-EE2E-E082-8FCFDB84F4E8}"/>
                  </a:ext>
                </a:extLst>
              </p:cNvPr>
              <p:cNvSpPr txBox="1"/>
              <p:nvPr/>
            </p:nvSpPr>
            <p:spPr bwMode="auto">
              <a:xfrm>
                <a:off x="554688" y="3732723"/>
                <a:ext cx="6020345" cy="6379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A8D74A76-44DD-EE2E-E082-8FCFDB84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88" y="3732723"/>
                <a:ext cx="6020345" cy="637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27A5-23B4-4A5E-BDEF-45FF57B0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4879-2BE2-42B2-BEDF-73A5DCCB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</a:rPr>
              <a:t>Find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limit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>
                <a:latin typeface="Symbol" panose="05050102010706020507" pitchFamily="18" charset="2"/>
              </a:rPr>
              <a:t>w</a:t>
            </a:r>
            <a:r>
              <a:rPr lang="it-IT" dirty="0">
                <a:latin typeface="Calibri" panose="020F0502020204030204" pitchFamily="34" charset="0"/>
              </a:rPr>
              <a:t> , </a:t>
            </a:r>
            <a:r>
              <a:rPr lang="it-IT" dirty="0" err="1">
                <a:latin typeface="Calibri" panose="020F0502020204030204" pitchFamily="34" charset="0"/>
              </a:rPr>
              <a:t>such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</a:rPr>
              <a:t> stress in the </a:t>
            </a:r>
            <a:r>
              <a:rPr lang="it-IT" dirty="0" err="1">
                <a:latin typeface="Calibri" panose="020F0502020204030204" pitchFamily="34" charset="0"/>
              </a:rPr>
              <a:t>wire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equal</a:t>
            </a:r>
            <a:r>
              <a:rPr lang="it-IT" dirty="0">
                <a:latin typeface="Calibri" panose="020F0502020204030204" pitchFamily="34" charset="0"/>
              </a:rPr>
              <a:t> to </a:t>
            </a:r>
            <a:r>
              <a:rPr lang="it-IT" dirty="0" err="1">
                <a:latin typeface="Symbol" panose="05050102010706020507" pitchFamily="18" charset="2"/>
              </a:rPr>
              <a:t>s</a:t>
            </a:r>
            <a:r>
              <a:rPr lang="it-IT" baseline="-25000" dirty="0" err="1">
                <a:latin typeface="Calibri" panose="020F0502020204030204" pitchFamily="34" charset="0"/>
              </a:rPr>
              <a:t>all</a:t>
            </a:r>
            <a:r>
              <a:rPr lang="it-IT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EA95-FA28-441A-BC05-86575EEBE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3350D4-2F3A-487F-8955-0D6FAB12D838}"/>
              </a:ext>
            </a:extLst>
          </p:cNvPr>
          <p:cNvSpPr/>
          <p:nvPr/>
        </p:nvSpPr>
        <p:spPr bwMode="auto">
          <a:xfrm>
            <a:off x="5220072" y="2204864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DDFE2A-3976-42DC-8D06-3D6A369499D8}"/>
              </a:ext>
            </a:extLst>
          </p:cNvPr>
          <p:cNvCxnSpPr/>
          <p:nvPr/>
        </p:nvCxnSpPr>
        <p:spPr bwMode="auto">
          <a:xfrm flipH="1">
            <a:off x="2483768" y="2420888"/>
            <a:ext cx="273630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D4C7F4-D93D-4BCC-9943-32F3BD3B5B1F}"/>
              </a:ext>
            </a:extLst>
          </p:cNvPr>
          <p:cNvSpPr/>
          <p:nvPr/>
        </p:nvSpPr>
        <p:spPr bwMode="auto">
          <a:xfrm>
            <a:off x="2339752" y="23488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3FA34-B0DC-4722-BFF7-AC7095C7785B}"/>
              </a:ext>
            </a:extLst>
          </p:cNvPr>
          <p:cNvSpPr txBox="1"/>
          <p:nvPr/>
        </p:nvSpPr>
        <p:spPr>
          <a:xfrm>
            <a:off x="6091362" y="220486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 = 7.26 kg</a:t>
            </a:r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0ED6476-0722-4E2E-BD8E-68B5C570355E}"/>
              </a:ext>
            </a:extLst>
          </p:cNvPr>
          <p:cNvSpPr/>
          <p:nvPr/>
        </p:nvSpPr>
        <p:spPr bwMode="auto">
          <a:xfrm>
            <a:off x="2197104" y="2128664"/>
            <a:ext cx="656456" cy="656456"/>
          </a:xfrm>
          <a:prstGeom prst="arc">
            <a:avLst>
              <a:gd name="adj1" fmla="val 16200000"/>
              <a:gd name="adj2" fmla="val 5018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7CC31-2A88-4BD3-8BE0-9F793BBF95AE}"/>
              </a:ext>
            </a:extLst>
          </p:cNvPr>
          <p:cNvSpPr txBox="1"/>
          <p:nvPr/>
        </p:nvSpPr>
        <p:spPr>
          <a:xfrm>
            <a:off x="2771800" y="182163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706C1D-BC92-4312-876E-AFB0B2ACCE2E}"/>
              </a:ext>
            </a:extLst>
          </p:cNvPr>
          <p:cNvCxnSpPr/>
          <p:nvPr/>
        </p:nvCxnSpPr>
        <p:spPr bwMode="auto">
          <a:xfrm flipV="1">
            <a:off x="3203848" y="2435696"/>
            <a:ext cx="648072" cy="110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086A0-BA3B-42DF-BAB8-B17816A125C6}"/>
                  </a:ext>
                </a:extLst>
              </p:cNvPr>
              <p:cNvSpPr txBox="1"/>
              <p:nvPr/>
            </p:nvSpPr>
            <p:spPr>
              <a:xfrm>
                <a:off x="1823068" y="3185378"/>
                <a:ext cx="1658724" cy="162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latin typeface="Calibri" panose="020F0502020204030204" pitchFamily="34" charset="0"/>
                  </a:rPr>
                  <a:t>Steel </a:t>
                </a:r>
                <a:r>
                  <a:rPr lang="it-IT" sz="2000" dirty="0" err="1">
                    <a:latin typeface="Calibri" panose="020F0502020204030204" pitchFamily="34" charset="0"/>
                  </a:rPr>
                  <a:t>wire</a:t>
                </a:r>
                <a:endParaRPr lang="it-IT" sz="2000" dirty="0">
                  <a:latin typeface="Calibri" panose="020F0502020204030204" pitchFamily="34" charset="0"/>
                </a:endParaRPr>
              </a:p>
              <a:p>
                <a:r>
                  <a:rPr lang="it-IT" sz="2000" dirty="0">
                    <a:latin typeface="Calibri" panose="020F0502020204030204" pitchFamily="34" charset="0"/>
                  </a:rPr>
                  <a:t>L = 1000 mm</a:t>
                </a:r>
              </a:p>
              <a:p>
                <a:r>
                  <a:rPr lang="it-IT" sz="2000" dirty="0">
                    <a:latin typeface="Calibri" panose="020F050202020403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>
                    <a:latin typeface="Calibri" panose="020F0502020204030204" pitchFamily="34" charset="0"/>
                  </a:rPr>
                  <a:t> mm</a:t>
                </a:r>
                <a:r>
                  <a:rPr lang="it-IT" sz="2000" baseline="30000" dirty="0">
                    <a:latin typeface="Calibri" panose="020F0502020204030204" pitchFamily="34" charset="0"/>
                  </a:rPr>
                  <a:t>2</a:t>
                </a:r>
              </a:p>
              <a:p>
                <a:r>
                  <a:rPr lang="it-IT" sz="2000" dirty="0" err="1">
                    <a:latin typeface="Symbol" panose="05050102010706020507" pitchFamily="18" charset="2"/>
                  </a:rPr>
                  <a:t>s</a:t>
                </a:r>
                <a:r>
                  <a:rPr lang="it-IT" sz="2000" baseline="-25000" dirty="0" err="1">
                    <a:latin typeface="Calibri" panose="020F0502020204030204" pitchFamily="34" charset="0"/>
                  </a:rPr>
                  <a:t>all</a:t>
                </a:r>
                <a:r>
                  <a:rPr lang="it-IT" sz="2000" dirty="0">
                    <a:latin typeface="Calibri" panose="020F0502020204030204" pitchFamily="34" charset="0"/>
                  </a:rPr>
                  <a:t> = 235 MPa</a:t>
                </a:r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086A0-BA3B-42DF-BAB8-B17816A1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68" y="3185378"/>
                <a:ext cx="1658724" cy="1628779"/>
              </a:xfrm>
              <a:prstGeom prst="rect">
                <a:avLst/>
              </a:prstGeom>
              <a:blipFill>
                <a:blip r:embed="rId2"/>
                <a:stretch>
                  <a:fillRect l="-3676" t="-2247" r="-3309" b="-5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531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DC20-377B-446E-8836-D19E6C6D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 the </a:t>
            </a:r>
            <a:r>
              <a:rPr lang="it-IT" dirty="0" err="1"/>
              <a:t>problem</a:t>
            </a:r>
            <a:r>
              <a:rPr lang="it-IT" dirty="0"/>
              <a:t> and report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4B08-B67F-457E-9CA0-2A32D074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5CCB-960B-4E48-9831-BD95EEDFA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038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27A5-23B4-4A5E-BDEF-45FF57B0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4879-2BE2-42B2-BEDF-73A5DCCB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</a:rPr>
              <a:t>Find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limit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>
                <a:latin typeface="Symbol" panose="05050102010706020507" pitchFamily="18" charset="2"/>
              </a:rPr>
              <a:t>w</a:t>
            </a:r>
            <a:r>
              <a:rPr lang="it-IT" dirty="0">
                <a:latin typeface="Calibri" panose="020F0502020204030204" pitchFamily="34" charset="0"/>
              </a:rPr>
              <a:t> , </a:t>
            </a:r>
            <a:r>
              <a:rPr lang="it-IT" dirty="0" err="1">
                <a:latin typeface="Calibri" panose="020F0502020204030204" pitchFamily="34" charset="0"/>
              </a:rPr>
              <a:t>such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</a:rPr>
              <a:t> stress in the </a:t>
            </a:r>
            <a:r>
              <a:rPr lang="it-IT" dirty="0" err="1">
                <a:latin typeface="Calibri" panose="020F0502020204030204" pitchFamily="34" charset="0"/>
              </a:rPr>
              <a:t>wire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equal</a:t>
            </a:r>
            <a:r>
              <a:rPr lang="it-IT" dirty="0">
                <a:latin typeface="Calibri" panose="020F0502020204030204" pitchFamily="34" charset="0"/>
              </a:rPr>
              <a:t> to </a:t>
            </a:r>
            <a:r>
              <a:rPr lang="it-IT" dirty="0" err="1">
                <a:latin typeface="Symbol" panose="05050102010706020507" pitchFamily="18" charset="2"/>
              </a:rPr>
              <a:t>s</a:t>
            </a:r>
            <a:r>
              <a:rPr lang="it-IT" baseline="-25000" dirty="0" err="1">
                <a:latin typeface="Calibri" panose="020F0502020204030204" pitchFamily="34" charset="0"/>
              </a:rPr>
              <a:t>all</a:t>
            </a:r>
            <a:r>
              <a:rPr lang="it-IT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EA95-FA28-441A-BC05-86575EEBE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3350D4-2F3A-487F-8955-0D6FAB12D838}"/>
              </a:ext>
            </a:extLst>
          </p:cNvPr>
          <p:cNvSpPr/>
          <p:nvPr/>
        </p:nvSpPr>
        <p:spPr bwMode="auto">
          <a:xfrm>
            <a:off x="5220072" y="2204864"/>
            <a:ext cx="504056" cy="50405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DDFE2A-3976-42DC-8D06-3D6A369499D8}"/>
              </a:ext>
            </a:extLst>
          </p:cNvPr>
          <p:cNvCxnSpPr/>
          <p:nvPr/>
        </p:nvCxnSpPr>
        <p:spPr bwMode="auto">
          <a:xfrm flipH="1">
            <a:off x="2483768" y="2420888"/>
            <a:ext cx="273630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D4C7F4-D93D-4BCC-9943-32F3BD3B5B1F}"/>
              </a:ext>
            </a:extLst>
          </p:cNvPr>
          <p:cNvSpPr/>
          <p:nvPr/>
        </p:nvSpPr>
        <p:spPr bwMode="auto">
          <a:xfrm>
            <a:off x="2339752" y="23488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3FA34-B0DC-4722-BFF7-AC7095C7785B}"/>
              </a:ext>
            </a:extLst>
          </p:cNvPr>
          <p:cNvSpPr txBox="1"/>
          <p:nvPr/>
        </p:nvSpPr>
        <p:spPr>
          <a:xfrm>
            <a:off x="6091362" y="220486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 = 7.26 kg</a:t>
            </a:r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0ED6476-0722-4E2E-BD8E-68B5C570355E}"/>
              </a:ext>
            </a:extLst>
          </p:cNvPr>
          <p:cNvSpPr/>
          <p:nvPr/>
        </p:nvSpPr>
        <p:spPr bwMode="auto">
          <a:xfrm>
            <a:off x="2197104" y="2128664"/>
            <a:ext cx="656456" cy="656456"/>
          </a:xfrm>
          <a:prstGeom prst="arc">
            <a:avLst>
              <a:gd name="adj1" fmla="val 16200000"/>
              <a:gd name="adj2" fmla="val 5018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7CC31-2A88-4BD3-8BE0-9F793BBF95AE}"/>
              </a:ext>
            </a:extLst>
          </p:cNvPr>
          <p:cNvSpPr txBox="1"/>
          <p:nvPr/>
        </p:nvSpPr>
        <p:spPr>
          <a:xfrm>
            <a:off x="2771800" y="182163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Symbol" panose="05050102010706020507" pitchFamily="18" charset="2"/>
              </a:rPr>
              <a:t>w</a:t>
            </a:r>
            <a:endParaRPr lang="en-US" dirty="0">
              <a:latin typeface="Symbol" panose="05050102010706020507" pitchFamily="18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706C1D-BC92-4312-876E-AFB0B2ACCE2E}"/>
              </a:ext>
            </a:extLst>
          </p:cNvPr>
          <p:cNvCxnSpPr/>
          <p:nvPr/>
        </p:nvCxnSpPr>
        <p:spPr bwMode="auto">
          <a:xfrm flipV="1">
            <a:off x="3203848" y="2435696"/>
            <a:ext cx="648072" cy="110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086A0-BA3B-42DF-BAB8-B17816A125C6}"/>
                  </a:ext>
                </a:extLst>
              </p:cNvPr>
              <p:cNvSpPr txBox="1"/>
              <p:nvPr/>
            </p:nvSpPr>
            <p:spPr>
              <a:xfrm>
                <a:off x="1823068" y="3185378"/>
                <a:ext cx="1658724" cy="162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latin typeface="Calibri" panose="020F0502020204030204" pitchFamily="34" charset="0"/>
                  </a:rPr>
                  <a:t>Steel </a:t>
                </a:r>
                <a:r>
                  <a:rPr lang="it-IT" sz="2000" dirty="0" err="1">
                    <a:latin typeface="Calibri" panose="020F0502020204030204" pitchFamily="34" charset="0"/>
                  </a:rPr>
                  <a:t>wire</a:t>
                </a:r>
                <a:endParaRPr lang="it-IT" sz="2000" dirty="0">
                  <a:latin typeface="Calibri" panose="020F0502020204030204" pitchFamily="34" charset="0"/>
                </a:endParaRPr>
              </a:p>
              <a:p>
                <a:r>
                  <a:rPr lang="it-IT" sz="2000" dirty="0">
                    <a:latin typeface="Calibri" panose="020F0502020204030204" pitchFamily="34" charset="0"/>
                  </a:rPr>
                  <a:t>L = 1000 mm</a:t>
                </a:r>
              </a:p>
              <a:p>
                <a:r>
                  <a:rPr lang="it-IT" sz="2000" dirty="0">
                    <a:latin typeface="Calibri" panose="020F050202020403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>
                    <a:latin typeface="Calibri" panose="020F0502020204030204" pitchFamily="34" charset="0"/>
                  </a:rPr>
                  <a:t> mm</a:t>
                </a:r>
                <a:r>
                  <a:rPr lang="it-IT" sz="2000" baseline="30000" dirty="0">
                    <a:latin typeface="Calibri" panose="020F0502020204030204" pitchFamily="34" charset="0"/>
                  </a:rPr>
                  <a:t>2</a:t>
                </a:r>
              </a:p>
              <a:p>
                <a:r>
                  <a:rPr lang="it-IT" sz="2000" dirty="0" err="1">
                    <a:latin typeface="Symbol" panose="05050102010706020507" pitchFamily="18" charset="2"/>
                  </a:rPr>
                  <a:t>s</a:t>
                </a:r>
                <a:r>
                  <a:rPr lang="it-IT" sz="2000" baseline="-25000" dirty="0" err="1">
                    <a:latin typeface="Calibri" panose="020F0502020204030204" pitchFamily="34" charset="0"/>
                  </a:rPr>
                  <a:t>all</a:t>
                </a:r>
                <a:r>
                  <a:rPr lang="it-IT" sz="2000" dirty="0">
                    <a:latin typeface="Calibri" panose="020F0502020204030204" pitchFamily="34" charset="0"/>
                  </a:rPr>
                  <a:t> = 235 MPa</a:t>
                </a:r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086A0-BA3B-42DF-BAB8-B17816A1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68" y="3185378"/>
                <a:ext cx="1658724" cy="1628779"/>
              </a:xfrm>
              <a:prstGeom prst="rect">
                <a:avLst/>
              </a:prstGeom>
              <a:blipFill>
                <a:blip r:embed="rId2"/>
                <a:stretch>
                  <a:fillRect l="-3676" t="-2247" r="-3309" b="-5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17241-DAE3-46A3-BFFD-59BC8C80FED5}"/>
                  </a:ext>
                </a:extLst>
              </p:cNvPr>
              <p:cNvSpPr txBox="1"/>
              <p:nvPr/>
            </p:nvSpPr>
            <p:spPr>
              <a:xfrm>
                <a:off x="5121878" y="3025810"/>
                <a:ext cx="2077235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17241-DAE3-46A3-BFFD-59BC8C80F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78" y="3025810"/>
                <a:ext cx="2077235" cy="738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9DF63-C85E-48C2-9A30-9D49E52A368B}"/>
                  </a:ext>
                </a:extLst>
              </p:cNvPr>
              <p:cNvSpPr txBox="1"/>
              <p:nvPr/>
            </p:nvSpPr>
            <p:spPr>
              <a:xfrm>
                <a:off x="5035444" y="4007165"/>
                <a:ext cx="2250103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9DF63-C85E-48C2-9A30-9D49E52A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44" y="4007165"/>
                <a:ext cx="2250103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28C552-DF28-4DCF-90FD-24C70DA130DA}"/>
                  </a:ext>
                </a:extLst>
              </p:cNvPr>
              <p:cNvSpPr txBox="1"/>
              <p:nvPr/>
            </p:nvSpPr>
            <p:spPr>
              <a:xfrm>
                <a:off x="2339752" y="5293269"/>
                <a:ext cx="4157035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𝑙𝑖𝑚𝑖𝑡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28C552-DF28-4DCF-90FD-24C70DA1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293269"/>
                <a:ext cx="4157035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9130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7F2DF0-0EB7-42AB-83FA-ED6AE483E078}" type="slidenum">
              <a:rPr lang="it-IT" sz="1400" smtClean="0">
                <a:solidFill>
                  <a:srgbClr val="003F6E"/>
                </a:solidFill>
              </a:rPr>
              <a:pPr/>
              <a:t>2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409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 D.O.F.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5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420813" y="3441700"/>
                <a:ext cx="5743575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)     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0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420813" y="3441700"/>
                <a:ext cx="5743575" cy="406400"/>
              </a:xfrm>
              <a:prstGeom prst="rect">
                <a:avLst/>
              </a:prstGeom>
              <a:blipFill>
                <a:blip r:embed="rId2"/>
                <a:stretch>
                  <a:fillRect l="-1486" t="-12121" b="-106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4" descr="Sca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7" r="32010"/>
          <a:stretch>
            <a:fillRect/>
          </a:stretch>
        </p:blipFill>
        <p:spPr bwMode="auto">
          <a:xfrm>
            <a:off x="684213" y="404813"/>
            <a:ext cx="734377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539750" y="3933825"/>
            <a:ext cx="7993063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</a:rPr>
              <a:t>In a system having </a:t>
            </a:r>
            <a:r>
              <a:rPr lang="en-US" sz="1800" i="1" dirty="0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d.o.f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R(t) -&gt; {R}, nodal forces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u     -&gt; {D},  nodal displacements</a:t>
            </a:r>
          </a:p>
          <a:p>
            <a:r>
              <a:rPr lang="en-US" sz="1800" i="1" dirty="0">
                <a:latin typeface="Calibri" panose="020F0502020204030204" pitchFamily="34" charset="0"/>
              </a:rPr>
              <a:t>k, c, m</a:t>
            </a:r>
            <a:r>
              <a:rPr lang="en-US" sz="1800" dirty="0">
                <a:latin typeface="Calibri" panose="020F0502020204030204" pitchFamily="34" charset="0"/>
              </a:rPr>
              <a:t> scalars -&gt; [K], [C], [M] matrices (in absence of non-linearities, contain 		only scalars)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Object 8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411413" y="5949950"/>
                <a:ext cx="3908425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3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411413" y="5949950"/>
                <a:ext cx="3908425" cy="431800"/>
              </a:xfrm>
              <a:prstGeom prst="rect">
                <a:avLst/>
              </a:prstGeom>
              <a:blipFill>
                <a:blip r:embed="rId4"/>
                <a:stretch>
                  <a:fillRect l="-156" t="-56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BFBF-691D-44CA-BED6-56399A72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Problem’s</a:t>
            </a:r>
            <a:r>
              <a:rPr lang="it-IT" dirty="0"/>
              <a:t> data from Hummer </a:t>
            </a:r>
            <a:r>
              <a:rPr lang="it-IT" dirty="0" err="1"/>
              <a:t>Throw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EC75-2495-402C-BD4F-92F543F6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8A99-FFE8-43AE-8152-D969099FF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  <p:pic>
        <p:nvPicPr>
          <p:cNvPr id="34818" name="Picture 2" descr="Wojciech Nowicki">
            <a:extLst>
              <a:ext uri="{FF2B5EF4-FFF2-40B4-BE49-F238E27FC236}">
                <a16:creationId xmlns:a16="http://schemas.microsoft.com/office/drawing/2014/main" id="{79838FF5-592C-4430-8BE9-36ED946B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38313"/>
            <a:ext cx="5905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617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BFA8-4931-4F40-9C09-3DD101D4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Units!!!</a:t>
            </a:r>
            <a:br>
              <a:rPr lang="en-US" sz="2400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3DD6A-CBC8-485C-9E77-7EF9B00DD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C4056D63-AC54-4A87-B3E8-FB4E8DB66D6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836712"/>
            <a:ext cx="82296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Newton’s law</a:t>
            </a:r>
          </a:p>
          <a:p>
            <a:pPr marL="0" indent="0" algn="ctr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F = m a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 N s: 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Unity acceleration: 1 m/s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 force: 1 N = 1 kg x 1 m/s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masses must be expressed in kg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density must be expressed in kg/m</a:t>
            </a:r>
            <a:r>
              <a:rPr lang="en-US" sz="2000" baseline="30000" dirty="0">
                <a:latin typeface="Calibri" panose="020F0502020204030204" pitchFamily="34" charset="0"/>
              </a:rPr>
              <a:t>3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mm N s: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Unity acceleration: 1 mm/s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 force: 1 N = 1000 kg x 1 mm/s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Masses must be expressed in t = 1000 kg</a:t>
            </a:r>
          </a:p>
          <a:p>
            <a:pPr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density must be expressed in t/mm</a:t>
            </a:r>
            <a:r>
              <a:rPr lang="en-US" sz="2000" baseline="30000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69360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2BC1F77-8699-4858-8FE9-1D8D3D3E710D}" type="slidenum">
              <a:rPr lang="it-IT" sz="1400" smtClean="0">
                <a:solidFill>
                  <a:srgbClr val="003F6E"/>
                </a:solidFill>
              </a:rPr>
              <a:pPr/>
              <a:t>22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84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elements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8229600" cy="2663825"/>
          </a:xfrm>
        </p:spPr>
        <p:txBody>
          <a:bodyPr/>
          <a:lstStyle/>
          <a:p>
            <a:pPr marL="0" indent="0"/>
            <a:r>
              <a:rPr lang="en-US" dirty="0">
                <a:latin typeface="Calibri" panose="020F0502020204030204" pitchFamily="34" charset="0"/>
              </a:rPr>
              <a:t>The most appropriate number of elements depends on the number of modes of interest.</a:t>
            </a: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The first modes have a small number of nodes and therefore are properly described by a smaller number of elements than higher order modes.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Example: with only one element it is possible to model the first eigen mode, not the second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Let’s see more in Abaqus</a:t>
            </a:r>
          </a:p>
        </p:txBody>
      </p:sp>
      <p:pic>
        <p:nvPicPr>
          <p:cNvPr id="18437" name="Picture 4" descr="Scan10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49725"/>
            <a:ext cx="81375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77D49D-C54A-4250-B516-F5E97B47AF97}"/>
                  </a:ext>
                </a:extLst>
              </p:cNvPr>
              <p:cNvSpPr txBox="1"/>
              <p:nvPr/>
            </p:nvSpPr>
            <p:spPr>
              <a:xfrm>
                <a:off x="4724400" y="3181665"/>
                <a:ext cx="2539541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𝐸𝐽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77D49D-C54A-4250-B516-F5E97B47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181665"/>
                <a:ext cx="2539541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1023345-95DC-46C2-91FA-9827FB8C84BF}"/>
              </a:ext>
            </a:extLst>
          </p:cNvPr>
          <p:cNvSpPr txBox="1"/>
          <p:nvPr/>
        </p:nvSpPr>
        <p:spPr>
          <a:xfrm>
            <a:off x="4427984" y="527679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</a:rPr>
              <a:t>K</a:t>
            </a:r>
            <a:r>
              <a:rPr lang="it-IT" sz="2000" baseline="-25000" dirty="0">
                <a:latin typeface="Calibri" panose="020F0502020204030204" pitchFamily="34" charset="0"/>
              </a:rPr>
              <a:t>1</a:t>
            </a:r>
            <a:r>
              <a:rPr lang="it-IT" sz="2000" dirty="0">
                <a:latin typeface="Calibri" panose="020F0502020204030204" pitchFamily="34" charset="0"/>
              </a:rPr>
              <a:t> =1.875 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9CDE-8B84-4F48-81B5-6F4E64CAA4C7}"/>
              </a:ext>
            </a:extLst>
          </p:cNvPr>
          <p:cNvSpPr txBox="1"/>
          <p:nvPr/>
        </p:nvSpPr>
        <p:spPr>
          <a:xfrm>
            <a:off x="6746412" y="527679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</a:rPr>
              <a:t>K</a:t>
            </a:r>
            <a:r>
              <a:rPr lang="it-IT" sz="2000" baseline="-25000" dirty="0">
                <a:latin typeface="Calibri" panose="020F0502020204030204" pitchFamily="34" charset="0"/>
              </a:rPr>
              <a:t>2</a:t>
            </a:r>
            <a:r>
              <a:rPr lang="it-IT" sz="2000" dirty="0">
                <a:latin typeface="Calibri" panose="020F0502020204030204" pitchFamily="34" charset="0"/>
              </a:rPr>
              <a:t> =4.694 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BC2568-EE4F-478E-9270-C714619388A3}" type="slidenum">
              <a:rPr lang="it-IT" sz="1400" smtClean="0">
                <a:solidFill>
                  <a:srgbClr val="003F6E"/>
                </a:solidFill>
              </a:rPr>
              <a:pPr/>
              <a:t>23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945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Damping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916238" y="1125538"/>
                <a:ext cx="39116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16238" y="1125538"/>
                <a:ext cx="3911600" cy="431800"/>
              </a:xfrm>
              <a:prstGeom prst="rect">
                <a:avLst/>
              </a:prstGeom>
              <a:blipFill>
                <a:blip r:embed="rId2"/>
                <a:stretch>
                  <a:fillRect t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611188" y="2125663"/>
            <a:ext cx="74898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[C] represents a viscous damping term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Common sources of damping in structures are not viscous (e.g. friction in joints)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The contribution of [C] is small, therefore it can be idealized as viscous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Typical values of the damping ratio are </a:t>
            </a:r>
            <a:r>
              <a:rPr lang="en-US" sz="2000" dirty="0">
                <a:latin typeface="Symbol" panose="05050102010706020507" pitchFamily="18" charset="2"/>
              </a:rPr>
              <a:t>x</a:t>
            </a:r>
            <a:r>
              <a:rPr lang="en-US" sz="2000" dirty="0">
                <a:latin typeface="Calibri" panose="020F0502020204030204" pitchFamily="34" charset="0"/>
              </a:rPr>
              <a:t> = 0.02 – 0.07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5447CE-0CB4-4E7C-9381-52768E964A80}" type="slidenum">
              <a:rPr lang="it-IT" sz="1400" smtClean="0">
                <a:solidFill>
                  <a:srgbClr val="003F6E"/>
                </a:solidFill>
              </a:rPr>
              <a:pPr/>
              <a:t>24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048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damping (Rayleigh)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3132138" y="1412875"/>
                <a:ext cx="2309812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132138" y="1412875"/>
                <a:ext cx="2309812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755650" y="2276475"/>
            <a:ext cx="777557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Arbitrary definition, no physical meaning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Damping depends on frequency. E.g. for a 1 </a:t>
            </a:r>
            <a:r>
              <a:rPr lang="en-US" sz="2000" dirty="0" err="1">
                <a:latin typeface="Calibri" panose="020F0502020204030204" pitchFamily="34" charset="0"/>
              </a:rPr>
              <a:t>d.o.f</a:t>
            </a:r>
            <a:r>
              <a:rPr lang="en-US" sz="2000" dirty="0">
                <a:latin typeface="Calibri" panose="020F0502020204030204" pitchFamily="34" charset="0"/>
              </a:rPr>
              <a:t>. system: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Object 8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68350" y="3979863"/>
                <a:ext cx="5638800" cy="1320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68350" y="3979863"/>
                <a:ext cx="5638800" cy="1320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8FD5FE-0062-487D-AF70-84DDBE7E1FF9}" type="slidenum">
              <a:rPr lang="it-IT" sz="1400" smtClean="0">
                <a:solidFill>
                  <a:srgbClr val="003F6E"/>
                </a:solidFill>
              </a:rPr>
              <a:pPr/>
              <a:t>25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150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damping (Rayleigh)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619500" y="4437063"/>
                <a:ext cx="2824708" cy="1781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619500" y="4437063"/>
                <a:ext cx="2824708" cy="1781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9" name="Picture 6" descr="Scan10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72723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68313" y="4005263"/>
            <a:ext cx="835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4 values </a:t>
            </a:r>
            <a:r>
              <a:rPr lang="en-US" sz="2000" dirty="0">
                <a:latin typeface="Symbol" panose="05050102010706020507" pitchFamily="18" charset="2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>
                <a:latin typeface="Symbol" panose="05050102010706020507" pitchFamily="18" charset="2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,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 are chosen and the system solved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09622E-18F7-42F5-ADF2-26F9467C421C}" type="slidenum">
              <a:rPr lang="it-IT" sz="1400" smtClean="0">
                <a:solidFill>
                  <a:srgbClr val="003F6E"/>
                </a:solidFill>
              </a:rPr>
              <a:pPr/>
              <a:t>26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253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damping (Rayleigh)</a:t>
            </a:r>
          </a:p>
        </p:txBody>
      </p:sp>
      <p:pic>
        <p:nvPicPr>
          <p:cNvPr id="22532" name="Picture 4" descr="Scan10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72723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9600" y="4293096"/>
            <a:ext cx="835183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With this definition, one must accept the curve between points 1 and 2 as a satisfactory representation of damping over the range 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&lt;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dirty="0">
                <a:latin typeface="Calibri" panose="020F0502020204030204" pitchFamily="34" charset="0"/>
              </a:rPr>
              <a:t>&lt;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It demands infinite damping for 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dirty="0">
                <a:latin typeface="Calibri" panose="020F0502020204030204" pitchFamily="34" charset="0"/>
              </a:rPr>
              <a:t> -&gt; 0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Another way is modal damping -&gt; modal equations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7E747-4526-42A1-8A39-277075CE96AB}" type="slidenum">
              <a:rPr lang="it-IT" sz="1400" smtClean="0">
                <a:solidFill>
                  <a:srgbClr val="003F6E"/>
                </a:solidFill>
              </a:rPr>
              <a:pPr/>
              <a:t>27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4213" y="2852738"/>
            <a:ext cx="792003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I step)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Normalization of the eigenvectors with respect to the mass matrix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And therefore</a:t>
            </a:r>
          </a:p>
        </p:txBody>
      </p:sp>
      <p:sp>
        <p:nvSpPr>
          <p:cNvPr id="24580" name="Rectangl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268538" y="1844675"/>
                <a:ext cx="3910012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8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268538" y="1844675"/>
                <a:ext cx="3910012" cy="431800"/>
              </a:xfrm>
              <a:prstGeom prst="rect">
                <a:avLst/>
              </a:prstGeom>
              <a:blipFill>
                <a:blip r:embed="rId2"/>
                <a:stretch>
                  <a:fillRect t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627313" y="3933825"/>
                <a:ext cx="1954212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8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627313" y="3933825"/>
                <a:ext cx="1954212" cy="50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84213" y="908050"/>
            <a:ext cx="7991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</a:rPr>
              <a:t>Coordinate transformation: from PHYSICAL to MODAL, in the solution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Object 7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555875" y="5091113"/>
                <a:ext cx="2108200" cy="495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8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555875" y="5091113"/>
                <a:ext cx="2108200" cy="495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AC593-FBE8-4140-BF67-E47892C77A4A}" type="slidenum">
              <a:rPr lang="it-IT" sz="1400" smtClean="0">
                <a:solidFill>
                  <a:srgbClr val="003F6E"/>
                </a:solidFill>
              </a:rPr>
              <a:pPr/>
              <a:t>28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560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2850"/>
            <a:ext cx="7850188" cy="4953000"/>
          </a:xfrm>
        </p:spPr>
        <p:txBody>
          <a:bodyPr/>
          <a:lstStyle/>
          <a:p>
            <a:pPr marL="0" indent="0"/>
            <a:r>
              <a:rPr lang="en-US" dirty="0">
                <a:latin typeface="Calibri" panose="020F0502020204030204" pitchFamily="34" charset="0"/>
              </a:rPr>
              <a:t>II step)</a:t>
            </a: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Build the modal matrix [</a:t>
            </a:r>
            <a:r>
              <a:rPr lang="en-US" dirty="0">
                <a:latin typeface="Symbol" panose="05050102010706020507" pitchFamily="18" charset="2"/>
              </a:rPr>
              <a:t>F</a:t>
            </a:r>
            <a:r>
              <a:rPr lang="en-US" dirty="0">
                <a:latin typeface="Calibri" panose="020F0502020204030204" pitchFamily="34" charset="0"/>
              </a:rPr>
              <a:t>]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i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is the number of the free </a:t>
            </a:r>
            <a:r>
              <a:rPr lang="en-US" dirty="0" err="1">
                <a:latin typeface="Calibri" panose="020F0502020204030204" pitchFamily="34" charset="0"/>
              </a:rPr>
              <a:t>d.o.f</a:t>
            </a:r>
            <a:r>
              <a:rPr lang="en-US" dirty="0">
                <a:latin typeface="Calibri" panose="020F0502020204030204" pitchFamily="34" charset="0"/>
              </a:rPr>
              <a:t>. (not suppressed by constraints or boundary conditions)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And the matrix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For the orthogonality of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779838" y="2109788"/>
                <a:ext cx="248602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 …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0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779838" y="2109788"/>
                <a:ext cx="2486025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419475" y="4076700"/>
                <a:ext cx="302260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 …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0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419475" y="4076700"/>
                <a:ext cx="3022600" cy="482600"/>
              </a:xfrm>
              <a:prstGeom prst="rect">
                <a:avLst/>
              </a:prstGeom>
              <a:blipFill>
                <a:blip r:embed="rId3"/>
                <a:stretch>
                  <a:fillRect t="-1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Object 6"/>
              <p:cNvSpPr txBox="1"/>
              <p:nvPr/>
            </p:nvSpPr>
            <p:spPr bwMode="auto">
              <a:xfrm>
                <a:off x="3878263" y="5294313"/>
                <a:ext cx="2674937" cy="1014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0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63" y="5294313"/>
                <a:ext cx="2674937" cy="101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DDFB83-06E2-4F1E-8B53-76C4CAA5D754}" type="slidenum">
              <a:rPr lang="it-IT" sz="1400" smtClean="0">
                <a:solidFill>
                  <a:srgbClr val="003F6E"/>
                </a:solidFill>
              </a:rPr>
              <a:pPr/>
              <a:t>29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662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707313" cy="4953000"/>
          </a:xfrm>
        </p:spPr>
        <p:txBody>
          <a:bodyPr/>
          <a:lstStyle/>
          <a:p>
            <a:pPr marL="0" indent="0"/>
            <a:r>
              <a:rPr lang="en-US" dirty="0">
                <a:latin typeface="Calibri" panose="020F0502020204030204" pitchFamily="34" charset="0"/>
              </a:rPr>
              <a:t>III) step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 {D(t)} is expressed as a combination of the </a:t>
            </a:r>
            <a:r>
              <a:rPr lang="en-US" i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{D}</a:t>
            </a:r>
            <a:r>
              <a:rPr lang="en-US" baseline="-25000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, i.e.</a:t>
            </a: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endParaRPr lang="en-US" dirty="0">
              <a:latin typeface="Calibri" panose="020F0502020204030204" pitchFamily="34" charset="0"/>
            </a:endParaRPr>
          </a:p>
          <a:p>
            <a:pPr marL="0" indent="0"/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z</a:t>
            </a:r>
            <a:r>
              <a:rPr lang="en-US" baseline="-25000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are the </a:t>
            </a:r>
            <a:r>
              <a:rPr lang="en-US" b="1" dirty="0">
                <a:latin typeface="Calibri" panose="020F0502020204030204" pitchFamily="34" charset="0"/>
              </a:rPr>
              <a:t>modal coordinates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555776" y="2394484"/>
                <a:ext cx="4896544" cy="833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62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555776" y="2394484"/>
                <a:ext cx="4896544" cy="833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106862" y="3956050"/>
                <a:ext cx="1833289" cy="1344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63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106862" y="3956050"/>
                <a:ext cx="1833289" cy="1344613"/>
              </a:xfrm>
              <a:prstGeom prst="rect">
                <a:avLst/>
              </a:prstGeom>
              <a:blipFill>
                <a:blip r:embed="rId3"/>
                <a:stretch>
                  <a:fillRect r="-12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07D57-97C6-4F1B-979E-C429C8264F0B}"/>
                  </a:ext>
                </a:extLst>
              </p:cNvPr>
              <p:cNvSpPr txBox="1"/>
              <p:nvPr/>
            </p:nvSpPr>
            <p:spPr>
              <a:xfrm>
                <a:off x="1907704" y="4149080"/>
                <a:ext cx="1492075" cy="119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07D57-97C6-4F1B-979E-C429C826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149080"/>
                <a:ext cx="1492075" cy="1197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B652B0-AA1A-405A-A72C-794042BE3B2C}" type="slidenum">
              <a:rPr lang="it-IT" sz="1400" smtClean="0">
                <a:solidFill>
                  <a:srgbClr val="003F6E"/>
                </a:solidFill>
              </a:rPr>
              <a:pPr/>
              <a:t>3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51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2109788"/>
            <a:ext cx="799306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</a:rPr>
              <a:t>In general, given  {R(t)}, one wants to know {D(t)} and its derivatives 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This implies an integration over time.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It is possible to have less-demanding objectives:</a:t>
            </a:r>
          </a:p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Frequencies and vibration modes</a:t>
            </a:r>
          </a:p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bject 5"/>
              <p:cNvSpPr txBox="1"/>
              <p:nvPr/>
            </p:nvSpPr>
            <p:spPr bwMode="auto">
              <a:xfrm>
                <a:off x="2555875" y="1173163"/>
                <a:ext cx="3908425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2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1173163"/>
                <a:ext cx="3908425" cy="431800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C21A1E-A44B-4D78-8C35-D69B2CB1A055}" type="slidenum">
              <a:rPr lang="it-IT" sz="1400" smtClean="0">
                <a:solidFill>
                  <a:srgbClr val="003F6E"/>
                </a:solidFill>
              </a:rPr>
              <a:pPr/>
              <a:t>30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765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066800"/>
                <a:ext cx="8066088" cy="4953000"/>
              </a:xfrm>
            </p:spPr>
            <p:txBody>
              <a:bodyPr/>
              <a:lstStyle/>
              <a:p>
                <a:pPr marL="0" indent="0"/>
                <a:r>
                  <a:rPr lang="en-US" dirty="0">
                    <a:latin typeface="Calibri" panose="020F0502020204030204" pitchFamily="34" charset="0"/>
                  </a:rPr>
                  <a:t>IV step)</a:t>
                </a:r>
              </a:p>
              <a:p>
                <a:pPr marL="0" indent="0"/>
                <a:endParaRPr lang="en-US" dirty="0">
                  <a:latin typeface="Calibri" panose="020F0502020204030204" pitchFamily="34" charset="0"/>
                </a:endParaRPr>
              </a:p>
              <a:p>
                <a:pPr marL="0" indent="0"/>
                <a:r>
                  <a:rPr lang="en-US" dirty="0">
                    <a:latin typeface="Calibri" panose="020F0502020204030204" pitchFamily="34" charset="0"/>
                  </a:rPr>
                  <a:t>substitute {D} and its derivatives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and its derivatives, and pre-multiply by [</a:t>
                </a:r>
                <a:r>
                  <a:rPr lang="en-US" dirty="0">
                    <a:latin typeface="Symbol" panose="05050102010706020507" pitchFamily="18" charset="2"/>
                  </a:rPr>
                  <a:t>F</a:t>
                </a:r>
                <a:r>
                  <a:rPr lang="en-US" dirty="0">
                    <a:latin typeface="Calibri" panose="020F0502020204030204" pitchFamily="34" charset="0"/>
                  </a:rPr>
                  <a:t>]</a:t>
                </a:r>
                <a:r>
                  <a:rPr lang="en-US" baseline="30000" dirty="0">
                    <a:latin typeface="Calibri" panose="020F0502020204030204" pitchFamily="34" charset="0"/>
                  </a:rPr>
                  <a:t>T</a:t>
                </a: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baseline="30000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dirty="0">
                  <a:latin typeface="Calibri" panose="020F0502020204030204" pitchFamily="34" charset="0"/>
                </a:endParaRPr>
              </a:p>
              <a:p>
                <a:pPr marL="0" indent="0"/>
                <a:endParaRPr lang="en-US" dirty="0">
                  <a:latin typeface="Calibri" panose="020F0502020204030204" pitchFamily="34" charset="0"/>
                </a:endParaRPr>
              </a:p>
              <a:p>
                <a:pPr marL="0" indent="0"/>
                <a:r>
                  <a:rPr lang="en-US" dirty="0">
                    <a:latin typeface="Calibri" panose="020F0502020204030204" pitchFamily="34" charset="0"/>
                  </a:rPr>
                  <a:t>hence</a:t>
                </a:r>
              </a:p>
            </p:txBody>
          </p:sp>
        </mc:Choice>
        <mc:Fallback xmlns="">
          <p:sp>
            <p:nvSpPr>
              <p:cNvPr id="276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066800"/>
                <a:ext cx="8066088" cy="4953000"/>
              </a:xfrm>
              <a:blipFill>
                <a:blip r:embed="rId2"/>
                <a:stretch>
                  <a:fillRect l="-1890" t="-1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258888" y="2781300"/>
                <a:ext cx="7239000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5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258888" y="2781300"/>
                <a:ext cx="7239000" cy="482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555776" y="5260524"/>
                <a:ext cx="3783012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54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555776" y="5260524"/>
                <a:ext cx="3783012" cy="457200"/>
              </a:xfrm>
              <a:prstGeom prst="rect">
                <a:avLst/>
              </a:prstGeom>
              <a:blipFill>
                <a:blip r:embed="rId4"/>
                <a:stretch>
                  <a:fillRect t="-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Object 6"/>
              <p:cNvSpPr txBox="1"/>
              <p:nvPr/>
            </p:nvSpPr>
            <p:spPr bwMode="auto">
              <a:xfrm>
                <a:off x="2268538" y="2276475"/>
                <a:ext cx="50546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5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2276475"/>
                <a:ext cx="5054600" cy="431800"/>
              </a:xfrm>
              <a:prstGeom prst="rect">
                <a:avLst/>
              </a:prstGeom>
              <a:blipFill>
                <a:blip r:embed="rId5"/>
                <a:stretch>
                  <a:fillRect b="-98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B4F1D1-CCCC-47E6-AF16-DA2EF195F5CE}"/>
                  </a:ext>
                </a:extLst>
              </p:cNvPr>
              <p:cNvSpPr txBox="1"/>
              <p:nvPr/>
            </p:nvSpPr>
            <p:spPr>
              <a:xfrm>
                <a:off x="971600" y="3538370"/>
                <a:ext cx="4590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B4F1D1-CCCC-47E6-AF16-DA2EF195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38370"/>
                <a:ext cx="45901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52B4B-9CBD-4C65-B086-4F355E73C260}"/>
                  </a:ext>
                </a:extLst>
              </p:cNvPr>
              <p:cNvSpPr txBox="1"/>
              <p:nvPr/>
            </p:nvSpPr>
            <p:spPr>
              <a:xfrm>
                <a:off x="2995053" y="4136960"/>
                <a:ext cx="4590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52B4B-9CBD-4C65-B086-4F355E73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53" y="4136960"/>
                <a:ext cx="4590106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8C1D8-7B7E-40F3-82A8-CB0382A8EA3B}"/>
                  </a:ext>
                </a:extLst>
              </p:cNvPr>
              <p:cNvSpPr txBox="1"/>
              <p:nvPr/>
            </p:nvSpPr>
            <p:spPr>
              <a:xfrm>
                <a:off x="4115739" y="3662495"/>
                <a:ext cx="4590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E8C1D8-7B7E-40F3-82A8-CB0382A8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39" y="3662495"/>
                <a:ext cx="4590106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278FDC-EF93-4DD8-A506-98F28EDF7B66}"/>
              </a:ext>
            </a:extLst>
          </p:cNvPr>
          <p:cNvCxnSpPr/>
          <p:nvPr/>
        </p:nvCxnSpPr>
        <p:spPr bwMode="auto">
          <a:xfrm flipH="1">
            <a:off x="1907704" y="3263900"/>
            <a:ext cx="72008" cy="2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3BECE7-B880-4808-80C0-AE1BE6616F97}"/>
              </a:ext>
            </a:extLst>
          </p:cNvPr>
          <p:cNvCxnSpPr>
            <a:cxnSpLocks/>
          </p:cNvCxnSpPr>
          <p:nvPr/>
        </p:nvCxnSpPr>
        <p:spPr bwMode="auto">
          <a:xfrm>
            <a:off x="3839091" y="3279065"/>
            <a:ext cx="0" cy="8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5402BE-86B8-4142-B073-CE861326D43E}"/>
              </a:ext>
            </a:extLst>
          </p:cNvPr>
          <p:cNvCxnSpPr>
            <a:cxnSpLocks/>
          </p:cNvCxnSpPr>
          <p:nvPr/>
        </p:nvCxnSpPr>
        <p:spPr bwMode="auto">
          <a:xfrm>
            <a:off x="5796136" y="3194540"/>
            <a:ext cx="216024" cy="4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306C8DEF-2901-1F38-219D-4E34B30AFB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46611" y="1140912"/>
                <a:ext cx="4896544" cy="833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C80"/>
                  </a:buClr>
                  <a:buSzPct val="8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D82"/>
                  </a:buClr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C80"/>
                  </a:buClr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kern="0" dirty="0"/>
              </a:p>
            </p:txBody>
          </p:sp>
        </mc:Choice>
        <mc:Fallback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306C8DEF-2901-1F38-219D-4E34B30A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6611" y="1140912"/>
                <a:ext cx="4896544" cy="8334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81EF96-938B-42C8-A524-8B5E36E311D8}" type="slidenum">
              <a:rPr lang="it-IT" sz="1400" smtClean="0">
                <a:solidFill>
                  <a:srgbClr val="003F6E"/>
                </a:solidFill>
              </a:rPr>
              <a:pPr/>
              <a:t>31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867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50188" cy="4953000"/>
          </a:xfrm>
        </p:spPr>
        <p:txBody>
          <a:bodyPr/>
          <a:lstStyle/>
          <a:p>
            <a:pPr marL="381000" indent="-381000"/>
            <a:r>
              <a:rPr lang="en-US" dirty="0">
                <a:latin typeface="Calibri" panose="020F0502020204030204" pitchFamily="34" charset="0"/>
              </a:rPr>
              <a:t>V step)</a:t>
            </a:r>
          </a:p>
          <a:p>
            <a:pPr marL="381000" indent="-381000"/>
            <a:r>
              <a:rPr lang="en-US" dirty="0">
                <a:latin typeface="Calibri" panose="020F0502020204030204" pitchFamily="34" charset="0"/>
              </a:rPr>
              <a:t>Express damping as:</a:t>
            </a:r>
          </a:p>
          <a:p>
            <a:pPr marL="381000" indent="-381000">
              <a:buFontTx/>
              <a:buAutoNum type="alphaLcParenR"/>
            </a:pPr>
            <a:r>
              <a:rPr lang="en-US" dirty="0">
                <a:latin typeface="Calibri" panose="020F0502020204030204" pitchFamily="34" charset="0"/>
              </a:rPr>
              <a:t>proportional</a:t>
            </a:r>
          </a:p>
          <a:p>
            <a:pPr marL="381000" indent="-381000"/>
            <a:endParaRPr lang="en-US" dirty="0">
              <a:latin typeface="Calibri" panose="020F0502020204030204" pitchFamily="34" charset="0"/>
            </a:endParaRPr>
          </a:p>
          <a:p>
            <a:pPr marL="381000" indent="-381000"/>
            <a:r>
              <a:rPr lang="en-US" dirty="0">
                <a:latin typeface="Calibri" panose="020F0502020204030204" pitchFamily="34" charset="0"/>
              </a:rPr>
              <a:t>in this case [C</a:t>
            </a:r>
            <a:r>
              <a:rPr lang="en-US" baseline="-25000" dirty="0">
                <a:latin typeface="Symbol" panose="05050102010706020507" pitchFamily="18" charset="2"/>
              </a:rPr>
              <a:t>F</a:t>
            </a:r>
            <a:r>
              <a:rPr lang="en-US" dirty="0">
                <a:latin typeface="Calibri" panose="020F0502020204030204" pitchFamily="34" charset="0"/>
              </a:rPr>
              <a:t>] is diagonal</a:t>
            </a:r>
          </a:p>
          <a:p>
            <a:pPr marL="381000" indent="-381000"/>
            <a:endParaRPr lang="en-US" dirty="0">
              <a:latin typeface="Calibri" panose="020F0502020204030204" pitchFamily="34" charset="0"/>
            </a:endParaRPr>
          </a:p>
          <a:p>
            <a:pPr marL="381000" indent="-381000"/>
            <a:r>
              <a:rPr lang="en-US" dirty="0">
                <a:latin typeface="Calibri" panose="020F0502020204030204" pitchFamily="34" charset="0"/>
              </a:rPr>
              <a:t>b) modal</a:t>
            </a:r>
          </a:p>
          <a:p>
            <a:pPr marL="381000" indent="-381000"/>
            <a:endParaRPr lang="en-US" dirty="0">
              <a:latin typeface="Calibri" panose="020F0502020204030204" pitchFamily="34" charset="0"/>
            </a:endParaRPr>
          </a:p>
          <a:p>
            <a:pPr marL="381000" indent="-381000"/>
            <a:endParaRPr lang="en-US" dirty="0">
              <a:latin typeface="Calibri" panose="020F0502020204030204" pitchFamily="34" charset="0"/>
            </a:endParaRPr>
          </a:p>
          <a:p>
            <a:pPr marL="381000" indent="-381000"/>
            <a:r>
              <a:rPr lang="en-US" dirty="0">
                <a:latin typeface="Calibri" panose="020F0502020204030204" pitchFamily="34" charset="0"/>
              </a:rPr>
              <a:t>In any case the equations are fully </a:t>
            </a:r>
            <a:r>
              <a:rPr lang="en-US" b="1" dirty="0">
                <a:latin typeface="Calibri" panose="020F0502020204030204" pitchFamily="34" charset="0"/>
              </a:rPr>
              <a:t>uncoupled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059112" y="1844674"/>
                <a:ext cx="5113288" cy="699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77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059112" y="1844674"/>
                <a:ext cx="5113288" cy="699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843213" y="3429000"/>
                <a:ext cx="2309812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7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843213" y="3429000"/>
                <a:ext cx="2309812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ct 6"/>
              <p:cNvSpPr txBox="1"/>
              <p:nvPr/>
            </p:nvSpPr>
            <p:spPr bwMode="auto">
              <a:xfrm>
                <a:off x="3050784" y="4901472"/>
                <a:ext cx="3537440" cy="1303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7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0784" y="4901472"/>
                <a:ext cx="3537440" cy="1303337"/>
              </a:xfrm>
              <a:prstGeom prst="rect">
                <a:avLst/>
              </a:prstGeom>
              <a:blipFill>
                <a:blip r:embed="rId4"/>
                <a:stretch>
                  <a:fillRect l="-1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5924526" y="5712023"/>
            <a:ext cx="31670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Function of time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7C0C0-0E8A-4CB8-BC1A-09D818DB3C5C}" type="slidenum">
              <a:rPr lang="it-IT" sz="1400" smtClean="0">
                <a:solidFill>
                  <a:srgbClr val="003F6E"/>
                </a:solidFill>
              </a:rPr>
              <a:pPr/>
              <a:t>32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2969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348038" y="1412875"/>
                <a:ext cx="3312194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70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348038" y="1412875"/>
                <a:ext cx="3312194" cy="482600"/>
              </a:xfrm>
              <a:prstGeom prst="rect">
                <a:avLst/>
              </a:prstGeom>
              <a:blipFill>
                <a:blip r:embed="rId2"/>
                <a:stretch>
                  <a:fillRect l="-1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55650" y="2492375"/>
            <a:ext cx="77771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These equations can be integrated: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Calibri" panose="020F0502020204030204" pitchFamily="34" charset="0"/>
              </a:rPr>
              <a:t>in closed form, only in few cases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Calibri" panose="020F0502020204030204" pitchFamily="34" charset="0"/>
              </a:rPr>
              <a:t>more in general, by direct integration, for known boundary conditions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Boundary conditions are expressed as known values of {D} and {</a:t>
            </a:r>
            <a:r>
              <a:rPr lang="en-US" sz="2000" dirty="0" err="1">
                <a:latin typeface="Calibri" panose="020F0502020204030204" pitchFamily="34" charset="0"/>
              </a:rPr>
              <a:t>dD</a:t>
            </a:r>
            <a:r>
              <a:rPr lang="en-US" sz="2000" dirty="0">
                <a:latin typeface="Calibri" panose="020F0502020204030204" pitchFamily="34" charset="0"/>
              </a:rPr>
              <a:t>/dt} at t=0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831A39-3A49-4283-8277-6F1F4EFCFF5F}" type="slidenum">
              <a:rPr lang="it-IT" sz="1400" smtClean="0">
                <a:solidFill>
                  <a:srgbClr val="003F6E"/>
                </a:solidFill>
              </a:rPr>
              <a:pPr/>
              <a:t>33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07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equations: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11188" y="1844675"/>
                <a:ext cx="6697116" cy="3471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GB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 → 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 → 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it-IT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being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 → 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it-IT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24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11188" y="1844675"/>
                <a:ext cx="6697116" cy="3471863"/>
              </a:xfrm>
              <a:prstGeom prst="rect">
                <a:avLst/>
              </a:prstGeom>
              <a:blipFill>
                <a:blip r:embed="rId2"/>
                <a:stretch>
                  <a:fillRect t="-12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11188" y="908050"/>
            <a:ext cx="8064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To obtain the values of {z} and {</a:t>
            </a:r>
            <a:r>
              <a:rPr lang="en-US" sz="2000" dirty="0" err="1"/>
              <a:t>dz</a:t>
            </a:r>
            <a:r>
              <a:rPr lang="en-US" sz="2000" dirty="0"/>
              <a:t>/dt} at t=0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E0A23E-5814-4DDA-9548-86D41FA73B6F}" type="slidenum">
              <a:rPr lang="it-IT" sz="1400" smtClean="0">
                <a:solidFill>
                  <a:srgbClr val="003F6E"/>
                </a:solidFill>
              </a:rPr>
              <a:pPr/>
              <a:t>34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174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equations: advantages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994650" cy="4953000"/>
          </a:xfrm>
        </p:spPr>
        <p:txBody>
          <a:bodyPr/>
          <a:lstStyle/>
          <a:p>
            <a:pPr marL="0" indent="0"/>
            <a:r>
              <a:rPr lang="en-US" dirty="0">
                <a:latin typeface="Calibri" panose="020F0502020204030204" pitchFamily="34" charset="0"/>
              </a:rPr>
              <a:t>For many practical problems, we need not use all </a:t>
            </a:r>
            <a:r>
              <a:rPr lang="en-US" i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modes, only the lowest few </a:t>
            </a:r>
            <a:r>
              <a:rPr lang="en-US" i="1" dirty="0">
                <a:latin typeface="Calibri" panose="020F0502020204030204" pitchFamily="34" charset="0"/>
              </a:rPr>
              <a:t>m </a:t>
            </a:r>
            <a:r>
              <a:rPr lang="en-US" dirty="0">
                <a:latin typeface="Calibri" panose="020F0502020204030204" pitchFamily="34" charset="0"/>
              </a:rPr>
              <a:t>modes need be retained, with </a:t>
            </a:r>
            <a:r>
              <a:rPr lang="en-US" i="1" dirty="0">
                <a:latin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</a:rPr>
              <a:t> &lt;&lt; </a:t>
            </a:r>
            <a:r>
              <a:rPr lang="en-US" i="1" dirty="0">
                <a:latin typeface="Calibri" panose="020F0502020204030204" pitchFamily="34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536950" y="1989138"/>
                <a:ext cx="1854200" cy="86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4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536950" y="1989138"/>
                <a:ext cx="1854200" cy="86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11188" y="3497263"/>
            <a:ext cx="770572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Therefore, only the first </a:t>
            </a:r>
            <a:r>
              <a:rPr lang="en-US" sz="2000" i="1" dirty="0">
                <a:latin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</a:rPr>
              <a:t> modes need to be evaluated.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Suitable for problems where only the first modes are activated.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Not suitable for shock loadings, where higher order modes can be activated.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8A514BD-E95A-4407-A234-A3D2E303BD04}" type="slidenum">
              <a:rPr lang="it-IT" sz="1400" smtClean="0">
                <a:solidFill>
                  <a:srgbClr val="003F6E"/>
                </a:solidFill>
              </a:rPr>
              <a:pPr/>
              <a:t>35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277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response: 1 </a:t>
            </a:r>
            <a:r>
              <a:rPr lang="en-US" dirty="0" err="1"/>
              <a:t>d.o.f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Object 3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3062288" y="836613"/>
                <a:ext cx="29210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7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062288" y="836613"/>
                <a:ext cx="2921000" cy="457200"/>
              </a:xfrm>
              <a:prstGeom prst="rect">
                <a:avLst/>
              </a:prstGeom>
              <a:blipFill>
                <a:blip r:embed="rId3"/>
                <a:stretch>
                  <a:fillRect t="-9333" b="-9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3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1916113"/>
          <a:ext cx="3170238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1701800" progId="Equation.3">
                  <p:embed/>
                </p:oleObj>
              </mc:Choice>
              <mc:Fallback>
                <p:oleObj name="Equation" r:id="rId4" imgW="15875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3170238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84213" y="5805488"/>
            <a:ext cx="81359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Need being considered all modes up to the first frequency greater than  2</a:t>
            </a:r>
            <a:r>
              <a:rPr lang="en-US" sz="1800" dirty="0">
                <a:latin typeface="Symbol" pitchFamily="18" charset="2"/>
              </a:rPr>
              <a:t>W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B98A9B-3E7B-4A5C-9BC4-B0F30436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BDA6-49BA-450F-B5A2-A1EBF5981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41D619-2F61-49C1-A574-DA42BB9CA917}" type="slidenum">
              <a:rPr lang="it-IT" smtClean="0"/>
              <a:pPr>
                <a:defRPr/>
              </a:pPr>
              <a:t>36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EF8EB-9471-4D46-AEB3-50E368A4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9" y="420898"/>
            <a:ext cx="8163463" cy="4104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C7513-BD91-4654-846B-67D17BA4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82" y="4452454"/>
            <a:ext cx="5637636" cy="1984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75FABD-8776-4CB9-9913-1DEAFA918EDC}"/>
                  </a:ext>
                </a:extLst>
              </p:cNvPr>
              <p:cNvSpPr txBox="1"/>
              <p:nvPr/>
            </p:nvSpPr>
            <p:spPr>
              <a:xfrm>
                <a:off x="5882893" y="2360803"/>
                <a:ext cx="14623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=3000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75FABD-8776-4CB9-9913-1DEAFA91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93" y="2360803"/>
                <a:ext cx="1462323" cy="246221"/>
              </a:xfrm>
              <a:prstGeom prst="rect">
                <a:avLst/>
              </a:prstGeom>
              <a:blipFill>
                <a:blip r:embed="rId4"/>
                <a:stretch>
                  <a:fillRect l="-2083" r="-1250" b="-7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B613E2-3EE3-4477-9C1A-6B8464568FFD}"/>
                  </a:ext>
                </a:extLst>
              </p:cNvPr>
              <p:cNvSpPr txBox="1"/>
              <p:nvPr/>
            </p:nvSpPr>
            <p:spPr>
              <a:xfrm>
                <a:off x="5882893" y="2766213"/>
                <a:ext cx="149239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48 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≤180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B613E2-3EE3-4477-9C1A-6B846456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93" y="2766213"/>
                <a:ext cx="1492395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137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DA02E7-BDAB-4E3E-ABF7-49EDE7EC5BBC}" type="slidenum">
              <a:rPr lang="it-IT" sz="1400" smtClean="0">
                <a:solidFill>
                  <a:srgbClr val="003F6E"/>
                </a:solidFill>
              </a:rPr>
              <a:pPr/>
              <a:t>37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37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response: example</a:t>
            </a:r>
          </a:p>
        </p:txBody>
      </p:sp>
      <p:pic>
        <p:nvPicPr>
          <p:cNvPr id="33796" name="Picture 3" descr="Sca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80645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DFE8-5577-41F9-A054-10C6ACB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13B9-D3C0-40C2-8BDD-3320B586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860F6-10AD-4C9B-96A9-1AB632193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38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A6686-9222-4D59-8B27-F3179F40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8" y="1187163"/>
            <a:ext cx="8229600" cy="47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39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7D9-DBD1-49A7-A84C-9D91ECC2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F18F-EEB2-44C8-AE85-BFFE2B97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7316-F29E-45BE-B44B-0B61FCA04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39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2570-94A7-4188-A2DC-6E4D4B5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9" y="914400"/>
            <a:ext cx="7812360" cy="4220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77515-20AF-4740-A0DB-6E01F6CF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08770"/>
            <a:ext cx="3096344" cy="30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88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C54B4B-661D-4200-B3C8-958E6F25B89B}" type="slidenum">
              <a:rPr lang="it-IT" sz="1400" smtClean="0">
                <a:solidFill>
                  <a:srgbClr val="003F6E"/>
                </a:solidFill>
              </a:rPr>
              <a:pPr/>
              <a:t>4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614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Undamped free vibrations</a:t>
            </a:r>
          </a:p>
        </p:txBody>
      </p: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771775" y="549275"/>
            <a:ext cx="3927475" cy="2763838"/>
            <a:chOff x="1746" y="346"/>
            <a:chExt cx="2474" cy="1741"/>
          </a:xfrm>
        </p:grpSpPr>
        <p:pic>
          <p:nvPicPr>
            <p:cNvPr id="6150" name="Picture 4" descr="Scan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37" r="64667"/>
            <a:stretch>
              <a:fillRect/>
            </a:stretch>
          </p:blipFill>
          <p:spPr bwMode="auto">
            <a:xfrm>
              <a:off x="1746" y="346"/>
              <a:ext cx="2404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274" y="572"/>
              <a:ext cx="726" cy="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3494" y="1524"/>
              <a:ext cx="726" cy="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8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627313" y="3429000"/>
                <a:ext cx="3706812" cy="2768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:r>
                  <a:rPr lang="en-GB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𝑘𝑢</m:t>
                    </m:r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̄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̄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,  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natural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4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627313" y="3429000"/>
                <a:ext cx="3706812" cy="2768600"/>
              </a:xfrm>
              <a:prstGeom prst="rect">
                <a:avLst/>
              </a:prstGeom>
              <a:blipFill>
                <a:blip r:embed="rId3"/>
                <a:stretch>
                  <a:fillRect t="-4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4742D-B365-412B-9CF8-652228DA1CD9}"/>
                  </a:ext>
                </a:extLst>
              </p14:cNvPr>
              <p14:cNvContentPartPr/>
              <p14:nvPr/>
            </p14:nvContentPartPr>
            <p14:xfrm>
              <a:off x="4449240" y="3919320"/>
              <a:ext cx="1764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4742D-B365-412B-9CF8-652228DA1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9880" y="3909960"/>
                <a:ext cx="36360" cy="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539-E087-455E-8A8A-DE3B2374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FRF plot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C71-77DB-4501-AAAB-F1FE6280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8361E-7209-4A1D-8B49-A564A2BC0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40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3AF1D-CC23-4D91-85AA-04DDA170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0" y="1060955"/>
            <a:ext cx="2672111" cy="360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0E5A-7B1E-4C12-9594-343AB99C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92" y="2877650"/>
            <a:ext cx="6828538" cy="33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67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AFA0-9A60-402B-BD80-ED3CADE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3EF2-4D46-433C-9B1B-F895E9F1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Estimate f</a:t>
            </a:r>
            <a:r>
              <a:rPr lang="it-IT" baseline="-25000" dirty="0"/>
              <a:t>1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Compare </a:t>
            </a:r>
            <a:r>
              <a:rPr lang="it-IT" dirty="0" err="1"/>
              <a:t>static</a:t>
            </a:r>
            <a:r>
              <a:rPr lang="it-IT" dirty="0"/>
              <a:t> U1 with </a:t>
            </a:r>
            <a:r>
              <a:rPr lang="it-IT" dirty="0" err="1"/>
              <a:t>dynamic</a:t>
            </a:r>
            <a:r>
              <a:rPr lang="it-IT" dirty="0"/>
              <a:t> U1 of </a:t>
            </a:r>
            <a:r>
              <a:rPr lang="it-IT" dirty="0" err="1"/>
              <a:t>node</a:t>
            </a:r>
            <a:r>
              <a:rPr lang="it-IT" dirty="0"/>
              <a:t> 18 (i.e. </a:t>
            </a:r>
            <a:r>
              <a:rPr lang="it-IT" dirty="0" err="1"/>
              <a:t>node</a:t>
            </a:r>
            <a:r>
              <a:rPr lang="it-IT" dirty="0"/>
              <a:t> 16 in the </a:t>
            </a:r>
            <a:r>
              <a:rPr lang="it-IT" dirty="0" err="1"/>
              <a:t>textbook</a:t>
            </a:r>
            <a:r>
              <a:rPr lang="it-IT" dirty="0"/>
              <a:t> -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modellers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) </a:t>
            </a:r>
            <a:r>
              <a:rPr lang="it-IT" dirty="0" err="1"/>
              <a:t>at</a:t>
            </a:r>
            <a:r>
              <a:rPr lang="it-IT" dirty="0"/>
              <a:t> 122 Hz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Estimate U1 of </a:t>
            </a:r>
            <a:r>
              <a:rPr lang="it-IT" dirty="0" err="1"/>
              <a:t>node</a:t>
            </a:r>
            <a:r>
              <a:rPr lang="it-IT" dirty="0"/>
              <a:t> 18 </a:t>
            </a:r>
            <a:r>
              <a:rPr lang="it-IT" dirty="0" err="1"/>
              <a:t>at</a:t>
            </a:r>
            <a:r>
              <a:rPr lang="it-IT" dirty="0"/>
              <a:t> 122 Hz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Compare </a:t>
            </a:r>
            <a:r>
              <a:rPr lang="it-IT" dirty="0" err="1"/>
              <a:t>static</a:t>
            </a:r>
            <a:r>
              <a:rPr lang="it-IT" dirty="0"/>
              <a:t> RF with </a:t>
            </a:r>
            <a:r>
              <a:rPr lang="it-IT" dirty="0" err="1"/>
              <a:t>dynamic</a:t>
            </a:r>
            <a:r>
              <a:rPr lang="it-IT" dirty="0"/>
              <a:t> RF </a:t>
            </a:r>
            <a:r>
              <a:rPr lang="it-IT" dirty="0" err="1"/>
              <a:t>at</a:t>
            </a:r>
            <a:r>
              <a:rPr lang="it-IT" dirty="0"/>
              <a:t> 122 Hz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1</a:t>
            </a:r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34C4E-2E38-48A1-B228-4E369F25C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8525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5592-FB78-45F7-9930-80ED54A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 f</a:t>
            </a:r>
            <a:r>
              <a:rPr lang="it-IT" baseline="-25000" dirty="0"/>
              <a:t>1</a:t>
            </a:r>
            <a:br>
              <a:rPr lang="it-IT" baseline="-25000" dirty="0"/>
            </a:b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88C7-355F-473C-8542-49862B52B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42</a:t>
            </a:fld>
            <a:endParaRPr lang="it-I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7286E-C14D-4E4A-BBFF-728FB8919CCE}"/>
              </a:ext>
            </a:extLst>
          </p:cNvPr>
          <p:cNvCxnSpPr>
            <a:cxnSpLocks/>
          </p:cNvCxnSpPr>
          <p:nvPr/>
        </p:nvCxnSpPr>
        <p:spPr bwMode="auto">
          <a:xfrm>
            <a:off x="1907704" y="2144685"/>
            <a:ext cx="18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28006A-69C0-414B-BC44-44590EE4A144}"/>
              </a:ext>
            </a:extLst>
          </p:cNvPr>
          <p:cNvCxnSpPr>
            <a:cxnSpLocks/>
          </p:cNvCxnSpPr>
          <p:nvPr/>
        </p:nvCxnSpPr>
        <p:spPr bwMode="auto">
          <a:xfrm>
            <a:off x="1907704" y="2144685"/>
            <a:ext cx="0" cy="251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987808-BF8B-404C-B5BA-A4E62192909A}"/>
              </a:ext>
            </a:extLst>
          </p:cNvPr>
          <p:cNvSpPr txBox="1"/>
          <p:nvPr/>
        </p:nvSpPr>
        <p:spPr>
          <a:xfrm>
            <a:off x="2561582" y="158743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B74DC-8D30-4314-A7B7-B1B5B61833C2}"/>
              </a:ext>
            </a:extLst>
          </p:cNvPr>
          <p:cNvSpPr txBox="1"/>
          <p:nvPr/>
        </p:nvSpPr>
        <p:spPr>
          <a:xfrm>
            <a:off x="1331640" y="3028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98DAAD-32EC-49F7-8A7D-FF1AF27C8CD7}"/>
              </a:ext>
            </a:extLst>
          </p:cNvPr>
          <p:cNvSpPr/>
          <p:nvPr/>
        </p:nvSpPr>
        <p:spPr bwMode="auto">
          <a:xfrm>
            <a:off x="4157464" y="3296813"/>
            <a:ext cx="846584" cy="41933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A3565C-E76F-49E0-BB0E-94287FAEF0C2}"/>
              </a:ext>
            </a:extLst>
          </p:cNvPr>
          <p:cNvSpPr/>
          <p:nvPr/>
        </p:nvSpPr>
        <p:spPr bwMode="auto">
          <a:xfrm>
            <a:off x="7943503" y="2107507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8E731-04C4-456F-9040-AF39E7F99FA7}"/>
              </a:ext>
            </a:extLst>
          </p:cNvPr>
          <p:cNvCxnSpPr>
            <a:cxnSpLocks/>
          </p:cNvCxnSpPr>
          <p:nvPr/>
        </p:nvCxnSpPr>
        <p:spPr bwMode="auto">
          <a:xfrm>
            <a:off x="6300192" y="2173052"/>
            <a:ext cx="180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A3464-A072-4719-9BE0-9DD7B1D9CBD8}"/>
              </a:ext>
            </a:extLst>
          </p:cNvPr>
          <p:cNvCxnSpPr>
            <a:cxnSpLocks/>
          </p:cNvCxnSpPr>
          <p:nvPr/>
        </p:nvCxnSpPr>
        <p:spPr bwMode="auto">
          <a:xfrm>
            <a:off x="6300192" y="2173052"/>
            <a:ext cx="0" cy="25118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A97F56-1BF7-4BBA-BE9E-9DA6A14602D5}"/>
              </a:ext>
            </a:extLst>
          </p:cNvPr>
          <p:cNvSpPr/>
          <p:nvPr/>
        </p:nvSpPr>
        <p:spPr bwMode="auto">
          <a:xfrm>
            <a:off x="6240800" y="2101044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B542C3-9F1F-4A01-B149-DF93774B9042}"/>
              </a:ext>
            </a:extLst>
          </p:cNvPr>
          <p:cNvSpPr/>
          <p:nvPr/>
        </p:nvSpPr>
        <p:spPr bwMode="auto">
          <a:xfrm>
            <a:off x="6028901" y="2101044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96CE66-4DD9-4D72-AC91-377FC127389D}"/>
              </a:ext>
            </a:extLst>
          </p:cNvPr>
          <p:cNvSpPr/>
          <p:nvPr/>
        </p:nvSpPr>
        <p:spPr bwMode="auto">
          <a:xfrm>
            <a:off x="6228185" y="4612941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90034-C942-4C8B-AFB9-120DEAF7D029}"/>
              </a:ext>
            </a:extLst>
          </p:cNvPr>
          <p:cNvSpPr txBox="1"/>
          <p:nvPr/>
        </p:nvSpPr>
        <p:spPr>
          <a:xfrm>
            <a:off x="8312184" y="1588782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2</a:t>
            </a:r>
            <a:r>
              <a:rPr lang="it-IT" sz="2000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B014A1-B1FF-4BC3-82DA-5F8B0B10488C}"/>
              </a:ext>
            </a:extLst>
          </p:cNvPr>
          <p:cNvSpPr txBox="1"/>
          <p:nvPr/>
        </p:nvSpPr>
        <p:spPr>
          <a:xfrm>
            <a:off x="6200379" y="158895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2</a:t>
            </a:r>
            <a:r>
              <a:rPr lang="it-IT" sz="2000" dirty="0"/>
              <a:t>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3824F-AB55-42D6-9BA7-563D80E5491C}"/>
              </a:ext>
            </a:extLst>
          </p:cNvPr>
          <p:cNvSpPr txBox="1"/>
          <p:nvPr/>
        </p:nvSpPr>
        <p:spPr>
          <a:xfrm>
            <a:off x="5373055" y="448489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  <a:r>
              <a:rPr lang="it-IT" sz="2000" dirty="0"/>
              <a:t>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D9C5E-154A-4ED8-9DB6-BA373B421CD7}"/>
              </a:ext>
            </a:extLst>
          </p:cNvPr>
          <p:cNvSpPr txBox="1"/>
          <p:nvPr/>
        </p:nvSpPr>
        <p:spPr>
          <a:xfrm>
            <a:off x="5332789" y="1963439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  <a:r>
              <a:rPr lang="it-IT" sz="2000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07464507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E8E731-04C4-456F-9040-AF39E7F99FA7}"/>
              </a:ext>
            </a:extLst>
          </p:cNvPr>
          <p:cNvCxnSpPr>
            <a:cxnSpLocks/>
          </p:cNvCxnSpPr>
          <p:nvPr/>
        </p:nvCxnSpPr>
        <p:spPr bwMode="auto">
          <a:xfrm>
            <a:off x="5327945" y="2332278"/>
            <a:ext cx="180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435592-FB78-45F7-9930-80ED54A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 f</a:t>
            </a:r>
            <a:r>
              <a:rPr lang="it-IT" baseline="-25000" dirty="0"/>
              <a:t>1</a:t>
            </a:r>
            <a:br>
              <a:rPr lang="it-IT" baseline="-25000" dirty="0"/>
            </a:b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88C7-355F-473C-8542-49862B52B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43</a:t>
            </a:fld>
            <a:endParaRPr lang="it-I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7286E-C14D-4E4A-BBFF-728FB8919CCE}"/>
              </a:ext>
            </a:extLst>
          </p:cNvPr>
          <p:cNvCxnSpPr>
            <a:cxnSpLocks/>
          </p:cNvCxnSpPr>
          <p:nvPr/>
        </p:nvCxnSpPr>
        <p:spPr bwMode="auto">
          <a:xfrm>
            <a:off x="935457" y="2303911"/>
            <a:ext cx="180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28006A-69C0-414B-BC44-44590EE4A144}"/>
              </a:ext>
            </a:extLst>
          </p:cNvPr>
          <p:cNvCxnSpPr>
            <a:cxnSpLocks/>
          </p:cNvCxnSpPr>
          <p:nvPr/>
        </p:nvCxnSpPr>
        <p:spPr bwMode="auto">
          <a:xfrm>
            <a:off x="935457" y="2303911"/>
            <a:ext cx="0" cy="25118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987808-BF8B-404C-B5BA-A4E62192909A}"/>
              </a:ext>
            </a:extLst>
          </p:cNvPr>
          <p:cNvSpPr txBox="1"/>
          <p:nvPr/>
        </p:nvSpPr>
        <p:spPr>
          <a:xfrm>
            <a:off x="2131086" y="17969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B74DC-8D30-4314-A7B7-B1B5B61833C2}"/>
              </a:ext>
            </a:extLst>
          </p:cNvPr>
          <p:cNvSpPr txBox="1"/>
          <p:nvPr/>
        </p:nvSpPr>
        <p:spPr>
          <a:xfrm>
            <a:off x="1404285" y="315022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98DAAD-32EC-49F7-8A7D-FF1AF27C8CD7}"/>
              </a:ext>
            </a:extLst>
          </p:cNvPr>
          <p:cNvSpPr/>
          <p:nvPr/>
        </p:nvSpPr>
        <p:spPr bwMode="auto">
          <a:xfrm>
            <a:off x="3185217" y="3456039"/>
            <a:ext cx="846584" cy="41933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A3565C-E76F-49E0-BB0E-94287FAEF0C2}"/>
              </a:ext>
            </a:extLst>
          </p:cNvPr>
          <p:cNvSpPr/>
          <p:nvPr/>
        </p:nvSpPr>
        <p:spPr bwMode="auto">
          <a:xfrm>
            <a:off x="8215327" y="2257881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A3464-A072-4719-9BE0-9DD7B1D9CBD8}"/>
              </a:ext>
            </a:extLst>
          </p:cNvPr>
          <p:cNvCxnSpPr>
            <a:cxnSpLocks/>
          </p:cNvCxnSpPr>
          <p:nvPr/>
        </p:nvCxnSpPr>
        <p:spPr bwMode="auto">
          <a:xfrm>
            <a:off x="5327945" y="2332278"/>
            <a:ext cx="0" cy="25118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BA97F56-1BF7-4BBA-BE9E-9DA6A14602D5}"/>
              </a:ext>
            </a:extLst>
          </p:cNvPr>
          <p:cNvSpPr/>
          <p:nvPr/>
        </p:nvSpPr>
        <p:spPr bwMode="auto">
          <a:xfrm>
            <a:off x="6744967" y="2259704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B542C3-9F1F-4A01-B149-DF93774B9042}"/>
              </a:ext>
            </a:extLst>
          </p:cNvPr>
          <p:cNvSpPr/>
          <p:nvPr/>
        </p:nvSpPr>
        <p:spPr bwMode="auto">
          <a:xfrm>
            <a:off x="6487135" y="2266167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96CE66-4DD9-4D72-AC91-377FC127389D}"/>
              </a:ext>
            </a:extLst>
          </p:cNvPr>
          <p:cNvSpPr/>
          <p:nvPr/>
        </p:nvSpPr>
        <p:spPr bwMode="auto">
          <a:xfrm>
            <a:off x="5255938" y="4772167"/>
            <a:ext cx="144014" cy="14401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90034-C942-4C8B-AFB9-120DEAF7D029}"/>
              </a:ext>
            </a:extLst>
          </p:cNvPr>
          <p:cNvSpPr txBox="1"/>
          <p:nvPr/>
        </p:nvSpPr>
        <p:spPr>
          <a:xfrm>
            <a:off x="7711271" y="165545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  <a:r>
              <a:rPr lang="it-IT" sz="2000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B014A1-B1FF-4BC3-82DA-5F8B0B10488C}"/>
              </a:ext>
            </a:extLst>
          </p:cNvPr>
          <p:cNvSpPr txBox="1"/>
          <p:nvPr/>
        </p:nvSpPr>
        <p:spPr>
          <a:xfrm>
            <a:off x="6590944" y="1655453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1</a:t>
            </a:r>
            <a:r>
              <a:rPr lang="it-IT" sz="2000" dirty="0"/>
              <a:t>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3824F-AB55-42D6-9BA7-563D80E5491C}"/>
              </a:ext>
            </a:extLst>
          </p:cNvPr>
          <p:cNvSpPr txBox="1"/>
          <p:nvPr/>
        </p:nvSpPr>
        <p:spPr>
          <a:xfrm>
            <a:off x="4400808" y="4644119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2</a:t>
            </a:r>
            <a:r>
              <a:rPr lang="it-IT" sz="2000" dirty="0"/>
              <a:t>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D9C5E-154A-4ED8-9DB6-BA373B421CD7}"/>
              </a:ext>
            </a:extLst>
          </p:cNvPr>
          <p:cNvSpPr txBox="1"/>
          <p:nvPr/>
        </p:nvSpPr>
        <p:spPr>
          <a:xfrm>
            <a:off x="6462985" y="254301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</a:t>
            </a:r>
            <a:r>
              <a:rPr lang="it-IT" sz="2000" baseline="-25000" dirty="0"/>
              <a:t>2</a:t>
            </a:r>
            <a:r>
              <a:rPr lang="it-IT" sz="2000" dirty="0"/>
              <a:t>/2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ECF6552-DFF3-44F7-B90D-D6A9F8064F6E}"/>
              </a:ext>
            </a:extLst>
          </p:cNvPr>
          <p:cNvSpPr/>
          <p:nvPr/>
        </p:nvSpPr>
        <p:spPr bwMode="auto">
          <a:xfrm>
            <a:off x="-394615" y="-2532454"/>
            <a:ext cx="1889493" cy="7738040"/>
          </a:xfrm>
          <a:prstGeom prst="arc">
            <a:avLst>
              <a:gd name="adj1" fmla="val 2800761"/>
              <a:gd name="adj2" fmla="val 4993799"/>
            </a:avLst>
          </a:prstGeom>
          <a:noFill/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C112051-2D23-48EA-A3D9-C13A034F284A}"/>
              </a:ext>
            </a:extLst>
          </p:cNvPr>
          <p:cNvSpPr/>
          <p:nvPr/>
        </p:nvSpPr>
        <p:spPr bwMode="auto">
          <a:xfrm rot="5400000">
            <a:off x="1889628" y="440413"/>
            <a:ext cx="975360" cy="2965309"/>
          </a:xfrm>
          <a:prstGeom prst="arc">
            <a:avLst>
              <a:gd name="adj1" fmla="val 17537151"/>
              <a:gd name="adj2" fmla="val 4055701"/>
            </a:avLst>
          </a:prstGeom>
          <a:noFill/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796" name="Picture 4" descr="Circuit Symbol - Free vector graphic on Pixabay">
            <a:extLst>
              <a:ext uri="{FF2B5EF4-FFF2-40B4-BE49-F238E27FC236}">
                <a16:creationId xmlns:a16="http://schemas.microsoft.com/office/drawing/2014/main" id="{8054AF1E-6143-4A7C-A8D0-6E1FD81D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44" y="1910337"/>
            <a:ext cx="1099529" cy="5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A74455-1B4E-4F8E-9873-259B9B53CE3B}"/>
              </a:ext>
            </a:extLst>
          </p:cNvPr>
          <p:cNvSpPr txBox="1"/>
          <p:nvPr/>
        </p:nvSpPr>
        <p:spPr>
          <a:xfrm>
            <a:off x="5674198" y="152114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k</a:t>
            </a:r>
            <a:r>
              <a:rPr lang="it-IT" sz="2000" baseline="-25000" dirty="0" err="1"/>
              <a:t>eq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3708793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5592-FB78-45F7-9930-80ED54A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 f</a:t>
            </a:r>
            <a:r>
              <a:rPr lang="it-IT" baseline="-25000" dirty="0"/>
              <a:t>1</a:t>
            </a:r>
            <a:br>
              <a:rPr lang="it-IT" baseline="-25000" dirty="0"/>
            </a:b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88C7-355F-473C-8542-49862B52B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44</a:t>
            </a:fld>
            <a:endParaRPr lang="it-I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7286E-C14D-4E4A-BBFF-728FB8919CCE}"/>
              </a:ext>
            </a:extLst>
          </p:cNvPr>
          <p:cNvCxnSpPr>
            <a:cxnSpLocks/>
          </p:cNvCxnSpPr>
          <p:nvPr/>
        </p:nvCxnSpPr>
        <p:spPr bwMode="auto">
          <a:xfrm>
            <a:off x="1907704" y="2144685"/>
            <a:ext cx="18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28006A-69C0-414B-BC44-44590EE4A144}"/>
              </a:ext>
            </a:extLst>
          </p:cNvPr>
          <p:cNvCxnSpPr>
            <a:cxnSpLocks/>
          </p:cNvCxnSpPr>
          <p:nvPr/>
        </p:nvCxnSpPr>
        <p:spPr bwMode="auto">
          <a:xfrm>
            <a:off x="1907704" y="2144685"/>
            <a:ext cx="0" cy="251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D44F14-5AB8-47F4-99CB-CF8BF3AE7F73}"/>
              </a:ext>
            </a:extLst>
          </p:cNvPr>
          <p:cNvCxnSpPr/>
          <p:nvPr/>
        </p:nvCxnSpPr>
        <p:spPr bwMode="auto">
          <a:xfrm flipV="1">
            <a:off x="1907704" y="2144685"/>
            <a:ext cx="576064" cy="25118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116F39-C948-454F-9A10-90DDE6ED2DC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7704" y="2144685"/>
            <a:ext cx="1800200" cy="5642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3C157-82EF-4151-9C43-1C6E5F841F5F}"/>
              </a:ext>
            </a:extLst>
          </p:cNvPr>
          <p:cNvCxnSpPr/>
          <p:nvPr/>
        </p:nvCxnSpPr>
        <p:spPr bwMode="auto">
          <a:xfrm>
            <a:off x="3851920" y="2144685"/>
            <a:ext cx="50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01BEC7-85BB-4980-9402-058DAC7C60E3}"/>
              </a:ext>
            </a:extLst>
          </p:cNvPr>
          <p:cNvSpPr txBox="1"/>
          <p:nvPr/>
        </p:nvSpPr>
        <p:spPr>
          <a:xfrm>
            <a:off x="3716662" y="155679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 = 1</a:t>
            </a:r>
            <a:endParaRPr lang="it-IT" sz="2000" baseline="-25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90C3AA-5824-479B-BAD0-1B7BD35AFFE4}"/>
              </a:ext>
            </a:extLst>
          </p:cNvPr>
          <p:cNvCxnSpPr>
            <a:cxnSpLocks/>
          </p:cNvCxnSpPr>
          <p:nvPr/>
        </p:nvCxnSpPr>
        <p:spPr bwMode="auto">
          <a:xfrm>
            <a:off x="5599650" y="2144685"/>
            <a:ext cx="180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995492-96D5-44E0-91BC-F07537BE37A6}"/>
              </a:ext>
            </a:extLst>
          </p:cNvPr>
          <p:cNvCxnSpPr>
            <a:cxnSpLocks/>
          </p:cNvCxnSpPr>
          <p:nvPr/>
        </p:nvCxnSpPr>
        <p:spPr bwMode="auto">
          <a:xfrm>
            <a:off x="5599650" y="2144685"/>
            <a:ext cx="0" cy="251189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873B38CF-6248-4C9A-A5A1-56557F95CDCC}"/>
              </a:ext>
            </a:extLst>
          </p:cNvPr>
          <p:cNvSpPr/>
          <p:nvPr/>
        </p:nvSpPr>
        <p:spPr bwMode="auto">
          <a:xfrm>
            <a:off x="4269578" y="-2691680"/>
            <a:ext cx="1889493" cy="7738040"/>
          </a:xfrm>
          <a:prstGeom prst="arc">
            <a:avLst>
              <a:gd name="adj1" fmla="val 2800761"/>
              <a:gd name="adj2" fmla="val 4993799"/>
            </a:avLst>
          </a:prstGeom>
          <a:noFill/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680A48E-B0AA-4726-B3F0-FD6F1F5AA94B}"/>
              </a:ext>
            </a:extLst>
          </p:cNvPr>
          <p:cNvSpPr/>
          <p:nvPr/>
        </p:nvSpPr>
        <p:spPr bwMode="auto">
          <a:xfrm rot="5400000">
            <a:off x="6553821" y="281187"/>
            <a:ext cx="975360" cy="2965309"/>
          </a:xfrm>
          <a:prstGeom prst="arc">
            <a:avLst>
              <a:gd name="adj1" fmla="val 17537151"/>
              <a:gd name="adj2" fmla="val 4055701"/>
            </a:avLst>
          </a:prstGeom>
          <a:noFill/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3F62FD-4B57-46C2-A9C4-C8FAB2457D0B}"/>
              </a:ext>
            </a:extLst>
          </p:cNvPr>
          <p:cNvCxnSpPr>
            <a:cxnSpLocks/>
          </p:cNvCxnSpPr>
          <p:nvPr/>
        </p:nvCxnSpPr>
        <p:spPr bwMode="auto">
          <a:xfrm>
            <a:off x="7399850" y="1929887"/>
            <a:ext cx="55652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1CEF3-382B-4E70-94F7-F91AAA704AC1}"/>
              </a:ext>
            </a:extLst>
          </p:cNvPr>
          <p:cNvSpPr txBox="1"/>
          <p:nvPr/>
        </p:nvSpPr>
        <p:spPr>
          <a:xfrm>
            <a:off x="7297673" y="139566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Symbol" panose="05050102010706020507" pitchFamily="18" charset="2"/>
              </a:rPr>
              <a:t>d</a:t>
            </a:r>
            <a:r>
              <a:rPr lang="it-IT" sz="2000" dirty="0"/>
              <a:t> = 1 / </a:t>
            </a:r>
            <a:r>
              <a:rPr lang="it-IT" sz="2000" dirty="0" err="1"/>
              <a:t>k</a:t>
            </a:r>
            <a:r>
              <a:rPr lang="it-IT" sz="2000" baseline="-25000" dirty="0" err="1"/>
              <a:t>eq</a:t>
            </a:r>
            <a:endParaRPr lang="it-IT" sz="20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39CF1-D319-4ABC-BB53-5224998B3BCD}"/>
              </a:ext>
            </a:extLst>
          </p:cNvPr>
          <p:cNvSpPr txBox="1"/>
          <p:nvPr/>
        </p:nvSpPr>
        <p:spPr>
          <a:xfrm>
            <a:off x="1992449" y="158382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/>
              <a:t>length</a:t>
            </a:r>
            <a:r>
              <a:rPr lang="it-IT" sz="1800" dirty="0"/>
              <a:t> = 2 a</a:t>
            </a:r>
            <a:endParaRPr lang="it-IT" sz="1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56A18-986D-4AB8-97F3-4CD494CA43C2}"/>
              </a:ext>
            </a:extLst>
          </p:cNvPr>
          <p:cNvSpPr txBox="1"/>
          <p:nvPr/>
        </p:nvSpPr>
        <p:spPr>
          <a:xfrm rot="16200000">
            <a:off x="647762" y="29404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/>
              <a:t>length</a:t>
            </a:r>
            <a:r>
              <a:rPr lang="it-IT" sz="1800" dirty="0"/>
              <a:t> = 3 a</a:t>
            </a:r>
            <a:endParaRPr lang="it-IT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548C2A-5371-41CC-8D5B-2BA9C04273A1}"/>
                  </a:ext>
                </a:extLst>
              </p:cNvPr>
              <p:cNvSpPr txBox="1"/>
              <p:nvPr/>
            </p:nvSpPr>
            <p:spPr>
              <a:xfrm>
                <a:off x="7016233" y="3162558"/>
                <a:ext cx="1323760" cy="796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𝐸𝐽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548C2A-5371-41CC-8D5B-2BA9C0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33" y="3162558"/>
                <a:ext cx="1323760" cy="796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6567DB-9F76-4310-A3EA-A59454F2A6B8}"/>
                  </a:ext>
                </a:extLst>
              </p:cNvPr>
              <p:cNvSpPr txBox="1"/>
              <p:nvPr/>
            </p:nvSpPr>
            <p:spPr>
              <a:xfrm>
                <a:off x="6546201" y="4512304"/>
                <a:ext cx="2246834" cy="716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𝐸𝐽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6567DB-9F76-4310-A3EA-A59454F2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01" y="4512304"/>
                <a:ext cx="2246834" cy="716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43972-4827-456A-BA47-84B13A96368C}"/>
                  </a:ext>
                </a:extLst>
              </p:cNvPr>
              <p:cNvSpPr txBox="1"/>
              <p:nvPr/>
            </p:nvSpPr>
            <p:spPr>
              <a:xfrm>
                <a:off x="2807804" y="5242058"/>
                <a:ext cx="405803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43972-4827-456A-BA47-84B13A9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5242058"/>
                <a:ext cx="4058034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5576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0CD-B1C1-488E-877B-1AA434AB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Compare </a:t>
            </a:r>
            <a:r>
              <a:rPr lang="it-IT" dirty="0" err="1"/>
              <a:t>static</a:t>
            </a:r>
            <a:r>
              <a:rPr lang="it-IT" dirty="0"/>
              <a:t> U1 with </a:t>
            </a:r>
            <a:r>
              <a:rPr lang="it-IT" dirty="0" err="1"/>
              <a:t>dynamic</a:t>
            </a:r>
            <a:r>
              <a:rPr lang="it-IT" dirty="0"/>
              <a:t> U1 of </a:t>
            </a:r>
            <a:r>
              <a:rPr lang="it-IT" dirty="0" err="1"/>
              <a:t>node</a:t>
            </a:r>
            <a:r>
              <a:rPr lang="it-IT" dirty="0"/>
              <a:t> 18 </a:t>
            </a:r>
            <a:r>
              <a:rPr lang="it-IT" dirty="0" err="1"/>
              <a:t>at</a:t>
            </a:r>
            <a:r>
              <a:rPr lang="it-IT" dirty="0"/>
              <a:t> f</a:t>
            </a:r>
            <a:r>
              <a:rPr lang="it-IT" baseline="-25000" dirty="0"/>
              <a:t>4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2DB3-0FC2-4840-A312-8742C125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53E9A-8D97-44B3-8898-033F538F7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45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288FE-E583-40D2-90D1-9F785F42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66800"/>
            <a:ext cx="4435699" cy="324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B0EB-5DBB-42E7-8D2B-24B997C2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25" y="1066800"/>
            <a:ext cx="3827040" cy="33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3344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8BA6-EDC5-4A86-941E-853DFE78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Compare </a:t>
            </a:r>
            <a:r>
              <a:rPr lang="it-IT" dirty="0" err="1"/>
              <a:t>static</a:t>
            </a:r>
            <a:r>
              <a:rPr lang="it-IT" dirty="0"/>
              <a:t> RF with </a:t>
            </a:r>
            <a:r>
              <a:rPr lang="it-IT" dirty="0" err="1"/>
              <a:t>dynamic</a:t>
            </a:r>
            <a:r>
              <a:rPr lang="it-IT" dirty="0"/>
              <a:t> RF </a:t>
            </a:r>
            <a:r>
              <a:rPr lang="it-IT" dirty="0" err="1"/>
              <a:t>at</a:t>
            </a:r>
            <a:r>
              <a:rPr lang="it-IT" dirty="0"/>
              <a:t> f</a:t>
            </a:r>
            <a:r>
              <a:rPr lang="it-IT" baseline="-25000" dirty="0"/>
              <a:t>4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1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C3FA-D62D-4BFB-BDD8-EF1080A3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9A325-16CB-40E6-88B9-4D9A9841C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46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94C86-AEBA-4692-A035-C20E5CF4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33266"/>
            <a:ext cx="4071938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3BC6E-4740-4887-BF2D-B0BD149D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8" y="1044539"/>
            <a:ext cx="44318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496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0A7-0A0A-4E81-B0E2-9FE5112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 U1 of </a:t>
            </a:r>
            <a:r>
              <a:rPr lang="it-IT" dirty="0" err="1"/>
              <a:t>node</a:t>
            </a:r>
            <a:r>
              <a:rPr lang="it-IT" dirty="0"/>
              <a:t> 18 </a:t>
            </a:r>
            <a:r>
              <a:rPr lang="it-IT" dirty="0" err="1"/>
              <a:t>at</a:t>
            </a:r>
            <a:r>
              <a:rPr lang="it-IT" dirty="0"/>
              <a:t> f</a:t>
            </a:r>
            <a:r>
              <a:rPr lang="it-IT" baseline="-25000" dirty="0"/>
              <a:t>4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DE79-9A2B-4F00-B66A-D7A323C0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93096"/>
            <a:ext cx="8229600" cy="1726704"/>
          </a:xfrm>
        </p:spPr>
        <p:txBody>
          <a:bodyPr/>
          <a:lstStyle/>
          <a:p>
            <a:r>
              <a:rPr lang="it-IT" dirty="0"/>
              <a:t>p</a:t>
            </a:r>
            <a:r>
              <a:rPr lang="it-IT" baseline="-25000" dirty="0"/>
              <a:t>4</a:t>
            </a:r>
            <a:r>
              <a:rPr lang="it-IT" dirty="0"/>
              <a:t> = 0.684531 x 3000 = 2053.6 </a:t>
            </a:r>
          </a:p>
          <a:p>
            <a:r>
              <a:rPr lang="it-IT" dirty="0"/>
              <a:t>f</a:t>
            </a:r>
            <a:r>
              <a:rPr lang="it-IT" baseline="-25000" dirty="0"/>
              <a:t>4</a:t>
            </a:r>
            <a:r>
              <a:rPr lang="it-IT" dirty="0"/>
              <a:t> = 123.54 </a:t>
            </a:r>
          </a:p>
          <a:p>
            <a:r>
              <a:rPr lang="it-IT" dirty="0">
                <a:latin typeface="Symbol" panose="05050102010706020507" pitchFamily="18" charset="2"/>
              </a:rPr>
              <a:t>w</a:t>
            </a:r>
            <a:r>
              <a:rPr lang="it-IT" baseline="-25000" dirty="0"/>
              <a:t>4</a:t>
            </a:r>
            <a:r>
              <a:rPr lang="it-IT" dirty="0"/>
              <a:t> = 2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 (123.54) = 776.2 </a:t>
            </a:r>
          </a:p>
          <a:p>
            <a:r>
              <a:rPr lang="it-IT" dirty="0"/>
              <a:t>z</a:t>
            </a:r>
            <a:r>
              <a:rPr lang="it-IT" baseline="-25000" dirty="0"/>
              <a:t>4</a:t>
            </a:r>
            <a:r>
              <a:rPr lang="it-IT" dirty="0"/>
              <a:t> = (p</a:t>
            </a:r>
            <a:r>
              <a:rPr lang="it-IT" baseline="-25000" dirty="0"/>
              <a:t>4</a:t>
            </a:r>
            <a:r>
              <a:rPr lang="it-IT" dirty="0"/>
              <a:t>/</a:t>
            </a:r>
            <a:r>
              <a:rPr lang="it-IT" dirty="0">
                <a:latin typeface="Symbol" panose="05050102010706020507" pitchFamily="18" charset="2"/>
              </a:rPr>
              <a:t>w</a:t>
            </a:r>
            <a:r>
              <a:rPr lang="it-IT" baseline="-25000" dirty="0"/>
              <a:t>4</a:t>
            </a:r>
            <a:r>
              <a:rPr lang="it-IT" baseline="30000" dirty="0"/>
              <a:t>2</a:t>
            </a:r>
            <a:r>
              <a:rPr lang="it-IT" dirty="0"/>
              <a:t>)/(2 </a:t>
            </a:r>
            <a:r>
              <a:rPr lang="it-IT" dirty="0">
                <a:latin typeface="Symbol" panose="05050102010706020507" pitchFamily="18" charset="2"/>
              </a:rPr>
              <a:t>x</a:t>
            </a:r>
            <a:r>
              <a:rPr lang="it-IT" dirty="0"/>
              <a:t>) = (2053.6 / 776.2</a:t>
            </a:r>
            <a:r>
              <a:rPr lang="it-IT" baseline="30000" dirty="0"/>
              <a:t>2</a:t>
            </a:r>
            <a:r>
              <a:rPr lang="it-IT" dirty="0"/>
              <a:t>)/(2 x 0.02) = 0.0852 </a:t>
            </a:r>
          </a:p>
          <a:p>
            <a:r>
              <a:rPr lang="it-IT" dirty="0"/>
              <a:t>U1 (</a:t>
            </a:r>
            <a:r>
              <a:rPr lang="it-IT" dirty="0" err="1"/>
              <a:t>node</a:t>
            </a:r>
            <a:r>
              <a:rPr lang="it-IT" dirty="0"/>
              <a:t> 18) = z</a:t>
            </a:r>
            <a:r>
              <a:rPr lang="it-IT" baseline="-25000" dirty="0"/>
              <a:t>4</a:t>
            </a:r>
            <a:r>
              <a:rPr lang="it-IT" dirty="0"/>
              <a:t> x 0.880017 = 0.075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60EF-26C0-4CFD-A36B-5C7A33390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47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1D5A-D077-44B8-914D-327D3BD1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19" y="516280"/>
            <a:ext cx="4600161" cy="35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596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A70853-AA1A-4C2D-B67B-481B06A3FE91}" type="slidenum">
              <a:rPr lang="it-IT" sz="1400" smtClean="0">
                <a:solidFill>
                  <a:srgbClr val="003F6E"/>
                </a:solidFill>
              </a:rPr>
              <a:pPr/>
              <a:t>48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75468" y="741587"/>
            <a:ext cx="7993063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Direct integration, step by step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There are </a:t>
            </a:r>
            <a:r>
              <a:rPr lang="en-US" sz="2000" i="1" dirty="0"/>
              <a:t>n</a:t>
            </a:r>
            <a:r>
              <a:rPr lang="en-US" sz="2000" dirty="0"/>
              <a:t> time steps, separated by a given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dirty="0"/>
              <a:t>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At each step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Symbol" pitchFamily="18" charset="2"/>
              </a:rPr>
              <a:t>		D</a:t>
            </a:r>
            <a:r>
              <a:rPr lang="en-US" sz="2000" dirty="0"/>
              <a:t>t, 	2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dirty="0"/>
              <a:t>t, 	3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dirty="0"/>
              <a:t>t, 	…, 	n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dirty="0"/>
              <a:t>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equation of motion is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if the problem is linear, otherwise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By direct integration, conditions at step </a:t>
            </a:r>
            <a:r>
              <a:rPr lang="en-US" sz="2000" i="1" dirty="0"/>
              <a:t>n+1</a:t>
            </a:r>
            <a:r>
              <a:rPr lang="en-US" sz="2000" dirty="0"/>
              <a:t> are calculated from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equation of motion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difference expression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known conditions at one or more preceding step times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34820" name="Rectangl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699792" y="2988903"/>
                <a:ext cx="4968006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̈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82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699792" y="2988903"/>
                <a:ext cx="4968006" cy="457200"/>
              </a:xfrm>
              <a:prstGeom prst="rect">
                <a:avLst/>
              </a:prstGeom>
              <a:blipFill>
                <a:blip r:embed="rId2"/>
                <a:stretch>
                  <a:fillRect t="-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3E3DB2AF-8B20-4B91-BB8D-27ECA517D3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70113" y="4149080"/>
                <a:ext cx="4968006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C80"/>
                  </a:buClr>
                  <a:buSzPct val="8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D82"/>
                  </a:buClr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4C80"/>
                  </a:buClr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Minion Web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it-IT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it-IT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b>
                        <m:sSub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̈"/>
                                  <m:ctrlPr>
                                    <a:rPr lang="it-IT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kern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3E3DB2AF-8B20-4B91-BB8D-27ECA517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0113" y="4149080"/>
                <a:ext cx="4968006" cy="457200"/>
              </a:xfrm>
              <a:prstGeom prst="rect">
                <a:avLst/>
              </a:prstGeom>
              <a:blipFill>
                <a:blip r:embed="rId3"/>
                <a:stretch>
                  <a:fillRect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A70853-AA1A-4C2D-B67B-481B06A3FE91}" type="slidenum">
              <a:rPr lang="it-IT" sz="1400" smtClean="0">
                <a:solidFill>
                  <a:srgbClr val="003F6E"/>
                </a:solidFill>
              </a:rPr>
              <a:pPr/>
              <a:t>49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75468" y="741587"/>
            <a:ext cx="7993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The discretization of the time derivatives is usually achieved by the finite differences' method.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According to the formulation of the finite differences (forward, backward, central), two classes of methods exist: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Implicit, which uses a difference expression of the type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combined with the equation of motion at step </a:t>
            </a:r>
            <a:r>
              <a:rPr lang="en-US" sz="2000" i="1" dirty="0"/>
              <a:t>n+1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Explicit, which uses a difference expression of this type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combined with the equation of motion at step </a:t>
            </a:r>
            <a:r>
              <a:rPr lang="en-US" sz="2000" i="1" dirty="0"/>
              <a:t>n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34820" name="Rectangl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Object 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835696" y="3398317"/>
                <a:ext cx="576064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82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835696" y="3398317"/>
                <a:ext cx="576064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3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784350" y="5187950"/>
                <a:ext cx="5379938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82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784350" y="5187950"/>
                <a:ext cx="5379938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58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44F5FA-577A-4EC6-A610-1CA1AE23F382}" type="slidenum">
              <a:rPr lang="it-IT" sz="1400" smtClean="0">
                <a:solidFill>
                  <a:srgbClr val="003F6E"/>
                </a:solidFill>
              </a:rPr>
              <a:pPr/>
              <a:t>5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717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vibrations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0425" y="3732213"/>
            <a:ext cx="8283575" cy="633412"/>
          </a:xfrm>
        </p:spPr>
        <p:txBody>
          <a:bodyPr/>
          <a:lstStyle/>
          <a:p>
            <a:pPr marL="0" indent="0"/>
            <a:r>
              <a:rPr lang="en-US" sz="1800" dirty="0">
                <a:latin typeface="Calibri" panose="020F0502020204030204" pitchFamily="34" charset="0"/>
              </a:rPr>
              <a:t>With damping, and if c &lt; c</a:t>
            </a:r>
            <a:r>
              <a:rPr lang="en-US" sz="1800" baseline="-25000" dirty="0">
                <a:latin typeface="Calibri" panose="020F0502020204030204" pitchFamily="34" charset="0"/>
              </a:rPr>
              <a:t>c</a:t>
            </a:r>
            <a:r>
              <a:rPr lang="en-US" sz="1800" dirty="0">
                <a:latin typeface="Calibri" panose="020F0502020204030204" pitchFamily="34" charset="0"/>
              </a:rPr>
              <a:t> = 2m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>
                <a:latin typeface="Calibri" panose="020F0502020204030204" pitchFamily="34" charset="0"/>
              </a:rPr>
              <a:t>, motion is oscillatory, but the amplitude decreases</a:t>
            </a:r>
          </a:p>
        </p:txBody>
      </p:sp>
      <p:pic>
        <p:nvPicPr>
          <p:cNvPr id="7173" name="Picture 4" descr="Scan1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446838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Object 5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827088" y="4388785"/>
                <a:ext cx="5726112" cy="1789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GB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m:rPr>
                        <m:nor/>
                      </m:rPr>
                      <a:rPr lang="en-GB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damping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m:rPr>
                        <m:nor/>
                      </m:rPr>
                      <a:rPr lang="en-GB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ratio</m:t>
                    </m:r>
                  </m:oMath>
                </a14:m>
                <a:br>
                  <a:rPr lang="en-GB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stru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ctural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damping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≈0.1−0.15⇒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≈−2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74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827088" y="4388785"/>
                <a:ext cx="5726112" cy="1789113"/>
              </a:xfrm>
              <a:prstGeom prst="rect">
                <a:avLst/>
              </a:prstGeom>
              <a:blipFill>
                <a:blip r:embed="rId3"/>
                <a:stretch>
                  <a:fillRect t="-2389" b="-273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FE5199B-18E4-4329-AFD7-39C4CA05A8F6}" type="slidenum">
              <a:rPr lang="it-IT" sz="1400" smtClean="0">
                <a:solidFill>
                  <a:srgbClr val="003F6E"/>
                </a:solidFill>
              </a:rPr>
              <a:pPr/>
              <a:t>50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3584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and explicit methods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8229600" cy="4953000"/>
          </a:xfrm>
        </p:spPr>
        <p:txBody>
          <a:bodyPr/>
          <a:lstStyle/>
          <a:p>
            <a:r>
              <a:rPr lang="en-US" dirty="0"/>
              <a:t>Explicit methods are conditionally stable</a:t>
            </a:r>
          </a:p>
          <a:p>
            <a:pPr>
              <a:buFontTx/>
              <a:buChar char="•"/>
            </a:pPr>
            <a:r>
              <a:rPr lang="en-US" dirty="0"/>
              <a:t>there exist a critical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t, above which the solution becomes unstable</a:t>
            </a:r>
          </a:p>
          <a:p>
            <a:pPr>
              <a:buFontTx/>
              <a:buChar char="•"/>
            </a:pPr>
            <a:r>
              <a:rPr lang="en-US" dirty="0"/>
              <a:t>the solution at each step is faster (the matrix of the coefficients of {D}</a:t>
            </a:r>
            <a:r>
              <a:rPr lang="en-US" baseline="-25000" dirty="0"/>
              <a:t>n+1</a:t>
            </a:r>
            <a:r>
              <a:rPr lang="en-US" dirty="0"/>
              <a:t> can be made diagonal)</a:t>
            </a:r>
          </a:p>
          <a:p>
            <a:pPr>
              <a:buFontTx/>
              <a:buChar char="•"/>
            </a:pPr>
            <a:r>
              <a:rPr lang="en-US" dirty="0"/>
              <a:t>The critical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t is usually small; therefore, many more time steps are required than by implicit methods, but the solution of each step is fasted (up to 4000 times for 3D problems)</a:t>
            </a:r>
          </a:p>
          <a:p>
            <a:pPr>
              <a:buFontTx/>
              <a:buChar char="•"/>
            </a:pPr>
            <a:r>
              <a:rPr lang="en-US" dirty="0"/>
              <a:t>suitable for wave propagation problems (impact, burst, crash)</a:t>
            </a:r>
          </a:p>
          <a:p>
            <a:pPr>
              <a:buFontTx/>
              <a:buChar char="•"/>
            </a:pPr>
            <a:endParaRPr lang="en-US" dirty="0"/>
          </a:p>
          <a:p>
            <a:r>
              <a:rPr lang="en-US" dirty="0"/>
              <a:t>Implicit methods are unconditionally stable</a:t>
            </a:r>
          </a:p>
          <a:p>
            <a:pPr>
              <a:buFontTx/>
              <a:buChar char="•"/>
            </a:pPr>
            <a:r>
              <a:rPr lang="en-US" dirty="0"/>
              <a:t>Solation is stable for any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t (although accuracy will suffer …)</a:t>
            </a:r>
          </a:p>
          <a:p>
            <a:pPr>
              <a:buFontTx/>
              <a:buChar char="•"/>
            </a:pPr>
            <a:r>
              <a:rPr lang="en-US" dirty="0"/>
              <a:t>The coefficient matrix of {D}</a:t>
            </a:r>
            <a:r>
              <a:rPr lang="en-US" baseline="-25000" dirty="0"/>
              <a:t>n+1</a:t>
            </a:r>
            <a:r>
              <a:rPr lang="en-US" dirty="0"/>
              <a:t> cannot be made diagonal -&gt; higher computational costs at each step (but fewer steps that with an explicit solver)</a:t>
            </a:r>
          </a:p>
          <a:p>
            <a:pPr>
              <a:buFontTx/>
              <a:buChar char="•"/>
            </a:pPr>
            <a:r>
              <a:rPr lang="en-US" dirty="0"/>
              <a:t>Suitable for structural problems (when the rise time and duration of the load exceeds a few multiples of the time required for a sound wave to travel through the structure)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57EC-79F9-4DC3-B134-B844BE0B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D246-CDF5-4FDC-9A4B-76E50FDF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 differences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Retaining only the terms up to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28D5-33B0-486A-8D35-7C2CBA070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51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42E28-9FDE-4BD0-A697-6B440F0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6107177" cy="1656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7AD35-A831-4FBD-8CC3-0CFC96E4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55960"/>
            <a:ext cx="6336702" cy="14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967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AE61-CD70-41F9-A75E-6D585527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C066-39C1-4560-B2B9-DCE8547E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obtains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E801A-8E83-41D1-9D48-7CC1AB2EC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52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29AF3-2816-4E81-B1EE-F4AB359BE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0"/>
          <a:stretch/>
        </p:blipFill>
        <p:spPr>
          <a:xfrm>
            <a:off x="386172" y="5125924"/>
            <a:ext cx="8676456" cy="901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F0CB7-C8B5-47F8-B341-7B994D79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1600141"/>
            <a:ext cx="6336702" cy="147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B487E-F482-4F5F-8628-A8B821BB1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763923"/>
            <a:ext cx="4752528" cy="5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71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EB3-C8E8-4B28-8428-4256F6C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37D0D-4C14-44C3-BCDE-921E5F749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is conditionally stable, i.e. it can be shown that the solution may diverge unless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where frequency </a:t>
                </a:r>
                <a:r>
                  <a:rPr lang="en-US" i="1" dirty="0" err="1">
                    <a:latin typeface="Symbol" panose="05050102010706020507" pitchFamily="18" charset="2"/>
                  </a:rPr>
                  <a:t>w</a:t>
                </a:r>
                <a:r>
                  <a:rPr lang="en-US" i="1" baseline="-25000" dirty="0" err="1"/>
                  <a:t>max</a:t>
                </a:r>
                <a:r>
                  <a:rPr lang="en-US" dirty="0"/>
                  <a:t> and its period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m</a:t>
                </a:r>
                <a:r>
                  <a:rPr lang="en-US" dirty="0"/>
                  <a:t> corresponds to the highest natural frequency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37D0D-4C14-44C3-BCDE-921E5F749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6" r="-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8BE4-98D9-4207-9DF0-E30B77035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D375C-0B63-4A28-96E3-084A07DE7286}" type="slidenum">
              <a:rPr lang="it-IT" smtClean="0"/>
              <a:pPr>
                <a:defRPr/>
              </a:pPr>
              <a:t>53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13918-41B7-41AD-BB0A-4B4676865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0"/>
          <a:stretch/>
        </p:blipFill>
        <p:spPr>
          <a:xfrm>
            <a:off x="304800" y="1611652"/>
            <a:ext cx="8676456" cy="90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F90E2-CDD2-4E0D-B73A-ADEB1FAA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8" y="3645024"/>
            <a:ext cx="7524328" cy="8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2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50DB49-5AC8-46EE-9939-B1E18566CACD}" type="slidenum">
              <a:rPr lang="it-IT" sz="1400" smtClean="0">
                <a:solidFill>
                  <a:srgbClr val="003F6E"/>
                </a:solidFill>
              </a:rPr>
              <a:pPr/>
              <a:t>6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81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pic>
        <p:nvPicPr>
          <p:cNvPr id="8196" name="Picture 4" descr="Sca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6" t="13837" r="32010"/>
          <a:stretch>
            <a:fillRect/>
          </a:stretch>
        </p:blipFill>
        <p:spPr bwMode="auto">
          <a:xfrm>
            <a:off x="2555875" y="549275"/>
            <a:ext cx="360045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27584" y="3716338"/>
            <a:ext cx="7705229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Objective: to find the amplitude of vibrations as an effect of loads that vary sinusoidally with time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Note: if multiple loads are applied, they must have the same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2E10E8C-BFF9-4E80-A77C-39D43D51690A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388393" y="4581128"/>
                <a:ext cx="393541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costant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2E10E8C-BFF9-4E80-A77C-39D43D51690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388393" y="4581128"/>
                <a:ext cx="3935413" cy="457200"/>
              </a:xfrm>
              <a:prstGeom prst="rect">
                <a:avLst/>
              </a:prstGeom>
              <a:blipFill>
                <a:blip r:embed="rId3"/>
                <a:stretch>
                  <a:fillRect l="-1705" t="-9333" b="-9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0EB7C-C72C-4455-98E3-1782FE98AEF1}" type="slidenum">
              <a:rPr lang="it-IT" sz="1400" smtClean="0">
                <a:solidFill>
                  <a:srgbClr val="003F6E"/>
                </a:solidFill>
              </a:rPr>
              <a:pPr/>
              <a:t>7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921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response: 1 </a:t>
            </a:r>
            <a:r>
              <a:rPr lang="en-US" dirty="0" err="1"/>
              <a:t>d.o.f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555875" y="836613"/>
                <a:ext cx="393541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costant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2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555875" y="836613"/>
                <a:ext cx="3935413" cy="457200"/>
              </a:xfrm>
              <a:prstGeom prst="rect">
                <a:avLst/>
              </a:prstGeom>
              <a:blipFill>
                <a:blip r:embed="rId2"/>
                <a:stretch>
                  <a:fillRect l="-1548" t="-9333" b="-9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Object 7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700338" y="2205038"/>
                <a:ext cx="2132012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2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700338" y="2205038"/>
                <a:ext cx="2132012" cy="431800"/>
              </a:xfrm>
              <a:prstGeom prst="rect">
                <a:avLst/>
              </a:prstGeom>
              <a:blipFill>
                <a:blip r:embed="rId3"/>
                <a:stretch>
                  <a:fillRect l="-31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1484313"/>
            <a:ext cx="74898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After an initial transient period, that vanishes due to damping, the vibration stabilizes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3" name="Object 9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79425" y="2781300"/>
                <a:ext cx="2868613" cy="3656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𝜉𝛽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2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79425" y="2781300"/>
                <a:ext cx="2868613" cy="3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3924300" y="3082925"/>
            <a:ext cx="4751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Amplitude is proportional to F</a:t>
            </a:r>
            <a:r>
              <a:rPr lang="en-US" sz="1800" baseline="-25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3924300" y="4076700"/>
            <a:ext cx="4751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Phase shift between </a:t>
            </a:r>
            <a:r>
              <a:rPr lang="en-US" sz="1800" i="1" dirty="0">
                <a:latin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</a:rPr>
              <a:t> and </a:t>
            </a:r>
            <a:r>
              <a:rPr lang="en-US" sz="1800" i="1" dirty="0">
                <a:latin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3851275" y="5084763"/>
            <a:ext cx="47513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Static deformation  F</a:t>
            </a:r>
            <a:r>
              <a:rPr lang="en-US" sz="1800" baseline="-25000" dirty="0">
                <a:latin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</a:rPr>
              <a:t>/ k is amplified if 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>
                <a:latin typeface="Calibri" panose="020F0502020204030204" pitchFamily="34" charset="0"/>
              </a:rPr>
              <a:t> approaches  </a:t>
            </a:r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dirty="0">
                <a:latin typeface="Calibri" panose="020F0502020204030204" pitchFamily="34" charset="0"/>
              </a:rPr>
              <a:t> (resonance)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A60AB3-9B15-44D2-AAF2-445C2960BAEB}" type="slidenum">
              <a:rPr lang="it-IT" sz="1400" smtClean="0">
                <a:solidFill>
                  <a:srgbClr val="003F6E"/>
                </a:solidFill>
              </a:rPr>
              <a:pPr/>
              <a:t>8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024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Frequency </a:t>
            </a:r>
            <a:r>
              <a:rPr lang="it-IT" dirty="0" err="1"/>
              <a:t>response</a:t>
            </a:r>
            <a:r>
              <a:rPr lang="it-IT" dirty="0"/>
              <a:t>: 1 </a:t>
            </a:r>
            <a:r>
              <a:rPr lang="it-IT" dirty="0" err="1"/>
              <a:t>d.o.f</a:t>
            </a:r>
            <a:r>
              <a:rPr lang="it-IT" dirty="0"/>
              <a:t>.</a:t>
            </a:r>
          </a:p>
        </p:txBody>
      </p:sp>
      <p:pic>
        <p:nvPicPr>
          <p:cNvPr id="10244" name="Picture 4" descr="Scan10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6192838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5288" y="5229225"/>
            <a:ext cx="85693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Systems having </a:t>
            </a:r>
            <a:r>
              <a:rPr lang="en-US" sz="1800" i="1" dirty="0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d.o.f</a:t>
            </a:r>
            <a:r>
              <a:rPr lang="en-US" sz="1800" dirty="0">
                <a:latin typeface="Calibri" panose="020F0502020204030204" pitchFamily="34" charset="0"/>
              </a:rPr>
              <a:t>. have as many natural frequencies as the number of </a:t>
            </a:r>
            <a:r>
              <a:rPr lang="en-US" sz="1800" dirty="0" err="1">
                <a:latin typeface="Calibri" panose="020F0502020204030204" pitchFamily="34" charset="0"/>
              </a:rPr>
              <a:t>d.o.f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</a:rPr>
              <a:t>Resonance is possible when one of more forces have frequencies close to one of the natural frequencies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BCEF85-830B-4E94-AD4D-D29E7FEF071A}" type="slidenum">
              <a:rPr lang="it-IT" sz="1400" smtClean="0">
                <a:solidFill>
                  <a:srgbClr val="003F6E"/>
                </a:solidFill>
              </a:rPr>
              <a:pPr/>
              <a:t>9</a:t>
            </a:fld>
            <a:endParaRPr lang="it-IT" sz="1400">
              <a:solidFill>
                <a:srgbClr val="003F6E"/>
              </a:solidFill>
            </a:endParaRPr>
          </a:p>
        </p:txBody>
      </p:sp>
      <p:sp>
        <p:nvSpPr>
          <p:cNvPr id="11267" name="Rectangle 8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Finite </a:t>
            </a:r>
            <a:r>
              <a:rPr lang="it-IT" dirty="0" err="1"/>
              <a:t>Element</a:t>
            </a:r>
            <a:r>
              <a:rPr lang="it-IT" dirty="0"/>
              <a:t>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771775" y="1484313"/>
                <a:ext cx="39116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68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771775" y="1484313"/>
                <a:ext cx="3911600" cy="431800"/>
              </a:xfrm>
              <a:prstGeom prst="rect">
                <a:avLst/>
              </a:prstGeom>
              <a:blipFill>
                <a:blip r:embed="rId2"/>
                <a:stretch>
                  <a:fillRect t="-84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611188" y="2655888"/>
            <a:ext cx="7848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Terms appearing in the equation are: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[K] stiffness matrix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[M] mass matrix: </a:t>
            </a:r>
            <a:r>
              <a:rPr lang="en-US" sz="2000" dirty="0" err="1">
                <a:latin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</a:rPr>
              <a:t> are loads to be applied to the </a:t>
            </a:r>
            <a:r>
              <a:rPr lang="en-US" sz="2000" dirty="0" err="1">
                <a:latin typeface="Calibri" panose="020F0502020204030204" pitchFamily="34" charset="0"/>
              </a:rPr>
              <a:t>i-th</a:t>
            </a:r>
            <a:r>
              <a:rPr lang="en-US" sz="2000" dirty="0">
                <a:latin typeface="Calibri" panose="020F0502020204030204" pitchFamily="34" charset="0"/>
              </a:rPr>
              <a:t> degree of freedom to cause a unit acceleration of the j-</a:t>
            </a:r>
            <a:r>
              <a:rPr lang="en-US" sz="2000" dirty="0" err="1">
                <a:latin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d.o.f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</a:rPr>
              <a:t>[C] damping matrix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</TotalTime>
  <Words>2859</Words>
  <Application>Microsoft Office PowerPoint</Application>
  <PresentationFormat>On-screen Show (4:3)</PresentationFormat>
  <Paragraphs>460</Paragraphs>
  <Slides>53</Slides>
  <Notes>1</Notes>
  <HiddenSlides>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Minion Web</vt:lpstr>
      <vt:lpstr>Symbol</vt:lpstr>
      <vt:lpstr>Times</vt:lpstr>
      <vt:lpstr>Wingdings</vt:lpstr>
      <vt:lpstr>Struttura predefinita</vt:lpstr>
      <vt:lpstr>Equation</vt:lpstr>
      <vt:lpstr>PowerPoint Presentation</vt:lpstr>
      <vt:lpstr>1 D.O.F.</vt:lpstr>
      <vt:lpstr>Dynamic analyses</vt:lpstr>
      <vt:lpstr>Undamped free vibrations</vt:lpstr>
      <vt:lpstr>Damped vibrations</vt:lpstr>
      <vt:lpstr>Frequency response</vt:lpstr>
      <vt:lpstr>Frequency response: 1 d.o.f.</vt:lpstr>
      <vt:lpstr>Frequency response: 1 d.o.f.</vt:lpstr>
      <vt:lpstr>Finite Element systems</vt:lpstr>
      <vt:lpstr>Mass matrix</vt:lpstr>
      <vt:lpstr>Distributed masses</vt:lpstr>
      <vt:lpstr>Consistent [M]</vt:lpstr>
      <vt:lpstr>Consistent [M]</vt:lpstr>
      <vt:lpstr>FEM: undamped free vibrations</vt:lpstr>
      <vt:lpstr>FEM: eigenfrequencies and vibration modes</vt:lpstr>
      <vt:lpstr>FEM: eigenfrequencies and vibration modes</vt:lpstr>
      <vt:lpstr>Exercise</vt:lpstr>
      <vt:lpstr>Solve the problem and report your results</vt:lpstr>
      <vt:lpstr>Exercise</vt:lpstr>
      <vt:lpstr>Problem’s data from Hummer Throw</vt:lpstr>
      <vt:lpstr>Units!!! </vt:lpstr>
      <vt:lpstr>Number of elements</vt:lpstr>
      <vt:lpstr>Damping matrix</vt:lpstr>
      <vt:lpstr>Proportional damping (Rayleigh)</vt:lpstr>
      <vt:lpstr>Proportional damping (Rayleigh)</vt:lpstr>
      <vt:lpstr>Proportional damping (Rayleigh)</vt:lpstr>
      <vt:lpstr>Modal equations</vt:lpstr>
      <vt:lpstr>Modal equations</vt:lpstr>
      <vt:lpstr>Modal equations</vt:lpstr>
      <vt:lpstr>Modal equations</vt:lpstr>
      <vt:lpstr>Modal equations</vt:lpstr>
      <vt:lpstr>Modal equations: analysis</vt:lpstr>
      <vt:lpstr>Modal equations: boundary conditions</vt:lpstr>
      <vt:lpstr>Modal equations: advantages</vt:lpstr>
      <vt:lpstr>Frequency response: 1 d.o.f.</vt:lpstr>
      <vt:lpstr>Exercise</vt:lpstr>
      <vt:lpstr>Frequency response: example</vt:lpstr>
      <vt:lpstr>PowerPoint Presentation</vt:lpstr>
      <vt:lpstr>PowerPoint Presentation</vt:lpstr>
      <vt:lpstr>FRF plot at node 18</vt:lpstr>
      <vt:lpstr>Assignments</vt:lpstr>
      <vt:lpstr>Estimate f1 </vt:lpstr>
      <vt:lpstr>Estimate f1 </vt:lpstr>
      <vt:lpstr>Estimate f1 </vt:lpstr>
      <vt:lpstr>Compare static U1 with dynamic U1 of node 18 at f4 </vt:lpstr>
      <vt:lpstr>Compare static RF with dynamic RF at f4 at node 1 </vt:lpstr>
      <vt:lpstr>Estimate U1 of node 18 at f4 </vt:lpstr>
      <vt:lpstr>Time domain analyses</vt:lpstr>
      <vt:lpstr>Time domain analyses</vt:lpstr>
      <vt:lpstr>Implicit and explicit methods</vt:lpstr>
      <vt:lpstr>Explicit methods</vt:lpstr>
      <vt:lpstr>PowerPoint Presentation</vt:lpstr>
      <vt:lpstr>Stability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Bernasconi</cp:lastModifiedBy>
  <cp:revision>499</cp:revision>
  <cp:lastPrinted>2003-01-29T10:35:29Z</cp:lastPrinted>
  <dcterms:created xsi:type="dcterms:W3CDTF">2003-06-16T09:31:13Z</dcterms:created>
  <dcterms:modified xsi:type="dcterms:W3CDTF">2023-10-01T06:34:40Z</dcterms:modified>
</cp:coreProperties>
</file>