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  <p:sldId id="258" r:id="rId4"/>
    <p:sldId id="261" r:id="rId5"/>
    <p:sldId id="265" r:id="rId6"/>
    <p:sldId id="259" r:id="rId7"/>
    <p:sldId id="264" r:id="rId8"/>
    <p:sldId id="263" r:id="rId9"/>
    <p:sldId id="260" r:id="rId10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C94"/>
    <a:srgbClr val="F4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27"/>
    <p:restoredTop sz="96327"/>
  </p:normalViewPr>
  <p:slideViewPr>
    <p:cSldViewPr snapToGrid="0" snapToObjects="1">
      <p:cViewPr varScale="1">
        <p:scale>
          <a:sx n="107" d="100"/>
          <a:sy n="107" d="100"/>
        </p:scale>
        <p:origin x="184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D698450-5800-2D4E-BB3C-6CCD39541C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A912C251-01D4-AF44-8089-9ED2B5E95E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687CE5B1-A48B-4843-8F9C-4E49CC278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D86A1-9B72-4040-9535-F1A9B0053CB3}" type="datetimeFigureOut">
              <a:rPr lang="nb-NO" smtClean="0"/>
              <a:t>15.02.2024</a:t>
            </a:fld>
            <a:endParaRPr lang="nb-NO" dirty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EA17F580-34B4-894E-8ED5-64B8E280A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76FE8BCF-E7ED-F444-99B8-FEE8467B3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B35C4-A9A0-764E-823D-3F5AC1033B1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85820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289C5F1-2382-774C-AFB1-722420785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E2029A07-AE16-8F48-B414-ED25845C2C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BB765490-5367-674B-8B4E-A5FC20431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D86A1-9B72-4040-9535-F1A9B0053CB3}" type="datetimeFigureOut">
              <a:rPr lang="nb-NO" smtClean="0"/>
              <a:t>15.02.2024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ACF620B3-150A-2E42-A7D4-0467D60FD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74013A2D-BAA5-3F4A-82F4-15D4F3FF9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B35C4-A9A0-764E-823D-3F5AC1033B1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18682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B6744B83-FF8B-FF4C-910F-E182C0DDC4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4E0724F9-425A-E643-ACF3-2CEBCB7D04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ACE527AF-1BEF-674D-AF4D-4D04266FF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D86A1-9B72-4040-9535-F1A9B0053CB3}" type="datetimeFigureOut">
              <a:rPr lang="nb-NO" smtClean="0"/>
              <a:t>15.02.2024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CCDEAC38-8328-624A-B60B-0120380E8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C562B5F4-0E27-1344-AAAD-E1B19B3F7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B35C4-A9A0-764E-823D-3F5AC1033B1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79361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AE83B38-890A-C645-8F1F-0F0F0AA49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BEC322A-B10B-B340-ADBD-2067309BC3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6252EBC9-E5F3-4940-86EC-91E72B6B9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D86A1-9B72-4040-9535-F1A9B0053CB3}" type="datetimeFigureOut">
              <a:rPr lang="nb-NO" smtClean="0"/>
              <a:t>15.02.2024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675952FE-B189-254A-A74F-41F976468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130CF3CD-3B9B-7B4F-A682-63DBEBEDF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B35C4-A9A0-764E-823D-3F5AC1033B1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77593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AB8E5E9-4D89-8445-A0EF-BCFC21B41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B83DF293-38BF-974D-9AB1-CA7F8751F8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7EFBBC67-1252-CB47-A0E8-915C0B4C3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D86A1-9B72-4040-9535-F1A9B0053CB3}" type="datetimeFigureOut">
              <a:rPr lang="nb-NO" smtClean="0"/>
              <a:t>15.02.2024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A74CA462-E267-8F4D-8E79-80AC5E8BC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208FF966-4C70-AC40-9F4F-0B65F27BB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B35C4-A9A0-764E-823D-3F5AC1033B1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42260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BE7121E-8159-6D4D-B8E2-1646BB2A5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0A2B789-047F-6A40-A881-BC4DE1FBF0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10C399B3-45E2-E945-A428-D93558ACAD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7B27DFD9-998D-3345-8899-B804C88D0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D86A1-9B72-4040-9535-F1A9B0053CB3}" type="datetimeFigureOut">
              <a:rPr lang="nb-NO" smtClean="0"/>
              <a:t>15.02.2024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08AC397F-C2E4-6B46-967D-E681C34C4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7A1D5FD3-714E-ED48-A5DB-6725A0F4B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B35C4-A9A0-764E-823D-3F5AC1033B1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90688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DA26769-C926-504E-AC1F-F1317C8E3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24490867-5757-5B42-9475-EC6FBE1C58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93808439-7DDF-4049-9D09-D3C8B2FCD9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74A93B40-E96A-B04B-86A3-07AD5AD1FB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E4811870-E535-3D42-90DE-0E12CECF08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E6B2731D-295C-7048-AA48-B7540777B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D86A1-9B72-4040-9535-F1A9B0053CB3}" type="datetimeFigureOut">
              <a:rPr lang="nb-NO" smtClean="0"/>
              <a:t>15.02.2024</a:t>
            </a:fld>
            <a:endParaRPr lang="nb-NO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8C739245-CF51-9043-806A-D0EA9B57D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2D546B37-9E6B-B84C-9B87-18B9BCD7D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B35C4-A9A0-764E-823D-3F5AC1033B1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82049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BF62570-0C68-EF49-9FFF-CCC481D43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BB2A1FBD-B1D7-234A-B9C1-75CD08307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D86A1-9B72-4040-9535-F1A9B0053CB3}" type="datetimeFigureOut">
              <a:rPr lang="nb-NO" smtClean="0"/>
              <a:t>15.02.2024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2F94DE2B-1BCD-FF47-B43B-B2C01E10D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B7E8EC89-F263-BC45-864E-008C7EBD9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B35C4-A9A0-764E-823D-3F5AC1033B1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04291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835BE808-831D-904E-A9D7-3E8BEBCCA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D86A1-9B72-4040-9535-F1A9B0053CB3}" type="datetimeFigureOut">
              <a:rPr lang="nb-NO" smtClean="0"/>
              <a:t>15.02.2024</a:t>
            </a:fld>
            <a:endParaRPr lang="nb-NO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6365337D-1DC4-3549-901E-31042A534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E85B150D-ED58-1941-AE1F-2DBC7BDBB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B35C4-A9A0-764E-823D-3F5AC1033B1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74733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AAD2975-8F2B-894E-A5EA-852AD5F22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8795981D-ADCD-E147-8BA5-D67232A36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7910AFFF-C818-CB4D-BF50-59BD873FFE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C94CB262-E348-6745-8BFD-FFA0BF288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D86A1-9B72-4040-9535-F1A9B0053CB3}" type="datetimeFigureOut">
              <a:rPr lang="nb-NO" smtClean="0"/>
              <a:t>15.02.2024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400229CE-18C1-9A44-BD13-7192C5BF7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4DDE5323-BDDE-474B-BA6D-7AE8681A8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B35C4-A9A0-764E-823D-3F5AC1033B1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92080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E666E12-8D03-3A49-8B61-5E701306C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A944C38C-3F5E-6341-9FF3-74470A797D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8408D374-E15F-4449-B4EF-B3AB4AE3D0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DDC127D6-D258-9145-9853-C1080487E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D86A1-9B72-4040-9535-F1A9B0053CB3}" type="datetimeFigureOut">
              <a:rPr lang="nb-NO" smtClean="0"/>
              <a:t>15.02.2024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6E5524FF-2B1D-974B-AFEA-DB289CCB0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36DF19DB-D054-4743-AA26-B27B668C2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B35C4-A9A0-764E-823D-3F5AC1033B1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53930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9772BDB0-4FB2-6440-9B01-F2C907278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786E771C-999D-0E47-A8A2-93FC06154F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75B12D71-647F-8142-B867-E6A2C17A5B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CD86A1-9B72-4040-9535-F1A9B0053CB3}" type="datetimeFigureOut">
              <a:rPr lang="nb-NO" smtClean="0"/>
              <a:t>15.02.2024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113A1516-700C-884E-A283-450D92A418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745F5BBA-37CB-B146-BC57-425C43D7E0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6B35C4-A9A0-764E-823D-3F5AC1033B1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97574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6856E66-A419-7349-A36F-BC52B9070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Fjern denne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D9C73428-6543-CB48-A62F-0B08DA3BA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nb-NO" dirty="0" err="1"/>
              <a:t>Description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structure</a:t>
            </a:r>
            <a:endParaRPr lang="nb-NO" dirty="0"/>
          </a:p>
          <a:p>
            <a:r>
              <a:rPr lang="nb-NO" dirty="0" err="1"/>
              <a:t>Objective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work</a:t>
            </a:r>
            <a:endParaRPr lang="nb-NO" dirty="0"/>
          </a:p>
          <a:p>
            <a:r>
              <a:rPr lang="nb-NO" dirty="0" err="1"/>
              <a:t>Description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loading</a:t>
            </a:r>
            <a:r>
              <a:rPr lang="nb-NO" dirty="0"/>
              <a:t> and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boundary</a:t>
            </a:r>
            <a:r>
              <a:rPr lang="nb-NO" dirty="0"/>
              <a:t> </a:t>
            </a:r>
            <a:r>
              <a:rPr lang="nb-NO" dirty="0" err="1"/>
              <a:t>conditions</a:t>
            </a:r>
            <a:endParaRPr lang="nb-NO" dirty="0"/>
          </a:p>
          <a:p>
            <a:r>
              <a:rPr lang="nb-NO" dirty="0" err="1"/>
              <a:t>Description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model</a:t>
            </a:r>
            <a:r>
              <a:rPr lang="nb-NO" dirty="0"/>
              <a:t>:</a:t>
            </a:r>
          </a:p>
          <a:p>
            <a:r>
              <a:rPr lang="nb-NO" dirty="0" err="1"/>
              <a:t>material’s</a:t>
            </a:r>
            <a:r>
              <a:rPr lang="nb-NO" dirty="0"/>
              <a:t> </a:t>
            </a:r>
            <a:r>
              <a:rPr lang="nb-NO" dirty="0" err="1"/>
              <a:t>model</a:t>
            </a:r>
            <a:endParaRPr lang="nb-NO" dirty="0"/>
          </a:p>
          <a:p>
            <a:r>
              <a:rPr lang="nb-NO" dirty="0" err="1"/>
              <a:t>translation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loading</a:t>
            </a:r>
            <a:r>
              <a:rPr lang="nb-NO" dirty="0"/>
              <a:t> and </a:t>
            </a:r>
            <a:r>
              <a:rPr lang="nb-NO" dirty="0" err="1"/>
              <a:t>boundary</a:t>
            </a:r>
            <a:r>
              <a:rPr lang="nb-NO" dirty="0"/>
              <a:t> </a:t>
            </a:r>
            <a:r>
              <a:rPr lang="nb-NO" dirty="0" err="1"/>
              <a:t>conditions</a:t>
            </a:r>
            <a:r>
              <a:rPr lang="nb-NO" dirty="0"/>
              <a:t> in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corresponding</a:t>
            </a:r>
            <a:r>
              <a:rPr lang="nb-NO" dirty="0"/>
              <a:t> FE </a:t>
            </a:r>
            <a:r>
              <a:rPr lang="nb-NO" dirty="0" err="1"/>
              <a:t>ones</a:t>
            </a:r>
            <a:endParaRPr lang="nb-NO" dirty="0"/>
          </a:p>
          <a:p>
            <a:r>
              <a:rPr lang="nb-NO" dirty="0" err="1"/>
              <a:t>choice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element type and </a:t>
            </a:r>
            <a:r>
              <a:rPr lang="nb-NO" dirty="0" err="1"/>
              <a:t>size</a:t>
            </a:r>
            <a:endParaRPr lang="nb-NO" dirty="0"/>
          </a:p>
          <a:p>
            <a:r>
              <a:rPr lang="nb-NO" dirty="0" err="1"/>
              <a:t>Results</a:t>
            </a:r>
            <a:endParaRPr lang="nb-NO" dirty="0"/>
          </a:p>
          <a:p>
            <a:r>
              <a:rPr lang="nb-NO" dirty="0" err="1"/>
              <a:t>Discussion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results</a:t>
            </a:r>
            <a:r>
              <a:rPr lang="nb-NO" dirty="0"/>
              <a:t> (</a:t>
            </a:r>
            <a:r>
              <a:rPr lang="nb-NO" dirty="0" err="1"/>
              <a:t>with</a:t>
            </a:r>
            <a:r>
              <a:rPr lang="nb-NO" dirty="0"/>
              <a:t> </a:t>
            </a:r>
            <a:r>
              <a:rPr lang="nb-NO" dirty="0" err="1"/>
              <a:t>comparison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</a:t>
            </a:r>
            <a:r>
              <a:rPr lang="nb-NO" dirty="0" err="1"/>
              <a:t>simplified</a:t>
            </a:r>
            <a:r>
              <a:rPr lang="nb-NO" dirty="0"/>
              <a:t>, </a:t>
            </a:r>
            <a:r>
              <a:rPr lang="nb-NO" dirty="0" err="1"/>
              <a:t>analytical</a:t>
            </a:r>
            <a:r>
              <a:rPr lang="nb-NO" dirty="0"/>
              <a:t> </a:t>
            </a:r>
            <a:r>
              <a:rPr lang="nb-NO" dirty="0" err="1"/>
              <a:t>solutions</a:t>
            </a:r>
            <a:r>
              <a:rPr lang="nb-NO" dirty="0"/>
              <a:t>)</a:t>
            </a:r>
          </a:p>
          <a:p>
            <a:r>
              <a:rPr lang="nb-NO" dirty="0" err="1"/>
              <a:t>Conclusions</a:t>
            </a:r>
            <a:endParaRPr lang="nb-NO" dirty="0"/>
          </a:p>
          <a:p>
            <a:r>
              <a:rPr lang="nb-NO" dirty="0"/>
              <a:t>Sigrid sin case </a:t>
            </a:r>
            <a:r>
              <a:rPr lang="nb-NO" dirty="0" err="1"/>
              <a:t>nr</a:t>
            </a:r>
            <a:r>
              <a:rPr lang="nb-NO"/>
              <a:t> 5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029027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B856134-DB3B-C540-80DB-AB30EBD9BD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6387" y="1921841"/>
            <a:ext cx="9379226" cy="3014317"/>
          </a:xfrm>
        </p:spPr>
        <p:txBody>
          <a:bodyPr>
            <a:normAutofit fontScale="90000"/>
          </a:bodyPr>
          <a:lstStyle/>
          <a:p>
            <a:r>
              <a:rPr lang="nb-NO" dirty="0">
                <a:latin typeface="Inter Soft Semibold" pitchFamily="2" charset="0"/>
                <a:ea typeface="Inter Soft Semibold" pitchFamily="2" charset="0"/>
              </a:rPr>
              <a:t>Analysis </a:t>
            </a:r>
            <a:r>
              <a:rPr lang="nb-NO" dirty="0" err="1">
                <a:latin typeface="Inter Soft Semibold" pitchFamily="2" charset="0"/>
                <a:ea typeface="Inter Soft Semibold" pitchFamily="2" charset="0"/>
              </a:rPr>
              <a:t>of</a:t>
            </a:r>
            <a:r>
              <a:rPr lang="nb-NO" dirty="0">
                <a:latin typeface="Inter Soft Semibold" pitchFamily="2" charset="0"/>
                <a:ea typeface="Inter Soft Semibold" pitchFamily="2" charset="0"/>
              </a:rPr>
              <a:t> </a:t>
            </a:r>
            <a:br>
              <a:rPr lang="nb-NO" dirty="0">
                <a:latin typeface="Inter Soft Semibold" pitchFamily="2" charset="0"/>
                <a:ea typeface="Inter Soft Semibold" pitchFamily="2" charset="0"/>
              </a:rPr>
            </a:br>
            <a:r>
              <a:rPr lang="nb-NO" dirty="0">
                <a:solidFill>
                  <a:srgbClr val="009C94"/>
                </a:solidFill>
                <a:latin typeface="Inter Soft Semibold" pitchFamily="2" charset="0"/>
                <a:ea typeface="Inter Soft Semibold" pitchFamily="2" charset="0"/>
              </a:rPr>
              <a:t>uniform</a:t>
            </a:r>
            <a:r>
              <a:rPr lang="nb-NO" dirty="0">
                <a:latin typeface="Inter Soft Semibold" pitchFamily="2" charset="0"/>
                <a:ea typeface="Inter Soft Semibold" pitchFamily="2" charset="0"/>
              </a:rPr>
              <a:t> and </a:t>
            </a:r>
            <a:r>
              <a:rPr lang="nb-NO" dirty="0" err="1">
                <a:solidFill>
                  <a:srgbClr val="009C94"/>
                </a:solidFill>
                <a:latin typeface="Inter Soft Semibold" pitchFamily="2" charset="0"/>
                <a:ea typeface="Inter Soft Semibold" pitchFamily="2" charset="0"/>
              </a:rPr>
              <a:t>point</a:t>
            </a:r>
            <a:r>
              <a:rPr lang="nb-NO" dirty="0">
                <a:latin typeface="Inter Soft Semibold" pitchFamily="2" charset="0"/>
                <a:ea typeface="Inter Soft Semibold" pitchFamily="2" charset="0"/>
              </a:rPr>
              <a:t> </a:t>
            </a:r>
            <a:r>
              <a:rPr lang="nb-NO" dirty="0" err="1">
                <a:latin typeface="Inter Soft Semibold" pitchFamily="2" charset="0"/>
                <a:ea typeface="Inter Soft Semibold" pitchFamily="2" charset="0"/>
              </a:rPr>
              <a:t>load</a:t>
            </a:r>
            <a:r>
              <a:rPr lang="nb-NO" dirty="0">
                <a:latin typeface="Inter Soft Semibold" pitchFamily="2" charset="0"/>
                <a:ea typeface="Inter Soft Semibold" pitchFamily="2" charset="0"/>
              </a:rPr>
              <a:t> </a:t>
            </a:r>
            <a:r>
              <a:rPr lang="nb-NO" dirty="0" err="1">
                <a:latin typeface="Inter Soft Semibold" pitchFamily="2" charset="0"/>
                <a:ea typeface="Inter Soft Semibold" pitchFamily="2" charset="0"/>
              </a:rPr>
              <a:t>on</a:t>
            </a:r>
            <a:r>
              <a:rPr lang="nb-NO" dirty="0">
                <a:latin typeface="Inter Soft Semibold" pitchFamily="2" charset="0"/>
                <a:ea typeface="Inter Soft Semibold" pitchFamily="2" charset="0"/>
              </a:rPr>
              <a:t> a </a:t>
            </a:r>
            <a:br>
              <a:rPr lang="nb-NO" dirty="0">
                <a:solidFill>
                  <a:srgbClr val="009C94"/>
                </a:solidFill>
                <a:latin typeface="Inter Soft Semibold" pitchFamily="2" charset="0"/>
                <a:ea typeface="Inter Soft Semibold" pitchFamily="2" charset="0"/>
              </a:rPr>
            </a:br>
            <a:r>
              <a:rPr lang="nb-NO" dirty="0">
                <a:solidFill>
                  <a:srgbClr val="009C94"/>
                </a:solidFill>
                <a:latin typeface="Inter Soft Semibold" pitchFamily="2" charset="0"/>
                <a:ea typeface="Inter Soft Semibold" pitchFamily="2" charset="0"/>
              </a:rPr>
              <a:t>plate </a:t>
            </a:r>
            <a:r>
              <a:rPr lang="nb-NO" dirty="0" err="1">
                <a:solidFill>
                  <a:srgbClr val="009C94"/>
                </a:solidFill>
                <a:latin typeface="Inter Soft Semibold" pitchFamily="2" charset="0"/>
                <a:ea typeface="Inter Soft Semibold" pitchFamily="2" charset="0"/>
              </a:rPr>
              <a:t>of</a:t>
            </a:r>
            <a:r>
              <a:rPr lang="nb-NO" dirty="0">
                <a:solidFill>
                  <a:srgbClr val="009C94"/>
                </a:solidFill>
                <a:latin typeface="Inter Soft Semibold" pitchFamily="2" charset="0"/>
                <a:ea typeface="Inter Soft Semibold" pitchFamily="2" charset="0"/>
              </a:rPr>
              <a:t> </a:t>
            </a:r>
            <a:r>
              <a:rPr lang="nb-NO" dirty="0" err="1">
                <a:solidFill>
                  <a:srgbClr val="009C94"/>
                </a:solidFill>
                <a:latin typeface="Inter Soft Semibold" pitchFamily="2" charset="0"/>
                <a:ea typeface="Inter Soft Semibold" pitchFamily="2" charset="0"/>
              </a:rPr>
              <a:t>aluminum</a:t>
            </a:r>
            <a:br>
              <a:rPr lang="nb-NO" dirty="0">
                <a:solidFill>
                  <a:srgbClr val="009C94"/>
                </a:solidFill>
                <a:latin typeface="Inter Soft Semibold" pitchFamily="2" charset="0"/>
                <a:ea typeface="Inter Soft Semibold" pitchFamily="2" charset="0"/>
              </a:rPr>
            </a:br>
            <a:r>
              <a:rPr lang="nb-NO" dirty="0">
                <a:latin typeface="Inter Soft Semibold" pitchFamily="2" charset="0"/>
                <a:ea typeface="Inter Soft Semibold" pitchFamily="2" charset="0"/>
              </a:rPr>
              <a:t>in </a:t>
            </a:r>
            <a:r>
              <a:rPr lang="nb-NO" dirty="0" err="1">
                <a:latin typeface="Inter Soft Semibold" pitchFamily="2" charset="0"/>
                <a:ea typeface="Inter Soft Semibold" pitchFamily="2" charset="0"/>
              </a:rPr>
              <a:t>Abaqus</a:t>
            </a:r>
            <a:endParaRPr lang="nb-NO" dirty="0">
              <a:latin typeface="Inter Soft Semibold" pitchFamily="2" charset="0"/>
              <a:ea typeface="Inter Soft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72158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AAB14E7-3E8C-5549-949E-B3FF66E3A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b="1" dirty="0" err="1">
                <a:latin typeface="Inter Soft Semibold" pitchFamily="2" charset="0"/>
                <a:ea typeface="Inter Soft Semibold" pitchFamily="2" charset="0"/>
              </a:rPr>
              <a:t>Outline</a:t>
            </a:r>
            <a:endParaRPr lang="nb-NO" b="1" dirty="0">
              <a:latin typeface="Inter Soft Semibold" pitchFamily="2" charset="0"/>
              <a:ea typeface="Inter Soft Semibold" pitchFamily="2" charset="0"/>
            </a:endParaRPr>
          </a:p>
        </p:txBody>
      </p:sp>
      <p:sp>
        <p:nvSpPr>
          <p:cNvPr id="10" name="Plassholder for innhold 2">
            <a:extLst>
              <a:ext uri="{FF2B5EF4-FFF2-40B4-BE49-F238E27FC236}">
                <a16:creationId xmlns:a16="http://schemas.microsoft.com/office/drawing/2014/main" id="{EEEECDB5-546E-B944-A222-266267BB2CD5}"/>
              </a:ext>
            </a:extLst>
          </p:cNvPr>
          <p:cNvSpPr txBox="1">
            <a:spLocks/>
          </p:cNvSpPr>
          <p:nvPr/>
        </p:nvSpPr>
        <p:spPr>
          <a:xfrm>
            <a:off x="838199" y="1447937"/>
            <a:ext cx="4231584" cy="3691967"/>
          </a:xfrm>
          <a:prstGeom prst="roundRect">
            <a:avLst>
              <a:gd name="adj" fmla="val 6370"/>
            </a:avLst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Clr>
                <a:schemeClr val="tx1">
                  <a:lumMod val="50000"/>
                  <a:lumOff val="50000"/>
                </a:schemeClr>
              </a:buClr>
              <a:buSzPct val="70000"/>
              <a:buFont typeface="+mj-lt"/>
              <a:buAutoNum type="arabicPeriod"/>
            </a:pPr>
            <a:r>
              <a:rPr lang="nb-NO" dirty="0" err="1">
                <a:latin typeface="Inter Soft Semibold" pitchFamily="2" charset="0"/>
                <a:ea typeface="Inter Soft Semibold" pitchFamily="2" charset="0"/>
              </a:rPr>
              <a:t>Description</a:t>
            </a:r>
            <a:endParaRPr lang="nb-NO" dirty="0">
              <a:latin typeface="Inter Soft Semibold" pitchFamily="2" charset="0"/>
              <a:ea typeface="Inter Soft Semibold" pitchFamily="2" charset="0"/>
            </a:endParaRPr>
          </a:p>
          <a:p>
            <a:pPr marL="514350" indent="-514350">
              <a:buClr>
                <a:schemeClr val="tx1">
                  <a:lumMod val="50000"/>
                  <a:lumOff val="50000"/>
                </a:schemeClr>
              </a:buClr>
              <a:buSzPct val="70000"/>
              <a:buFont typeface="+mj-lt"/>
              <a:buAutoNum type="arabicPeriod"/>
            </a:pPr>
            <a:r>
              <a:rPr lang="nb-NO" dirty="0" err="1">
                <a:latin typeface="Inter Soft Semibold" pitchFamily="2" charset="0"/>
                <a:ea typeface="Inter Soft Semibold" pitchFamily="2" charset="0"/>
              </a:rPr>
              <a:t>Objective</a:t>
            </a:r>
            <a:endParaRPr lang="nb-NO" dirty="0">
              <a:latin typeface="Inter Soft Semibold" pitchFamily="2" charset="0"/>
              <a:ea typeface="Inter Soft Semibold" pitchFamily="2" charset="0"/>
            </a:endParaRPr>
          </a:p>
          <a:p>
            <a:pPr marL="514350" indent="-514350">
              <a:buClr>
                <a:schemeClr val="tx1">
                  <a:lumMod val="50000"/>
                  <a:lumOff val="50000"/>
                </a:schemeClr>
              </a:buClr>
              <a:buSzPct val="70000"/>
              <a:buFont typeface="+mj-lt"/>
              <a:buAutoNum type="arabicPeriod"/>
            </a:pPr>
            <a:r>
              <a:rPr lang="nb-NO" dirty="0">
                <a:latin typeface="Inter Soft Semibold" pitchFamily="2" charset="0"/>
                <a:ea typeface="Inter Soft Semibold" pitchFamily="2" charset="0"/>
              </a:rPr>
              <a:t>Model</a:t>
            </a:r>
          </a:p>
          <a:p>
            <a:pPr marL="514350" indent="-514350">
              <a:buClr>
                <a:schemeClr val="tx1">
                  <a:lumMod val="50000"/>
                  <a:lumOff val="50000"/>
                </a:schemeClr>
              </a:buClr>
              <a:buSzPct val="70000"/>
              <a:buFont typeface="+mj-lt"/>
              <a:buAutoNum type="arabicPeriod"/>
            </a:pPr>
            <a:r>
              <a:rPr lang="nb-NO" dirty="0" err="1">
                <a:latin typeface="Inter Soft Semibold" pitchFamily="2" charset="0"/>
                <a:ea typeface="Inter Soft Semibold" pitchFamily="2" charset="0"/>
              </a:rPr>
              <a:t>Abaqus</a:t>
            </a:r>
            <a:r>
              <a:rPr lang="nb-NO" dirty="0">
                <a:latin typeface="Inter Soft Semibold" pitchFamily="2" charset="0"/>
                <a:ea typeface="Inter Soft Semibold" pitchFamily="2" charset="0"/>
              </a:rPr>
              <a:t> </a:t>
            </a:r>
            <a:r>
              <a:rPr lang="nb-NO" dirty="0" err="1">
                <a:latin typeface="Inter Soft Semibold" pitchFamily="2" charset="0"/>
                <a:ea typeface="Inter Soft Semibold" pitchFamily="2" charset="0"/>
              </a:rPr>
              <a:t>Simulation</a:t>
            </a:r>
            <a:endParaRPr lang="nb-NO" dirty="0">
              <a:latin typeface="Inter Soft Semibold" pitchFamily="2" charset="0"/>
              <a:ea typeface="Inter Soft Semibold" pitchFamily="2" charset="0"/>
            </a:endParaRPr>
          </a:p>
          <a:p>
            <a:pPr marL="514350" indent="-514350">
              <a:buClr>
                <a:schemeClr val="tx1">
                  <a:lumMod val="50000"/>
                  <a:lumOff val="50000"/>
                </a:schemeClr>
              </a:buClr>
              <a:buSzPct val="70000"/>
              <a:buFont typeface="+mj-lt"/>
              <a:buAutoNum type="arabicPeriod"/>
            </a:pPr>
            <a:r>
              <a:rPr lang="nb-NO" dirty="0" err="1">
                <a:latin typeface="Inter Soft Semibold" pitchFamily="2" charset="0"/>
                <a:ea typeface="Inter Soft Semibold" pitchFamily="2" charset="0"/>
              </a:rPr>
              <a:t>Discussion</a:t>
            </a:r>
            <a:r>
              <a:rPr lang="nb-NO" dirty="0">
                <a:latin typeface="Inter Soft Semibold" pitchFamily="2" charset="0"/>
                <a:ea typeface="Inter Soft Semibold" pitchFamily="2" charset="0"/>
              </a:rPr>
              <a:t> &amp; </a:t>
            </a:r>
            <a:r>
              <a:rPr lang="nb-NO" dirty="0" err="1">
                <a:latin typeface="Inter Soft Semibold" pitchFamily="2" charset="0"/>
                <a:ea typeface="Inter Soft Semibold" pitchFamily="2" charset="0"/>
              </a:rPr>
              <a:t>Comparison</a:t>
            </a:r>
            <a:endParaRPr lang="nb-NO" dirty="0">
              <a:latin typeface="Inter Soft Semibold" pitchFamily="2" charset="0"/>
              <a:ea typeface="Inter Soft Semibold" pitchFamily="2" charset="0"/>
            </a:endParaRPr>
          </a:p>
          <a:p>
            <a:pPr marL="514350" indent="-514350">
              <a:buClr>
                <a:schemeClr val="tx1">
                  <a:lumMod val="50000"/>
                  <a:lumOff val="50000"/>
                </a:schemeClr>
              </a:buClr>
              <a:buSzPct val="70000"/>
              <a:buFont typeface="+mj-lt"/>
              <a:buAutoNum type="arabicPeriod"/>
            </a:pPr>
            <a:r>
              <a:rPr lang="nb-NO" dirty="0" err="1">
                <a:latin typeface="Inter Soft Semibold" pitchFamily="2" charset="0"/>
                <a:ea typeface="Inter Soft Semibold" pitchFamily="2" charset="0"/>
              </a:rPr>
              <a:t>Conclusion</a:t>
            </a:r>
            <a:endParaRPr lang="nb-NO" dirty="0">
              <a:latin typeface="Inter Soft Semibold" pitchFamily="2" charset="0"/>
              <a:ea typeface="Inter Soft Semibold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nb-NO" dirty="0">
              <a:latin typeface="Inter Soft Semibold" pitchFamily="2" charset="0"/>
              <a:ea typeface="Inter Soft Semibold" pitchFamily="2" charset="0"/>
            </a:endParaRPr>
          </a:p>
        </p:txBody>
      </p:sp>
      <p:pic>
        <p:nvPicPr>
          <p:cNvPr id="7" name="Grafikk 6">
            <a:extLst>
              <a:ext uri="{FF2B5EF4-FFF2-40B4-BE49-F238E27FC236}">
                <a16:creationId xmlns:a16="http://schemas.microsoft.com/office/drawing/2014/main" id="{5F40F72F-5F7C-8C4B-9F76-3E58814A39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01668" y="1426951"/>
            <a:ext cx="1420246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448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AAB14E7-3E8C-5549-949E-B3FF66E3A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b="1" dirty="0" err="1">
                <a:latin typeface="Inter Soft Semibold" pitchFamily="2" charset="0"/>
                <a:ea typeface="Inter Soft Semibold" pitchFamily="2" charset="0"/>
              </a:rPr>
              <a:t>Objective</a:t>
            </a:r>
            <a:endParaRPr lang="nb-NO" b="1" dirty="0">
              <a:latin typeface="Inter Soft Semibold" pitchFamily="2" charset="0"/>
              <a:ea typeface="Inter Soft Semibold" pitchFamily="2" charset="0"/>
            </a:endParaRPr>
          </a:p>
        </p:txBody>
      </p:sp>
      <p:sp>
        <p:nvSpPr>
          <p:cNvPr id="9" name="Plassholder for innhold 2">
            <a:extLst>
              <a:ext uri="{FF2B5EF4-FFF2-40B4-BE49-F238E27FC236}">
                <a16:creationId xmlns:a16="http://schemas.microsoft.com/office/drawing/2014/main" id="{5ACB5141-AEA8-BD4D-9814-3DD1E20A4D32}"/>
              </a:ext>
            </a:extLst>
          </p:cNvPr>
          <p:cNvSpPr txBox="1">
            <a:spLocks/>
          </p:cNvSpPr>
          <p:nvPr/>
        </p:nvSpPr>
        <p:spPr>
          <a:xfrm>
            <a:off x="7899785" y="271243"/>
            <a:ext cx="4320960" cy="6894870"/>
          </a:xfrm>
          <a:prstGeom prst="roundRect">
            <a:avLst>
              <a:gd name="adj" fmla="val 6370"/>
            </a:avLst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b-NO" dirty="0" err="1">
                <a:latin typeface="Inter Soft Semibold" pitchFamily="2" charset="0"/>
                <a:ea typeface="Inter Soft Semibold" pitchFamily="2" charset="0"/>
              </a:rPr>
              <a:t>Idea</a:t>
            </a:r>
            <a:endParaRPr lang="nb-NO" dirty="0">
              <a:latin typeface="Inter Soft Semibold" pitchFamily="2" charset="0"/>
              <a:ea typeface="Inter Soft Semibold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nb-NO" dirty="0">
              <a:latin typeface="Inter Soft Semibold" pitchFamily="2" charset="0"/>
              <a:ea typeface="Inter Soft Semibold" pitchFamily="2" charset="0"/>
            </a:endParaRPr>
          </a:p>
        </p:txBody>
      </p:sp>
      <p:sp>
        <p:nvSpPr>
          <p:cNvPr id="10" name="Plassholder for innhold 2">
            <a:extLst>
              <a:ext uri="{FF2B5EF4-FFF2-40B4-BE49-F238E27FC236}">
                <a16:creationId xmlns:a16="http://schemas.microsoft.com/office/drawing/2014/main" id="{EEEECDB5-546E-B944-A222-266267BB2CD5}"/>
              </a:ext>
            </a:extLst>
          </p:cNvPr>
          <p:cNvSpPr txBox="1">
            <a:spLocks/>
          </p:cNvSpPr>
          <p:nvPr/>
        </p:nvSpPr>
        <p:spPr>
          <a:xfrm>
            <a:off x="838200" y="1484915"/>
            <a:ext cx="5677727" cy="1066662"/>
          </a:xfrm>
          <a:prstGeom prst="roundRect">
            <a:avLst>
              <a:gd name="adj" fmla="val 6370"/>
            </a:avLst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b-NO" dirty="0">
                <a:latin typeface="Inter Soft Semibold" pitchFamily="2" charset="0"/>
                <a:ea typeface="Inter Soft Semibold" pitchFamily="2" charset="0"/>
              </a:rPr>
              <a:t>How </a:t>
            </a:r>
            <a:r>
              <a:rPr lang="nb-NO" dirty="0" err="1">
                <a:latin typeface="Inter Soft Semibold" pitchFamily="2" charset="0"/>
                <a:ea typeface="Inter Soft Semibold" pitchFamily="2" charset="0"/>
              </a:rPr>
              <a:t>much</a:t>
            </a:r>
            <a:r>
              <a:rPr lang="nb-NO" dirty="0">
                <a:latin typeface="Inter Soft Semibold" pitchFamily="2" charset="0"/>
                <a:ea typeface="Inter Soft Semibold" pitchFamily="2" charset="0"/>
              </a:rPr>
              <a:t> force </a:t>
            </a:r>
            <a:r>
              <a:rPr lang="nb-NO" dirty="0" err="1">
                <a:latin typeface="Inter Soft Semibold" pitchFamily="2" charset="0"/>
                <a:ea typeface="Inter Soft Semibold" pitchFamily="2" charset="0"/>
              </a:rPr>
              <a:t>can</a:t>
            </a:r>
            <a:r>
              <a:rPr lang="nb-NO" dirty="0">
                <a:latin typeface="Inter Soft Semibold" pitchFamily="2" charset="0"/>
                <a:ea typeface="Inter Soft Semibold" pitchFamily="2" charset="0"/>
              </a:rPr>
              <a:t> a plate </a:t>
            </a:r>
            <a:r>
              <a:rPr lang="nb-NO" dirty="0" err="1">
                <a:latin typeface="Inter Soft Semibold" pitchFamily="2" charset="0"/>
                <a:ea typeface="Inter Soft Semibold" pitchFamily="2" charset="0"/>
              </a:rPr>
              <a:t>of</a:t>
            </a:r>
            <a:r>
              <a:rPr lang="nb-NO" dirty="0">
                <a:latin typeface="Inter Soft Semibold" pitchFamily="2" charset="0"/>
                <a:ea typeface="Inter Soft Semibold" pitchFamily="2" charset="0"/>
              </a:rPr>
              <a:t> </a:t>
            </a:r>
            <a:r>
              <a:rPr lang="nb-NO" dirty="0" err="1">
                <a:latin typeface="Inter Soft Semibold" pitchFamily="2" charset="0"/>
                <a:ea typeface="Inter Soft Semibold" pitchFamily="2" charset="0"/>
              </a:rPr>
              <a:t>aluminum</a:t>
            </a:r>
            <a:r>
              <a:rPr lang="nb-NO" dirty="0">
                <a:latin typeface="Inter Soft Semibold" pitchFamily="2" charset="0"/>
                <a:ea typeface="Inter Soft Semibold" pitchFamily="2" charset="0"/>
              </a:rPr>
              <a:t> </a:t>
            </a:r>
            <a:r>
              <a:rPr lang="nb-NO" dirty="0" err="1">
                <a:latin typeface="Inter Soft Semibold" pitchFamily="2" charset="0"/>
                <a:ea typeface="Inter Soft Semibold" pitchFamily="2" charset="0"/>
              </a:rPr>
              <a:t>withstand</a:t>
            </a:r>
            <a:r>
              <a:rPr lang="nb-NO" dirty="0">
                <a:latin typeface="Inter Soft Semibold" pitchFamily="2" charset="0"/>
                <a:ea typeface="Inter Soft Semibold" pitchFamily="2" charset="0"/>
              </a:rPr>
              <a:t>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b-NO" dirty="0">
              <a:latin typeface="Inter Soft Semibold" pitchFamily="2" charset="0"/>
              <a:ea typeface="Inter Soft Semibold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nb-NO" dirty="0">
              <a:latin typeface="Inter Soft Semibold" pitchFamily="2" charset="0"/>
              <a:ea typeface="Inter Soft Semibold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nb-NO" dirty="0">
              <a:latin typeface="Inter Soft Semibold" pitchFamily="2" charset="0"/>
              <a:ea typeface="Inter Soft Semibold" pitchFamily="2" charset="0"/>
            </a:endParaRPr>
          </a:p>
        </p:txBody>
      </p:sp>
      <p:pic>
        <p:nvPicPr>
          <p:cNvPr id="5" name="Bilde 4" descr="Et bilde som inneholder Menneskeansikt, person, Kinn, hals&#10;&#10;Automatisk generert beskrivelse">
            <a:extLst>
              <a:ext uri="{FF2B5EF4-FFF2-40B4-BE49-F238E27FC236}">
                <a16:creationId xmlns:a16="http://schemas.microsoft.com/office/drawing/2014/main" id="{69C4B360-252B-574B-8DF7-504F31DB66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994737">
            <a:off x="-598094" y="4723274"/>
            <a:ext cx="2422200" cy="2768229"/>
          </a:xfrm>
          <a:prstGeom prst="rect">
            <a:avLst/>
          </a:prstGeom>
        </p:spPr>
      </p:pic>
      <p:sp>
        <p:nvSpPr>
          <p:cNvPr id="14" name="Plassholder for innhold 2">
            <a:extLst>
              <a:ext uri="{FF2B5EF4-FFF2-40B4-BE49-F238E27FC236}">
                <a16:creationId xmlns:a16="http://schemas.microsoft.com/office/drawing/2014/main" id="{5883F0D2-814F-D047-BFC9-6D0E51B080E8}"/>
              </a:ext>
            </a:extLst>
          </p:cNvPr>
          <p:cNvSpPr txBox="1">
            <a:spLocks/>
          </p:cNvSpPr>
          <p:nvPr/>
        </p:nvSpPr>
        <p:spPr>
          <a:xfrm>
            <a:off x="838199" y="2796635"/>
            <a:ext cx="5677727" cy="967924"/>
          </a:xfrm>
          <a:prstGeom prst="roundRect">
            <a:avLst>
              <a:gd name="adj" fmla="val 6370"/>
            </a:avLst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b-NO" dirty="0" err="1">
                <a:latin typeface="Inter Soft Semibold" pitchFamily="2" charset="0"/>
                <a:ea typeface="Inter Soft Semibold" pitchFamily="2" charset="0"/>
              </a:rPr>
              <a:t>What</a:t>
            </a:r>
            <a:r>
              <a:rPr lang="nb-NO" dirty="0">
                <a:latin typeface="Inter Soft Semibold" pitchFamily="2" charset="0"/>
                <a:ea typeface="Inter Soft Semibold" pitchFamily="2" charset="0"/>
              </a:rPr>
              <a:t> is </a:t>
            </a:r>
            <a:r>
              <a:rPr lang="nb-NO" dirty="0" err="1">
                <a:latin typeface="Inter Soft Semibold" pitchFamily="2" charset="0"/>
                <a:ea typeface="Inter Soft Semibold" pitchFamily="2" charset="0"/>
              </a:rPr>
              <a:t>the</a:t>
            </a:r>
            <a:r>
              <a:rPr lang="nb-NO" dirty="0">
                <a:latin typeface="Inter Soft Semibold" pitchFamily="2" charset="0"/>
                <a:ea typeface="Inter Soft Semibold" pitchFamily="2" charset="0"/>
              </a:rPr>
              <a:t> </a:t>
            </a:r>
            <a:r>
              <a:rPr lang="nb-NO" dirty="0" err="1">
                <a:latin typeface="Inter Soft Semibold" pitchFamily="2" charset="0"/>
                <a:ea typeface="Inter Soft Semibold" pitchFamily="2" charset="0"/>
              </a:rPr>
              <a:t>effect</a:t>
            </a:r>
            <a:r>
              <a:rPr lang="nb-NO" dirty="0">
                <a:latin typeface="Inter Soft Semibold" pitchFamily="2" charset="0"/>
                <a:ea typeface="Inter Soft Semibold" pitchFamily="2" charset="0"/>
              </a:rPr>
              <a:t> </a:t>
            </a:r>
            <a:r>
              <a:rPr lang="nb-NO" dirty="0" err="1">
                <a:latin typeface="Inter Soft Semibold" pitchFamily="2" charset="0"/>
                <a:ea typeface="Inter Soft Semibold" pitchFamily="2" charset="0"/>
              </a:rPr>
              <a:t>of</a:t>
            </a:r>
            <a:r>
              <a:rPr lang="nb-NO" dirty="0">
                <a:latin typeface="Inter Soft Semibold" pitchFamily="2" charset="0"/>
                <a:ea typeface="Inter Soft Semibold" pitchFamily="2" charset="0"/>
              </a:rPr>
              <a:t> a </a:t>
            </a:r>
            <a:r>
              <a:rPr lang="nb-NO" dirty="0">
                <a:solidFill>
                  <a:srgbClr val="009C94"/>
                </a:solidFill>
                <a:latin typeface="Inter Soft Semibold" pitchFamily="2" charset="0"/>
                <a:ea typeface="Inter Soft Semibold" pitchFamily="2" charset="0"/>
              </a:rPr>
              <a:t>uniform</a:t>
            </a:r>
            <a:r>
              <a:rPr lang="nb-NO" dirty="0">
                <a:latin typeface="Inter Soft Semibold" pitchFamily="2" charset="0"/>
                <a:ea typeface="Inter Soft Semibold" pitchFamily="2" charset="0"/>
              </a:rPr>
              <a:t> </a:t>
            </a:r>
            <a:r>
              <a:rPr lang="nb-NO" dirty="0" err="1">
                <a:latin typeface="Inter Soft Semibold" pitchFamily="2" charset="0"/>
                <a:ea typeface="Inter Soft Semibold" pitchFamily="2" charset="0"/>
              </a:rPr>
              <a:t>load</a:t>
            </a:r>
            <a:r>
              <a:rPr lang="nb-NO" dirty="0">
                <a:latin typeface="Inter Soft Semibold" pitchFamily="2" charset="0"/>
                <a:ea typeface="Inter Soft Semibold" pitchFamily="2" charset="0"/>
              </a:rPr>
              <a:t> and </a:t>
            </a:r>
            <a:r>
              <a:rPr lang="nb-NO" dirty="0" err="1">
                <a:solidFill>
                  <a:srgbClr val="009C94"/>
                </a:solidFill>
                <a:latin typeface="Inter Soft Semibold" pitchFamily="2" charset="0"/>
                <a:ea typeface="Inter Soft Semibold" pitchFamily="2" charset="0"/>
              </a:rPr>
              <a:t>several</a:t>
            </a:r>
            <a:r>
              <a:rPr lang="nb-NO" dirty="0">
                <a:solidFill>
                  <a:srgbClr val="009C94"/>
                </a:solidFill>
                <a:latin typeface="Inter Soft Semibold" pitchFamily="2" charset="0"/>
                <a:ea typeface="Inter Soft Semibold" pitchFamily="2" charset="0"/>
              </a:rPr>
              <a:t> </a:t>
            </a:r>
            <a:r>
              <a:rPr lang="nb-NO" dirty="0" err="1">
                <a:solidFill>
                  <a:srgbClr val="009C94"/>
                </a:solidFill>
                <a:latin typeface="Inter Soft Semibold" pitchFamily="2" charset="0"/>
                <a:ea typeface="Inter Soft Semibold" pitchFamily="2" charset="0"/>
              </a:rPr>
              <a:t>point</a:t>
            </a:r>
            <a:r>
              <a:rPr lang="nb-NO" dirty="0">
                <a:solidFill>
                  <a:srgbClr val="009C94"/>
                </a:solidFill>
                <a:latin typeface="Inter Soft Semibold" pitchFamily="2" charset="0"/>
                <a:ea typeface="Inter Soft Semibold" pitchFamily="2" charset="0"/>
              </a:rPr>
              <a:t> </a:t>
            </a:r>
            <a:r>
              <a:rPr lang="nb-NO" dirty="0" err="1">
                <a:latin typeface="Inter Soft Semibold" pitchFamily="2" charset="0"/>
                <a:ea typeface="Inter Soft Semibold" pitchFamily="2" charset="0"/>
              </a:rPr>
              <a:t>loads</a:t>
            </a:r>
            <a:r>
              <a:rPr lang="nb-NO" dirty="0">
                <a:latin typeface="Inter Soft Semibold" pitchFamily="2" charset="0"/>
                <a:ea typeface="Inter Soft Semibold" pitchFamily="2" charset="0"/>
              </a:rPr>
              <a:t>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b-NO" dirty="0">
              <a:latin typeface="Inter Soft Semibold" pitchFamily="2" charset="0"/>
              <a:ea typeface="Inter Soft Semibold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nb-NO" dirty="0">
              <a:latin typeface="Inter Soft Semibold" pitchFamily="2" charset="0"/>
              <a:ea typeface="Inter Soft Semibold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nb-NO" dirty="0">
              <a:latin typeface="Inter Soft Semibold" pitchFamily="2" charset="0"/>
              <a:ea typeface="Inter Soft Semibold" pitchFamily="2" charset="0"/>
            </a:endParaRPr>
          </a:p>
        </p:txBody>
      </p:sp>
      <p:pic>
        <p:nvPicPr>
          <p:cNvPr id="7" name="Bilde 6" descr="Et bilde som inneholder skjermbilde&#10;&#10;Automatisk generert beskrivelse">
            <a:extLst>
              <a:ext uri="{FF2B5EF4-FFF2-40B4-BE49-F238E27FC236}">
                <a16:creationId xmlns:a16="http://schemas.microsoft.com/office/drawing/2014/main" id="{2FCB9849-9ED5-504F-B634-AC49E8C72D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9816" y="5051965"/>
            <a:ext cx="3942184" cy="2562420"/>
          </a:xfrm>
          <a:prstGeom prst="rect">
            <a:avLst/>
          </a:prstGeom>
        </p:spPr>
      </p:pic>
      <p:pic>
        <p:nvPicPr>
          <p:cNvPr id="16" name="Grafikk 15">
            <a:extLst>
              <a:ext uri="{FF2B5EF4-FFF2-40B4-BE49-F238E27FC236}">
                <a16:creationId xmlns:a16="http://schemas.microsoft.com/office/drawing/2014/main" id="{F09A3DA4-A042-C947-98FF-2B864E6F0C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8786190" y="3644246"/>
            <a:ext cx="3405809" cy="2255446"/>
          </a:xfrm>
          <a:prstGeom prst="rect">
            <a:avLst/>
          </a:prstGeom>
        </p:spPr>
      </p:pic>
      <p:pic>
        <p:nvPicPr>
          <p:cNvPr id="17" name="Bilde 16" descr="Et bilde som inneholder skjermbilde&#10;&#10;Automatisk generert beskrivelse">
            <a:extLst>
              <a:ext uri="{FF2B5EF4-FFF2-40B4-BE49-F238E27FC236}">
                <a16:creationId xmlns:a16="http://schemas.microsoft.com/office/drawing/2014/main" id="{DC3A940A-65C6-4449-A0CB-A41827D4F6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9816" y="1929553"/>
            <a:ext cx="3942184" cy="2562420"/>
          </a:xfrm>
          <a:prstGeom prst="rect">
            <a:avLst/>
          </a:prstGeom>
        </p:spPr>
      </p:pic>
      <p:pic>
        <p:nvPicPr>
          <p:cNvPr id="18" name="Grafikk 17">
            <a:extLst>
              <a:ext uri="{FF2B5EF4-FFF2-40B4-BE49-F238E27FC236}">
                <a16:creationId xmlns:a16="http://schemas.microsoft.com/office/drawing/2014/main" id="{AE8FF1AA-69FC-DB4E-A373-644B82585D3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1012" t="-1" r="49514" b="-7242"/>
          <a:stretch/>
        </p:blipFill>
        <p:spPr>
          <a:xfrm>
            <a:off x="10489095" y="575183"/>
            <a:ext cx="1003853" cy="2418774"/>
          </a:xfrm>
          <a:prstGeom prst="rect">
            <a:avLst/>
          </a:prstGeom>
        </p:spPr>
      </p:pic>
      <p:sp>
        <p:nvSpPr>
          <p:cNvPr id="19" name="Plassholder for innhold 2">
            <a:extLst>
              <a:ext uri="{FF2B5EF4-FFF2-40B4-BE49-F238E27FC236}">
                <a16:creationId xmlns:a16="http://schemas.microsoft.com/office/drawing/2014/main" id="{EC726BB3-E82A-FF49-9721-1448C1CD2160}"/>
              </a:ext>
            </a:extLst>
          </p:cNvPr>
          <p:cNvSpPr txBox="1">
            <a:spLocks/>
          </p:cNvSpPr>
          <p:nvPr/>
        </p:nvSpPr>
        <p:spPr>
          <a:xfrm>
            <a:off x="2131736" y="4061365"/>
            <a:ext cx="5432846" cy="2354559"/>
          </a:xfrm>
          <a:prstGeom prst="roundRect">
            <a:avLst>
              <a:gd name="adj" fmla="val 6370"/>
            </a:avLst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b-NO" dirty="0" err="1">
                <a:latin typeface="Inter Soft Semibold" pitchFamily="2" charset="0"/>
                <a:ea typeface="Inter Soft Semibold" pitchFamily="2" charset="0"/>
              </a:rPr>
              <a:t>Assumptions</a:t>
            </a:r>
            <a:endParaRPr lang="nb-NO" dirty="0">
              <a:latin typeface="Inter Soft Semibold" pitchFamily="2" charset="0"/>
              <a:ea typeface="Inter Soft Semibold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nb-NO" dirty="0">
              <a:latin typeface="Inter Soft Semibold" pitchFamily="2" charset="0"/>
              <a:ea typeface="Inter Soft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4199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AAB14E7-3E8C-5549-949E-B3FF66E3A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b="1" dirty="0" err="1">
                <a:latin typeface="Inter Soft Semibold" pitchFamily="2" charset="0"/>
                <a:ea typeface="Inter Soft Semibold" pitchFamily="2" charset="0"/>
              </a:rPr>
              <a:t>Description</a:t>
            </a:r>
            <a:endParaRPr lang="nb-NO" b="1" dirty="0">
              <a:latin typeface="Inter Soft Semibold" pitchFamily="2" charset="0"/>
              <a:ea typeface="Inter Soft Semibold" pitchFamily="2" charset="0"/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BEA3C25E-FA0E-B743-B632-C5EA353056C8}"/>
              </a:ext>
            </a:extLst>
          </p:cNvPr>
          <p:cNvSpPr>
            <a:spLocks noGrp="1" noChangeAspect="1"/>
          </p:cNvSpPr>
          <p:nvPr>
            <p:ph idx="1"/>
          </p:nvPr>
        </p:nvSpPr>
        <p:spPr>
          <a:xfrm>
            <a:off x="838200" y="1447938"/>
            <a:ext cx="2531165" cy="2531165"/>
          </a:xfrm>
          <a:prstGeom prst="roundRect">
            <a:avLst>
              <a:gd name="adj" fmla="val 6370"/>
            </a:avLst>
          </a:prstGeom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nb-NO" dirty="0" err="1">
                <a:latin typeface="Inter Soft Semibold" pitchFamily="2" charset="0"/>
                <a:ea typeface="Inter Soft Semibold" pitchFamily="2" charset="0"/>
              </a:rPr>
              <a:t>Structure</a:t>
            </a:r>
            <a:endParaRPr lang="nb-NO" dirty="0">
              <a:latin typeface="Inter Soft Semibold" pitchFamily="2" charset="0"/>
              <a:ea typeface="Inter Soft Semibold" pitchFamily="2" charset="0"/>
            </a:endParaRPr>
          </a:p>
          <a:p>
            <a:pPr marL="0" indent="0">
              <a:buNone/>
            </a:pPr>
            <a:endParaRPr lang="nb-NO" dirty="0">
              <a:latin typeface="Inter Soft Semibold" pitchFamily="2" charset="0"/>
              <a:ea typeface="Inter Soft Semibold" pitchFamily="2" charset="0"/>
            </a:endParaRPr>
          </a:p>
        </p:txBody>
      </p:sp>
      <p:sp>
        <p:nvSpPr>
          <p:cNvPr id="8" name="Plassholder for innhold 2">
            <a:extLst>
              <a:ext uri="{FF2B5EF4-FFF2-40B4-BE49-F238E27FC236}">
                <a16:creationId xmlns:a16="http://schemas.microsoft.com/office/drawing/2014/main" id="{26163FD1-664A-D64B-8424-FEAC9A3D18AB}"/>
              </a:ext>
            </a:extLst>
          </p:cNvPr>
          <p:cNvSpPr txBox="1">
            <a:spLocks/>
          </p:cNvSpPr>
          <p:nvPr/>
        </p:nvSpPr>
        <p:spPr>
          <a:xfrm>
            <a:off x="4629150" y="1446563"/>
            <a:ext cx="2933700" cy="4730400"/>
          </a:xfrm>
          <a:prstGeom prst="roundRect">
            <a:avLst>
              <a:gd name="adj" fmla="val 6370"/>
            </a:avLst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b-NO" dirty="0" err="1">
                <a:latin typeface="Inter Soft Semibold" pitchFamily="2" charset="0"/>
                <a:ea typeface="Inter Soft Semibold" pitchFamily="2" charset="0"/>
              </a:rPr>
              <a:t>Load</a:t>
            </a:r>
            <a:endParaRPr lang="nb-NO" dirty="0">
              <a:latin typeface="Inter Soft Semibold" pitchFamily="2" charset="0"/>
              <a:ea typeface="Inter Soft Semibold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nb-NO" dirty="0">
              <a:latin typeface="Inter Soft Semibold" pitchFamily="2" charset="0"/>
              <a:ea typeface="Inter Soft Semibold" pitchFamily="2" charset="0"/>
            </a:endParaRPr>
          </a:p>
        </p:txBody>
      </p:sp>
      <p:sp>
        <p:nvSpPr>
          <p:cNvPr id="9" name="Plassholder for innhold 2">
            <a:extLst>
              <a:ext uri="{FF2B5EF4-FFF2-40B4-BE49-F238E27FC236}">
                <a16:creationId xmlns:a16="http://schemas.microsoft.com/office/drawing/2014/main" id="{5ACB5141-AEA8-BD4D-9814-3DD1E20A4D32}"/>
              </a:ext>
            </a:extLst>
          </p:cNvPr>
          <p:cNvSpPr txBox="1">
            <a:spLocks/>
          </p:cNvSpPr>
          <p:nvPr/>
        </p:nvSpPr>
        <p:spPr>
          <a:xfrm>
            <a:off x="8420099" y="1446563"/>
            <a:ext cx="2933700" cy="4730400"/>
          </a:xfrm>
          <a:prstGeom prst="roundRect">
            <a:avLst>
              <a:gd name="adj" fmla="val 6370"/>
            </a:avLst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b-NO" dirty="0" err="1">
                <a:latin typeface="Inter Soft Semibold" pitchFamily="2" charset="0"/>
                <a:ea typeface="Inter Soft Semibold" pitchFamily="2" charset="0"/>
              </a:rPr>
              <a:t>Boundary</a:t>
            </a:r>
            <a:r>
              <a:rPr lang="nb-NO" dirty="0">
                <a:latin typeface="Inter Soft Semibold" pitchFamily="2" charset="0"/>
                <a:ea typeface="Inter Soft Semibold" pitchFamily="2" charset="0"/>
              </a:rPr>
              <a:t> </a:t>
            </a:r>
            <a:r>
              <a:rPr lang="nb-NO" dirty="0" err="1">
                <a:latin typeface="Inter Soft Semibold" pitchFamily="2" charset="0"/>
                <a:ea typeface="Inter Soft Semibold" pitchFamily="2" charset="0"/>
              </a:rPr>
              <a:t>Condition</a:t>
            </a:r>
            <a:endParaRPr lang="nb-NO" dirty="0">
              <a:latin typeface="Inter Soft Semibold" pitchFamily="2" charset="0"/>
              <a:ea typeface="Inter Soft Semibold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nb-NO" dirty="0">
              <a:latin typeface="Inter Soft Semibold" pitchFamily="2" charset="0"/>
              <a:ea typeface="Inter Soft Semibold" pitchFamily="2" charset="0"/>
            </a:endParaRPr>
          </a:p>
        </p:txBody>
      </p:sp>
      <p:sp>
        <p:nvSpPr>
          <p:cNvPr id="10" name="Plassholder for innhold 2">
            <a:extLst>
              <a:ext uri="{FF2B5EF4-FFF2-40B4-BE49-F238E27FC236}">
                <a16:creationId xmlns:a16="http://schemas.microsoft.com/office/drawing/2014/main" id="{EEEECDB5-546E-B944-A222-266267BB2CD5}"/>
              </a:ext>
            </a:extLst>
          </p:cNvPr>
          <p:cNvSpPr txBox="1">
            <a:spLocks/>
          </p:cNvSpPr>
          <p:nvPr/>
        </p:nvSpPr>
        <p:spPr>
          <a:xfrm>
            <a:off x="838199" y="1447937"/>
            <a:ext cx="2531165" cy="4730400"/>
          </a:xfrm>
          <a:prstGeom prst="roundRect">
            <a:avLst>
              <a:gd name="adj" fmla="val 6370"/>
            </a:avLst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b-NO">
                <a:latin typeface="Inter Soft Semibold" pitchFamily="2" charset="0"/>
                <a:ea typeface="Inter Soft Semibold" pitchFamily="2" charset="0"/>
              </a:rPr>
              <a:t>Structure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b-NO" dirty="0">
              <a:latin typeface="Inter Soft Semibold" pitchFamily="2" charset="0"/>
              <a:ea typeface="Inter Soft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2584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AAB14E7-3E8C-5549-949E-B3FF66E3A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b="1" dirty="0">
                <a:latin typeface="Inter Soft Semibold" pitchFamily="2" charset="0"/>
                <a:ea typeface="Inter Soft Semibold" pitchFamily="2" charset="0"/>
              </a:rPr>
              <a:t>Model</a:t>
            </a:r>
          </a:p>
        </p:txBody>
      </p:sp>
      <p:sp>
        <p:nvSpPr>
          <p:cNvPr id="8" name="Plassholder for innhold 2">
            <a:extLst>
              <a:ext uri="{FF2B5EF4-FFF2-40B4-BE49-F238E27FC236}">
                <a16:creationId xmlns:a16="http://schemas.microsoft.com/office/drawing/2014/main" id="{26163FD1-664A-D64B-8424-FEAC9A3D18AB}"/>
              </a:ext>
            </a:extLst>
          </p:cNvPr>
          <p:cNvSpPr txBox="1">
            <a:spLocks/>
          </p:cNvSpPr>
          <p:nvPr/>
        </p:nvSpPr>
        <p:spPr>
          <a:xfrm>
            <a:off x="838202" y="1825625"/>
            <a:ext cx="2933700" cy="4351338"/>
          </a:xfrm>
          <a:prstGeom prst="roundRect">
            <a:avLst>
              <a:gd name="adj" fmla="val 6370"/>
            </a:avLst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b-NO" dirty="0">
                <a:latin typeface="Inter Soft Semibold" pitchFamily="2" charset="0"/>
                <a:ea typeface="Inter Soft Semibold" pitchFamily="2" charset="0"/>
              </a:rPr>
              <a:t>Material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b-NO" dirty="0">
              <a:latin typeface="Inter Soft Semibold" pitchFamily="2" charset="0"/>
              <a:ea typeface="Inter Soft Semibold" pitchFamily="2" charset="0"/>
            </a:endParaRPr>
          </a:p>
        </p:txBody>
      </p:sp>
      <p:sp>
        <p:nvSpPr>
          <p:cNvPr id="10" name="Plassholder for innhold 2">
            <a:extLst>
              <a:ext uri="{FF2B5EF4-FFF2-40B4-BE49-F238E27FC236}">
                <a16:creationId xmlns:a16="http://schemas.microsoft.com/office/drawing/2014/main" id="{1266F1B0-50E7-2143-B081-E723FE4E313C}"/>
              </a:ext>
            </a:extLst>
          </p:cNvPr>
          <p:cNvSpPr txBox="1">
            <a:spLocks/>
          </p:cNvSpPr>
          <p:nvPr/>
        </p:nvSpPr>
        <p:spPr>
          <a:xfrm>
            <a:off x="4629150" y="1825625"/>
            <a:ext cx="2933700" cy="4351338"/>
          </a:xfrm>
          <a:prstGeom prst="roundRect">
            <a:avLst>
              <a:gd name="adj" fmla="val 6370"/>
            </a:avLst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b-NO" dirty="0">
                <a:latin typeface="Inter Soft Semibold" pitchFamily="2" charset="0"/>
                <a:ea typeface="Inter Soft Semibold" pitchFamily="2" charset="0"/>
              </a:rPr>
              <a:t>Model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b-NO" dirty="0">
              <a:latin typeface="Inter Soft Semibold" pitchFamily="2" charset="0"/>
              <a:ea typeface="Inter Soft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9658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AAB14E7-3E8C-5549-949E-B3FF66E3A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b="1" dirty="0" err="1">
                <a:latin typeface="Inter Soft Semibold" pitchFamily="2" charset="0"/>
                <a:ea typeface="Inter Soft Semibold" pitchFamily="2" charset="0"/>
              </a:rPr>
              <a:t>Abaqus</a:t>
            </a:r>
            <a:r>
              <a:rPr lang="nb-NO" b="1" dirty="0">
                <a:latin typeface="Inter Soft Semibold" pitchFamily="2" charset="0"/>
                <a:ea typeface="Inter Soft Semibold" pitchFamily="2" charset="0"/>
              </a:rPr>
              <a:t> </a:t>
            </a:r>
            <a:r>
              <a:rPr lang="nb-NO" b="1" dirty="0" err="1">
                <a:latin typeface="Inter Soft Semibold" pitchFamily="2" charset="0"/>
                <a:ea typeface="Inter Soft Semibold" pitchFamily="2" charset="0"/>
              </a:rPr>
              <a:t>Simulations</a:t>
            </a:r>
            <a:endParaRPr lang="nb-NO" b="1" dirty="0">
              <a:latin typeface="Inter Soft Semibold" pitchFamily="2" charset="0"/>
              <a:ea typeface="Inter Soft Semibold" pitchFamily="2" charset="0"/>
            </a:endParaRPr>
          </a:p>
        </p:txBody>
      </p:sp>
      <p:sp>
        <p:nvSpPr>
          <p:cNvPr id="8" name="Plassholder for innhold 2">
            <a:extLst>
              <a:ext uri="{FF2B5EF4-FFF2-40B4-BE49-F238E27FC236}">
                <a16:creationId xmlns:a16="http://schemas.microsoft.com/office/drawing/2014/main" id="{26163FD1-664A-D64B-8424-FEAC9A3D18AB}"/>
              </a:ext>
            </a:extLst>
          </p:cNvPr>
          <p:cNvSpPr txBox="1">
            <a:spLocks/>
          </p:cNvSpPr>
          <p:nvPr/>
        </p:nvSpPr>
        <p:spPr>
          <a:xfrm>
            <a:off x="838202" y="1825625"/>
            <a:ext cx="2933700" cy="4351338"/>
          </a:xfrm>
          <a:prstGeom prst="roundRect">
            <a:avLst>
              <a:gd name="adj" fmla="val 6370"/>
            </a:avLst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b-NO" dirty="0">
                <a:latin typeface="Inter Soft Semibold" pitchFamily="2" charset="0"/>
                <a:ea typeface="Inter Soft Semibold" pitchFamily="2" charset="0"/>
              </a:rPr>
              <a:t>Material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b-NO" dirty="0">
              <a:latin typeface="Inter Soft Semibold" pitchFamily="2" charset="0"/>
              <a:ea typeface="Inter Soft Semibold" pitchFamily="2" charset="0"/>
            </a:endParaRPr>
          </a:p>
        </p:txBody>
      </p:sp>
      <p:sp>
        <p:nvSpPr>
          <p:cNvPr id="10" name="Plassholder for innhold 2">
            <a:extLst>
              <a:ext uri="{FF2B5EF4-FFF2-40B4-BE49-F238E27FC236}">
                <a16:creationId xmlns:a16="http://schemas.microsoft.com/office/drawing/2014/main" id="{1266F1B0-50E7-2143-B081-E723FE4E313C}"/>
              </a:ext>
            </a:extLst>
          </p:cNvPr>
          <p:cNvSpPr txBox="1">
            <a:spLocks/>
          </p:cNvSpPr>
          <p:nvPr/>
        </p:nvSpPr>
        <p:spPr>
          <a:xfrm>
            <a:off x="4629150" y="1825625"/>
            <a:ext cx="2933700" cy="4351338"/>
          </a:xfrm>
          <a:prstGeom prst="roundRect">
            <a:avLst>
              <a:gd name="adj" fmla="val 6370"/>
            </a:avLst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b-NO" dirty="0">
                <a:latin typeface="Inter Soft Semibold" pitchFamily="2" charset="0"/>
                <a:ea typeface="Inter Soft Semibold" pitchFamily="2" charset="0"/>
              </a:rPr>
              <a:t>Model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b-NO" dirty="0">
              <a:latin typeface="Inter Soft Semibold" pitchFamily="2" charset="0"/>
              <a:ea typeface="Inter Soft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5538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AAB14E7-3E8C-5549-949E-B3FF66E3A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654287" cy="1325563"/>
          </a:xfrm>
        </p:spPr>
        <p:txBody>
          <a:bodyPr/>
          <a:lstStyle/>
          <a:p>
            <a:r>
              <a:rPr lang="nb-NO" b="1" dirty="0" err="1">
                <a:latin typeface="Inter Soft Semibold" pitchFamily="2" charset="0"/>
                <a:ea typeface="Inter Soft Semibold" pitchFamily="2" charset="0"/>
              </a:rPr>
              <a:t>Discussion</a:t>
            </a:r>
            <a:br>
              <a:rPr lang="nb-NO" b="1" dirty="0">
                <a:latin typeface="Inter Soft Semibold" pitchFamily="2" charset="0"/>
                <a:ea typeface="Inter Soft Semibold" pitchFamily="2" charset="0"/>
              </a:rPr>
            </a:br>
            <a:r>
              <a:rPr lang="nb-NO" b="1" dirty="0" err="1">
                <a:latin typeface="Inter Soft Semibold" pitchFamily="2" charset="0"/>
                <a:ea typeface="Inter Soft Semibold" pitchFamily="2" charset="0"/>
              </a:rPr>
              <a:t>Comparison</a:t>
            </a:r>
            <a:endParaRPr lang="nb-NO" b="1" dirty="0">
              <a:latin typeface="Inter Soft Semibold" pitchFamily="2" charset="0"/>
              <a:ea typeface="Inter Soft Semibold" pitchFamily="2" charset="0"/>
            </a:endParaRPr>
          </a:p>
        </p:txBody>
      </p:sp>
      <p:sp>
        <p:nvSpPr>
          <p:cNvPr id="8" name="Plassholder for innhold 2">
            <a:extLst>
              <a:ext uri="{FF2B5EF4-FFF2-40B4-BE49-F238E27FC236}">
                <a16:creationId xmlns:a16="http://schemas.microsoft.com/office/drawing/2014/main" id="{26163FD1-664A-D64B-8424-FEAC9A3D18AB}"/>
              </a:ext>
            </a:extLst>
          </p:cNvPr>
          <p:cNvSpPr txBox="1">
            <a:spLocks/>
          </p:cNvSpPr>
          <p:nvPr/>
        </p:nvSpPr>
        <p:spPr>
          <a:xfrm>
            <a:off x="838201" y="1825625"/>
            <a:ext cx="4797285" cy="4351338"/>
          </a:xfrm>
          <a:prstGeom prst="roundRect">
            <a:avLst>
              <a:gd name="adj" fmla="val 6370"/>
            </a:avLst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b-NO" dirty="0" err="1">
                <a:latin typeface="Inter Soft Semibold" pitchFamily="2" charset="0"/>
                <a:ea typeface="Inter Soft Semibold" pitchFamily="2" charset="0"/>
              </a:rPr>
              <a:t>Analytical</a:t>
            </a:r>
            <a:r>
              <a:rPr lang="nb-NO" dirty="0">
                <a:latin typeface="Inter Soft Semibold" pitchFamily="2" charset="0"/>
                <a:ea typeface="Inter Soft Semibold" pitchFamily="2" charset="0"/>
              </a:rPr>
              <a:t> </a:t>
            </a:r>
            <a:r>
              <a:rPr lang="nb-NO" dirty="0" err="1">
                <a:latin typeface="Inter Soft Semibold" pitchFamily="2" charset="0"/>
                <a:ea typeface="Inter Soft Semibold" pitchFamily="2" charset="0"/>
              </a:rPr>
              <a:t>solution</a:t>
            </a:r>
            <a:endParaRPr lang="nb-NO" dirty="0">
              <a:latin typeface="Inter Soft Semibold" pitchFamily="2" charset="0"/>
              <a:ea typeface="Inter Soft Semibold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nb-NO" dirty="0">
              <a:latin typeface="Inter Soft Semibold" pitchFamily="2" charset="0"/>
              <a:ea typeface="Inter Soft Semibold" pitchFamily="2" charset="0"/>
            </a:endParaRPr>
          </a:p>
        </p:txBody>
      </p:sp>
      <p:sp>
        <p:nvSpPr>
          <p:cNvPr id="10" name="Plassholder for innhold 2">
            <a:extLst>
              <a:ext uri="{FF2B5EF4-FFF2-40B4-BE49-F238E27FC236}">
                <a16:creationId xmlns:a16="http://schemas.microsoft.com/office/drawing/2014/main" id="{1266F1B0-50E7-2143-B081-E723FE4E313C}"/>
              </a:ext>
            </a:extLst>
          </p:cNvPr>
          <p:cNvSpPr txBox="1">
            <a:spLocks/>
          </p:cNvSpPr>
          <p:nvPr/>
        </p:nvSpPr>
        <p:spPr>
          <a:xfrm>
            <a:off x="6556514" y="365125"/>
            <a:ext cx="4797286" cy="5811838"/>
          </a:xfrm>
          <a:prstGeom prst="roundRect">
            <a:avLst>
              <a:gd name="adj" fmla="val 6370"/>
            </a:avLst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b-NO" dirty="0" err="1">
                <a:latin typeface="Inter Soft Semibold" pitchFamily="2" charset="0"/>
                <a:ea typeface="Inter Soft Semibold" pitchFamily="2" charset="0"/>
              </a:rPr>
              <a:t>Comparison</a:t>
            </a:r>
            <a:endParaRPr lang="nb-NO" dirty="0">
              <a:latin typeface="Inter Soft Semibold" pitchFamily="2" charset="0"/>
              <a:ea typeface="Inter Soft Semibold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nb-NO" dirty="0">
              <a:latin typeface="Inter Soft Semibold" pitchFamily="2" charset="0"/>
              <a:ea typeface="Inter Soft Semibold" pitchFamily="2" charset="0"/>
            </a:endParaRPr>
          </a:p>
        </p:txBody>
      </p:sp>
      <p:sp>
        <p:nvSpPr>
          <p:cNvPr id="5" name="Tittel 1">
            <a:extLst>
              <a:ext uri="{FF2B5EF4-FFF2-40B4-BE49-F238E27FC236}">
                <a16:creationId xmlns:a16="http://schemas.microsoft.com/office/drawing/2014/main" id="{261BB95F-02DF-3E44-A456-A4C9DED521C3}"/>
              </a:ext>
            </a:extLst>
          </p:cNvPr>
          <p:cNvSpPr txBox="1">
            <a:spLocks/>
          </p:cNvSpPr>
          <p:nvPr/>
        </p:nvSpPr>
        <p:spPr>
          <a:xfrm>
            <a:off x="4297020" y="365125"/>
            <a:ext cx="111649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b-NO" sz="6600" dirty="0">
                <a:latin typeface="Inter Soft Semibold" pitchFamily="2" charset="0"/>
                <a:ea typeface="Inter Soft Semibold" pitchFamily="2" charset="0"/>
              </a:rPr>
              <a:t>&amp;</a:t>
            </a:r>
          </a:p>
        </p:txBody>
      </p:sp>
    </p:spTree>
    <p:extLst>
      <p:ext uri="{BB962C8B-B14F-4D97-AF65-F5344CB8AC3E}">
        <p14:creationId xmlns:p14="http://schemas.microsoft.com/office/powerpoint/2010/main" val="3073422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AAB14E7-3E8C-5549-949E-B3FF66E3A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b="1" dirty="0" err="1">
                <a:latin typeface="Inter Soft Semibold" pitchFamily="2" charset="0"/>
                <a:ea typeface="Inter Soft Semibold" pitchFamily="2" charset="0"/>
              </a:rPr>
              <a:t>Conclusion</a:t>
            </a:r>
            <a:endParaRPr lang="nb-NO" b="1" dirty="0">
              <a:latin typeface="Inter Soft Semibold" pitchFamily="2" charset="0"/>
              <a:ea typeface="Inter Soft Semibold" pitchFamily="2" charset="0"/>
            </a:endParaRPr>
          </a:p>
        </p:txBody>
      </p:sp>
      <p:sp>
        <p:nvSpPr>
          <p:cNvPr id="8" name="Plassholder for innhold 2">
            <a:extLst>
              <a:ext uri="{FF2B5EF4-FFF2-40B4-BE49-F238E27FC236}">
                <a16:creationId xmlns:a16="http://schemas.microsoft.com/office/drawing/2014/main" id="{26163FD1-664A-D64B-8424-FEAC9A3D18AB}"/>
              </a:ext>
            </a:extLst>
          </p:cNvPr>
          <p:cNvSpPr txBox="1">
            <a:spLocks/>
          </p:cNvSpPr>
          <p:nvPr/>
        </p:nvSpPr>
        <p:spPr>
          <a:xfrm>
            <a:off x="838202" y="1825625"/>
            <a:ext cx="2933700" cy="4351338"/>
          </a:xfrm>
          <a:prstGeom prst="roundRect">
            <a:avLst>
              <a:gd name="adj" fmla="val 6370"/>
            </a:avLst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b-NO" dirty="0">
                <a:latin typeface="Inter Soft Semibold" pitchFamily="2" charset="0"/>
                <a:ea typeface="Inter Soft Semibold" pitchFamily="2" charset="0"/>
              </a:rPr>
              <a:t>Model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b-NO" dirty="0">
              <a:latin typeface="Inter Soft Semibold" pitchFamily="2" charset="0"/>
              <a:ea typeface="Inter Soft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1122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</TotalTime>
  <Words>138</Words>
  <Application>Microsoft Macintosh PowerPoint</Application>
  <PresentationFormat>Widescreen</PresentationFormat>
  <Paragraphs>44</Paragraphs>
  <Slides>9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9</vt:i4>
      </vt:variant>
    </vt:vector>
  </HeadingPairs>
  <TitlesOfParts>
    <vt:vector size="13" baseType="lpstr">
      <vt:lpstr>Arial</vt:lpstr>
      <vt:lpstr>Corbel</vt:lpstr>
      <vt:lpstr>Inter Soft Semibold</vt:lpstr>
      <vt:lpstr>Office-tema</vt:lpstr>
      <vt:lpstr>Fjern denne</vt:lpstr>
      <vt:lpstr>Analysis of  uniform and point load on a  plate of aluminum in Abaqus</vt:lpstr>
      <vt:lpstr>Outline</vt:lpstr>
      <vt:lpstr>Objective</vt:lpstr>
      <vt:lpstr>Description</vt:lpstr>
      <vt:lpstr>Model</vt:lpstr>
      <vt:lpstr>Abaqus Simulations</vt:lpstr>
      <vt:lpstr>Discussion Comparison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Buckling analysis of a cylinder in Abaqus</dc:title>
  <dc:creator>Sigurd Humerfelt</dc:creator>
  <cp:lastModifiedBy>Sigurd Humerfelt</cp:lastModifiedBy>
  <cp:revision>41</cp:revision>
  <dcterms:created xsi:type="dcterms:W3CDTF">2024-02-04T16:32:03Z</dcterms:created>
  <dcterms:modified xsi:type="dcterms:W3CDTF">2024-02-15T12:16:56Z</dcterms:modified>
</cp:coreProperties>
</file>