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505" r:id="rId18"/>
    <p:sldId id="555" r:id="rId19"/>
    <p:sldId id="547" r:id="rId20"/>
    <p:sldId id="510" r:id="rId21"/>
    <p:sldId id="511" r:id="rId22"/>
    <p:sldId id="548" r:id="rId23"/>
    <p:sldId id="512" r:id="rId24"/>
    <p:sldId id="513" r:id="rId25"/>
    <p:sldId id="515" r:id="rId26"/>
    <p:sldId id="516" r:id="rId27"/>
    <p:sldId id="549" r:id="rId28"/>
    <p:sldId id="567" r:id="rId29"/>
    <p:sldId id="517" r:id="rId30"/>
    <p:sldId id="518" r:id="rId31"/>
    <p:sldId id="519" r:id="rId32"/>
    <p:sldId id="520" r:id="rId33"/>
    <p:sldId id="521" r:id="rId34"/>
    <p:sldId id="522" r:id="rId35"/>
    <p:sldId id="524" r:id="rId36"/>
    <p:sldId id="525" r:id="rId37"/>
    <p:sldId id="526" r:id="rId38"/>
    <p:sldId id="534" r:id="rId39"/>
    <p:sldId id="529" r:id="rId40"/>
    <p:sldId id="531" r:id="rId41"/>
    <p:sldId id="532" r:id="rId42"/>
    <p:sldId id="535" r:id="rId43"/>
    <p:sldId id="545" r:id="rId44"/>
    <p:sldId id="546" r:id="rId45"/>
    <p:sldId id="550" r:id="rId46"/>
    <p:sldId id="536" r:id="rId47"/>
    <p:sldId id="537" r:id="rId48"/>
    <p:sldId id="538" r:id="rId49"/>
    <p:sldId id="539" r:id="rId50"/>
    <p:sldId id="540" r:id="rId51"/>
    <p:sldId id="551" r:id="rId52"/>
    <p:sldId id="561" r:id="rId53"/>
    <p:sldId id="562" r:id="rId54"/>
    <p:sldId id="563" r:id="rId55"/>
    <p:sldId id="564" r:id="rId56"/>
    <p:sldId id="565" r:id="rId57"/>
    <p:sldId id="566" r:id="rId58"/>
    <p:sldId id="530" r:id="rId59"/>
    <p:sldId id="541" r:id="rId60"/>
    <p:sldId id="497" r:id="rId61"/>
    <p:sldId id="406" r:id="rId62"/>
    <p:sldId id="499" r:id="rId63"/>
    <p:sldId id="407" r:id="rId64"/>
    <p:sldId id="409" r:id="rId65"/>
    <p:sldId id="410" r:id="rId66"/>
    <p:sldId id="415" r:id="rId67"/>
    <p:sldId id="501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  <p:sldId id="560" r:id="rId86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67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415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90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638912"/>
        <c:axId val="252154240"/>
      </c:lineChart>
      <c:catAx>
        <c:axId val="251638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2154240"/>
        <c:crosses val="autoZero"/>
        <c:auto val="1"/>
        <c:lblAlgn val="ctr"/>
        <c:lblOffset val="100"/>
        <c:noMultiLvlLbl val="0"/>
      </c:catAx>
      <c:valAx>
        <c:axId val="252154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1638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221696"/>
        <c:axId val="252236160"/>
      </c:lineChart>
      <c:catAx>
        <c:axId val="252221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236160"/>
        <c:crosses val="autoZero"/>
        <c:auto val="1"/>
        <c:lblAlgn val="ctr"/>
        <c:lblOffset val="100"/>
        <c:noMultiLvlLbl val="0"/>
      </c:catAx>
      <c:valAx>
        <c:axId val="25223616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221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2856192"/>
        <c:axId val="252857728"/>
      </c:barChart>
      <c:catAx>
        <c:axId val="252856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2857728"/>
        <c:crosses val="autoZero"/>
        <c:auto val="1"/>
        <c:lblAlgn val="ctr"/>
        <c:lblOffset val="100"/>
        <c:noMultiLvlLbl val="0"/>
      </c:catAx>
      <c:valAx>
        <c:axId val="25285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856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9297152"/>
        <c:axId val="249448320"/>
      </c:barChart>
      <c:catAx>
        <c:axId val="249297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9448320"/>
        <c:crosses val="autoZero"/>
        <c:auto val="1"/>
        <c:lblAlgn val="ctr"/>
        <c:lblOffset val="100"/>
        <c:noMultiLvlLbl val="0"/>
      </c:catAx>
      <c:valAx>
        <c:axId val="24944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297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103/10/30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</a:t>
                </a:r>
                <a:r>
                  <a:rPr lang="zh-TW" altLang="en-US" dirty="0" smtClean="0"/>
                  <a:t>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i="1" dirty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𝑟𝑒𝑡𝑢𝑟𝑛</m:t>
                    </m:r>
                    <m:r>
                      <a:rPr lang="en-US" altLang="zh-TW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zh-TW" altLang="en-US" dirty="0">
                            <a:latin typeface="Cambria Math"/>
                          </a:rPr>
                          <m:t>拄</m:t>
                        </m:r>
                        <m:r>
                          <a:rPr lang="zh-TW" altLang="en-US" i="1" dirty="0">
                            <a:latin typeface="Cambria Math"/>
                          </a:rPr>
                          <m:t>好長度斷詞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57433"/>
              </p:ext>
            </p:extLst>
          </p:nvPr>
        </p:nvGraphicFramePr>
        <p:xfrm>
          <a:off x="10116616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實際毋著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結果著的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5053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幫忙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忙</a:t>
                      </a:r>
                      <a:r>
                        <a:rPr lang="zh-TW" altLang="en-US" b="0" dirty="0" smtClean="0"/>
                        <a:t> 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相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決 問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1166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baseline="0" dirty="0" smtClean="0"/>
                        <a:t>世 人</a:t>
                      </a:r>
                      <a:r>
                        <a:rPr lang="zh-TW" altLang="en-US" b="0" dirty="0" smtClean="0"/>
                        <a:t> 離 袂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zh-TW" altLang="en-US" b="0" dirty="0" smtClean="0"/>
                        <a:t>開 預 報 工 作 的 吳 德 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稱 一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世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人 離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袂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開 預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報 工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作 的 吳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德</a:t>
                      </a:r>
                      <a:r>
                        <a:rPr lang="en-US" altLang="zh-TW" b="0" dirty="0" smtClean="0"/>
                        <a:t>-</a:t>
                      </a:r>
                      <a:r>
                        <a:rPr lang="zh-TW" altLang="en-US" b="0" dirty="0" smtClean="0"/>
                        <a:t>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5238"/>
              </p:ext>
            </p:extLst>
          </p:nvPr>
        </p:nvGraphicFramePr>
        <p:xfrm>
          <a:off x="2411760" y="3501008"/>
          <a:ext cx="6626860" cy="25958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87780"/>
                <a:gridCol w="53390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稱 </a:t>
                      </a: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</a:t>
                      </a:r>
                      <a:r>
                        <a:rPr lang="zh-TW" altLang="en-US" dirty="0" smtClean="0"/>
                        <a:t> 離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開 預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報 工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作 的 吳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德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始 </a:t>
                      </a:r>
                      <a:r>
                        <a:rPr lang="zh-TW" altLang="en-US" b="1" dirty="0" smtClean="0"/>
                        <a:t>憂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輩</a:t>
                      </a:r>
                      <a:r>
                        <a:rPr lang="en-US" altLang="zh-TW" b="1" dirty="0" smtClean="0"/>
                        <a:t>-</a:t>
                      </a:r>
                      <a:r>
                        <a:rPr lang="zh-TW" altLang="en-US" b="1" dirty="0" smtClean="0"/>
                        <a:t>子 </a:t>
                      </a:r>
                      <a:r>
                        <a:rPr lang="zh-TW" altLang="en-US" dirty="0" smtClean="0"/>
                        <a:t>吃 穿 都 不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用 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05223"/>
              </p:ext>
            </p:extLst>
          </p:nvPr>
        </p:nvGraphicFramePr>
        <p:xfrm>
          <a:off x="323528" y="3645024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威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 tian2 ui1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</a:t>
                      </a:r>
                      <a:r>
                        <a:rPr lang="en-US" altLang="zh-TW" dirty="0" smtClean="0"/>
                        <a:t>gui5-hiam2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65172"/>
              </p:ext>
            </p:extLst>
          </p:nvPr>
        </p:nvGraphicFramePr>
        <p:xfrm>
          <a:off x="3347864" y="5229200"/>
          <a:ext cx="496155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威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</a:t>
                      </a:r>
                      <a:r>
                        <a:rPr lang="en-US" altLang="zh-TW" dirty="0" smtClean="0"/>
                        <a:t>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</a:t>
                      </a:r>
                      <a:r>
                        <a:rPr lang="en-US" altLang="zh-TW" dirty="0" smtClean="0"/>
                        <a:t>gui5-hiam2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弧形箭號 (下彎) 5"/>
          <p:cNvSpPr/>
          <p:nvPr/>
        </p:nvSpPr>
        <p:spPr>
          <a:xfrm rot="3024297">
            <a:off x="5678937" y="4291425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788"/>
              </p:ext>
            </p:extLst>
          </p:nvPr>
        </p:nvGraphicFramePr>
        <p:xfrm>
          <a:off x="323528" y="3645024"/>
          <a:ext cx="806097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閃避</a:t>
                </a:r>
                <a:r>
                  <a:rPr lang="zh-TW" altLang="en-US" dirty="0" smtClean="0"/>
                  <a:t>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r>
                      <a:rPr lang="en-US" altLang="zh-TW" i="1" dirty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𝑟𝑒𝑡𝑢𝑟𝑛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b="0" i="1" smtClean="0">
                                <a:latin typeface="Cambria Math"/>
                              </a:rPr>
                              <m:t>，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skw"/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zh-TW" altLang="en-US" dirty="0">
                            <a:latin typeface="Cambria Math"/>
                          </a:rPr>
                          <m:t>拄</m:t>
                        </m:r>
                        <m:r>
                          <a:rPr lang="zh-TW" altLang="en-US" i="1" dirty="0">
                            <a:latin typeface="Cambria Math"/>
                          </a:rPr>
                          <m:t>好長度斷詞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7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80226"/>
              </p:ext>
            </p:extLst>
          </p:nvPr>
        </p:nvGraphicFramePr>
        <p:xfrm>
          <a:off x="179512" y="1844824"/>
          <a:ext cx="88426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1084580"/>
                <a:gridCol w="703580"/>
                <a:gridCol w="496155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少數無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</a:t>
                      </a:r>
                      <a:r>
                        <a:rPr lang="en-US" altLang="zh-TW" dirty="0" smtClean="0"/>
                        <a:t>gui5-hiam2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</a:t>
            </a:r>
            <a:r>
              <a:rPr lang="zh-TW" altLang="en-US" dirty="0" smtClean="0"/>
              <a:t>－臺文典藏</a:t>
            </a:r>
            <a:r>
              <a:rPr lang="zh-TW" altLang="zh-TW" dirty="0" smtClean="0"/>
              <a:t>標</a:t>
            </a:r>
            <a:r>
              <a:rPr lang="zh-TW" altLang="zh-TW" dirty="0" smtClean="0"/>
              <a:t>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</a:t>
            </a:r>
            <a:r>
              <a:rPr lang="zh-TW" altLang="en-US" dirty="0" smtClean="0"/>
              <a:t>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83112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975425330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07963"/>
              </p:ext>
            </p:extLst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96191235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/>
          </a:p>
          <a:p>
            <a:pPr lvl="2" eaLnBrk="1" hangingPunct="1"/>
            <a:r>
              <a:rPr lang="zh-TW" altLang="zh-TW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</a:t>
                      </a:r>
                      <a:r>
                        <a:rPr lang="zh-TW" altLang="en-US" dirty="0" smtClean="0"/>
                        <a:t>語文臺文典藏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</a:t>
            </a:r>
            <a:r>
              <a:rPr lang="zh-TW" altLang="zh-TW" dirty="0" smtClean="0"/>
              <a:t>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</a:t>
            </a:r>
            <a:r>
              <a:rPr lang="zh-TW" altLang="en-US" dirty="0" smtClean="0"/>
              <a:t>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</a:t>
                      </a:r>
                      <a:r>
                        <a:rPr lang="en-US" altLang="zh-TW" dirty="0" smtClean="0"/>
                        <a:t>gui5-hiam2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48360</TotalTime>
  <Words>6599</Words>
  <Application>Microsoft Office PowerPoint</Application>
  <PresentationFormat>如螢幕大小 (4:3)</PresentationFormat>
  <Paragraphs>1464</Paragraphs>
  <Slides>85</Slides>
  <Notes>67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86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翻譯模型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未知詞問題－未知詞另外翻譯方法</vt:lpstr>
      <vt:lpstr>未知詞問題－未知詞另外翻譯流程</vt:lpstr>
      <vt:lpstr>整理語料－語料無一致</vt:lpstr>
      <vt:lpstr>整理語料－臺文典藏標漢字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實驗四－加TGB語料的翻譯效果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1592</cp:revision>
  <cp:lastPrinted>2013-07-08T01:55:56Z</cp:lastPrinted>
  <dcterms:created xsi:type="dcterms:W3CDTF">2008-11-09T17:03:56Z</dcterms:created>
  <dcterms:modified xsi:type="dcterms:W3CDTF">2014-11-04T04:39:37Z</dcterms:modified>
</cp:coreProperties>
</file>