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rts/chart2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2"/>
  </p:notesMasterIdLst>
  <p:handoutMasterIdLst>
    <p:handoutMasterId r:id="rId93"/>
  </p:handoutMasterIdLst>
  <p:sldIdLst>
    <p:sldId id="256" r:id="rId2"/>
    <p:sldId id="397" r:id="rId3"/>
    <p:sldId id="398" r:id="rId4"/>
    <p:sldId id="462" r:id="rId5"/>
    <p:sldId id="401" r:id="rId6"/>
    <p:sldId id="399" r:id="rId7"/>
    <p:sldId id="475" r:id="rId8"/>
    <p:sldId id="400" r:id="rId9"/>
    <p:sldId id="476" r:id="rId10"/>
    <p:sldId id="477" r:id="rId11"/>
    <p:sldId id="474" r:id="rId12"/>
    <p:sldId id="484" r:id="rId13"/>
    <p:sldId id="579" r:id="rId14"/>
    <p:sldId id="578" r:id="rId15"/>
    <p:sldId id="485" r:id="rId16"/>
    <p:sldId id="483" r:id="rId17"/>
    <p:sldId id="544" r:id="rId18"/>
    <p:sldId id="481" r:id="rId19"/>
    <p:sldId id="505" r:id="rId20"/>
    <p:sldId id="555" r:id="rId21"/>
    <p:sldId id="547" r:id="rId22"/>
    <p:sldId id="510" r:id="rId23"/>
    <p:sldId id="511" r:id="rId24"/>
    <p:sldId id="548" r:id="rId25"/>
    <p:sldId id="512" r:id="rId26"/>
    <p:sldId id="513" r:id="rId27"/>
    <p:sldId id="576" r:id="rId28"/>
    <p:sldId id="515" r:id="rId29"/>
    <p:sldId id="516" r:id="rId30"/>
    <p:sldId id="569" r:id="rId31"/>
    <p:sldId id="549" r:id="rId32"/>
    <p:sldId id="567" r:id="rId33"/>
    <p:sldId id="581" r:id="rId34"/>
    <p:sldId id="582" r:id="rId35"/>
    <p:sldId id="577" r:id="rId36"/>
    <p:sldId id="517" r:id="rId37"/>
    <p:sldId id="518" r:id="rId38"/>
    <p:sldId id="519" r:id="rId39"/>
    <p:sldId id="520" r:id="rId40"/>
    <p:sldId id="521" r:id="rId41"/>
    <p:sldId id="522" r:id="rId42"/>
    <p:sldId id="570" r:id="rId43"/>
    <p:sldId id="571" r:id="rId44"/>
    <p:sldId id="524" r:id="rId45"/>
    <p:sldId id="525" r:id="rId46"/>
    <p:sldId id="526" r:id="rId47"/>
    <p:sldId id="534" r:id="rId48"/>
    <p:sldId id="572" r:id="rId49"/>
    <p:sldId id="573" r:id="rId50"/>
    <p:sldId id="536" r:id="rId51"/>
    <p:sldId id="537" r:id="rId52"/>
    <p:sldId id="538" r:id="rId53"/>
    <p:sldId id="539" r:id="rId54"/>
    <p:sldId id="580" r:id="rId55"/>
    <p:sldId id="540" r:id="rId56"/>
    <p:sldId id="551" r:id="rId57"/>
    <p:sldId id="561" r:id="rId58"/>
    <p:sldId id="562" r:id="rId59"/>
    <p:sldId id="563" r:id="rId60"/>
    <p:sldId id="564" r:id="rId61"/>
    <p:sldId id="565" r:id="rId62"/>
    <p:sldId id="566" r:id="rId63"/>
    <p:sldId id="530" r:id="rId64"/>
    <p:sldId id="541" r:id="rId65"/>
    <p:sldId id="497" r:id="rId66"/>
    <p:sldId id="406" r:id="rId67"/>
    <p:sldId id="499" r:id="rId68"/>
    <p:sldId id="407" r:id="rId69"/>
    <p:sldId id="409" r:id="rId70"/>
    <p:sldId id="410" r:id="rId71"/>
    <p:sldId id="415" r:id="rId72"/>
    <p:sldId id="501" r:id="rId73"/>
    <p:sldId id="527" r:id="rId74"/>
    <p:sldId id="460" r:id="rId75"/>
    <p:sldId id="419" r:id="rId76"/>
    <p:sldId id="435" r:id="rId77"/>
    <p:sldId id="436" r:id="rId78"/>
    <p:sldId id="437" r:id="rId79"/>
    <p:sldId id="438" r:id="rId80"/>
    <p:sldId id="440" r:id="rId81"/>
    <p:sldId id="454" r:id="rId82"/>
    <p:sldId id="444" r:id="rId83"/>
    <p:sldId id="450" r:id="rId84"/>
    <p:sldId id="451" r:id="rId85"/>
    <p:sldId id="431" r:id="rId86"/>
    <p:sldId id="452" r:id="rId87"/>
    <p:sldId id="507" r:id="rId88"/>
    <p:sldId id="509" r:id="rId89"/>
    <p:sldId id="508" r:id="rId90"/>
    <p:sldId id="560" r:id="rId91"/>
  </p:sldIdLst>
  <p:sldSz cx="9144000" cy="6858000" type="screen4x3"/>
  <p:notesSz cx="10002838" cy="68770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微軟正黑體" panose="020B0604030504040204" pitchFamily="34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C1E77B1-BA65-44CD-8D56-84251A2E9D3C}">
          <p14:sldIdLst>
            <p14:sldId id="256"/>
            <p14:sldId id="397"/>
            <p14:sldId id="398"/>
            <p14:sldId id="462"/>
            <p14:sldId id="401"/>
            <p14:sldId id="399"/>
            <p14:sldId id="475"/>
            <p14:sldId id="400"/>
            <p14:sldId id="476"/>
            <p14:sldId id="477"/>
            <p14:sldId id="474"/>
            <p14:sldId id="484"/>
            <p14:sldId id="579"/>
            <p14:sldId id="578"/>
            <p14:sldId id="485"/>
            <p14:sldId id="483"/>
            <p14:sldId id="544"/>
            <p14:sldId id="481"/>
            <p14:sldId id="505"/>
            <p14:sldId id="555"/>
            <p14:sldId id="547"/>
          </p14:sldIdLst>
        </p14:section>
        <p14:section name="第三節" id="{C043FFB3-BC10-43F4-82A0-E9AE1EEECC99}">
          <p14:sldIdLst>
            <p14:sldId id="510"/>
            <p14:sldId id="511"/>
            <p14:sldId id="548"/>
            <p14:sldId id="512"/>
            <p14:sldId id="513"/>
            <p14:sldId id="576"/>
            <p14:sldId id="515"/>
            <p14:sldId id="516"/>
            <p14:sldId id="569"/>
            <p14:sldId id="549"/>
            <p14:sldId id="567"/>
            <p14:sldId id="581"/>
            <p14:sldId id="582"/>
            <p14:sldId id="577"/>
            <p14:sldId id="517"/>
            <p14:sldId id="518"/>
            <p14:sldId id="519"/>
            <p14:sldId id="520"/>
            <p14:sldId id="521"/>
            <p14:sldId id="522"/>
            <p14:sldId id="570"/>
            <p14:sldId id="571"/>
            <p14:sldId id="524"/>
            <p14:sldId id="525"/>
            <p14:sldId id="526"/>
            <p14:sldId id="534"/>
            <p14:sldId id="572"/>
            <p14:sldId id="573"/>
          </p14:sldIdLst>
        </p14:section>
        <p14:section name="第四節" id="{229D6ECA-64CF-473C-B64A-8BE14E48E202}">
          <p14:sldIdLst>
            <p14:sldId id="536"/>
            <p14:sldId id="537"/>
            <p14:sldId id="538"/>
          </p14:sldIdLst>
        </p14:section>
        <p14:section name="第五節" id="{998E32F7-6C0E-4C20-BC34-5F841DA6023A}">
          <p14:sldIdLst>
            <p14:sldId id="539"/>
            <p14:sldId id="580"/>
            <p14:sldId id="540"/>
            <p14:sldId id="551"/>
            <p14:sldId id="561"/>
            <p14:sldId id="562"/>
            <p14:sldId id="563"/>
            <p14:sldId id="564"/>
            <p14:sldId id="565"/>
            <p14:sldId id="566"/>
            <p14:sldId id="530"/>
            <p14:sldId id="541"/>
            <p14:sldId id="497"/>
            <p14:sldId id="406"/>
            <p14:sldId id="499"/>
            <p14:sldId id="407"/>
            <p14:sldId id="409"/>
            <p14:sldId id="410"/>
            <p14:sldId id="415"/>
            <p14:sldId id="501"/>
            <p14:sldId id="527"/>
            <p14:sldId id="460"/>
            <p14:sldId id="419"/>
            <p14:sldId id="435"/>
            <p14:sldId id="436"/>
            <p14:sldId id="437"/>
            <p14:sldId id="438"/>
            <p14:sldId id="440"/>
            <p14:sldId id="454"/>
            <p14:sldId id="444"/>
            <p14:sldId id="450"/>
            <p14:sldId id="451"/>
            <p14:sldId id="431"/>
            <p14:sldId id="452"/>
            <p14:sldId id="507"/>
            <p14:sldId id="509"/>
            <p14:sldId id="508"/>
            <p14:sldId id="56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166">
          <p15:clr>
            <a:srgbClr val="A4A3A4"/>
          </p15:clr>
        </p15:guide>
        <p15:guide id="2" pos="315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c" initials="I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8637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1415" autoAdjust="0"/>
  </p:normalViewPr>
  <p:slideViewPr>
    <p:cSldViewPr>
      <p:cViewPr varScale="1">
        <p:scale>
          <a:sx n="63" d="100"/>
          <a:sy n="63" d="100"/>
        </p:scale>
        <p:origin x="-155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66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902" y="-102"/>
      </p:cViewPr>
      <p:guideLst>
        <p:guide orient="horz" pos="2166"/>
        <p:guide pos="315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handoutMaster" Target="handoutMasters/handoutMaster1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10.62</c:v>
                </c:pt>
                <c:pt idx="3">
                  <c:v>18.64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11.06</c:v>
                </c:pt>
                <c:pt idx="3">
                  <c:v>19.329999999999998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10.6</c:v>
                </c:pt>
                <c:pt idx="1">
                  <c:v>17.96</c:v>
                </c:pt>
                <c:pt idx="2">
                  <c:v>10.83</c:v>
                </c:pt>
                <c:pt idx="3">
                  <c:v>19.13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4552320"/>
        <c:axId val="259203840"/>
      </c:barChart>
      <c:catAx>
        <c:axId val="234552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59203840"/>
        <c:crosses val="autoZero"/>
        <c:auto val="1"/>
        <c:lblAlgn val="ctr"/>
        <c:lblOffset val="100"/>
        <c:noMultiLvlLbl val="0"/>
      </c:catAx>
      <c:valAx>
        <c:axId val="2592038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zh-TW" altLang="en-US" dirty="0" smtClean="0"/>
                  <a:t>Ｂ</a:t>
                </a:r>
                <a:r>
                  <a:rPr lang="en-US" altLang="zh-TW" dirty="0" smtClean="0"/>
                  <a:t>LEU</a:t>
                </a:r>
                <a:endParaRPr lang="zh-TW" altLang="en-US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3455232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BLEU</c:v>
                </c:pt>
              </c:strCache>
            </c:strRef>
          </c:tx>
          <c:marker>
            <c:symbol val="none"/>
          </c:marker>
          <c:cat>
            <c:strRef>
              <c:f>工作表1!$A$2:$A$7</c:f>
              <c:strCache>
                <c:ptCount val="6"/>
                <c:pt idx="0">
                  <c:v>原始語料</c:v>
                </c:pt>
                <c:pt idx="1">
                  <c:v>整理1擺</c:v>
                </c:pt>
                <c:pt idx="2">
                  <c:v>整理2擺</c:v>
                </c:pt>
                <c:pt idx="3">
                  <c:v>整理3擺</c:v>
                </c:pt>
                <c:pt idx="4">
                  <c:v>整理4擺</c:v>
                </c:pt>
                <c:pt idx="5">
                  <c:v>整理5擺</c:v>
                </c:pt>
              </c:strCache>
            </c:strRef>
          </c:cat>
          <c:val>
            <c:numRef>
              <c:f>工作表1!$B$2:$B$7</c:f>
              <c:numCache>
                <c:formatCode>General</c:formatCode>
                <c:ptCount val="6"/>
                <c:pt idx="0">
                  <c:v>9.3000000000000007</c:v>
                </c:pt>
                <c:pt idx="1">
                  <c:v>14.72</c:v>
                </c:pt>
                <c:pt idx="2">
                  <c:v>13.77</c:v>
                </c:pt>
                <c:pt idx="3">
                  <c:v>13.82</c:v>
                </c:pt>
                <c:pt idx="4">
                  <c:v>13.82</c:v>
                </c:pt>
                <c:pt idx="5">
                  <c:v>13.82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389504"/>
        <c:axId val="260399488"/>
      </c:lineChart>
      <c:catAx>
        <c:axId val="2603895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60399488"/>
        <c:crosses val="autoZero"/>
        <c:auto val="1"/>
        <c:lblAlgn val="ctr"/>
        <c:lblOffset val="100"/>
        <c:noMultiLvlLbl val="0"/>
      </c:catAx>
      <c:valAx>
        <c:axId val="2603994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038950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zh-TW" altLang="en-US" dirty="0" smtClean="0"/>
              <a:t>分類結果</a:t>
            </a:r>
            <a:endParaRPr lang="en-US" altLang="en-US" dirty="0"/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整段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工作表1!$B$2:$B$11</c:f>
              <c:numCache>
                <c:formatCode>General</c:formatCode>
                <c:ptCount val="10"/>
                <c:pt idx="0">
                  <c:v>13.79</c:v>
                </c:pt>
                <c:pt idx="1">
                  <c:v>6.87</c:v>
                </c:pt>
                <c:pt idx="2">
                  <c:v>5.45</c:v>
                </c:pt>
                <c:pt idx="3">
                  <c:v>4.12</c:v>
                </c:pt>
                <c:pt idx="4">
                  <c:v>3.88</c:v>
                </c:pt>
                <c:pt idx="5">
                  <c:v>3.9</c:v>
                </c:pt>
                <c:pt idx="6">
                  <c:v>4.12</c:v>
                </c:pt>
                <c:pt idx="7">
                  <c:v>3.8</c:v>
                </c:pt>
                <c:pt idx="8">
                  <c:v>4.1399999999999997</c:v>
                </c:pt>
                <c:pt idx="9">
                  <c:v>4.1399999999999997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10字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工作表1!$C$2:$C$11</c:f>
              <c:numCache>
                <c:formatCode>General</c:formatCode>
                <c:ptCount val="10"/>
                <c:pt idx="0">
                  <c:v>20.56</c:v>
                </c:pt>
                <c:pt idx="1">
                  <c:v>15.42</c:v>
                </c:pt>
                <c:pt idx="2">
                  <c:v>14.27</c:v>
                </c:pt>
                <c:pt idx="3">
                  <c:v>14.17</c:v>
                </c:pt>
                <c:pt idx="4">
                  <c:v>14.19</c:v>
                </c:pt>
                <c:pt idx="5">
                  <c:v>15.08</c:v>
                </c:pt>
                <c:pt idx="6">
                  <c:v>17.96</c:v>
                </c:pt>
                <c:pt idx="7">
                  <c:v>20.260000000000002</c:v>
                </c:pt>
                <c:pt idx="8">
                  <c:v>21.89</c:v>
                </c:pt>
                <c:pt idx="9">
                  <c:v>23.18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20字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工作表1!$D$2:$D$11</c:f>
              <c:numCache>
                <c:formatCode>General</c:formatCode>
                <c:ptCount val="10"/>
                <c:pt idx="0">
                  <c:v>20.88</c:v>
                </c:pt>
                <c:pt idx="1">
                  <c:v>12.62</c:v>
                </c:pt>
                <c:pt idx="2">
                  <c:v>11.15</c:v>
                </c:pt>
                <c:pt idx="3">
                  <c:v>10.45</c:v>
                </c:pt>
                <c:pt idx="4">
                  <c:v>10.26</c:v>
                </c:pt>
                <c:pt idx="5">
                  <c:v>10.72</c:v>
                </c:pt>
                <c:pt idx="6">
                  <c:v>12.03</c:v>
                </c:pt>
                <c:pt idx="7">
                  <c:v>14.03</c:v>
                </c:pt>
                <c:pt idx="8">
                  <c:v>16.25</c:v>
                </c:pt>
                <c:pt idx="9">
                  <c:v>17.7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50字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工作表1!$E$2:$E$11</c:f>
              <c:numCache>
                <c:formatCode>General</c:formatCode>
                <c:ptCount val="10"/>
                <c:pt idx="0">
                  <c:v>28.58</c:v>
                </c:pt>
                <c:pt idx="1">
                  <c:v>15.82</c:v>
                </c:pt>
                <c:pt idx="2">
                  <c:v>12.16</c:v>
                </c:pt>
                <c:pt idx="3">
                  <c:v>8.39</c:v>
                </c:pt>
                <c:pt idx="4">
                  <c:v>6.6</c:v>
                </c:pt>
                <c:pt idx="5">
                  <c:v>6.15</c:v>
                </c:pt>
                <c:pt idx="6">
                  <c:v>6.15</c:v>
                </c:pt>
                <c:pt idx="7">
                  <c:v>6.79</c:v>
                </c:pt>
                <c:pt idx="8">
                  <c:v>7.8</c:v>
                </c:pt>
                <c:pt idx="9">
                  <c:v>8.31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100字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工作表1!$F$2:$F$11</c:f>
              <c:numCache>
                <c:formatCode>General</c:formatCode>
                <c:ptCount val="10"/>
                <c:pt idx="0">
                  <c:v>42.15</c:v>
                </c:pt>
                <c:pt idx="1">
                  <c:v>24.22</c:v>
                </c:pt>
                <c:pt idx="2">
                  <c:v>18.47</c:v>
                </c:pt>
                <c:pt idx="3">
                  <c:v>13.45</c:v>
                </c:pt>
                <c:pt idx="4">
                  <c:v>9.41</c:v>
                </c:pt>
                <c:pt idx="5">
                  <c:v>7.11</c:v>
                </c:pt>
                <c:pt idx="6">
                  <c:v>4.87</c:v>
                </c:pt>
                <c:pt idx="7">
                  <c:v>4.38</c:v>
                </c:pt>
                <c:pt idx="8">
                  <c:v>4.54</c:v>
                </c:pt>
                <c:pt idx="9">
                  <c:v>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200字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工作表1!$G$2:$G$11</c:f>
              <c:numCache>
                <c:formatCode>General</c:formatCode>
                <c:ptCount val="10"/>
                <c:pt idx="0">
                  <c:v>54.66</c:v>
                </c:pt>
                <c:pt idx="1">
                  <c:v>46.57</c:v>
                </c:pt>
                <c:pt idx="2">
                  <c:v>36.33</c:v>
                </c:pt>
                <c:pt idx="3">
                  <c:v>24.16</c:v>
                </c:pt>
                <c:pt idx="4">
                  <c:v>17.78</c:v>
                </c:pt>
                <c:pt idx="5">
                  <c:v>14.19</c:v>
                </c:pt>
                <c:pt idx="6">
                  <c:v>9.73</c:v>
                </c:pt>
                <c:pt idx="7">
                  <c:v>6.74</c:v>
                </c:pt>
                <c:pt idx="8">
                  <c:v>4.3</c:v>
                </c:pt>
                <c:pt idx="9">
                  <c:v>3.77</c:v>
                </c:pt>
              </c:numCache>
            </c:numRef>
          </c:val>
          <c:smooth val="0"/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500字</c:v>
                </c:pt>
              </c:strCache>
            </c:strRef>
          </c:tx>
          <c:cat>
            <c:numRef>
              <c:f>工作表1!$A$2:$A$11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500</c:v>
                </c:pt>
                <c:pt idx="7">
                  <c:v>1000</c:v>
                </c:pt>
                <c:pt idx="8">
                  <c:v>2000</c:v>
                </c:pt>
                <c:pt idx="9">
                  <c:v>3000</c:v>
                </c:pt>
              </c:numCache>
            </c:numRef>
          </c:cat>
          <c:val>
            <c:numRef>
              <c:f>工作表1!$H$2:$H$11</c:f>
              <c:numCache>
                <c:formatCode>General</c:formatCode>
                <c:ptCount val="10"/>
                <c:pt idx="0">
                  <c:v>56.32</c:v>
                </c:pt>
                <c:pt idx="1">
                  <c:v>55.81</c:v>
                </c:pt>
                <c:pt idx="2">
                  <c:v>55.68</c:v>
                </c:pt>
                <c:pt idx="3">
                  <c:v>54.53</c:v>
                </c:pt>
                <c:pt idx="4">
                  <c:v>44.8</c:v>
                </c:pt>
                <c:pt idx="5">
                  <c:v>32.42</c:v>
                </c:pt>
                <c:pt idx="6">
                  <c:v>21.79</c:v>
                </c:pt>
                <c:pt idx="7">
                  <c:v>17.829999999999998</c:v>
                </c:pt>
                <c:pt idx="8">
                  <c:v>13.61</c:v>
                </c:pt>
                <c:pt idx="9">
                  <c:v>11.9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1030272"/>
        <c:axId val="261032192"/>
      </c:lineChart>
      <c:catAx>
        <c:axId val="2610302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zh-TW" altLang="en-US" dirty="0" smtClean="0"/>
                  <a:t>特徵</a:t>
                </a:r>
                <a:r>
                  <a:rPr lang="zh-TW" dirty="0" smtClean="0"/>
                  <a:t>詞</a:t>
                </a:r>
                <a:r>
                  <a:rPr lang="zh-TW" dirty="0"/>
                  <a:t>數量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1032192"/>
        <c:crosses val="autoZero"/>
        <c:auto val="1"/>
        <c:lblAlgn val="ctr"/>
        <c:lblOffset val="100"/>
        <c:noMultiLvlLbl val="0"/>
      </c:catAx>
      <c:valAx>
        <c:axId val="261032192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/>
                </a:pPr>
                <a:r>
                  <a:rPr lang="zh-TW" dirty="0" smtClean="0"/>
                  <a:t>錯誤</a:t>
                </a:r>
                <a:r>
                  <a:rPr lang="zh-TW" altLang="en-US" dirty="0" smtClean="0"/>
                  <a:t>比率</a:t>
                </a:r>
                <a:r>
                  <a:rPr lang="en-US" altLang="zh-TW" dirty="0" smtClean="0"/>
                  <a:t>%</a:t>
                </a:r>
                <a:endParaRPr lang="zh-TW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610302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無處理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30.74</c:v>
                </c:pt>
                <c:pt idx="3">
                  <c:v>29.22</c:v>
                </c:pt>
              </c:numCache>
            </c:numRef>
          </c:val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斷字-斷字翻譯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31.85</c:v>
                </c:pt>
                <c:pt idx="1">
                  <c:v>31.26</c:v>
                </c:pt>
                <c:pt idx="2">
                  <c:v>31.9</c:v>
                </c:pt>
                <c:pt idx="3">
                  <c:v>30.92</c:v>
                </c:pt>
              </c:numCache>
            </c:numRef>
          </c:val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斷字-斷詞翻譯</c:v>
                </c:pt>
              </c:strCache>
            </c:strRef>
          </c:tx>
          <c:invertIfNegative val="0"/>
          <c:cat>
            <c:strRef>
              <c:f>工作表1!$A$2:$A$5</c:f>
              <c:strCache>
                <c:ptCount val="4"/>
                <c:pt idx="0">
                  <c:v>華語斷字    閩南語斷字</c:v>
                </c:pt>
                <c:pt idx="1">
                  <c:v>華語斷字    閩南語斷詞</c:v>
                </c:pt>
                <c:pt idx="2">
                  <c:v>華語斷詞    閩南語斷字</c:v>
                </c:pt>
                <c:pt idx="3">
                  <c:v>華語斷詞    閩南語斷詞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31.85</c:v>
                </c:pt>
                <c:pt idx="1">
                  <c:v>31.24</c:v>
                </c:pt>
                <c:pt idx="2">
                  <c:v>31.44</c:v>
                </c:pt>
                <c:pt idx="3">
                  <c:v>30.43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3521792"/>
        <c:axId val="263523328"/>
      </c:barChart>
      <c:catAx>
        <c:axId val="2635217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63523328"/>
        <c:crosses val="autoZero"/>
        <c:auto val="1"/>
        <c:lblAlgn val="ctr"/>
        <c:lblOffset val="100"/>
        <c:noMultiLvlLbl val="0"/>
      </c:catAx>
      <c:valAx>
        <c:axId val="2635233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352179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TW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0.82031</cdr:x>
      <cdr:y>0.26578</cdr:y>
    </cdr:from>
    <cdr:to>
      <cdr:x>0.97031</cdr:x>
      <cdr:y>0.49078</cdr:y>
    </cdr:to>
    <cdr:sp macro="" textlink="">
      <cdr:nvSpPr>
        <cdr:cNvPr id="2" name="文字方塊 1"/>
        <cdr:cNvSpPr txBox="1"/>
      </cdr:nvSpPr>
      <cdr:spPr>
        <a:xfrm xmlns:a="http://schemas.openxmlformats.org/drawingml/2006/main">
          <a:off x="5000600" y="108012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zh-TW" altLang="en-US" sz="1100" dirty="0"/>
        </a:p>
      </cdr:txBody>
    </cdr:sp>
  </cdr:relSizeAnchor>
  <cdr:relSizeAnchor xmlns:cdr="http://schemas.openxmlformats.org/drawingml/2006/chartDrawing">
    <cdr:from>
      <cdr:x>0.82031</cdr:x>
      <cdr:y>0.23034</cdr:y>
    </cdr:from>
    <cdr:to>
      <cdr:x>0.97031</cdr:x>
      <cdr:y>0.45534</cdr:y>
    </cdr:to>
    <cdr:sp macro="" textlink="">
      <cdr:nvSpPr>
        <cdr:cNvPr id="3" name="文字方塊 2"/>
        <cdr:cNvSpPr txBox="1"/>
      </cdr:nvSpPr>
      <cdr:spPr>
        <a:xfrm xmlns:a="http://schemas.openxmlformats.org/drawingml/2006/main">
          <a:off x="5000600" y="93610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zh-TW" altLang="en-US" sz="1600" b="1" dirty="0" smtClean="0"/>
            <a:t>辨識單位</a:t>
          </a:r>
          <a:endParaRPr lang="en-US" altLang="zh-TW" sz="1600" b="1" dirty="0" smtClean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4D57FBA-777B-48A4-AD13-4BA5E545C37E}" type="datetimeFigureOut">
              <a:rPr lang="zh-TW" altLang="en-US"/>
              <a:pPr>
                <a:defRPr/>
              </a:pPr>
              <a:t>2014/11/14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87A03CF0-261C-421C-87E0-AE41B94C85A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50981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3875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TW"/>
              <a:t>1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65788" y="0"/>
            <a:ext cx="4335462" cy="344488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DDE7ED3-69D6-4083-8D0A-AA563468FCBC}" type="datetimeFigureOut">
              <a:rPr lang="zh-TW" altLang="en-US"/>
              <a:pPr>
                <a:defRPr/>
              </a:pPr>
              <a:t>2014/11/14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81363" y="515938"/>
            <a:ext cx="3440112" cy="2579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00125" y="3267075"/>
            <a:ext cx="8002588" cy="3094038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32563"/>
            <a:ext cx="4333875" cy="342900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65788" y="6532563"/>
            <a:ext cx="4335462" cy="342900"/>
          </a:xfrm>
          <a:prstGeom prst="rect">
            <a:avLst/>
          </a:prstGeom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fld id="{2BD82C97-C557-4B3B-8776-D47CCA9ED04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813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1751734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56585D6-C1CC-4786-837F-57BF96A7C25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42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0340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4914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95523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排版袂順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382A85-8B65-4514-8816-60F7F225BF8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19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TW" dirty="0" smtClean="0"/>
              <a:t>https://github.com/sih4sing5hong5/mosesdecoder/blob/master/scripts/generic/multi-bleu.perl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240188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定義三種資訊全羅全漢斷詞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214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語料愛揣</a:t>
            </a:r>
            <a:r>
              <a:rPr lang="en-US" altLang="zh-TW" dirty="0" smtClean="0"/>
              <a:t>!!!!!!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84515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 smtClean="0"/>
              <a:t>閩南語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以閩南語為主，有華語詞無要緊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有完整華語句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華語閩南語攏通的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518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3251EE5-6530-4FBA-B7FF-D21B69038D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57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3019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309F192-A948-4883-85FA-1EAB8D222395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29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72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97105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385403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用字抑是用詞？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176964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94125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33ECD18-FE7A-4630-B402-21E57F07031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52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821411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E8B7B0D-1436-440A-BB0E-8D95836807B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93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0047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17080F5-FB12-46FC-8226-B5FC7D78174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24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6565937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C92186E-258E-4FE6-82A9-72672D44058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34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19742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A9B0C056-CC0C-4815-8754-F978C30C028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68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0652294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1B7C863-ED38-4D9B-B183-B36139913DE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44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2849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BFF2D03-0362-4B75-A02C-A319EC9C08D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54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774008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ji7-bu2 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36c36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个｜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所</a:t>
            </a:r>
            <a:r>
              <a:rPr lang="en-US" altLang="zh-TW" dirty="0" smtClean="0"/>
              <a:t>-</a:t>
            </a:r>
            <a:r>
              <a:rPr lang="zh-TW" altLang="en-US" dirty="0" smtClean="0"/>
              <a:t>以｜</a:t>
            </a:r>
            <a:r>
              <a:rPr lang="en-US" altLang="zh-TW" dirty="0" smtClean="0"/>
              <a:t>soo2-i2 </a:t>
            </a:r>
            <a:r>
              <a:rPr lang="zh-TW" altLang="en-US" dirty="0" smtClean="0"/>
              <a:t>指｜</a:t>
            </a:r>
            <a:r>
              <a:rPr lang="en-US" altLang="zh-TW" dirty="0" smtClean="0"/>
              <a:t>tsi2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二</a:t>
            </a:r>
            <a:r>
              <a:rPr lang="en-US" altLang="zh-TW" dirty="0" smtClean="0"/>
              <a:t>-</a:t>
            </a:r>
            <a:r>
              <a:rPr lang="zh-TW" altLang="en-US" dirty="0" smtClean="0"/>
              <a:t>十</a:t>
            </a:r>
            <a:r>
              <a:rPr lang="en-US" altLang="zh-TW" dirty="0" smtClean="0"/>
              <a:t>-</a:t>
            </a:r>
            <a:r>
              <a:rPr lang="zh-TW" altLang="en-US" dirty="0" smtClean="0"/>
              <a:t>三｜</a:t>
            </a:r>
            <a:r>
              <a:rPr lang="en-US" altLang="zh-TW" dirty="0" smtClean="0"/>
              <a:t>ji7-tsap8-sann1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母｜</a:t>
            </a:r>
            <a:r>
              <a:rPr lang="en-US" altLang="zh-TW" dirty="0" smtClean="0"/>
              <a:t>ji7-b</a:t>
            </a:r>
          </a:p>
          <a:p>
            <a:pPr eaLnBrk="1" hangingPunct="1"/>
            <a:r>
              <a:rPr lang="en-US" altLang="zh-TW" dirty="0" smtClean="0"/>
              <a:t>u2 </a:t>
            </a:r>
            <a:r>
              <a:rPr lang="zh-TW" altLang="en-US" dirty="0" smtClean="0"/>
              <a:t>定</a:t>
            </a:r>
            <a:r>
              <a:rPr lang="en-US" altLang="zh-TW" dirty="0" smtClean="0"/>
              <a:t>-</a:t>
            </a:r>
            <a:r>
              <a:rPr lang="zh-TW" altLang="en-US" dirty="0" smtClean="0"/>
              <a:t>定｜</a:t>
            </a:r>
            <a:r>
              <a:rPr lang="en-US" altLang="zh-TW" dirty="0" smtClean="0"/>
              <a:t>tiann7-tiann7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zh-TW" altLang="en-US" dirty="0" smtClean="0"/>
              <a:t> </a:t>
            </a:r>
            <a:r>
              <a:rPr lang="en-US" altLang="zh-TW" dirty="0" smtClean="0"/>
              <a:t>4207	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-e5</a:t>
            </a:r>
            <a:r>
              <a:rPr lang="zh-TW" altLang="en-US" dirty="0" smtClean="0"/>
              <a:t>｜</a:t>
            </a:r>
            <a:r>
              <a:rPr lang="en-US" altLang="zh-TW" dirty="0" smtClean="0"/>
              <a:t>thak8-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4207c4207</a:t>
            </a:r>
          </a:p>
          <a:p>
            <a:pPr eaLnBrk="1" hangingPunct="1"/>
            <a:r>
              <a:rPr lang="en-US" altLang="zh-TW" dirty="0" smtClean="0"/>
              <a:t>&lt;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遮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r>
              <a:rPr lang="en-US" altLang="zh-TW" dirty="0" smtClean="0"/>
              <a:t>---</a:t>
            </a:r>
          </a:p>
          <a:p>
            <a:pPr eaLnBrk="1" hangingPunct="1"/>
            <a:r>
              <a:rPr lang="en-US" altLang="zh-TW" dirty="0" smtClean="0"/>
              <a:t>&gt; </a:t>
            </a:r>
            <a:r>
              <a:rPr lang="zh-TW" altLang="en-US" dirty="0" smtClean="0"/>
              <a:t>見｜</a:t>
            </a:r>
            <a:r>
              <a:rPr lang="en-US" altLang="zh-TW" dirty="0" smtClean="0"/>
              <a:t>kinn3 </a:t>
            </a:r>
            <a:r>
              <a:rPr lang="zh-TW" altLang="en-US" dirty="0" smtClean="0"/>
              <a:t>若｜</a:t>
            </a:r>
            <a:r>
              <a:rPr lang="en-US" altLang="zh-TW" dirty="0" smtClean="0"/>
              <a:t>na7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所｜</a:t>
            </a:r>
            <a:r>
              <a:rPr lang="en-US" altLang="zh-TW" dirty="0" smtClean="0"/>
              <a:t>soo2 </a:t>
            </a:r>
            <a:r>
              <a:rPr lang="zh-TW" altLang="en-US" dirty="0" smtClean="0"/>
              <a:t>有｜</a:t>
            </a:r>
            <a:r>
              <a:rPr lang="en-US" altLang="zh-TW" dirty="0" smtClean="0"/>
              <a:t>u7 </a:t>
            </a:r>
            <a:r>
              <a:rPr lang="zh-TW" altLang="en-US" dirty="0" smtClean="0"/>
              <a:t>讀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thak8-e5 </a:t>
            </a:r>
            <a:r>
              <a:rPr lang="zh-TW" altLang="en-US" dirty="0" smtClean="0"/>
              <a:t>你｜</a:t>
            </a:r>
            <a:r>
              <a:rPr lang="en-US" altLang="zh-TW" dirty="0" smtClean="0"/>
              <a:t>li2 </a:t>
            </a:r>
            <a:r>
              <a:rPr lang="zh-TW" altLang="en-US" dirty="0" smtClean="0"/>
              <a:t>攏｜</a:t>
            </a:r>
            <a:r>
              <a:rPr lang="en-US" altLang="zh-TW" dirty="0" smtClean="0"/>
              <a:t>long2 </a:t>
            </a:r>
          </a:p>
          <a:p>
            <a:pPr eaLnBrk="1" hangingPunct="1"/>
            <a:r>
              <a:rPr lang="zh-TW" altLang="en-US" dirty="0" smtClean="0"/>
              <a:t>讀｜</a:t>
            </a:r>
            <a:r>
              <a:rPr lang="en-US" altLang="zh-TW" dirty="0" smtClean="0"/>
              <a:t>thak8 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ke3 </a:t>
            </a:r>
            <a:r>
              <a:rPr lang="zh-TW" altLang="en-US" dirty="0" smtClean="0"/>
              <a:t>了</a:t>
            </a:r>
            <a:r>
              <a:rPr lang="en-US" altLang="zh-TW" dirty="0" smtClean="0"/>
              <a:t>-</a:t>
            </a:r>
            <a:r>
              <a:rPr lang="zh-TW" altLang="en-US" dirty="0" smtClean="0"/>
              <a:t>了｜</a:t>
            </a:r>
            <a:r>
              <a:rPr lang="en-US" altLang="zh-TW" dirty="0" smtClean="0"/>
              <a:t>liau2-liau2 </a:t>
            </a:r>
            <a:r>
              <a:rPr lang="zh-TW" altLang="en-US" dirty="0" smtClean="0"/>
              <a:t>；｜</a:t>
            </a:r>
            <a:r>
              <a:rPr lang="en-US" altLang="zh-TW" dirty="0" smtClean="0"/>
              <a:t>; </a:t>
            </a:r>
            <a:r>
              <a:rPr lang="zh-TW" altLang="en-US" dirty="0" smtClean="0"/>
              <a:t>總</a:t>
            </a:r>
            <a:r>
              <a:rPr lang="en-US" altLang="zh-TW" dirty="0" smtClean="0"/>
              <a:t>-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tsong2-si7 </a:t>
            </a:r>
            <a:r>
              <a:rPr lang="zh-TW" altLang="en-US" dirty="0" smtClean="0"/>
              <a:t>我｜</a:t>
            </a:r>
            <a:r>
              <a:rPr lang="en-US" altLang="zh-TW" dirty="0" smtClean="0"/>
              <a:t>gua2 </a:t>
            </a:r>
            <a:r>
              <a:rPr lang="zh-TW" altLang="en-US" dirty="0" smtClean="0"/>
              <a:t>不</a:t>
            </a:r>
            <a:r>
              <a:rPr lang="en-US" altLang="zh-TW" dirty="0" smtClean="0"/>
              <a:t>-</a:t>
            </a:r>
            <a:r>
              <a:rPr lang="zh-TW" altLang="en-US" dirty="0" smtClean="0"/>
              <a:t>過｜</a:t>
            </a:r>
            <a:r>
              <a:rPr lang="en-US" altLang="zh-TW" dirty="0" smtClean="0"/>
              <a:t>put4-ko3 </a:t>
            </a:r>
            <a:r>
              <a:rPr lang="zh-TW" altLang="en-US" dirty="0" smtClean="0"/>
              <a:t>是｜</a:t>
            </a:r>
            <a:r>
              <a:rPr lang="en-US" altLang="zh-TW" dirty="0" smtClean="0"/>
              <a:t>si7 </a:t>
            </a:r>
            <a:r>
              <a:rPr lang="zh-TW" altLang="en-US" dirty="0" smtClean="0"/>
              <a:t>用｜</a:t>
            </a:r>
            <a:r>
              <a:rPr lang="en-US" altLang="zh-TW" dirty="0" smtClean="0"/>
              <a:t>ing7 </a:t>
            </a:r>
            <a:r>
              <a:rPr lang="zh-TW" altLang="en-US" dirty="0" smtClean="0"/>
              <a:t>隻</a:t>
            </a:r>
            <a:r>
              <a:rPr lang="en-US" altLang="zh-TW" dirty="0" smtClean="0"/>
              <a:t>-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tsiah4-e5 </a:t>
            </a:r>
            <a:r>
              <a:rPr lang="zh-TW" altLang="en-US" dirty="0" smtClean="0"/>
              <a:t>冊｜</a:t>
            </a:r>
            <a:r>
              <a:rPr lang="en-US" altLang="zh-TW" dirty="0" smtClean="0"/>
              <a:t>tsheh4 </a:t>
            </a:r>
            <a:r>
              <a:rPr lang="zh-TW" altLang="en-US" dirty="0" smtClean="0"/>
              <a:t>做｜</a:t>
            </a:r>
            <a:r>
              <a:rPr lang="en-US" altLang="zh-TW" dirty="0" smtClean="0"/>
              <a:t>tsue3 </a:t>
            </a:r>
            <a:r>
              <a:rPr lang="zh-TW" altLang="en-US" dirty="0" smtClean="0"/>
              <a:t>趁</a:t>
            </a:r>
            <a:r>
              <a:rPr lang="en-US" altLang="zh-TW" dirty="0" smtClean="0"/>
              <a:t>-</a:t>
            </a:r>
            <a:r>
              <a:rPr lang="zh-TW" altLang="en-US" dirty="0" smtClean="0"/>
              <a:t>食｜</a:t>
            </a:r>
            <a:r>
              <a:rPr lang="en-US" altLang="zh-TW" dirty="0" smtClean="0"/>
              <a:t>than3-tsiah8 </a:t>
            </a:r>
            <a:r>
              <a:rPr lang="zh-TW" altLang="en-US" dirty="0" smtClean="0"/>
              <a:t>的｜</a:t>
            </a:r>
            <a:r>
              <a:rPr lang="en-US" altLang="zh-TW" dirty="0" smtClean="0"/>
              <a:t>e5 </a:t>
            </a:r>
            <a:r>
              <a:rPr lang="zh-TW" altLang="en-US" dirty="0" smtClean="0"/>
              <a:t>本</a:t>
            </a:r>
            <a:r>
              <a:rPr lang="en-US" altLang="zh-TW" dirty="0" smtClean="0"/>
              <a:t>-</a:t>
            </a:r>
            <a:r>
              <a:rPr lang="zh-TW" altLang="en-US" dirty="0" smtClean="0"/>
              <a:t>錢｜</a:t>
            </a:r>
            <a:r>
              <a:rPr lang="en-US" altLang="zh-TW" dirty="0" smtClean="0"/>
              <a:t>pun2-tsinn5 </a:t>
            </a:r>
            <a:r>
              <a:rPr lang="zh-TW" altLang="en-US" dirty="0" smtClean="0"/>
              <a:t>，｜</a:t>
            </a:r>
            <a:r>
              <a:rPr lang="en-US" altLang="zh-TW" dirty="0" smtClean="0"/>
              <a:t>,</a:t>
            </a:r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2658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83947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37284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下跤的表閣愛重產生看覓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307217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D5CCC671-45B0-46A8-90B6-ED6A713BBC9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16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65713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smtClean="0"/>
          </a:p>
        </p:txBody>
      </p:sp>
    </p:spTree>
    <p:extLst>
      <p:ext uri="{BB962C8B-B14F-4D97-AF65-F5344CB8AC3E}">
        <p14:creationId xmlns:p14="http://schemas.microsoft.com/office/powerpoint/2010/main" val="9613484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84838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1061F0DF-C95A-49AC-B1A4-0343250F4C4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78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15995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臺灣母語需要閣拍拚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電腦技術的配合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閣有誠濟物件通做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逐家對母語的重視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784717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這只是範例，真正算機率是用整個語料來做</a:t>
            </a:r>
            <a:endParaRPr lang="zh-TW" altLang="zh-TW" dirty="0" smtClean="0"/>
          </a:p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769464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句頭句尾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8000D32-AB48-41D8-8A49-A5E60E5F0F2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610131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37695E3-2872-45AA-86E4-AE2E194CB74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70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253494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65B78D5-7C59-4EA8-91FA-CB79D04F52C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88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841226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73872EA-087E-4CF9-8227-C9A34FAD213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dirty="0" smtClean="0"/>
              <a:t>閣愛重做驗證分數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268617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70B72D8-5211-407E-8747-6F30AE46206B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294193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F5572FB-8C66-4B89-BD01-C7D8BE7CABC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11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296791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396C0F8-E8CC-427E-9064-C502F471B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71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2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3735051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CCDE074-6710-4410-B1AE-922B291FD8A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13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7208393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8F3116D-D34D-4C51-8642-73E3E7DFDEE4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85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1100639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4963E88-F2D5-4CA9-BC02-50438ED336F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83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TW" altLang="en-US" smtClean="0"/>
              <a:t>動機？</a:t>
            </a:r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746964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FDAE66EE-E62B-42B0-8313-BC86012D36A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67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987596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260440B-7631-467F-8969-5177FC1A5C0C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77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41952894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5A330002-990B-4473-ADF9-AB41A6F872C9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87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126828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E779744-8435-44DB-B125-B75E0672D83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98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82518650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4828D124-0F6D-4314-8EC9-8C49F2CECCC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98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569594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55A0D4-2143-418D-91C0-B5CC8E1623F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18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6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5174054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EE885819-3400-4F79-97B2-03FC077CB881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82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59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875664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C22AB6BC-C072-4ADE-AAED-4EB7F4A70D2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83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69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8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789699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66977C-2111-4A6B-B07E-A2DBA1EFC5A3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84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80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9748134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A995CD2-02FC-449C-89CE-9E1ABE2219B2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85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46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9022126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206FEFC-09A2-40B7-AA2C-94BB008E8F07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86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90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6232468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9B487423-8535-40F1-AA1B-C28BF909FA96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90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2818205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0354D7DF-B082-48E7-A042-B01735ACA88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75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540845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75273723-4380-42EC-875B-0DDB44FF9060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05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383588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6DB77FE-EBAD-4C9A-8CCB-38D9C3ABCCBF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7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21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10472947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6022E630-5E06-4BB8-B808-A704812825D8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90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64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lvl="1">
              <a:defRPr/>
            </a:pPr>
            <a:r>
              <a:rPr lang="zh-TW" altLang="en-US" dirty="0" smtClean="0"/>
              <a:t>華語有斷詞有較好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閩南語有斷詞顛倒無效果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斷字</a:t>
            </a:r>
            <a:r>
              <a:rPr lang="en-US" altLang="zh-TW" dirty="0" smtClean="0"/>
              <a:t>-</a:t>
            </a:r>
            <a:r>
              <a:rPr lang="zh-TW" altLang="en-US" dirty="0" smtClean="0"/>
              <a:t>斷詞效果較禾黑的解釋</a:t>
            </a:r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905109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B7D9F5A9-D59E-4508-96B9-A289338E0E9A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8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08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0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507268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fld id="{8D35FA8E-5962-4719-926E-0EFE9AD8EDBE}" type="slidenum">
              <a:rPr kumimoji="0" lang="en-US" altLang="zh-TW">
                <a:latin typeface="Calibri" panose="020F0502020204030204" pitchFamily="34" charset="0"/>
                <a:ea typeface="新細明體" panose="02020500000000000000" pitchFamily="18" charset="-120"/>
              </a:rPr>
              <a:pPr/>
              <a:t>9</a:t>
            </a:fld>
            <a:endParaRPr kumimoji="0" lang="en-US" altLang="zh-TW"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31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81363" y="522288"/>
            <a:ext cx="3436937" cy="2578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endParaRPr lang="zh-TW" altLang="zh-TW" smtClean="0"/>
          </a:p>
        </p:txBody>
      </p:sp>
    </p:spTree>
    <p:extLst>
      <p:ext uri="{BB962C8B-B14F-4D97-AF65-F5344CB8AC3E}">
        <p14:creationId xmlns:p14="http://schemas.microsoft.com/office/powerpoint/2010/main" val="212660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直線接點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5" name="直線接點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橢圓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0" name="橢圓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1" name="橢圓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22" name="圖片 34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1" i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0850467E-3C63-4ED1-809F-5EAAFF00EFA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60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2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05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1014" cy="1143000"/>
          </a:xfrm>
        </p:spPr>
        <p:txBody>
          <a:bodyPr/>
          <a:lstStyle>
            <a:lvl1pPr>
              <a:defRPr sz="3100" b="1" i="0" cap="none" baseline="0"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>
            <a:normAutofit/>
          </a:bodyPr>
          <a:lstStyle>
            <a:lvl1pPr>
              <a:defRPr sz="2800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>
                <a:latin typeface="微軟正黑體" pitchFamily="34" charset="-120"/>
                <a:ea typeface="微軟正黑體" pitchFamily="34" charset="-120"/>
              </a:defRPr>
            </a:lvl3pPr>
            <a:lvl4pPr>
              <a:defRPr sz="2000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9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073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6" name="矩形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4" name="橢圓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5" name="橢圓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7" name="橢圓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8" name="橢圓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9" name="直線接點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20" name="日期版面配置區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1" name="頁尾版面配置區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2" name="投影片編號版面配置區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CAD7F8FE-EB8B-4906-AF91-CBF7B91905A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17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pic>
        <p:nvPicPr>
          <p:cNvPr id="7" name="圖片 16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134938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70539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2" name="文字版面配置區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118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日期版面配置區 5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7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59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143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直線接點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直線接點 2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" name="直線接點 23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12" name="日期版面配置區 20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21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AC625511-C682-48C3-9464-F699DEA39B6B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2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101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7" name="直線接點 1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9" name="直線接點 2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>
              <a:latin typeface="+mn-lt"/>
              <a:ea typeface="+mn-ea"/>
            </a:endParaRPr>
          </a:p>
        </p:txBody>
      </p:sp>
      <p:sp>
        <p:nvSpPr>
          <p:cNvPr id="11" name="直線接點 24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日期版面配置區 16"/>
          <p:cNvSpPr>
            <a:spLocks noGrp="1"/>
          </p:cNvSpPr>
          <p:nvPr>
            <p:ph type="dt" sz="half" idx="10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3" name="投影片編號版面配置區 17"/>
          <p:cNvSpPr>
            <a:spLocks noGrp="1"/>
          </p:cNvSpPr>
          <p:nvPr>
            <p:ph type="sldNum" sz="quarter" idx="11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/>
            </a:lvl1pPr>
          </a:lstStyle>
          <a:p>
            <a:fld id="{29A415BC-6563-4113-8CD3-3F0288CD7404}" type="slidenum">
              <a:rPr lang="zh-TW" altLang="en-US"/>
              <a:pPr/>
              <a:t>‹#›</a:t>
            </a:fld>
            <a:endParaRPr lang="zh-TW" altLang="en-US"/>
          </a:p>
        </p:txBody>
      </p:sp>
      <p:sp>
        <p:nvSpPr>
          <p:cNvPr id="14" name="頁尾版面配置區 20"/>
          <p:cNvSpPr>
            <a:spLocks noGrp="1"/>
          </p:cNvSpPr>
          <p:nvPr>
            <p:ph type="ftr" sz="quarter" idx="12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rtlCol="0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9382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cxnSp>
        <p:nvCxnSpPr>
          <p:cNvPr id="15" name="直線接點 14"/>
          <p:cNvCxnSpPr/>
          <p:nvPr/>
        </p:nvCxnSpPr>
        <p:spPr>
          <a:xfrm>
            <a:off x="214313" y="1500188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214282" y="1571612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8399463" y="6103938"/>
            <a:ext cx="636587" cy="63817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1036" name="矩形 13"/>
          <p:cNvSpPr>
            <a:spLocks noChangeArrowheads="1"/>
          </p:cNvSpPr>
          <p:nvPr/>
        </p:nvSpPr>
        <p:spPr bwMode="auto">
          <a:xfrm>
            <a:off x="8386763" y="6237288"/>
            <a:ext cx="7216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fld id="{7265A2B5-404B-44BD-98ED-4A5B37030CEF}" type="slidenum">
              <a:rPr kumimoji="0" lang="zh-TW" altLang="en-US" sz="1600">
                <a:solidFill>
                  <a:srgbClr val="862110"/>
                </a:solidFill>
              </a:rPr>
              <a:pPr eaLnBrk="1" hangingPunct="1"/>
              <a:t>‹#›</a:t>
            </a:fld>
            <a:r>
              <a:rPr kumimoji="0" lang="en-US" altLang="zh-TW" sz="1600" dirty="0" smtClean="0">
                <a:solidFill>
                  <a:srgbClr val="862110"/>
                </a:solidFill>
              </a:rPr>
              <a:t>/62</a:t>
            </a:r>
            <a:endParaRPr kumimoji="0" lang="zh-TW" altLang="en-US" sz="1600" dirty="0">
              <a:solidFill>
                <a:srgbClr val="86211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00" b="1" kern="1200" cap="small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微軟正黑體" pitchFamily="34" charset="-12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19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://pnn.pts.org.tw/main/2013/07/15/&#12304;&#25216;&#34269;101&#12305;&#25171;&#37941;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hellotw.com/zthz/lzlds/ldsjmyp/201311/t20131111_889380_4.htm" TargetMode="External"/><Relationship Id="rId5" Type="http://schemas.openxmlformats.org/officeDocument/2006/relationships/hyperlink" Target="http://web.htps.tn.edu.tw/90ct/Default.htm" TargetMode="External"/><Relationship Id="rId4" Type="http://schemas.openxmlformats.org/officeDocument/2006/relationships/hyperlink" Target="http://enjoytpopmusic.blogspot.tw/search/label/Taiwanese%20Lyrics" TargetMode="Externa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1"/>
          <p:cNvSpPr>
            <a:spLocks noGrp="1"/>
          </p:cNvSpPr>
          <p:nvPr>
            <p:ph type="ctrTitle"/>
          </p:nvPr>
        </p:nvSpPr>
        <p:spPr>
          <a:xfrm>
            <a:off x="2195736" y="1196975"/>
            <a:ext cx="6408712" cy="1893888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漢語</a:t>
            </a:r>
            <a:r>
              <a:rPr lang="zh-TW" altLang="en-US" dirty="0" smtClean="0"/>
              <a:t>間統計式機器翻譯語料處理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－臺灣閩南語示範</a:t>
            </a:r>
          </a:p>
        </p:txBody>
      </p:sp>
      <p:sp>
        <p:nvSpPr>
          <p:cNvPr id="13315" name="副標題 2"/>
          <p:cNvSpPr>
            <a:spLocks noGrp="1"/>
          </p:cNvSpPr>
          <p:nvPr>
            <p:ph type="subTitle" idx="1"/>
          </p:nvPr>
        </p:nvSpPr>
        <p:spPr>
          <a:xfrm>
            <a:off x="2220868" y="3284538"/>
            <a:ext cx="6172200" cy="13716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Corpus Preprocessing for Statistical Machine Translation between the Chinese Languages</a:t>
            </a:r>
          </a:p>
          <a:p>
            <a:pPr eaLnBrk="1" hangingPunct="1"/>
            <a:r>
              <a:rPr lang="en-US" altLang="zh-TW" dirty="0" smtClean="0"/>
              <a:t>- Using Taiwan Southern Min as an Example</a:t>
            </a:r>
            <a:endParaRPr lang="zh-TW" altLang="en-US" dirty="0" smtClean="0"/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4271963" y="4652963"/>
            <a:ext cx="4548187" cy="171926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 smtClean="0">
                <a:solidFill>
                  <a:schemeClr val="tx2"/>
                </a:solidFill>
                <a:latin typeface="+mj-ea"/>
                <a:ea typeface="+mj-ea"/>
              </a:rPr>
              <a:t>103/11/06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國立交通大學 資訊工程與科學研究所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en-US" altLang="zh-TW" sz="2000" b="1" dirty="0">
                <a:solidFill>
                  <a:schemeClr val="tx2"/>
                </a:solidFill>
                <a:latin typeface="+mj-ea"/>
                <a:ea typeface="+mj-ea"/>
              </a:rPr>
              <a:t>0156016 </a:t>
            </a: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薛丞宏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指導教授：張智星教授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  <a:p>
            <a:pPr algn="r" eaLnBrk="1" fontAlgn="auto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defRPr/>
            </a:pPr>
            <a:r>
              <a:rPr kumimoji="0" lang="zh-TW" altLang="en-US" sz="2000" b="1" dirty="0">
                <a:solidFill>
                  <a:schemeClr val="tx2"/>
                </a:solidFill>
                <a:latin typeface="+mj-ea"/>
                <a:ea typeface="+mj-ea"/>
              </a:rPr>
              <a:t>易志偉教授</a:t>
            </a:r>
            <a:endParaRPr kumimoji="0" lang="en-US" altLang="zh-TW" sz="2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Tm="2087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語料</a:t>
            </a:r>
            <a:r>
              <a:rPr lang="zh-TW" altLang="en-US" dirty="0"/>
              <a:t>庫</a:t>
            </a:r>
            <a:r>
              <a:rPr lang="zh-TW" altLang="en-US" dirty="0" smtClean="0"/>
              <a:t>ㄧ</a:t>
            </a:r>
            <a:r>
              <a:rPr lang="en-US" altLang="zh-TW" dirty="0"/>
              <a:t>TGB</a:t>
            </a:r>
            <a:r>
              <a:rPr lang="zh-TW" altLang="en-US" dirty="0"/>
              <a:t>通訊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9545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TW" altLang="en-US" dirty="0" smtClean="0"/>
              <a:t>「學生</a:t>
            </a:r>
            <a:r>
              <a:rPr lang="zh-TW" altLang="en-US" dirty="0"/>
              <a:t>台灣語文</a:t>
            </a:r>
            <a:r>
              <a:rPr lang="zh-TW" altLang="en-US" dirty="0" smtClean="0"/>
              <a:t>促進會」主持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一個月一期的部落格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有漢羅佮華語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無一定是平行語料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smtClean="0"/>
              <a:t>1999</a:t>
            </a:r>
            <a:r>
              <a:rPr lang="zh-TW" altLang="en-US" dirty="0" smtClean="0"/>
              <a:t>年到這馬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實驗的資料到</a:t>
            </a:r>
            <a:r>
              <a:rPr lang="en-US" altLang="zh-TW" dirty="0" smtClean="0"/>
              <a:t>2014</a:t>
            </a:r>
            <a:r>
              <a:rPr lang="zh-TW" altLang="en-US" dirty="0" smtClean="0"/>
              <a:t>年</a:t>
            </a:r>
            <a:r>
              <a:rPr lang="en-US" altLang="zh-TW" dirty="0" smtClean="0"/>
              <a:t>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12</a:t>
            </a:r>
            <a:r>
              <a:rPr lang="zh-TW" altLang="en-US" dirty="0" smtClean="0"/>
              <a:t>日，</a:t>
            </a:r>
            <a:r>
              <a:rPr lang="en-US" altLang="zh-TW" dirty="0" smtClean="0"/>
              <a:t>1179</a:t>
            </a:r>
            <a:r>
              <a:rPr lang="zh-TW" altLang="en-US" dirty="0" smtClean="0"/>
              <a:t>篇文章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129297"/>
              </p:ext>
            </p:extLst>
          </p:nvPr>
        </p:nvGraphicFramePr>
        <p:xfrm>
          <a:off x="899592" y="4797152"/>
          <a:ext cx="5457838" cy="1651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5390"/>
                <a:gridCol w="4032448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平行語料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閩南語漢羅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beh</a:t>
                      </a:r>
                      <a:r>
                        <a:rPr lang="zh-TW" altLang="en-US" b="0" dirty="0" smtClean="0"/>
                        <a:t>講</a:t>
                      </a:r>
                      <a:r>
                        <a:rPr lang="en-US" altLang="zh-TW" b="0" dirty="0" err="1" smtClean="0"/>
                        <a:t>siá</a:t>
                      </a:r>
                      <a:r>
                        <a:rPr lang="en-US" altLang="zh-TW" b="0" dirty="0" smtClean="0"/>
                        <a:t>ⁿ-mih</a:t>
                      </a:r>
                      <a:r>
                        <a:rPr lang="zh-TW" altLang="en-US" b="0" dirty="0" smtClean="0"/>
                        <a:t>款語言</a:t>
                      </a:r>
                      <a:r>
                        <a:rPr lang="en-US" altLang="zh-TW" b="0" dirty="0" err="1" smtClean="0"/>
                        <a:t>kám</a:t>
                      </a:r>
                      <a:r>
                        <a:rPr lang="zh-TW" altLang="en-US" b="0" dirty="0" smtClean="0"/>
                        <a:t>是</a:t>
                      </a:r>
                      <a:r>
                        <a:rPr lang="en-US" altLang="zh-TW" b="0" dirty="0" err="1" smtClean="0"/>
                        <a:t>gín</a:t>
                      </a:r>
                      <a:r>
                        <a:rPr lang="en-US" altLang="zh-TW" b="0" dirty="0" smtClean="0"/>
                        <a:t>-á </a:t>
                      </a:r>
                      <a:r>
                        <a:rPr lang="en-US" altLang="zh-TW" b="0" dirty="0" err="1" smtClean="0"/>
                        <a:t>ka-tī</a:t>
                      </a:r>
                      <a:r>
                        <a:rPr lang="zh-TW" altLang="en-US" b="0" dirty="0" smtClean="0"/>
                        <a:t>決定</a:t>
                      </a:r>
                      <a:r>
                        <a:rPr lang="en-US" altLang="zh-TW" b="0" dirty="0" smtClean="0"/>
                        <a:t>--ê? </a:t>
                      </a:r>
                      <a:r>
                        <a:rPr lang="en-US" altLang="zh-TW" b="0" dirty="0" err="1" smtClean="0"/>
                        <a:t>Iah</a:t>
                      </a:r>
                      <a:r>
                        <a:rPr lang="zh-TW" altLang="en-US" b="0" dirty="0" smtClean="0"/>
                        <a:t>是大人提供</a:t>
                      </a:r>
                      <a:r>
                        <a:rPr lang="en-US" altLang="zh-TW" b="0" dirty="0" smtClean="0"/>
                        <a:t>ê</a:t>
                      </a:r>
                      <a:r>
                        <a:rPr lang="zh-TW" altLang="en-US" b="0" dirty="0" smtClean="0"/>
                        <a:t>選擇</a:t>
                      </a:r>
                      <a:r>
                        <a:rPr lang="en-US" altLang="zh-TW" b="0" dirty="0" smtClean="0"/>
                        <a:t>?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華語漢字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孩子要講什麼語言是孩子自己決定的嗎？還是大人提供的選擇？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15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腔口無仝</a:t>
            </a:r>
            <a:endParaRPr lang="zh-TW" altLang="zh-TW"/>
          </a:p>
        </p:txBody>
      </p:sp>
      <p:sp>
        <p:nvSpPr>
          <p:cNvPr id="20482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閩南語有許多腔調</a:t>
            </a:r>
          </a:p>
          <a:p>
            <a:pPr lvl="1" eaLnBrk="1" hangingPunct="1">
              <a:defRPr/>
            </a:pPr>
            <a:r>
              <a:rPr lang="zh-TW" altLang="zh-TW" dirty="0" smtClean="0"/>
              <a:t>偏漳腔、混合腔、偏泉腔</a:t>
            </a:r>
          </a:p>
          <a:p>
            <a:pPr lvl="1" eaLnBrk="1" hangingPunct="1">
              <a:defRPr/>
            </a:pPr>
            <a:r>
              <a:rPr lang="zh-TW" altLang="zh-TW" dirty="0" smtClean="0"/>
              <a:t>混和腔有較濟偏漳腔的特色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語料狀況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zh-TW" dirty="0" smtClean="0"/>
              <a:t>教育部資料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有地方腔，鹿港「火</a:t>
            </a:r>
            <a:r>
              <a:rPr lang="en-US" altLang="zh-TW" dirty="0" smtClean="0"/>
              <a:t>her2</a:t>
            </a:r>
            <a:r>
              <a:rPr lang="zh-TW" altLang="zh-TW" dirty="0" smtClean="0"/>
              <a:t>」</a:t>
            </a:r>
          </a:p>
          <a:p>
            <a:pPr lvl="2" eaLnBrk="1" hangingPunct="1">
              <a:defRPr/>
            </a:pPr>
            <a:r>
              <a:rPr lang="zh-TW" altLang="zh-TW" dirty="0" smtClean="0"/>
              <a:t>主要資料有</a:t>
            </a:r>
            <a:r>
              <a:rPr lang="zh-TW" altLang="zh-TW" dirty="0"/>
              <a:t>記錄腔</a:t>
            </a:r>
            <a:r>
              <a:rPr lang="zh-TW" altLang="zh-TW" dirty="0" smtClean="0"/>
              <a:t>口</a:t>
            </a:r>
            <a:r>
              <a:rPr lang="zh-TW" altLang="en-US" dirty="0" smtClean="0"/>
              <a:t>，</a:t>
            </a:r>
            <a:r>
              <a:rPr lang="zh-TW" altLang="zh-TW" dirty="0" smtClean="0"/>
              <a:t>附錄句無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zh-TW" altLang="zh-TW" dirty="0" smtClean="0"/>
              <a:t>澤政是臺中烏日人，</a:t>
            </a:r>
            <a:r>
              <a:rPr lang="en-US" altLang="zh-TW" dirty="0" smtClean="0"/>
              <a:t>60</a:t>
            </a:r>
            <a:r>
              <a:rPr lang="zh-TW" altLang="zh-TW" dirty="0" smtClean="0"/>
              <a:t>年代出身</a:t>
            </a:r>
          </a:p>
          <a:p>
            <a:pPr lvl="2" eaLnBrk="1" hangingPunct="1">
              <a:defRPr/>
            </a:pPr>
            <a:r>
              <a:rPr lang="zh-TW" altLang="zh-TW" dirty="0" smtClean="0"/>
              <a:t>偏漳腔，有時陣會濫著泉腔</a:t>
            </a:r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zh-TW" altLang="zh-TW" dirty="0" smtClean="0"/>
              <a:t>四界收集來的，無記錄腔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zh-TW" altLang="en-US" dirty="0" smtClean="0"/>
              <a:t>無註明腔，干焦漢羅，無法度算</a:t>
            </a:r>
            <a:endParaRPr lang="zh-TW" altLang="zh-TW" dirty="0" smtClean="0"/>
          </a:p>
          <a:p>
            <a:pPr marL="273050" lvl="1"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Char char=""/>
              <a:defRPr/>
            </a:pPr>
            <a:r>
              <a:rPr lang="zh-TW" altLang="zh-TW" sz="2900" dirty="0"/>
              <a:t>全部資料濫做伙訓練</a:t>
            </a:r>
          </a:p>
          <a:p>
            <a:pPr lvl="1" eaLnBrk="1" hangingPunct="1">
              <a:defRPr/>
            </a:pPr>
            <a:r>
              <a:rPr lang="zh-TW" altLang="zh-TW" dirty="0" smtClean="0"/>
              <a:t>資料無逐个註明</a:t>
            </a:r>
          </a:p>
        </p:txBody>
      </p:sp>
      <p:graphicFrame>
        <p:nvGraphicFramePr>
          <p:cNvPr id="2048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70465"/>
              </p:ext>
            </p:extLst>
          </p:nvPr>
        </p:nvGraphicFramePr>
        <p:xfrm>
          <a:off x="4427984" y="4509120"/>
          <a:ext cx="4600698" cy="14017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14577"/>
                <a:gridCol w="1040049"/>
                <a:gridCol w="1256493"/>
                <a:gridCol w="1189579"/>
              </a:tblGrid>
              <a:tr h="47056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漳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泉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雞</a:t>
                      </a: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ke1/kue1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近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kin7/kun7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火</a:t>
                      </a:r>
                      <a:endParaRPr kumimoji="0" lang="en-US" altLang="zh-TW" sz="14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hue2/he2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附錄句</a:t>
                      </a:r>
                      <a:endParaRPr kumimoji="0" lang="zh-TW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16/0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5/0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2/0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29357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lang="zh-TW" altLang="en-US" sz="1400" dirty="0" smtClean="0"/>
                        <a:t>新聞語料庫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284/13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710/45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1037/25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  <a:tr h="3440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zh-TW" altLang="en-U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臺文典藏</a:t>
                      </a:r>
                      <a:endParaRPr kumimoji="0" lang="zh-TW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229/135</a:t>
                      </a:r>
                      <a:endParaRPr kumimoji="0" lang="en-US" altLang="zh-TW" sz="1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458/365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</a:tabLst>
                      </a:pPr>
                      <a:r>
                        <a:rPr kumimoji="0" lang="en-US" altLang="zh-TW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703/390</a:t>
                      </a:r>
                      <a:endParaRPr kumimoji="0" lang="en-US" altLang="zh-TW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2" marR="81652" marT="58213" marB="36809" horzOverflow="overflow"/>
                </a:tc>
              </a:tr>
            </a:tbl>
          </a:graphicData>
        </a:graphic>
      </p:graphicFrame>
      <p:graphicFrame>
        <p:nvGraphicFramePr>
          <p:cNvPr id="20540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901928"/>
              </p:ext>
            </p:extLst>
          </p:nvPr>
        </p:nvGraphicFramePr>
        <p:xfrm>
          <a:off x="4427984" y="2708920"/>
          <a:ext cx="4605339" cy="108108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20376"/>
                <a:gridCol w="921529"/>
                <a:gridCol w="920376"/>
                <a:gridCol w="921529"/>
                <a:gridCol w="921529"/>
              </a:tblGrid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教育部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偏漳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混合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偏泉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外來語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字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/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36142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33756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46654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  <a:tr h="360363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zh-TW" altLang="zh-TW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例句</a:t>
                      </a:r>
                      <a:endParaRPr kumimoji="0" lang="zh-TW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10637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9829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14227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2" marR="81642" marT="67206" marB="42494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1627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語料樣式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斷字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無斷詞</a:t>
            </a:r>
            <a:endParaRPr lang="en-US" altLang="zh-TW" dirty="0" smtClean="0"/>
          </a:p>
          <a:p>
            <a:r>
              <a:rPr lang="zh-TW" altLang="en-US" dirty="0" smtClean="0"/>
              <a:t>斷詞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後壁會比較這兩个對翻譯的影響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48151"/>
              </p:ext>
            </p:extLst>
          </p:nvPr>
        </p:nvGraphicFramePr>
        <p:xfrm>
          <a:off x="899592" y="3356992"/>
          <a:ext cx="5256584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14407"/>
                <a:gridCol w="3642177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語料樣式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b="1" dirty="0" smtClean="0"/>
                        <a:t>範例</a:t>
                      </a:r>
                      <a:endParaRPr lang="en-US" altLang="zh-TW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斷字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蔡崇名細漢時生活困苦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 hangingPunct="1">
                        <a:defRPr/>
                      </a:pPr>
                      <a:r>
                        <a:rPr lang="zh-TW" altLang="en-US" dirty="0" smtClean="0"/>
                        <a:t>蔡崇名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細漢 時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生活 困苦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36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第二節目錄</a:t>
            </a:r>
            <a:endParaRPr lang="zh-TW" alt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b="1" dirty="0" smtClean="0"/>
              <a:t>翻譯相關</a:t>
            </a:r>
            <a:endParaRPr lang="en-US" altLang="zh-TW" b="1" dirty="0" smtClean="0"/>
          </a:p>
          <a:p>
            <a:pPr lvl="1" eaLnBrk="1" hangingPunct="1"/>
            <a:r>
              <a:rPr lang="zh-TW" altLang="en-US" dirty="0" smtClean="0"/>
              <a:t>斷詞方法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語料整理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00602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華語斷詞工具</a:t>
            </a:r>
            <a:endParaRPr lang="en-US" altLang="zh-TW" dirty="0"/>
          </a:p>
          <a:p>
            <a:pPr lvl="1"/>
            <a:r>
              <a:rPr lang="zh-TW" altLang="en-US" dirty="0" smtClean="0"/>
              <a:t>中研院中文</a:t>
            </a:r>
            <a:r>
              <a:rPr lang="zh-TW" altLang="en-US" dirty="0"/>
              <a:t>斷詞系統（</a:t>
            </a:r>
            <a:r>
              <a:rPr lang="en-US" altLang="zh-TW" dirty="0"/>
              <a:t>CKIP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[1] Ma</a:t>
            </a:r>
            <a:r>
              <a:rPr lang="en-US" altLang="zh-TW" dirty="0"/>
              <a:t>, </a:t>
            </a:r>
            <a:r>
              <a:rPr lang="en-US" altLang="zh-TW" dirty="0" smtClean="0"/>
              <a:t>Wei-Yun, 2003</a:t>
            </a:r>
          </a:p>
          <a:p>
            <a:pPr lvl="1"/>
            <a:endParaRPr lang="en-US" altLang="zh-TW" dirty="0" smtClean="0"/>
          </a:p>
          <a:p>
            <a:r>
              <a:rPr lang="zh-TW" altLang="en-US" dirty="0"/>
              <a:t>閩南語斷詞工具</a:t>
            </a:r>
            <a:endParaRPr lang="en-US" altLang="zh-TW" dirty="0"/>
          </a:p>
          <a:p>
            <a:pPr lvl="1"/>
            <a:r>
              <a:rPr lang="zh-TW" altLang="en-US" dirty="0"/>
              <a:t>長詞優先</a:t>
            </a:r>
            <a:r>
              <a:rPr lang="zh-TW" altLang="zh-TW" dirty="0" smtClean="0"/>
              <a:t>斷詞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1384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長詞優先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上定看著的斷詞方法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/>
                  <a:t>對後壁開始</a:t>
                </a:r>
                <a:r>
                  <a:rPr lang="zh-TW" altLang="en-US" dirty="0" smtClean="0"/>
                  <a:t>看，希望</a:t>
                </a:r>
                <a:r>
                  <a:rPr lang="zh-TW" altLang="zh-TW" dirty="0" smtClean="0"/>
                  <a:t>詞</a:t>
                </a:r>
                <a:r>
                  <a:rPr lang="zh-TW" altLang="zh-TW" dirty="0"/>
                  <a:t>愈長愈</a:t>
                </a:r>
                <a:r>
                  <a:rPr lang="zh-TW" altLang="zh-TW" dirty="0" smtClean="0"/>
                  <a:t>好</a:t>
                </a:r>
                <a:endParaRPr lang="en-US" altLang="zh-TW" dirty="0" smtClean="0"/>
              </a:p>
              <a:p>
                <a:pPr lvl="2" eaLnBrk="1" hangingPunct="1">
                  <a:defRPr/>
                </a:pPr>
                <a:r>
                  <a:rPr lang="zh-TW" altLang="en-US" dirty="0"/>
                  <a:t>華語實驗的結果</a:t>
                </a:r>
                <a:r>
                  <a:rPr lang="zh-TW" altLang="en-US" dirty="0" smtClean="0"/>
                  <a:t>，效果比對頭前閣較好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做法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對上後壁的字開始，看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个字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揣一个佇辭典的上長詞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  <a:defRPr/>
                </a:pPr>
                <a:r>
                  <a:rPr lang="zh-TW" altLang="en-US" dirty="0" smtClean="0"/>
                  <a:t>揣著詞了後，繼續對第</a:t>
                </a:r>
                <a:r>
                  <a:rPr lang="en-US" altLang="zh-TW" dirty="0" smtClean="0"/>
                  <a:t>1</a:t>
                </a:r>
                <a:r>
                  <a:rPr lang="zh-TW" altLang="en-US" dirty="0" smtClean="0"/>
                  <a:t>步做到結束</a:t>
                </a:r>
                <a:endParaRPr lang="en-US" altLang="zh-TW" dirty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</a:t>
                </a:r>
                <a:r>
                  <a:rPr lang="zh-TW" altLang="en-US" dirty="0"/>
                  <a:t>句話攏總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長詞優先</m:t>
                    </m:r>
                    <m:r>
                      <a:rPr lang="zh-TW" altLang="en-US" i="1" dirty="0">
                        <a:latin typeface="Cambria Math"/>
                      </a:rPr>
                      <m:t>斷詞</m:t>
                    </m:r>
                    <m:d>
                      <m:dPr>
                        <m:ctrlPr>
                          <a:rPr lang="en-US" altLang="zh-TW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i="1" dirty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TW" altLang="en-US" dirty="0"/>
                      <m:t>斷詞位置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argm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 dirty="0">
                                <a:latin typeface="Cambria Math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altLang="zh-TW" i="1" dirty="0">
                                <a:latin typeface="Cambria Math"/>
                              </a:rPr>
                              <m:t>]</m:t>
                            </m:r>
                            <m:r>
                              <a:rPr lang="zh-TW" altLang="en-US" i="1">
                                <a:latin typeface="Cambria Math"/>
                              </a:rPr>
                              <m:t>是一个詞</m:t>
                            </m:r>
                          </m:e>
                        </m:d>
                      </m:e>
                    </m:func>
                  </m:oMath>
                </a14:m>
                <a:endParaRPr lang="en-US" altLang="zh-TW" dirty="0" smtClean="0"/>
              </a:p>
              <a:p>
                <a:pPr marL="731837" lvl="2" indent="0" eaLnBrk="1" hangingPunct="1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b="0" i="0" dirty="0" smtClean="0"/>
                        <m:t>+</m:t>
                      </m:r>
                      <m:r>
                        <m:rPr>
                          <m:nor/>
                        </m:rPr>
                        <a:rPr lang="zh-TW" altLang="en-US" dirty="0"/>
                        <m:t>長詞優先</m:t>
                      </m:r>
                      <m:r>
                        <a:rPr lang="zh-TW" altLang="en-US" i="1" dirty="0">
                          <a:latin typeface="Cambria Math"/>
                        </a:rPr>
                        <m:t>斷詞</m:t>
                      </m:r>
                      <m:d>
                        <m:dPr>
                          <m:ctrlPr>
                            <a:rPr lang="en-US" altLang="zh-TW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/>
                        </a:rPr>
                        <m:t>, 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𝑚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−</m:t>
                      </m:r>
                      <m:r>
                        <a:rPr lang="en-US" altLang="zh-TW" b="0" i="1" dirty="0" smtClean="0">
                          <a:latin typeface="Cambria Math"/>
                        </a:rPr>
                        <m:t>𝑘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𝑖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𝑚</m:t>
                      </m:r>
                      <m:r>
                        <a:rPr lang="en-US" altLang="zh-TW" b="0" i="1" dirty="0" smtClean="0">
                          <a:latin typeface="Cambria Math"/>
                          <a:ea typeface="Cambria Math"/>
                        </a:rPr>
                        <m:t>−1</m:t>
                      </m:r>
                    </m:oMath>
                  </m:oMathPara>
                </a14:m>
                <a:endParaRPr lang="en-US" altLang="zh-TW" dirty="0" smtClean="0"/>
              </a:p>
              <a:p>
                <a:pPr eaLnBrk="1" hangingPunct="1">
                  <a:defRPr/>
                </a:pPr>
                <a:endParaRPr lang="en-US" altLang="zh-TW" dirty="0"/>
              </a:p>
              <a:p>
                <a:pPr lvl="1" eaLnBrk="1" hangingPunct="1">
                  <a:defRPr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490" t="-26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143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長</a:t>
            </a:r>
            <a:r>
              <a:rPr lang="zh-TW" altLang="en-US" dirty="0"/>
              <a:t>詞優先</a:t>
            </a:r>
            <a:r>
              <a:rPr lang="zh-TW" altLang="zh-TW" dirty="0" smtClean="0"/>
              <a:t>斷詞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en-US" dirty="0" smtClean="0"/>
              <a:t>範例－蔡</a:t>
            </a:r>
            <a:r>
              <a:rPr lang="zh-TW" altLang="en-US" dirty="0"/>
              <a:t>崇</a:t>
            </a:r>
            <a:r>
              <a:rPr lang="zh-TW" altLang="en-US" dirty="0" smtClean="0"/>
              <a:t>名細</a:t>
            </a:r>
            <a:r>
              <a:rPr lang="zh-TW" altLang="en-US" dirty="0"/>
              <a:t>漢</a:t>
            </a:r>
            <a:r>
              <a:rPr lang="zh-TW" altLang="en-US" dirty="0" smtClean="0"/>
              <a:t>時生活困苦，</a:t>
            </a:r>
            <a:r>
              <a:rPr lang="en-US" altLang="zh-TW" dirty="0" smtClean="0"/>
              <a:t>k=5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</a:t>
            </a:r>
            <a:r>
              <a:rPr lang="zh-TW" altLang="en-US" u="sng" dirty="0"/>
              <a:t>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</a:t>
            </a:r>
            <a:r>
              <a:rPr lang="zh-TW" altLang="en-US" u="sng" dirty="0"/>
              <a:t>生活困苦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</a:t>
            </a:r>
            <a:r>
              <a:rPr lang="zh-TW" altLang="en-US" u="sng" dirty="0"/>
              <a:t>活困苦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崇名細漢時生活</a:t>
            </a:r>
            <a:r>
              <a:rPr lang="zh-TW" altLang="en-US" u="sng" dirty="0" smtClean="0"/>
              <a:t>困苦</a:t>
            </a:r>
            <a:endParaRPr lang="en-US" altLang="zh-TW" u="sng" dirty="0"/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蔡崇名細漢時生活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/>
              <a:t>蔡崇名</a:t>
            </a:r>
            <a:r>
              <a:rPr lang="zh-TW" altLang="en-US" u="sng" dirty="0"/>
              <a:t>細漢時生活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</a:t>
            </a:r>
            <a:r>
              <a:rPr lang="zh-TW" altLang="en-US" u="sng" dirty="0"/>
              <a:t>漢時生活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</a:t>
            </a:r>
            <a:r>
              <a:rPr lang="zh-TW" altLang="en-US" u="sng" dirty="0"/>
              <a:t>時生活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dirty="0"/>
              <a:t>崇名細漢時</a:t>
            </a:r>
            <a:r>
              <a:rPr lang="zh-TW" altLang="en-US" u="sng" dirty="0"/>
              <a:t>生活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zh-TW" altLang="en-US" dirty="0" smtClean="0"/>
              <a:t>蔡</a:t>
            </a:r>
            <a:r>
              <a:rPr lang="zh-TW" altLang="en-US" u="sng" dirty="0"/>
              <a:t>崇名細漢</a:t>
            </a:r>
            <a:r>
              <a:rPr lang="zh-TW" altLang="en-US" u="sng" dirty="0" smtClean="0"/>
              <a:t>時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生活</a:t>
            </a: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chemeClr val="accent1"/>
                </a:solidFill>
              </a:rPr>
              <a:t>困苦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823913" lvl="1" indent="-457200" eaLnBrk="1" hangingPunct="1">
              <a:buFont typeface="+mj-lt"/>
              <a:buAutoNum type="arabicPeriod"/>
              <a:defRPr/>
            </a:pPr>
            <a:r>
              <a:rPr lang="en-US" altLang="zh-TW" dirty="0" smtClean="0"/>
              <a:t>……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7069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斷詞評分方式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/>
                      </a:rPr>
                      <m:t>召</m:t>
                    </m:r>
                    <m:r>
                      <a:rPr lang="zh-TW" altLang="en-US" b="0" i="1" smtClean="0">
                        <a:latin typeface="Cambria Math"/>
                      </a:rPr>
                      <m:t>回率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答案的斷詞數量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b="0" i="1" smtClean="0">
                        <a:latin typeface="Cambria Math"/>
                      </a:rPr>
                      <m:t>精確</m:t>
                    </m:r>
                    <m:r>
                      <a:rPr lang="zh-TW" altLang="en-US" i="1">
                        <a:latin typeface="Cambria Math"/>
                      </a:rPr>
                      <m:t>率</m:t>
                    </m:r>
                    <m:r>
                      <a:rPr lang="en-US" altLang="zh-TW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i="1">
                            <a:latin typeface="Cambria Math"/>
                          </a:rPr>
                          <m:t>斷著的斷詞數量</m:t>
                        </m:r>
                      </m:num>
                      <m:den>
                        <m:r>
                          <a:rPr lang="zh-TW" altLang="en-US" b="0" i="1" smtClean="0">
                            <a:latin typeface="Cambria Math"/>
                          </a:rPr>
                          <m:t>結果</m:t>
                        </m:r>
                        <m:r>
                          <a:rPr lang="zh-TW" altLang="en-US" i="1">
                            <a:latin typeface="Cambria Math"/>
                          </a:rPr>
                          <m:t>的斷詞數量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𝐹</m:t>
                    </m:r>
                    <m:r>
                      <a:rPr lang="en-US" altLang="zh-TW" b="0" i="1" smtClean="0">
                        <a:latin typeface="Cambria Math"/>
                      </a:rPr>
                      <m:t>−</m:t>
                    </m:r>
                    <m:r>
                      <a:rPr lang="en-US" altLang="zh-TW" b="0" i="1" smtClean="0">
                        <a:latin typeface="Cambria Math"/>
                      </a:rPr>
                      <m:t>測量</m:t>
                    </m:r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zh-TW" altLang="en-US" b="0" i="1" smtClean="0">
                            <a:latin typeface="Cambria Math"/>
                          </a:rPr>
                          <m:t>２</m:t>
                        </m:r>
                        <m:r>
                          <a:rPr lang="en-US" altLang="zh-TW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en-US" altLang="zh-TW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num>
                      <m:den>
                        <m:r>
                          <a:rPr lang="zh-TW" altLang="en-US" i="1">
                            <a:latin typeface="Cambria Math"/>
                          </a:rPr>
                          <m:t>召回率</m:t>
                        </m:r>
                        <m:r>
                          <a:rPr lang="zh-TW" altLang="en-US" b="0" i="1" smtClean="0">
                            <a:latin typeface="Cambria Math"/>
                          </a:rPr>
                          <m:t>＋</m:t>
                        </m:r>
                        <m:r>
                          <a:rPr lang="zh-TW" altLang="en-US" i="1">
                            <a:latin typeface="Cambria Math"/>
                          </a:rPr>
                          <m:t>精確率</m:t>
                        </m:r>
                      </m:den>
                    </m:f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358672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98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1"/>
            <a:ext cx="7467600" cy="3452725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zh-TW" altLang="en-US" dirty="0" smtClean="0"/>
              <a:t>統計式翻譯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Brown </a:t>
            </a:r>
            <a:r>
              <a:rPr lang="en-US" altLang="zh-TW" dirty="0"/>
              <a:t>et al., </a:t>
            </a:r>
            <a:r>
              <a:rPr lang="en-US" altLang="zh-TW" dirty="0" smtClean="0"/>
              <a:t>1993</a:t>
            </a:r>
          </a:p>
          <a:p>
            <a:pPr lvl="1" eaLnBrk="1" hangingPunct="1"/>
            <a:r>
              <a:rPr lang="zh-TW" altLang="zh-TW" dirty="0" smtClean="0"/>
              <a:t>對齊模型</a:t>
            </a:r>
            <a:r>
              <a:rPr lang="en-US" altLang="zh-TW" dirty="0" smtClean="0"/>
              <a:t>alignment model</a:t>
            </a:r>
          </a:p>
          <a:p>
            <a:pPr lvl="2" eaLnBrk="1" hangingPunct="1"/>
            <a:r>
              <a:rPr lang="zh-TW" altLang="en-US" dirty="0" smtClean="0"/>
              <a:t>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詞對應</a:t>
            </a:r>
            <a:r>
              <a:rPr lang="zh-TW" altLang="en-US" dirty="0" smtClean="0"/>
              <a:t>機率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 smtClean="0"/>
              <a:t>Och</a:t>
            </a:r>
            <a:r>
              <a:rPr lang="en-US" altLang="zh-TW" dirty="0" smtClean="0"/>
              <a:t> </a:t>
            </a:r>
            <a:r>
              <a:rPr lang="en-US" altLang="zh-TW" dirty="0"/>
              <a:t>and Ney, 2003</a:t>
            </a:r>
          </a:p>
          <a:p>
            <a:pPr lvl="1" eaLnBrk="1" hangingPunct="1"/>
            <a:r>
              <a:rPr lang="zh-TW" altLang="zh-TW" dirty="0" smtClean="0"/>
              <a:t>語言模型</a:t>
            </a:r>
            <a:r>
              <a:rPr lang="en-US" altLang="zh-TW" dirty="0" smtClean="0"/>
              <a:t>language model</a:t>
            </a:r>
          </a:p>
          <a:p>
            <a:pPr lvl="2" eaLnBrk="1" hangingPunct="1"/>
            <a:r>
              <a:rPr lang="zh-TW" altLang="zh-TW" dirty="0"/>
              <a:t>閩南語語句</a:t>
            </a:r>
            <a:r>
              <a:rPr lang="zh-TW" altLang="zh-TW" dirty="0" smtClean="0"/>
              <a:t>合理性</a:t>
            </a:r>
            <a:endParaRPr lang="en-US" altLang="zh-TW" dirty="0" smtClean="0"/>
          </a:p>
          <a:p>
            <a:pPr lvl="2" eaLnBrk="1" hangingPunct="1"/>
            <a:r>
              <a:rPr lang="en-US" altLang="zh-TW" dirty="0" err="1"/>
              <a:t>Stolcke</a:t>
            </a:r>
            <a:r>
              <a:rPr lang="en-US" altLang="zh-TW" dirty="0"/>
              <a:t>, </a:t>
            </a:r>
            <a:r>
              <a:rPr lang="en-US" altLang="zh-TW" dirty="0" smtClean="0"/>
              <a:t>2002</a:t>
            </a:r>
          </a:p>
          <a:p>
            <a:pPr lvl="1" eaLnBrk="1" hangingPunct="1"/>
            <a:r>
              <a:rPr lang="zh-TW" altLang="zh-TW" dirty="0" smtClean="0"/>
              <a:t>解碼器</a:t>
            </a:r>
            <a:r>
              <a:rPr lang="en-US" altLang="zh-TW" dirty="0" smtClean="0"/>
              <a:t>decoder</a:t>
            </a:r>
          </a:p>
          <a:p>
            <a:pPr lvl="2" eaLnBrk="1" hangingPunct="1"/>
            <a:r>
              <a:rPr lang="zh-TW" altLang="zh-TW" dirty="0" smtClean="0"/>
              <a:t>用對齊模型</a:t>
            </a:r>
            <a:r>
              <a:rPr lang="zh-TW" altLang="en-US" dirty="0" smtClean="0"/>
              <a:t>佮</a:t>
            </a:r>
            <a:r>
              <a:rPr lang="zh-TW" altLang="zh-TW" dirty="0" smtClean="0"/>
              <a:t>語言模型翻譯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Philipp Koehn</a:t>
            </a:r>
            <a:r>
              <a:rPr lang="en-US" altLang="zh-TW" dirty="0"/>
              <a:t> et al.</a:t>
            </a:r>
            <a:r>
              <a:rPr lang="en-US" altLang="zh-TW" dirty="0" smtClean="0"/>
              <a:t> </a:t>
            </a:r>
            <a:r>
              <a:rPr lang="en-US" altLang="zh-TW" dirty="0"/>
              <a:t>2007.</a:t>
            </a:r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翻譯模型</a:t>
            </a:r>
            <a:endParaRPr lang="zh-TW" altLang="zh-TW" dirty="0"/>
          </a:p>
        </p:txBody>
      </p:sp>
      <p:grpSp>
        <p:nvGrpSpPr>
          <p:cNvPr id="8192" name="群組 8191"/>
          <p:cNvGrpSpPr/>
          <p:nvPr/>
        </p:nvGrpSpPr>
        <p:grpSpPr>
          <a:xfrm>
            <a:off x="1907704" y="5086644"/>
            <a:ext cx="5619376" cy="1649484"/>
            <a:chOff x="3273104" y="4936711"/>
            <a:chExt cx="5619376" cy="1649484"/>
          </a:xfrm>
        </p:grpSpPr>
        <p:sp>
          <p:nvSpPr>
            <p:cNvPr id="17429" name="AutoShape 14"/>
            <p:cNvSpPr>
              <a:spLocks noChangeArrowheads="1"/>
            </p:cNvSpPr>
            <p:nvPr/>
          </p:nvSpPr>
          <p:spPr bwMode="auto">
            <a:xfrm>
              <a:off x="3273104" y="6012752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閩南語語料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7423" name="AutoShape 24"/>
            <p:cNvCxnSpPr>
              <a:cxnSpLocks noChangeShapeType="1"/>
              <a:stCxn id="17429" idx="3"/>
              <a:endCxn id="17424" idx="1"/>
            </p:cNvCxnSpPr>
            <p:nvPr/>
          </p:nvCxnSpPr>
          <p:spPr bwMode="auto">
            <a:xfrm>
              <a:off x="4592925" y="6274131"/>
              <a:ext cx="681971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2" name="AutoShape 25"/>
            <p:cNvSpPr>
              <a:spLocks noChangeArrowheads="1"/>
            </p:cNvSpPr>
            <p:nvPr/>
          </p:nvSpPr>
          <p:spPr bwMode="auto">
            <a:xfrm>
              <a:off x="5273306" y="4936711"/>
              <a:ext cx="3619174" cy="1649484"/>
            </a:xfrm>
            <a:prstGeom prst="flowChartAlternateProcess">
              <a:avLst/>
            </a:prstGeom>
            <a:solidFill>
              <a:srgbClr val="7DA647">
                <a:alpha val="59000"/>
              </a:srgbClr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/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統計式翻譯模型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7415" name="AutoShape 8"/>
            <p:cNvSpPr>
              <a:spLocks noChangeArrowheads="1"/>
            </p:cNvSpPr>
            <p:nvPr/>
          </p:nvSpPr>
          <p:spPr bwMode="auto">
            <a:xfrm>
              <a:off x="5277559" y="4951015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GIZA++</a:t>
              </a:r>
            </a:p>
          </p:txBody>
        </p:sp>
        <p:sp>
          <p:nvSpPr>
            <p:cNvPr id="17418" name="AutoShape 11"/>
            <p:cNvSpPr>
              <a:spLocks noChangeArrowheads="1"/>
            </p:cNvSpPr>
            <p:nvPr/>
          </p:nvSpPr>
          <p:spPr bwMode="auto">
            <a:xfrm>
              <a:off x="7968447" y="5467766"/>
              <a:ext cx="901062" cy="5873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解碼</a:t>
              </a: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Moses</a:t>
              </a:r>
            </a:p>
          </p:txBody>
        </p:sp>
        <p:sp>
          <p:nvSpPr>
            <p:cNvPr id="17424" name="AutoShape 25"/>
            <p:cNvSpPr>
              <a:spLocks noChangeArrowheads="1"/>
            </p:cNvSpPr>
            <p:nvPr/>
          </p:nvSpPr>
          <p:spPr bwMode="auto">
            <a:xfrm>
              <a:off x="5274896" y="5962070"/>
              <a:ext cx="830262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語言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SRILM</a:t>
              </a:r>
            </a:p>
          </p:txBody>
        </p:sp>
        <p:sp>
          <p:nvSpPr>
            <p:cNvPr id="26" name="AutoShape 14"/>
            <p:cNvSpPr>
              <a:spLocks noChangeArrowheads="1"/>
            </p:cNvSpPr>
            <p:nvPr/>
          </p:nvSpPr>
          <p:spPr bwMode="auto">
            <a:xfrm>
              <a:off x="3273105" y="5017851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平行語料</a:t>
              </a:r>
            </a:p>
          </p:txBody>
        </p:sp>
        <p:cxnSp>
          <p:nvCxnSpPr>
            <p:cNvPr id="8198" name="直線單箭頭接點 8197"/>
            <p:cNvCxnSpPr>
              <a:stCxn id="26" idx="3"/>
              <a:endCxn id="17424" idx="1"/>
            </p:cNvCxnSpPr>
            <p:nvPr/>
          </p:nvCxnSpPr>
          <p:spPr bwMode="auto">
            <a:xfrm>
              <a:off x="4592926" y="5279230"/>
              <a:ext cx="681970" cy="994902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6338879" y="6012988"/>
              <a:ext cx="127979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連紲詞機率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6338879" y="5017293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對齊語料</a:t>
              </a:r>
            </a:p>
          </p:txBody>
        </p:sp>
        <p:cxnSp>
          <p:nvCxnSpPr>
            <p:cNvPr id="17" name="AutoShape 13"/>
            <p:cNvCxnSpPr>
              <a:cxnSpLocks noChangeShapeType="1"/>
              <a:stCxn id="15" idx="3"/>
              <a:endCxn id="17418" idx="1"/>
            </p:cNvCxnSpPr>
            <p:nvPr/>
          </p:nvCxnSpPr>
          <p:spPr bwMode="auto">
            <a:xfrm flipV="1">
              <a:off x="7618669" y="5761454"/>
              <a:ext cx="349778" cy="51267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6" idx="3"/>
              <a:endCxn id="17418" idx="1"/>
            </p:cNvCxnSpPr>
            <p:nvPr/>
          </p:nvCxnSpPr>
          <p:spPr bwMode="auto">
            <a:xfrm>
              <a:off x="7618669" y="5279231"/>
              <a:ext cx="349778" cy="482223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AutoShape 26"/>
            <p:cNvCxnSpPr>
              <a:cxnSpLocks noChangeShapeType="1"/>
              <a:stCxn id="17424" idx="3"/>
              <a:endCxn id="15" idx="1"/>
            </p:cNvCxnSpPr>
            <p:nvPr/>
          </p:nvCxnSpPr>
          <p:spPr bwMode="auto">
            <a:xfrm>
              <a:off x="6105158" y="6274132"/>
              <a:ext cx="233721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直線單箭頭接點 22"/>
            <p:cNvCxnSpPr>
              <a:stCxn id="17415" idx="3"/>
              <a:endCxn id="16" idx="1"/>
            </p:cNvCxnSpPr>
            <p:nvPr/>
          </p:nvCxnSpPr>
          <p:spPr bwMode="auto">
            <a:xfrm>
              <a:off x="6109409" y="5279230"/>
              <a:ext cx="2294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>
              <a:stCxn id="26" idx="3"/>
              <a:endCxn id="17415" idx="1"/>
            </p:cNvCxnSpPr>
            <p:nvPr/>
          </p:nvCxnSpPr>
          <p:spPr bwMode="auto">
            <a:xfrm>
              <a:off x="4592926" y="5279230"/>
              <a:ext cx="6846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053731"/>
              </p:ext>
            </p:extLst>
          </p:nvPr>
        </p:nvGraphicFramePr>
        <p:xfrm>
          <a:off x="4204017" y="3501008"/>
          <a:ext cx="47980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760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閩南語語句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合理程度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菜頭粿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語料較會出現，機率懸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r>
                        <a:rPr lang="zh-TW" altLang="en-US" baseline="0" dirty="0" smtClean="0"/>
                        <a:t> 早時 </a:t>
                      </a:r>
                      <a:r>
                        <a:rPr lang="zh-TW" altLang="en-US" b="1" baseline="0" dirty="0" smtClean="0"/>
                        <a:t>食 電話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語料較罕得出現，機率低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643647"/>
              </p:ext>
            </p:extLst>
          </p:nvPr>
        </p:nvGraphicFramePr>
        <p:xfrm>
          <a:off x="4445317" y="2132856"/>
          <a:ext cx="43154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080"/>
                <a:gridCol w="22783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 早上 有來 </a:t>
                      </a:r>
                      <a:r>
                        <a:rPr lang="zh-TW" altLang="en-US" b="1" dirty="0" smtClean="0"/>
                        <a:t>幫忙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 早時 有來 </a:t>
                      </a:r>
                      <a:r>
                        <a:rPr lang="zh-TW" altLang="en-US" b="1" dirty="0" smtClean="0"/>
                        <a:t>鬥相共</a:t>
                      </a:r>
                      <a:endParaRPr lang="zh-TW" alt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幫忙</a:t>
                      </a:r>
                      <a:r>
                        <a:rPr lang="zh-TW" altLang="en-US" b="0" dirty="0" smtClean="0"/>
                        <a:t> 解決 問題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1" dirty="0" smtClean="0"/>
                        <a:t>鬥相共</a:t>
                      </a:r>
                      <a:r>
                        <a:rPr lang="en-US" altLang="zh-TW" b="0" dirty="0" smtClean="0"/>
                        <a:t> </a:t>
                      </a:r>
                      <a:r>
                        <a:rPr lang="zh-TW" altLang="en-US" b="0" dirty="0" smtClean="0"/>
                        <a:t>解決 問題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1708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Bilingual Evaluation Understudy</a:t>
                </a:r>
              </a:p>
              <a:p>
                <a:r>
                  <a:rPr lang="zh-TW" altLang="en-US" dirty="0" smtClean="0"/>
                  <a:t>以連紲詞</a:t>
                </a:r>
                <a:r>
                  <a:rPr lang="en-US" altLang="zh-TW" dirty="0" smtClean="0"/>
                  <a:t>n-grams</a:t>
                </a:r>
                <a:r>
                  <a:rPr lang="zh-TW" altLang="en-US" dirty="0" smtClean="0"/>
                  <a:t>為單位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𝐵𝐿𝐸𝑈</m:t>
                    </m:r>
                    <m:r>
                      <a:rPr lang="en-US" altLang="zh-TW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100</m:t>
                    </m:r>
                    <m:r>
                      <a:rPr lang="en-US" altLang="zh-TW" b="0" i="1" smtClean="0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TW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/>
                              </a:rPr>
                              <m:t>max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⁡(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0</m:t>
                            </m:r>
                            <m:r>
                              <a:rPr lang="en-US" altLang="zh-TW" i="1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/>
                                  </a:rPr>
                                  <m:t>結果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zh-TW" altLang="en-US" i="1">
                                    <a:latin typeface="Cambria Math"/>
                                  </a:rPr>
                                  <m:t>答案長度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/>
                                  </a:rPr>
                                  <m:t>結果長度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  <a:ea typeface="Cambria Math"/>
                                      </a:rPr>
                                      <m:t>連紲詞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488"/>
                <a:ext cx="7467600" cy="2290576"/>
              </a:xfrm>
              <a:blipFill rotWithShape="1">
                <a:blip r:embed="rId3"/>
                <a:stretch>
                  <a:fillRect l="-490" t="-21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翻譯</a:t>
            </a:r>
            <a:r>
              <a:rPr lang="zh-TW" altLang="zh-TW" dirty="0" smtClean="0"/>
              <a:t>評分</a:t>
            </a:r>
            <a:r>
              <a:rPr lang="zh-TW" altLang="en-US" dirty="0" smtClean="0"/>
              <a:t>方式－</a:t>
            </a:r>
            <a:r>
              <a:rPr lang="en-US" altLang="zh-TW" dirty="0"/>
              <a:t>BLEU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256228"/>
              </p:ext>
            </p:extLst>
          </p:nvPr>
        </p:nvGraphicFramePr>
        <p:xfrm>
          <a:off x="1043608" y="551723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endParaRPr lang="zh-TW" dirty="0"/>
                    </a:p>
                  </a:txBody>
                  <a:tcPr>
                    <a:blipFill rotWithShape="1">
                      <a:blip r:embed="rId4"/>
                      <a:stretch>
                        <a:fillRect t="-8197" r="-499401" b="-22459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n=4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BLEU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53.73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6/6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3/5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0/4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0.00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43278"/>
              </p:ext>
            </p:extLst>
          </p:nvPr>
        </p:nvGraphicFramePr>
        <p:xfrm>
          <a:off x="1043608" y="4293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458383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閣再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這 幾 工 寒流 有 展威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結果二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寒流 這 幾 工 閣再 展威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550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目錄</a:t>
            </a:r>
            <a:endParaRPr lang="zh-TW" altLang="zh-TW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第二節</a:t>
            </a:r>
            <a:r>
              <a:rPr lang="zh-TW" altLang="zh-TW" dirty="0" smtClean="0"/>
              <a:t>：</a:t>
            </a:r>
            <a:r>
              <a:rPr lang="zh-TW" altLang="en-US" dirty="0"/>
              <a:t>相關文獻佮背景</a:t>
            </a:r>
            <a:r>
              <a:rPr lang="zh-TW" altLang="en-US" dirty="0" smtClean="0"/>
              <a:t>智識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/>
              <a:t>第</a:t>
            </a:r>
            <a:r>
              <a:rPr lang="zh-TW" altLang="en-US" dirty="0"/>
              <a:t>三</a:t>
            </a:r>
            <a:r>
              <a:rPr lang="zh-TW" altLang="zh-TW" dirty="0"/>
              <a:t>節：</a:t>
            </a:r>
            <a:r>
              <a:rPr lang="zh-TW" altLang="en-US" dirty="0" smtClean="0"/>
              <a:t>研究介紹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</a:t>
            </a:r>
            <a:r>
              <a:rPr lang="zh-TW" altLang="zh-TW" dirty="0"/>
              <a:t>：</a:t>
            </a:r>
            <a:r>
              <a:rPr lang="zh-TW" altLang="en-US" dirty="0"/>
              <a:t>研究方法</a:t>
            </a:r>
            <a:endParaRPr lang="en-US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結論佮未來發展</a:t>
            </a:r>
            <a:endParaRPr lang="zh-TW" altLang="zh-TW" dirty="0"/>
          </a:p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/>
              <a:t>六</a:t>
            </a:r>
            <a:r>
              <a:rPr lang="zh-TW" altLang="zh-TW" dirty="0" smtClean="0"/>
              <a:t>節</a:t>
            </a:r>
            <a:r>
              <a:rPr lang="zh-TW" altLang="zh-TW" dirty="0"/>
              <a:t>：參考文獻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其他語料處理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語言</a:t>
            </a:r>
            <a:r>
              <a:rPr lang="zh-TW" altLang="en-US" dirty="0" smtClean="0"/>
              <a:t>分類</a:t>
            </a:r>
            <a:r>
              <a:rPr lang="en-US" altLang="zh-TW" dirty="0" smtClean="0"/>
              <a:t>language identification</a:t>
            </a:r>
          </a:p>
          <a:p>
            <a:pPr lvl="1"/>
            <a:r>
              <a:rPr lang="zh-TW" altLang="en-US" dirty="0" smtClean="0"/>
              <a:t>判斷一句話，是佗一个語言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Cavnar</a:t>
            </a:r>
            <a:r>
              <a:rPr lang="en-US" altLang="zh-TW" dirty="0" smtClean="0"/>
              <a:t> </a:t>
            </a:r>
            <a:r>
              <a:rPr lang="en-US" altLang="zh-TW" dirty="0"/>
              <a:t>and </a:t>
            </a:r>
            <a:r>
              <a:rPr lang="en-US" altLang="zh-TW" dirty="0" err="1" smtClean="0"/>
              <a:t>Trenkle</a:t>
            </a:r>
            <a:r>
              <a:rPr lang="en-US" altLang="zh-TW" dirty="0" smtClean="0"/>
              <a:t>, 1994</a:t>
            </a:r>
          </a:p>
          <a:p>
            <a:pPr lvl="2"/>
            <a:r>
              <a:rPr lang="zh-TW" altLang="en-US" dirty="0"/>
              <a:t>用語言模型算分數</a:t>
            </a:r>
            <a:endParaRPr lang="en-US" altLang="zh-TW" dirty="0"/>
          </a:p>
          <a:p>
            <a:pPr lvl="2"/>
            <a:r>
              <a:rPr lang="zh-TW" altLang="en-US" dirty="0" smtClean="0"/>
              <a:t>以字元為單位</a:t>
            </a:r>
            <a:endParaRPr lang="en-US" altLang="zh-TW" dirty="0" smtClean="0"/>
          </a:p>
          <a:p>
            <a:r>
              <a:rPr lang="zh-TW" altLang="en-US" dirty="0" smtClean="0"/>
              <a:t>平行語料語句對齊</a:t>
            </a:r>
            <a:r>
              <a:rPr lang="en-US" altLang="zh-TW" dirty="0" smtClean="0"/>
              <a:t>sentences alignment</a:t>
            </a:r>
          </a:p>
          <a:p>
            <a:pPr lvl="1"/>
            <a:r>
              <a:rPr lang="zh-TW" altLang="en-US" dirty="0" smtClean="0"/>
              <a:t>兩種語言的翻譯文章，對齊意思相倚的句</a:t>
            </a:r>
            <a:endParaRPr lang="en-US" altLang="zh-TW" dirty="0" smtClean="0"/>
          </a:p>
          <a:p>
            <a:pPr lvl="1"/>
            <a:r>
              <a:rPr lang="en-US" altLang="zh-TW" dirty="0" err="1"/>
              <a:t>Sennrich</a:t>
            </a:r>
            <a:r>
              <a:rPr lang="en-US" altLang="zh-TW" dirty="0"/>
              <a:t> and Volk, 2010</a:t>
            </a:r>
            <a:endParaRPr lang="zh-TW" altLang="en-US" dirty="0"/>
          </a:p>
          <a:p>
            <a:pPr lvl="2"/>
            <a:r>
              <a:rPr lang="zh-TW" altLang="en-US" dirty="0" smtClean="0"/>
              <a:t>用翻譯模型鬥對齊語料</a:t>
            </a:r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27" name="群組 26"/>
          <p:cNvGrpSpPr/>
          <p:nvPr/>
        </p:nvGrpSpPr>
        <p:grpSpPr>
          <a:xfrm>
            <a:off x="9540552" y="4594344"/>
            <a:ext cx="4345565" cy="1635178"/>
            <a:chOff x="1843868" y="4839569"/>
            <a:chExt cx="4345565" cy="1635178"/>
          </a:xfrm>
        </p:grpSpPr>
        <p:sp>
          <p:nvSpPr>
            <p:cNvPr id="5" name="AutoShape 14"/>
            <p:cNvSpPr>
              <a:spLocks noChangeArrowheads="1"/>
            </p:cNvSpPr>
            <p:nvPr/>
          </p:nvSpPr>
          <p:spPr bwMode="auto">
            <a:xfrm>
              <a:off x="1843868" y="5901306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6" name="AutoShape 24"/>
            <p:cNvCxnSpPr>
              <a:cxnSpLocks noChangeShapeType="1"/>
              <a:stCxn id="5" idx="3"/>
              <a:endCxn id="10" idx="1"/>
            </p:cNvCxnSpPr>
            <p:nvPr/>
          </p:nvCxnSpPr>
          <p:spPr bwMode="auto">
            <a:xfrm>
              <a:off x="3163689" y="6162685"/>
              <a:ext cx="1843047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3123" y="4839569"/>
              <a:ext cx="831850" cy="656430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翻譯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Moses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25"/>
            <p:cNvSpPr>
              <a:spLocks noChangeArrowheads="1"/>
            </p:cNvSpPr>
            <p:nvPr/>
          </p:nvSpPr>
          <p:spPr bwMode="auto">
            <a:xfrm>
              <a:off x="5006736" y="5850624"/>
              <a:ext cx="1085604" cy="624123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對齊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en-US" altLang="zh-TW" dirty="0" err="1" smtClean="0">
                  <a:solidFill>
                    <a:srgbClr val="000000"/>
                  </a:solidFill>
                  <a:latin typeface="AR PL UMing TW"/>
                </a:rPr>
                <a:t>Bleualign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1843869" y="4906405"/>
              <a:ext cx="1319821" cy="52275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4909643" y="4905847"/>
              <a:ext cx="127979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閩南語翻譯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15" name="AutoShape 13"/>
            <p:cNvCxnSpPr>
              <a:cxnSpLocks noChangeShapeType="1"/>
              <a:stCxn id="14" idx="2"/>
              <a:endCxn id="10" idx="0"/>
            </p:cNvCxnSpPr>
            <p:nvPr/>
          </p:nvCxnSpPr>
          <p:spPr bwMode="auto">
            <a:xfrm>
              <a:off x="5549538" y="5429722"/>
              <a:ext cx="0" cy="42090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8" name="直線單箭頭接點 17"/>
            <p:cNvCxnSpPr>
              <a:stCxn id="8" idx="3"/>
              <a:endCxn id="14" idx="1"/>
            </p:cNvCxnSpPr>
            <p:nvPr/>
          </p:nvCxnSpPr>
          <p:spPr bwMode="auto">
            <a:xfrm>
              <a:off x="4564973" y="5167784"/>
              <a:ext cx="344670" cy="1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>
              <a:stCxn id="11" idx="3"/>
              <a:endCxn id="8" idx="1"/>
            </p:cNvCxnSpPr>
            <p:nvPr/>
          </p:nvCxnSpPr>
          <p:spPr bwMode="auto">
            <a:xfrm>
              <a:off x="3163690" y="5167784"/>
              <a:ext cx="569433" cy="0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79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貢獻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比較漢語語料樣式對翻譯的影響</a:t>
            </a:r>
            <a:endParaRPr lang="en-US" altLang="zh-TW" dirty="0" smtClean="0"/>
          </a:p>
          <a:p>
            <a:r>
              <a:rPr lang="zh-TW" altLang="en-US" dirty="0" smtClean="0"/>
              <a:t>分類兩種漢語的方法</a:t>
            </a:r>
            <a:endParaRPr lang="en-US" altLang="zh-TW" dirty="0" smtClean="0"/>
          </a:p>
          <a:p>
            <a:r>
              <a:rPr lang="zh-TW" altLang="en-US" dirty="0"/>
              <a:t>提出一个整理漢語語料的方法</a:t>
            </a:r>
            <a:endParaRPr lang="en-US" altLang="zh-TW" dirty="0"/>
          </a:p>
          <a:p>
            <a:r>
              <a:rPr lang="zh-TW" altLang="en-US" dirty="0" smtClean="0"/>
              <a:t>證明語料的數量對目前的成果影響誠濟</a:t>
            </a:r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37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第三節：研究介紹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目標</a:t>
            </a:r>
            <a:endParaRPr lang="en-US" altLang="zh-TW" dirty="0" smtClean="0"/>
          </a:p>
          <a:p>
            <a:pPr lvl="1"/>
            <a:r>
              <a:rPr lang="zh-TW" altLang="en-US" dirty="0"/>
              <a:t>語料預處理</a:t>
            </a:r>
            <a:r>
              <a:rPr lang="zh-TW" altLang="en-US" dirty="0" smtClean="0"/>
              <a:t>，予華語閩南語</a:t>
            </a:r>
            <a:r>
              <a:rPr lang="zh-TW" altLang="en-US" dirty="0"/>
              <a:t>翻譯</a:t>
            </a:r>
            <a:r>
              <a:rPr lang="zh-TW" altLang="en-US" dirty="0" smtClean="0"/>
              <a:t>，</a:t>
            </a:r>
            <a:r>
              <a:rPr lang="zh-TW" altLang="en-US" dirty="0"/>
              <a:t>效</a:t>
            </a:r>
            <a:r>
              <a:rPr lang="zh-TW" altLang="en-US" dirty="0" smtClean="0"/>
              <a:t>果較好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用</a:t>
            </a:r>
            <a:r>
              <a:rPr lang="en-US" altLang="zh-TW" dirty="0" smtClean="0"/>
              <a:t>BLEU</a:t>
            </a:r>
            <a:r>
              <a:rPr lang="zh-TW" altLang="en-US" dirty="0" smtClean="0"/>
              <a:t>做評分標準</a:t>
            </a:r>
            <a:endParaRPr lang="en-US" altLang="zh-TW" dirty="0" smtClean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形式愈</a:t>
            </a:r>
            <a:r>
              <a:rPr lang="zh-TW" altLang="en-US" dirty="0" smtClean="0"/>
              <a:t>統一</a:t>
            </a:r>
            <a:r>
              <a:rPr lang="zh-TW" altLang="en-US" dirty="0"/>
              <a:t>翻譯</a:t>
            </a:r>
            <a:r>
              <a:rPr lang="zh-TW" altLang="en-US" dirty="0" smtClean="0"/>
              <a:t>愈好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第一</a:t>
            </a:r>
            <a:r>
              <a:rPr lang="zh-TW" altLang="en-US" dirty="0"/>
              <a:t>个問題</a:t>
            </a:r>
            <a:r>
              <a:rPr lang="zh-TW" altLang="en-US" dirty="0" smtClean="0"/>
              <a:t>，按</a:t>
            </a:r>
            <a:r>
              <a:rPr lang="zh-TW" altLang="en-US" dirty="0"/>
              <a:t>怎斷詞（閩南語斷詞</a:t>
            </a:r>
            <a:r>
              <a:rPr lang="zh-TW" altLang="en-US" dirty="0" smtClean="0"/>
              <a:t>）</a:t>
            </a:r>
            <a:endParaRPr lang="en-US" altLang="zh-TW" dirty="0"/>
          </a:p>
          <a:p>
            <a:pPr lvl="1"/>
            <a:r>
              <a:rPr lang="zh-TW" altLang="en-US" dirty="0" smtClean="0"/>
              <a:t>第二个</a:t>
            </a:r>
            <a:r>
              <a:rPr lang="zh-TW" altLang="en-US" dirty="0"/>
              <a:t>問題</a:t>
            </a:r>
            <a:r>
              <a:rPr lang="zh-TW" altLang="en-US" dirty="0" smtClean="0"/>
              <a:t>，有的</a:t>
            </a:r>
            <a:r>
              <a:rPr lang="zh-TW" altLang="en-US" dirty="0"/>
              <a:t>詞翻</a:t>
            </a:r>
            <a:r>
              <a:rPr lang="zh-TW" altLang="en-US" dirty="0" smtClean="0"/>
              <a:t>袂出來（未知詞問題）</a:t>
            </a:r>
            <a:endParaRPr lang="zh-TW" altLang="en-US" dirty="0"/>
          </a:p>
          <a:p>
            <a:r>
              <a:rPr lang="zh-TW" altLang="en-US" dirty="0" smtClean="0"/>
              <a:t>語料</a:t>
            </a:r>
            <a:r>
              <a:rPr lang="zh-TW" altLang="en-US" dirty="0"/>
              <a:t>愈濟愈</a:t>
            </a:r>
            <a:r>
              <a:rPr lang="zh-TW" altLang="en-US" dirty="0" smtClean="0"/>
              <a:t>好，所以加語料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第三个</a:t>
            </a:r>
            <a:r>
              <a:rPr lang="zh-TW" altLang="en-US" dirty="0"/>
              <a:t>問題，按怎加入資料無完整的語料庫（語料整理）</a:t>
            </a:r>
          </a:p>
          <a:p>
            <a:pPr lvl="1"/>
            <a:r>
              <a:rPr lang="zh-TW" altLang="en-US" dirty="0" smtClean="0"/>
              <a:t>第四个</a:t>
            </a:r>
            <a:r>
              <a:rPr lang="zh-TW" altLang="en-US" dirty="0"/>
              <a:t>問題，網路語料需要分華語佮閩南語（語言分類）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469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第一个</a:t>
            </a:r>
            <a:r>
              <a:rPr lang="zh-TW" altLang="en-US" dirty="0"/>
              <a:t>問題</a:t>
            </a:r>
            <a:r>
              <a:rPr lang="zh-TW" altLang="en-US" dirty="0" smtClean="0"/>
              <a:t>－閩南語斷詞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全漢佮全羅的閩南語句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/>
          </a:p>
          <a:p>
            <a:pPr lvl="1"/>
            <a:r>
              <a:rPr lang="zh-TW" altLang="en-US" dirty="0" smtClean="0"/>
              <a:t>斷詞的全漢佮全</a:t>
            </a:r>
            <a:r>
              <a:rPr lang="zh-TW" altLang="en-US" dirty="0"/>
              <a:t>羅的閩南語句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95187"/>
              </p:ext>
            </p:extLst>
          </p:nvPr>
        </p:nvGraphicFramePr>
        <p:xfrm>
          <a:off x="611560" y="4077072"/>
          <a:ext cx="5902960" cy="1473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2180"/>
                <a:gridCol w="4970780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自稱一</a:t>
                      </a:r>
                      <a:r>
                        <a:rPr lang="zh-TW" altLang="en-US" b="0" baseline="0" dirty="0" smtClean="0"/>
                        <a:t>世人</a:t>
                      </a:r>
                      <a:r>
                        <a:rPr lang="zh-TW" altLang="en-US" b="0" dirty="0" smtClean="0"/>
                        <a:t>離袂開預報工作的吳德榮</a:t>
                      </a:r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 tshing1 tsit8 si3 lang5 li5 be7</a:t>
                      </a:r>
                      <a:r>
                        <a:rPr lang="en-US" altLang="zh-TW" b="0" baseline="0" dirty="0" smtClean="0"/>
                        <a:t> </a:t>
                      </a:r>
                      <a:r>
                        <a:rPr lang="en-US" altLang="zh-TW" b="0" dirty="0" smtClean="0"/>
                        <a:t>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斷詞後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自稱 一世人 離袂開 預報 工作 的 吳德榮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tsu7-tshing1 tsit8-si3-lang5 li5-be7-khui1 …</a:t>
                      </a:r>
                      <a:endParaRPr lang="zh-TW" altLang="en-US" b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2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第二个</a:t>
            </a:r>
            <a:r>
              <a:rPr lang="zh-TW" altLang="en-US" dirty="0"/>
              <a:t>問題－</a:t>
            </a:r>
            <a:r>
              <a:rPr lang="zh-TW" altLang="zh-TW" dirty="0" smtClean="0"/>
              <a:t>未知</a:t>
            </a:r>
            <a:r>
              <a:rPr lang="zh-TW" altLang="zh-TW" dirty="0"/>
              <a:t>詞</a:t>
            </a:r>
            <a:r>
              <a:rPr lang="zh-TW" altLang="en-US" dirty="0"/>
              <a:t>問題</a:t>
            </a:r>
            <a:endParaRPr lang="en-US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/>
              <a:t>拄著無看過</a:t>
            </a:r>
            <a:r>
              <a:rPr lang="zh-TW" altLang="en-US" dirty="0" smtClean="0"/>
              <a:t>的華語詞</a:t>
            </a:r>
            <a:r>
              <a:rPr lang="zh-TW" altLang="en-US" dirty="0"/>
              <a:t>就會翻袂出來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對齊模型、語言模型的單位攏是詞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語料無全部的華語詞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893304"/>
              </p:ext>
            </p:extLst>
          </p:nvPr>
        </p:nvGraphicFramePr>
        <p:xfrm>
          <a:off x="1115616" y="3284984"/>
          <a:ext cx="6732240" cy="18542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08258"/>
                <a:gridCol w="542398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自稱 </a:t>
                      </a:r>
                      <a:r>
                        <a:rPr lang="zh-TW" altLang="en-US" b="1" dirty="0" smtClean="0"/>
                        <a:t>一輩子</a:t>
                      </a:r>
                      <a:r>
                        <a:rPr lang="zh-TW" altLang="en-US" dirty="0" smtClean="0"/>
                        <a:t> 離不開 預報 工作 的 吳德榮 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0" lang="zh-TW" altLang="en-US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tsu7-tshing1 </a:t>
                      </a: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li5-be7-khui1 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訓練語料</a:t>
                      </a:r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開始 傷</a:t>
                      </a:r>
                      <a:r>
                        <a:rPr lang="zh-TW" altLang="en-US" b="1" dirty="0" smtClean="0"/>
                        <a:t>愁</a:t>
                      </a:r>
                      <a:r>
                        <a:rPr lang="zh-TW" altLang="en-US" dirty="0" smtClean="0"/>
                        <a:t> 了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khai1-si2 </a:t>
                      </a:r>
                      <a:r>
                        <a:rPr kumimoji="0" lang="en-US" altLang="zh-TW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siong1-tshiu5</a:t>
                      </a:r>
                      <a:r>
                        <a:rPr kumimoji="0" lang="en-US" altLang="zh-TW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ah4 </a:t>
                      </a:r>
                      <a:r>
                        <a:rPr kumimoji="0" lang="zh-TW" altLang="en-US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，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……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42438"/>
              </p:ext>
            </p:extLst>
          </p:nvPr>
        </p:nvGraphicFramePr>
        <p:xfrm>
          <a:off x="1115616" y="5445224"/>
          <a:ext cx="6732240" cy="7416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308258"/>
                <a:gridCol w="542398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試驗輸入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1" dirty="0" smtClean="0"/>
                        <a:t>一輩子 </a:t>
                      </a:r>
                      <a:r>
                        <a:rPr lang="zh-TW" altLang="en-US" dirty="0" smtClean="0"/>
                        <a:t>吃 穿 都 不用 </a:t>
                      </a:r>
                      <a:r>
                        <a:rPr lang="zh-TW" altLang="en-US" b="1" dirty="0" smtClean="0"/>
                        <a:t>憂愁</a:t>
                      </a:r>
                      <a:r>
                        <a:rPr lang="zh-TW" altLang="en-US" dirty="0" smtClean="0"/>
                        <a:t> 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翻譯結果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tsit8-si3-lang5</a:t>
                      </a:r>
                      <a:r>
                        <a:rPr lang="en-US" altLang="zh-TW" dirty="0" smtClean="0"/>
                        <a:t> tsiah8 tshing7 long2 m7-bian2 </a:t>
                      </a:r>
                      <a:r>
                        <a:rPr lang="zh-TW" altLang="en-US" dirty="0" smtClean="0"/>
                        <a:t>憂</a:t>
                      </a:r>
                      <a:r>
                        <a:rPr lang="zh-TW" altLang="en-US" b="1" dirty="0" smtClean="0"/>
                        <a:t>愁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2605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第三个</a:t>
            </a:r>
            <a:r>
              <a:rPr lang="zh-TW" altLang="en-US" dirty="0"/>
              <a:t>問題－語料整理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無完整的閩南語句</a:t>
            </a:r>
            <a:endParaRPr lang="en-US" altLang="zh-TW" dirty="0" smtClean="0"/>
          </a:p>
          <a:p>
            <a:r>
              <a:rPr lang="zh-TW" altLang="en-US" dirty="0" smtClean="0"/>
              <a:t>輸出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有全漢、全羅、斷詞的閩南語句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86832"/>
              </p:ext>
            </p:extLst>
          </p:nvPr>
        </p:nvGraphicFramePr>
        <p:xfrm>
          <a:off x="251520" y="3780780"/>
          <a:ext cx="41579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579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這幾工寒流閣再展威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 kang1 han5 liu5 koh4 tsai3…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09463"/>
              </p:ext>
            </p:extLst>
          </p:nvPr>
        </p:nvGraphicFramePr>
        <p:xfrm>
          <a:off x="4788024" y="3783320"/>
          <a:ext cx="419608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41960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5202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 kui2-kang1 han5-liu5 koh4-tsai3…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157452"/>
              </p:ext>
            </p:extLst>
          </p:nvPr>
        </p:nvGraphicFramePr>
        <p:xfrm>
          <a:off x="251520" y="4977171"/>
          <a:ext cx="29768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6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56704"/>
              </p:ext>
            </p:extLst>
          </p:nvPr>
        </p:nvGraphicFramePr>
        <p:xfrm>
          <a:off x="4788024" y="4977171"/>
          <a:ext cx="2976880" cy="7416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9768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zh-TW" dirty="0" smtClean="0"/>
                        <a:t>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第四个</a:t>
            </a:r>
            <a:r>
              <a:rPr lang="zh-TW" altLang="en-US" dirty="0"/>
              <a:t>問題－語言分類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網路頂的語料，閩南語定定</a:t>
            </a:r>
            <a:r>
              <a:rPr lang="zh-TW" altLang="en-US" dirty="0"/>
              <a:t>濫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r>
              <a:rPr lang="zh-TW" altLang="en-US" dirty="0" smtClean="0"/>
              <a:t>輸入：一段語句</a:t>
            </a:r>
            <a:endParaRPr lang="en-US" altLang="zh-TW" dirty="0" smtClean="0"/>
          </a:p>
          <a:p>
            <a:r>
              <a:rPr lang="zh-TW" altLang="en-US" dirty="0" smtClean="0"/>
              <a:t>輸出：語句是閩南語，抑是華語</a:t>
            </a:r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924544"/>
              </p:ext>
            </p:extLst>
          </p:nvPr>
        </p:nvGraphicFramePr>
        <p:xfrm>
          <a:off x="323528" y="3933056"/>
          <a:ext cx="8060972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8792"/>
                <a:gridCol w="932180"/>
              </a:tblGrid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語句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語言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聽人講 </a:t>
                      </a:r>
                      <a:r>
                        <a:rPr lang="en-US" altLang="zh-TW" dirty="0" err="1" smtClean="0"/>
                        <a:t>khah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早有出現過</a:t>
                      </a:r>
                      <a:r>
                        <a:rPr lang="en-US" altLang="zh-TW" dirty="0" smtClean="0"/>
                        <a:t>『</a:t>
                      </a:r>
                      <a:r>
                        <a:rPr lang="zh-TW" altLang="en-US" dirty="0" smtClean="0"/>
                        <a:t>小蜜蜂</a:t>
                      </a:r>
                      <a:r>
                        <a:rPr lang="en-US" altLang="zh-TW" dirty="0" smtClean="0"/>
                        <a:t>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 </a:t>
                      </a:r>
                      <a:r>
                        <a:rPr lang="en-US" altLang="zh-TW" dirty="0" err="1" smtClean="0"/>
                        <a:t>beh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en-US" altLang="zh-TW" dirty="0" err="1" smtClean="0"/>
                        <a:t>tńg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來種作 </a:t>
                      </a:r>
                      <a:r>
                        <a:rPr lang="en-US" altLang="zh-TW" dirty="0" smtClean="0"/>
                        <a:t>! ── </a:t>
                      </a:r>
                      <a:r>
                        <a:rPr lang="zh-TW" altLang="en-US" dirty="0" smtClean="0"/>
                        <a:t>記 </a:t>
                      </a:r>
                      <a:r>
                        <a:rPr lang="en-US" altLang="zh-TW" dirty="0" smtClean="0"/>
                        <a:t>0312 </a:t>
                      </a:r>
                      <a:r>
                        <a:rPr lang="en-US" altLang="zh-TW" dirty="0" err="1" smtClean="0"/>
                        <a:t>Truku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反亞泥 </a:t>
                      </a:r>
                      <a:r>
                        <a:rPr lang="en-US" altLang="zh-TW" dirty="0" smtClean="0"/>
                        <a:t>‧ </a:t>
                      </a:r>
                      <a:r>
                        <a:rPr lang="zh-TW" altLang="en-US" dirty="0" smtClean="0"/>
                        <a:t>還我土地運動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有台灣味 </a:t>
                      </a:r>
                      <a:r>
                        <a:rPr lang="en-US" altLang="zh-TW" dirty="0" smtClean="0"/>
                        <a:t>ê </a:t>
                      </a:r>
                      <a:r>
                        <a:rPr lang="zh-TW" altLang="en-US" dirty="0" smtClean="0"/>
                        <a:t>繪本──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我和我的腳踏車</a:t>
                      </a:r>
                      <a:r>
                        <a:rPr lang="en-US" altLang="zh-TW" dirty="0" smtClean="0"/>
                        <a:t>》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550333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「 糟了 ，是工地火燒厝， 緊轉去打 火 ！ 」建設公司 的 工地主任 從手機接到消息，通話結束後就帶著那群混混先離開了。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去越南胡志明市 </a:t>
                      </a:r>
                      <a:r>
                        <a:rPr lang="en-US" altLang="zh-TW" dirty="0" smtClean="0"/>
                        <a:t>4 </a:t>
                      </a:r>
                      <a:r>
                        <a:rPr lang="zh-TW" altLang="en-US" dirty="0" smtClean="0"/>
                        <a:t>工／越南胡志明市四日行 </a:t>
                      </a:r>
                      <a:r>
                        <a:rPr lang="en-US" altLang="zh-TW" dirty="0" smtClean="0"/>
                        <a:t>@</a:t>
                      </a:r>
                      <a:r>
                        <a:rPr lang="en-US" altLang="zh-TW" dirty="0" err="1" smtClean="0"/>
                        <a:t>Gio̍k-hōng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42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第四</a:t>
            </a:r>
            <a:r>
              <a:rPr lang="zh-TW" altLang="en-US" dirty="0"/>
              <a:t>節</a:t>
            </a:r>
            <a:r>
              <a:rPr lang="zh-TW" altLang="en-US" dirty="0" smtClean="0"/>
              <a:t>：研究方法佮實驗結果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閩南語斷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實驗一：斷詞效果</a:t>
            </a:r>
            <a:endParaRPr lang="en-US" altLang="zh-TW" dirty="0" smtClean="0"/>
          </a:p>
          <a:p>
            <a:r>
              <a:rPr lang="zh-TW" altLang="en-US" dirty="0"/>
              <a:t>未知詞</a:t>
            </a:r>
            <a:r>
              <a:rPr lang="zh-TW" altLang="en-US" dirty="0" smtClean="0"/>
              <a:t>問題</a:t>
            </a:r>
            <a:endParaRPr lang="en-US" altLang="zh-TW" dirty="0"/>
          </a:p>
          <a:p>
            <a:pPr lvl="1"/>
            <a:r>
              <a:rPr lang="zh-TW" altLang="en-US" dirty="0" smtClean="0"/>
              <a:t>實驗二：</a:t>
            </a:r>
            <a:r>
              <a:rPr lang="zh-TW" altLang="en-US" dirty="0"/>
              <a:t>斷字佮斷詞的效果比較</a:t>
            </a:r>
            <a:endParaRPr lang="en-US" altLang="zh-TW" dirty="0"/>
          </a:p>
          <a:p>
            <a:r>
              <a:rPr lang="zh-TW" altLang="en-US" dirty="0"/>
              <a:t>語料整理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實驗三：校對的效果</a:t>
            </a:r>
            <a:endParaRPr lang="en-US" altLang="zh-TW" dirty="0" smtClean="0"/>
          </a:p>
          <a:p>
            <a:r>
              <a:rPr lang="zh-TW" altLang="en-US" dirty="0"/>
              <a:t>語言分類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實驗</a:t>
            </a:r>
            <a:r>
              <a:rPr lang="zh-TW" altLang="en-US" dirty="0"/>
              <a:t>四</a:t>
            </a:r>
            <a:r>
              <a:rPr lang="zh-TW" altLang="en-US" dirty="0" smtClean="0"/>
              <a:t>：</a:t>
            </a:r>
            <a:r>
              <a:rPr lang="zh-TW" altLang="en-US" dirty="0"/>
              <a:t>語言分類效果</a:t>
            </a:r>
            <a:endParaRPr lang="en-US" altLang="zh-TW" dirty="0"/>
          </a:p>
          <a:p>
            <a:pPr lvl="1"/>
            <a:r>
              <a:rPr lang="zh-TW" altLang="en-US" dirty="0" smtClean="0"/>
              <a:t>實驗五：加入</a:t>
            </a:r>
            <a:r>
              <a:rPr lang="en-US" altLang="zh-TW" dirty="0" smtClean="0"/>
              <a:t>TGB</a:t>
            </a:r>
            <a:r>
              <a:rPr lang="zh-TW" altLang="en-US" dirty="0" smtClean="0"/>
              <a:t>的翻譯效果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507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</a:t>
            </a:r>
            <a:r>
              <a:rPr lang="zh-TW" altLang="en-US" dirty="0" smtClean="0"/>
              <a:t>詞－拄好長度斷詞方法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defRPr/>
                </a:pPr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減少長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優先的錯誤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字平均分配到逐个詞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詞數愈少愈好</a:t>
                </a:r>
                <a:endParaRPr lang="en-US" altLang="zh-TW" dirty="0" smtClean="0"/>
              </a:p>
              <a:p>
                <a:pPr eaLnBrk="1" hangingPunct="1">
                  <a:defRPr/>
                </a:pPr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zh-TW" dirty="0" smtClean="0"/>
                  <a:t>用</a:t>
                </a:r>
                <a:r>
                  <a:rPr lang="zh-TW" altLang="zh-TW" dirty="0"/>
                  <a:t>維特比（</a:t>
                </a:r>
                <a:r>
                  <a:rPr lang="en-US" altLang="zh-TW" dirty="0"/>
                  <a:t>Viterbi</a:t>
                </a:r>
                <a:r>
                  <a:rPr lang="zh-TW" altLang="zh-TW" dirty="0"/>
                  <a:t>）</a:t>
                </a:r>
                <a:r>
                  <a:rPr lang="zh-TW" altLang="zh-TW" dirty="0" smtClean="0"/>
                  <a:t>揣</a:t>
                </a:r>
                <a:r>
                  <a:rPr lang="zh-TW" altLang="en-US" dirty="0" smtClean="0"/>
                  <a:t>出成本</a:t>
                </a:r>
                <a:r>
                  <a:rPr lang="zh-TW" altLang="zh-TW" dirty="0" smtClean="0"/>
                  <a:t>上</a:t>
                </a:r>
                <a:r>
                  <a:rPr lang="zh-TW" altLang="zh-TW" dirty="0"/>
                  <a:t>低的斷詞切</a:t>
                </a:r>
                <a:r>
                  <a:rPr lang="zh-TW" altLang="zh-TW" dirty="0" smtClean="0"/>
                  <a:t>法</a:t>
                </a:r>
                <a:endParaRPr lang="zh-TW" altLang="zh-TW" dirty="0"/>
              </a:p>
              <a:p>
                <a:pPr lvl="1" eaLnBrk="1" hangingPunct="1">
                  <a:defRPr/>
                </a:pPr>
                <a:r>
                  <a:rPr lang="zh-TW" altLang="en-US" dirty="0"/>
                  <a:t>要求成本愈低愈好</a:t>
                </a:r>
                <a:endParaRPr lang="en-US" altLang="zh-TW" dirty="0"/>
              </a:p>
              <a:p>
                <a:pPr lvl="2" eaLnBrk="1" hangingPunct="1">
                  <a:defRPr/>
                </a:pPr>
                <a:r>
                  <a:rPr lang="zh-TW" altLang="en-US" dirty="0"/>
                  <a:t>成本函數</a:t>
                </a:r>
                <a:endParaRPr lang="zh-TW" altLang="zh-TW" dirty="0"/>
              </a:p>
              <a:p>
                <a:pPr lvl="3" eaLnBrk="1" hangingPunct="1">
                  <a:defRPr/>
                </a:pPr>
                <a:r>
                  <a:rPr lang="en-US" altLang="zh-TW" dirty="0"/>
                  <a:t>n</a:t>
                </a:r>
                <a:r>
                  <a:rPr lang="zh-TW" altLang="zh-TW" dirty="0"/>
                  <a:t>字詞</a:t>
                </a:r>
                <a:r>
                  <a:rPr lang="zh-TW" altLang="en-US" dirty="0"/>
                  <a:t>成本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:r>
                  <a:rPr lang="zh-TW" altLang="en-US" dirty="0" smtClean="0"/>
                  <a:t>若一句話攏總</a:t>
                </a:r>
                <a:r>
                  <a:rPr lang="en-US" altLang="zh-TW" dirty="0" smtClean="0"/>
                  <a:t>m</a:t>
                </a:r>
                <a:r>
                  <a:rPr lang="zh-TW" altLang="en-US" dirty="0" smtClean="0"/>
                  <a:t>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dirty="0">
                        <a:latin typeface="Cambria Math"/>
                      </a:rPr>
                      <m:t>拄</m:t>
                    </m:r>
                    <m:r>
                      <a:rPr lang="zh-TW" altLang="en-US" b="0" i="1" dirty="0" smtClean="0">
                        <a:latin typeface="Cambria Math"/>
                      </a:rPr>
                      <m:t>好長度斷詞</m:t>
                    </m:r>
                    <m:d>
                      <m:d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:r>
                  <a:rPr lang="zh-TW" altLang="en-US" b="0" i="1" dirty="0" smtClean="0">
                    <a:latin typeface="Cambria Math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dirty="0" smtClean="0">
                            <a:latin typeface="Cambria Math"/>
                          </a:rPr>
                          <m:t>+2</m:t>
                        </m:r>
                      </m:sub>
                    </m:sSub>
                    <m:r>
                      <a:rPr lang="en-US" altLang="zh-TW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zh-TW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altLang="zh-TW" i="1" dirty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altLang="zh-TW" b="0" i="1" dirty="0" smtClean="0">
                        <a:latin typeface="Cambria Math"/>
                      </a:rPr>
                      <m:t>]</m:t>
                    </m:r>
                    <m:r>
                      <a:rPr lang="zh-TW" altLang="en-US" i="1">
                        <a:latin typeface="Cambria Math"/>
                      </a:rPr>
                      <m:t>是一个詞</m:t>
                    </m:r>
                  </m:oMath>
                </a14:m>
                <a:endParaRPr lang="en-US" altLang="zh-TW" b="0" i="1" dirty="0" smtClean="0">
                  <a:latin typeface="Cambria Math"/>
                </a:endParaRPr>
              </a:p>
              <a:p>
                <a:pPr lvl="2" eaLnBrk="1" hangingPunct="1">
                  <a:defRPr/>
                </a:pP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斷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詞位置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TW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TW" i="0" smtClean="0">
                                <a:latin typeface="Cambria Math"/>
                              </a:rPr>
                              <m:t>m</m:t>
                            </m:r>
                            <m:r>
                              <a:rPr lang="en-US" altLang="zh-TW" b="0" i="1" smtClean="0">
                                <a:latin typeface="Cambria Math"/>
                              </a:rPr>
                              <m:t>𝑖𝑛</m:t>
                            </m:r>
                          </m:e>
                          <m:lim>
                            <m:r>
                              <a:rPr lang="en-US" altLang="zh-TW" b="0" i="1" smtClean="0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zh-TW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/>
                                  </a:rPr>
                                  <m:t>𝑖</m:t>
                                </m:r>
                              </m:den>
                            </m:f>
                            <m:r>
                              <a:rPr lang="en-US" altLang="zh-TW" i="1">
                                <a:latin typeface="Cambria Math"/>
                              </a:rPr>
                              <m:t>+</m:t>
                            </m:r>
                            <m:r>
                              <a:rPr lang="zh-TW" altLang="en-US" dirty="0">
                                <a:latin typeface="Cambria Math"/>
                              </a:rPr>
                              <m:t>拄</m:t>
                            </m:r>
                            <m:r>
                              <a:rPr lang="zh-TW" altLang="en-US" i="1" dirty="0">
                                <a:latin typeface="Cambria Math"/>
                              </a:rPr>
                              <m:t>好長度斷詞</m:t>
                            </m:r>
                            <m:d>
                              <m:dPr>
                                <m:ctrlPr>
                                  <a:rPr lang="en-US" altLang="zh-TW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TW" i="1" dirty="0">
                                    <a:latin typeface="Cambria Math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2355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490" t="-2689" b="-84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11842"/>
              </p:ext>
            </p:extLst>
          </p:nvPr>
        </p:nvGraphicFramePr>
        <p:xfrm>
          <a:off x="3852312" y="1844824"/>
          <a:ext cx="5256584" cy="1478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6381"/>
                <a:gridCol w="321020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19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閩南語斷詞－拄</a:t>
            </a:r>
            <a:r>
              <a:rPr lang="zh-TW" altLang="en-US" dirty="0" smtClean="0"/>
              <a:t>好長度斷詞範例</a:t>
            </a:r>
            <a:endParaRPr lang="zh-TW" altLang="zh-TW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成本範例</a:t>
            </a:r>
            <a:endParaRPr lang="en-US" altLang="zh-TW" dirty="0" smtClean="0"/>
          </a:p>
          <a:p>
            <a:pPr lvl="1"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長詞較好的例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309694"/>
              </p:ext>
            </p:extLst>
          </p:nvPr>
        </p:nvGraphicFramePr>
        <p:xfrm>
          <a:off x="827584" y="2276872"/>
          <a:ext cx="7765143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180"/>
                <a:gridCol w="3205480"/>
                <a:gridCol w="2484483"/>
              </a:tblGrid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斷詞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成本</a:t>
                      </a:r>
                      <a:endParaRPr lang="zh-TW" altLang="en-US" dirty="0"/>
                    </a:p>
                  </a:txBody>
                  <a:tcPr/>
                </a:tc>
              </a:tr>
              <a:tr h="120248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長詞優先（後壁）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 小學生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…+1/1+1/3+…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甚至 和 </a:t>
                      </a:r>
                      <a:r>
                        <a:rPr lang="zh-TW" altLang="en-US" b="1" dirty="0" smtClean="0"/>
                        <a:t>國小 學生</a:t>
                      </a:r>
                      <a:r>
                        <a:rPr lang="zh-TW" altLang="en-US" dirty="0" smtClean="0"/>
                        <a:t> 嘛 想 袂 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…+1/2+1/2+…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長詞優先（頭前）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唱歌 仔 戲</a:t>
                      </a:r>
                      <a:r>
                        <a:rPr lang="zh-TW" altLang="en-US" dirty="0" smtClean="0"/>
                        <a:t> 真 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…+1/2+1/1+1/1+…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答案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猶 掠做 </a:t>
                      </a:r>
                      <a:r>
                        <a:rPr lang="zh-TW" altLang="en-US" b="1" dirty="0" smtClean="0"/>
                        <a:t>唱 歌仔戲</a:t>
                      </a:r>
                      <a:r>
                        <a:rPr lang="zh-TW" altLang="en-US" dirty="0" smtClean="0"/>
                        <a:t> 真簡單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…+1/1+1/3+…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14402"/>
              </p:ext>
            </p:extLst>
          </p:nvPr>
        </p:nvGraphicFramePr>
        <p:xfrm>
          <a:off x="899592" y="4797152"/>
          <a:ext cx="465328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/>
                <a:gridCol w="262128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答案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七月半 鴨仔 毋 知 死活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拄好長度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七 月半 鴨仔 毋知死 活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長詞優先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七 月半 鴨仔 毋 知 死活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967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第一節：研究</a:t>
            </a:r>
            <a:r>
              <a:rPr lang="zh-TW" altLang="en-US" dirty="0" smtClean="0"/>
              <a:t>背景</a:t>
            </a:r>
            <a:endParaRPr lang="zh-TW" altLang="zh-TW" dirty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臺灣是多元語言的國家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南島語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阿美、泰雅、噶哈巫、西拉雅、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閩南語、客話、華語（官話）、二戰後移民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其他</a:t>
            </a:r>
            <a:endParaRPr lang="en-US" altLang="zh-TW" dirty="0"/>
          </a:p>
          <a:p>
            <a:pPr lvl="2" eaLnBrk="1" hangingPunct="1"/>
            <a:r>
              <a:rPr lang="zh-TW" altLang="en-US" dirty="0"/>
              <a:t>越南</a:t>
            </a:r>
            <a:r>
              <a:rPr lang="zh-TW" altLang="en-US" dirty="0" smtClean="0"/>
              <a:t>（新住民）、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…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講母語是人上基本的權利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毋過臺灣母語消失誠緊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學習資源無夠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r>
              <a:rPr lang="zh-TW" altLang="en-US" dirty="0"/>
              <a:t>－</a:t>
            </a:r>
            <a:r>
              <a:rPr lang="zh-TW" altLang="en-US" dirty="0" smtClean="0"/>
              <a:t>斷詞效果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358672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Cambria Math"/>
              </a:rPr>
              <a:t>訓練語料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教育部辭典條目</a:t>
            </a:r>
            <a:r>
              <a:rPr lang="en-US" altLang="zh-TW" dirty="0" smtClean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試驗語料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>
                <a:latin typeface="Cambria Math"/>
              </a:rPr>
              <a:t>教育部辭典例句</a:t>
            </a:r>
            <a:r>
              <a:rPr lang="en-US" altLang="zh-TW" dirty="0" smtClean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endParaRPr lang="zh-TW" altLang="en-US" dirty="0"/>
          </a:p>
        </p:txBody>
      </p:sp>
      <p:graphicFrame>
        <p:nvGraphicFramePr>
          <p:cNvPr id="5" name="Group 2"/>
          <p:cNvGraphicFramePr>
            <a:graphicFrameLocks noGrp="1"/>
          </p:cNvGraphicFramePr>
          <p:nvPr>
            <p:extLst/>
          </p:nvPr>
        </p:nvGraphicFramePr>
        <p:xfrm>
          <a:off x="611560" y="3789040"/>
          <a:ext cx="7488831" cy="1307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112"/>
                <a:gridCol w="1571863"/>
                <a:gridCol w="1571863"/>
                <a:gridCol w="1920993"/>
              </a:tblGrid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斷詞方法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召回率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精確率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Ｆ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測量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248515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長詞優先（對頭前）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87.9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34574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/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長詞優先（對後壁）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91.1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85.0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88.0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04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en-US" dirty="0" smtClean="0">
                <a:latin typeface="微軟正黑體" panose="020B0604030504040204" pitchFamily="34" charset="-120"/>
              </a:rPr>
              <a:t>未知詞問題</a:t>
            </a:r>
            <a:r>
              <a:rPr lang="zh-TW" altLang="en-US" dirty="0">
                <a:latin typeface="微軟正黑體" panose="020B0604030504040204" pitchFamily="34" charset="-120"/>
              </a:rPr>
              <a:t>－</a:t>
            </a:r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方法</a:t>
            </a:r>
            <a:endParaRPr lang="zh-TW" altLang="zh-TW" dirty="0" smtClean="0">
              <a:latin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2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/>
              <a:lstStyle/>
              <a:p>
                <a:pPr eaLnBrk="1" hangingPunct="1"/>
                <a:r>
                  <a:rPr lang="zh-TW" altLang="en-US" dirty="0" smtClean="0"/>
                  <a:t>方法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原本華語句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 smtClean="0"/>
                  <a:t>…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華語詞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先用詞翻譯，得著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2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代表一</m:t>
                    </m:r>
                    <m:r>
                      <m:rPr>
                        <m:nor/>
                      </m:rPr>
                      <a:rPr lang="zh-TW" altLang="en-US" dirty="0"/>
                      <m:t>个</m:t>
                    </m:r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閩南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語詞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TW" altLang="en-US" dirty="0" smtClean="0"/>
                  <a:t> 攏是</a:t>
                </a:r>
                <a:r>
                  <a:rPr lang="zh-TW" altLang="zh-TW" dirty="0" smtClean="0"/>
                  <a:t>未知詞</a:t>
                </a:r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TW" altLang="en-US" dirty="0" smtClean="0"/>
                  <a:t>是已知詞</a:t>
                </a:r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提</a:t>
                </a:r>
                <a:r>
                  <a:rPr lang="zh-TW" altLang="zh-TW" dirty="0" smtClean="0"/>
                  <a:t>去字翻譯</a:t>
                </a:r>
                <a:r>
                  <a:rPr lang="zh-TW" altLang="en-US" dirty="0" smtClean="0"/>
                  <a:t>得著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共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TW" altLang="en-US" dirty="0" smtClean="0"/>
                  <a:t>內的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換做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TW" altLang="en-US" b="0" i="1" smtClean="0">
                        <a:latin typeface="Cambria Math"/>
                      </a:rPr>
                      <m:t>，得著</m:t>
                    </m:r>
                    <m:r>
                      <a:rPr lang="en-US" altLang="zh-TW" b="0" i="1" smtClean="0">
                        <a:latin typeface="Cambria Math"/>
                      </a:rPr>
                      <m:t>𝑀</m:t>
                    </m:r>
                    <m:r>
                      <a:rPr lang="en-US" altLang="zh-TW" b="0" i="1" smtClean="0">
                        <a:latin typeface="Cambria Math"/>
                      </a:rPr>
                      <m:t>′</m:t>
                    </m:r>
                  </m:oMath>
                </a14:m>
                <a:endParaRPr lang="en-US" altLang="zh-TW" dirty="0" smtClean="0"/>
              </a:p>
              <a:p>
                <a:pPr marL="823913" lvl="1" indent="-457200" eaLnBrk="1" hangingPunct="1">
                  <a:buFont typeface="+mj-lt"/>
                  <a:buAutoNum type="arabicPeriod"/>
                </a:pPr>
                <a:r>
                  <a:rPr lang="zh-TW" altLang="en-US" dirty="0" smtClean="0"/>
                  <a:t>重做第</a:t>
                </a:r>
                <a:r>
                  <a:rPr lang="en-US" altLang="zh-TW" dirty="0" smtClean="0"/>
                  <a:t>3</a:t>
                </a:r>
                <a:r>
                  <a:rPr lang="zh-TW" altLang="en-US" dirty="0" smtClean="0"/>
                  <a:t>步，到無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TW" altLang="en-US" dirty="0" smtClean="0"/>
                  <a:t>存在為止</a:t>
                </a:r>
                <a:endParaRPr lang="en-US" altLang="zh-TW" dirty="0" smtClean="0"/>
              </a:p>
              <a:p>
                <a:pPr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25603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404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7704" y="3022669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</a:rPr>
              <a:t>未知詞問題－</a:t>
            </a:r>
            <a:r>
              <a:rPr lang="zh-TW" altLang="zh-TW" dirty="0">
                <a:latin typeface="微軟正黑體" panose="020B0604030504040204" pitchFamily="34" charset="-120"/>
              </a:rPr>
              <a:t>未知詞另外</a:t>
            </a:r>
            <a:r>
              <a:rPr lang="zh-TW" altLang="zh-TW" dirty="0" smtClean="0">
                <a:latin typeface="微軟正黑體" panose="020B0604030504040204" pitchFamily="34" charset="-120"/>
              </a:rPr>
              <a:t>翻譯</a:t>
            </a:r>
            <a:r>
              <a:rPr lang="zh-TW" altLang="en-US" dirty="0" smtClean="0">
                <a:latin typeface="微軟正黑體" panose="020B0604030504040204" pitchFamily="34" charset="-120"/>
              </a:rPr>
              <a:t>流程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7704" y="1792382"/>
            <a:ext cx="5616624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331640" y="179268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31640" y="301609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3543659" y="3022669"/>
            <a:ext cx="2336250" cy="668645"/>
            <a:chOff x="3543659" y="2708920"/>
            <a:chExt cx="2336250" cy="668645"/>
          </a:xfrm>
        </p:grpSpPr>
        <p:sp>
          <p:nvSpPr>
            <p:cNvPr id="11" name="橢圓 10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橢圓 9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橢圓 11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文字方塊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字方塊 13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16" name="向下箭號 15"/>
          <p:cNvSpPr/>
          <p:nvPr/>
        </p:nvSpPr>
        <p:spPr>
          <a:xfrm>
            <a:off x="4419913" y="2418924"/>
            <a:ext cx="368499" cy="506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543658" y="3789040"/>
            <a:ext cx="2285907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1331640" y="378904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</a:t>
            </a:r>
            <a:endParaRPr lang="zh-TW" altLang="en-US" dirty="0"/>
          </a:p>
        </p:txBody>
      </p:sp>
      <p:grpSp>
        <p:nvGrpSpPr>
          <p:cNvPr id="29" name="群組 28"/>
          <p:cNvGrpSpPr/>
          <p:nvPr/>
        </p:nvGrpSpPr>
        <p:grpSpPr>
          <a:xfrm>
            <a:off x="3543659" y="3789040"/>
            <a:ext cx="2336250" cy="668645"/>
            <a:chOff x="3543659" y="2708920"/>
            <a:chExt cx="2336250" cy="668645"/>
          </a:xfrm>
        </p:grpSpPr>
        <p:sp>
          <p:nvSpPr>
            <p:cNvPr id="30" name="橢圓 29"/>
            <p:cNvSpPr/>
            <p:nvPr/>
          </p:nvSpPr>
          <p:spPr>
            <a:xfrm>
              <a:off x="4153217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/>
                <p:cNvSpPr txBox="1"/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15" y="2708920"/>
                  <a:ext cx="7369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橢圓 31"/>
            <p:cNvSpPr/>
            <p:nvPr/>
          </p:nvSpPr>
          <p:spPr>
            <a:xfrm>
              <a:off x="3543659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/>
            <p:cNvSpPr/>
            <p:nvPr/>
          </p:nvSpPr>
          <p:spPr>
            <a:xfrm>
              <a:off x="5296170" y="2708920"/>
              <a:ext cx="533395" cy="4320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/>
                <p:cNvSpPr txBox="1"/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659" y="2708920"/>
                  <a:ext cx="51738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字方塊 34"/>
                <p:cNvSpPr txBox="1"/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  <a:p>
                  <a:endParaRPr lang="zh-TW" altLang="en-US" dirty="0"/>
                </a:p>
              </p:txBody>
            </p:sp>
          </mc:Choice>
          <mc:Fallback xmlns="">
            <p:sp>
              <p:nvSpPr>
                <p:cNvPr id="35" name="文字方塊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5825" y="2708920"/>
                  <a:ext cx="634084" cy="66864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字方塊 35"/>
            <p:cNvSpPr txBox="1"/>
            <p:nvPr/>
          </p:nvSpPr>
          <p:spPr>
            <a:xfrm>
              <a:off x="4788412" y="274027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…</a:t>
              </a:r>
              <a:endParaRPr lang="zh-TW" altLang="en-US" dirty="0"/>
            </a:p>
          </p:txBody>
        </p:sp>
      </p:grpSp>
      <p:sp>
        <p:nvSpPr>
          <p:cNvPr id="37" name="向下箭號 36"/>
          <p:cNvSpPr/>
          <p:nvPr/>
        </p:nvSpPr>
        <p:spPr>
          <a:xfrm>
            <a:off x="4419913" y="4287768"/>
            <a:ext cx="368499" cy="509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543658" y="4797152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1322961" y="479715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907704" y="5661248"/>
            <a:ext cx="5616624" cy="4320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3543658" y="5661248"/>
            <a:ext cx="2285907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1331640" y="566124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M’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788412" y="247796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詞翻譯</a:t>
            </a:r>
            <a:endParaRPr lang="zh-TW" altLang="en-US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771913" y="44057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字翻譯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77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二</a:t>
            </a:r>
            <a:r>
              <a:rPr lang="zh-TW" altLang="en-US" dirty="0" smtClean="0"/>
              <a:t>－斷字佮斷詞的效果比較環境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dirty="0" smtClean="0">
                <a:latin typeface="Cambria Math"/>
              </a:rPr>
              <a:t>TGB</a:t>
            </a:r>
            <a:r>
              <a:rPr lang="zh-TW" altLang="en-US" dirty="0" smtClean="0">
                <a:latin typeface="Cambria Math"/>
              </a:rPr>
              <a:t>平行語料</a:t>
            </a:r>
            <a:r>
              <a:rPr lang="en-US" altLang="zh-TW" dirty="0" smtClean="0">
                <a:latin typeface="Cambria Math"/>
              </a:rPr>
              <a:t>35025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</a:t>
            </a:r>
            <a:r>
              <a:rPr lang="zh-TW" altLang="en-US" dirty="0" smtClean="0"/>
              <a:t>以詞為</a:t>
            </a:r>
            <a:r>
              <a:rPr lang="zh-TW" altLang="en-US" dirty="0"/>
              <a:t>單位</a:t>
            </a:r>
            <a:endParaRPr lang="zh-TW" altLang="zh-TW" dirty="0"/>
          </a:p>
          <a:p>
            <a:endParaRPr lang="zh-TW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35032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二－斷字佮斷詞的效果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1871902047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9585991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</a:t>
            </a:r>
            <a:r>
              <a:rPr lang="zh-TW" altLang="en-US" dirty="0" smtClean="0"/>
              <a:t>語料－樣式一致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25134"/>
              </p:ext>
            </p:extLst>
          </p:nvPr>
        </p:nvGraphicFramePr>
        <p:xfrm>
          <a:off x="179512" y="1844824"/>
          <a:ext cx="88569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380"/>
                <a:gridCol w="703580"/>
                <a:gridCol w="703580"/>
                <a:gridCol w="703580"/>
                <a:gridCol w="5356864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全漢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全羅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斷詞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範例</a:t>
                      </a:r>
                      <a:r>
                        <a:rPr lang="en-US" altLang="zh-TW" b="0" dirty="0" smtClean="0"/>
                        <a:t>*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教育部辭典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 个 查某 囡仔 真媠 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</a:t>
                      </a:r>
                      <a:r>
                        <a:rPr lang="en-US" altLang="zh-TW" baseline="0" dirty="0" smtClean="0"/>
                        <a:t> e5 tsa-boo2 gin2-a2 </a:t>
                      </a:r>
                      <a:r>
                        <a:rPr lang="en-US" altLang="zh-TW" baseline="0" dirty="0" err="1" smtClean="0"/>
                        <a:t>tsin</a:t>
                      </a:r>
                      <a:r>
                        <a:rPr lang="en-US" altLang="zh-TW" baseline="0" dirty="0" smtClean="0"/>
                        <a:t> sui2 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新聞</a:t>
                      </a:r>
                      <a:r>
                        <a:rPr kumimoji="0" lang="zh-TW" altLang="zh-TW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語料庫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O</a:t>
                      </a:r>
                      <a:endParaRPr lang="zh-TW" altLang="zh-TW" b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X*</a:t>
                      </a:r>
                      <a:r>
                        <a:rPr lang="en-US" altLang="zh-TW" b="0" dirty="0" smtClean="0"/>
                        <a:t>*</a:t>
                      </a:r>
                      <a:endParaRPr lang="zh-TW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嘛向望 老母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身體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勇起來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ma7-ng3-bang7 lau7-bu2 sin1-the2 iong2-khi2-lai5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臺文典藏</a:t>
                      </a:r>
                      <a:endParaRPr kumimoji="0" lang="zh-TW" altLang="zh-TW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X</a:t>
                      </a:r>
                      <a:endParaRPr lang="zh-TW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O**</a:t>
                      </a:r>
                      <a:r>
                        <a:rPr lang="en-US" altLang="zh-TW" b="0" dirty="0" smtClean="0"/>
                        <a:t>*</a:t>
                      </a:r>
                      <a:endParaRPr lang="en-US" altLang="zh-TW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452986"/>
              </p:ext>
            </p:extLst>
          </p:nvPr>
        </p:nvGraphicFramePr>
        <p:xfrm>
          <a:off x="276955" y="4725144"/>
          <a:ext cx="5339080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9080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嘛 向望 老母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身體</a:t>
                      </a:r>
                      <a:r>
                        <a:rPr lang="zh-TW" altLang="en-US" baseline="0" dirty="0" smtClean="0"/>
                        <a:t> </a:t>
                      </a:r>
                      <a:r>
                        <a:rPr lang="zh-TW" altLang="en-US" dirty="0" smtClean="0"/>
                        <a:t>勇 起來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ma7 ng3-bang7 lau7-bu2 sin1-the2 iong2 khi2-lai5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 毋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 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弧形箭號 (下彎) 9"/>
          <p:cNvSpPr/>
          <p:nvPr/>
        </p:nvSpPr>
        <p:spPr>
          <a:xfrm rot="7540559">
            <a:off x="5696056" y="4873299"/>
            <a:ext cx="1008112" cy="56280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5654177" y="5934670"/>
            <a:ext cx="30444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註</a:t>
            </a:r>
            <a:r>
              <a:rPr lang="en-US" altLang="zh-TW" dirty="0"/>
              <a:t>*</a:t>
            </a:r>
            <a:r>
              <a:rPr lang="zh-TW" altLang="en-US" dirty="0" smtClean="0"/>
              <a:t>：語料範例經過簡單轉換</a:t>
            </a:r>
            <a:endParaRPr lang="en-US" altLang="zh-TW" dirty="0"/>
          </a:p>
          <a:p>
            <a:r>
              <a:rPr lang="zh-TW" altLang="en-US" dirty="0"/>
              <a:t>註</a:t>
            </a:r>
            <a:r>
              <a:rPr lang="en-US" altLang="zh-TW" dirty="0" smtClean="0"/>
              <a:t>**</a:t>
            </a:r>
            <a:r>
              <a:rPr lang="zh-TW" altLang="en-US" dirty="0" smtClean="0"/>
              <a:t>：</a:t>
            </a:r>
            <a:r>
              <a:rPr lang="zh-TW" altLang="en-US" dirty="0"/>
              <a:t>新聞語料斷詞無規範</a:t>
            </a:r>
            <a:endParaRPr lang="en-US" altLang="zh-TW" dirty="0"/>
          </a:p>
          <a:p>
            <a:r>
              <a:rPr lang="zh-TW" altLang="en-US" dirty="0" smtClean="0"/>
              <a:t>註</a:t>
            </a:r>
            <a:r>
              <a:rPr lang="en-US" altLang="zh-TW" dirty="0" smtClean="0"/>
              <a:t>***</a:t>
            </a:r>
            <a:r>
              <a:rPr lang="zh-TW" altLang="en-US" dirty="0"/>
              <a:t>：臺文典藏少數</a:t>
            </a:r>
            <a:r>
              <a:rPr lang="zh-TW" altLang="en-US" dirty="0" smtClean="0"/>
              <a:t>無全羅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0676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簡寫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774580"/>
              </p:ext>
            </p:extLst>
          </p:nvPr>
        </p:nvGraphicFramePr>
        <p:xfrm>
          <a:off x="683568" y="4199488"/>
          <a:ext cx="31038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038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65588"/>
              </p:ext>
            </p:extLst>
          </p:nvPr>
        </p:nvGraphicFramePr>
        <p:xfrm>
          <a:off x="4568904" y="4358273"/>
          <a:ext cx="3848988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48988"/>
              </a:tblGrid>
              <a:tr h="21602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Koh4 m7-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err="1" smtClean="0"/>
                        <a:t>tsai</a:t>
                      </a:r>
                      <a:r>
                        <a:rPr lang="en-US" altLang="zh-TW" dirty="0" smtClean="0"/>
                        <a:t> u7</a:t>
                      </a:r>
                      <a:r>
                        <a:rPr lang="zh-TW" altLang="zh-TW" dirty="0" smtClean="0"/>
                        <a:t>危</a:t>
                      </a:r>
                      <a:r>
                        <a:rPr lang="en-US" altLang="zh-TW" dirty="0" smtClean="0"/>
                        <a:t>gui5-</a:t>
                      </a:r>
                      <a:r>
                        <a:rPr lang="zh-TW" altLang="zh-TW" dirty="0" smtClean="0"/>
                        <a:t>險</a:t>
                      </a:r>
                      <a:r>
                        <a:rPr lang="en-US" altLang="zh-TW" dirty="0" smtClean="0"/>
                        <a:t>hiam2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3992840" y="4415512"/>
            <a:ext cx="432048" cy="308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漢字佮音標簡寫做一逝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若無仝，攏寫出來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若仝款，寫一个</a:t>
            </a:r>
            <a:endParaRPr lang="en-US" altLang="zh-TW" dirty="0" smtClean="0"/>
          </a:p>
          <a:p>
            <a:pPr lvl="1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為著後壁投影片好解說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887879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語料整理－</a:t>
            </a:r>
            <a:r>
              <a:rPr lang="zh-TW" altLang="en-US" dirty="0" smtClean="0"/>
              <a:t>臺文典藏</a:t>
            </a:r>
            <a:r>
              <a:rPr lang="zh-TW" altLang="zh-TW" dirty="0" smtClean="0"/>
              <a:t>標漢字</a:t>
            </a:r>
            <a:endParaRPr lang="zh-TW" altLang="zh-TW" dirty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無全部的字攏有漢字</a:t>
            </a:r>
            <a:endParaRPr lang="en-US" altLang="zh-TW" dirty="0"/>
          </a:p>
          <a:p>
            <a:pPr lvl="2" eaLnBrk="1" hangingPunct="1"/>
            <a:r>
              <a:rPr lang="zh-TW" altLang="en-US" dirty="0" smtClean="0"/>
              <a:t>典藏的是漢羅佮全羅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漢字用字佮教育部無仝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字提掉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辭典有全漢、全羅、漢羅全部形式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確定斷點後，選語言模型分數上懸的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查著了後，照原本全羅斷詞</a:t>
            </a:r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17952"/>
              </p:ext>
            </p:extLst>
          </p:nvPr>
        </p:nvGraphicFramePr>
        <p:xfrm>
          <a:off x="5148064" y="2132856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96797"/>
              </p:ext>
            </p:extLst>
          </p:nvPr>
        </p:nvGraphicFramePr>
        <p:xfrm>
          <a:off x="5148064" y="3645024"/>
          <a:ext cx="11521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向右箭號 3"/>
          <p:cNvSpPr/>
          <p:nvPr/>
        </p:nvSpPr>
        <p:spPr>
          <a:xfrm>
            <a:off x="6372200" y="3057909"/>
            <a:ext cx="576064" cy="8031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431287"/>
              </p:ext>
            </p:extLst>
          </p:nvPr>
        </p:nvGraphicFramePr>
        <p:xfrm>
          <a:off x="7020272" y="2132856"/>
          <a:ext cx="2016224" cy="333756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201622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m7-tsai1</a:t>
                      </a:r>
                      <a:endParaRPr lang="zh-TW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毋</a:t>
                      </a:r>
                      <a:r>
                        <a:rPr lang="en-US" altLang="zh-TW" dirty="0" smtClean="0"/>
                        <a:t>m7-</a:t>
                      </a:r>
                      <a:r>
                        <a:rPr lang="zh-TW" altLang="en-US" dirty="0" smtClean="0"/>
                        <a:t>知</a:t>
                      </a:r>
                      <a:r>
                        <a:rPr lang="en-US" altLang="zh-TW" dirty="0" smtClean="0"/>
                        <a:t>tsai1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乘號 5"/>
          <p:cNvSpPr/>
          <p:nvPr/>
        </p:nvSpPr>
        <p:spPr>
          <a:xfrm>
            <a:off x="5508104" y="3247263"/>
            <a:ext cx="432048" cy="42442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531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 smtClean="0"/>
              <a:t>整理一開始</a:t>
            </a:r>
            <a:endParaRPr lang="zh-TW" altLang="zh-TW" dirty="0"/>
          </a:p>
        </p:txBody>
      </p:sp>
      <p:sp>
        <p:nvSpPr>
          <p:cNvPr id="41987" name="內容版面配置區 3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41988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1989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1990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1991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1992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1993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</p:spTree>
    <p:extLst>
      <p:ext uri="{BB962C8B-B14F-4D97-AF65-F5344CB8AC3E}">
        <p14:creationId xmlns:p14="http://schemas.microsoft.com/office/powerpoint/2010/main" val="36827524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語料整理－</a:t>
            </a:r>
            <a:r>
              <a:rPr lang="zh-TW" altLang="zh-TW" dirty="0"/>
              <a:t>整理第一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3012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3013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4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3015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6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3017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3018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019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3020" name="AutoShape 10"/>
          <p:cNvCxnSpPr>
            <a:cxnSpLocks noChangeShapeType="1"/>
            <a:stCxn id="43013" idx="1"/>
            <a:endCxn id="43018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1"/>
          <p:cNvCxnSpPr>
            <a:cxnSpLocks noChangeShapeType="1"/>
            <a:stCxn id="43013" idx="0"/>
            <a:endCxn id="43019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2"/>
          <p:cNvCxnSpPr>
            <a:cxnSpLocks noChangeShapeType="1"/>
            <a:stCxn id="43014" idx="3"/>
            <a:endCxn id="43019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3" name="AutoShape 13"/>
          <p:cNvCxnSpPr>
            <a:cxnSpLocks noChangeShapeType="1"/>
            <a:stCxn id="43019" idx="3"/>
            <a:endCxn id="43018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" name="文字方塊 15"/>
          <p:cNvSpPr txBox="1"/>
          <p:nvPr/>
        </p:nvSpPr>
        <p:spPr>
          <a:xfrm>
            <a:off x="4199620" y="2660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501496" y="25828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1933524" y="27675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3553289" y="168412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184222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研究方</a:t>
            </a:r>
            <a:r>
              <a:rPr lang="zh-TW" altLang="en-US" dirty="0"/>
              <a:t>向</a:t>
            </a:r>
            <a:endParaRPr lang="zh-TW" altLang="zh-TW" dirty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共</a:t>
            </a:r>
            <a:r>
              <a:rPr lang="zh-TW" altLang="en-US" dirty="0"/>
              <a:t>華語</a:t>
            </a:r>
            <a:r>
              <a:rPr lang="zh-TW" altLang="zh-TW" dirty="0"/>
              <a:t>翻譯做</a:t>
            </a:r>
            <a:r>
              <a:rPr lang="zh-TW" altLang="en-US" dirty="0" smtClean="0"/>
              <a:t>母</a:t>
            </a:r>
            <a:r>
              <a:rPr lang="zh-TW" altLang="zh-TW" dirty="0" smtClean="0"/>
              <a:t>語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資料誠濟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增加母語資源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予</a:t>
            </a:r>
            <a:r>
              <a:rPr lang="zh-TW" altLang="en-US" dirty="0" smtClean="0"/>
              <a:t>欲學</a:t>
            </a:r>
            <a:r>
              <a:rPr lang="zh-TW" altLang="zh-TW" dirty="0" smtClean="0"/>
              <a:t>的人</a:t>
            </a:r>
            <a:r>
              <a:rPr lang="zh-TW" altLang="en-US" dirty="0" smtClean="0"/>
              <a:t>參考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配合語音合成</a:t>
            </a:r>
            <a:endParaRPr lang="en-US" altLang="zh-TW" dirty="0" smtClean="0"/>
          </a:p>
          <a:p>
            <a:pPr lvl="1" eaLnBrk="1" hangingPunct="1"/>
            <a:endParaRPr lang="en-US" altLang="zh-TW" dirty="0" smtClean="0"/>
          </a:p>
          <a:p>
            <a:pPr eaLnBrk="1" hangingPunct="1"/>
            <a:r>
              <a:rPr lang="zh-TW" altLang="en-US" dirty="0" smtClean="0"/>
              <a:t>華語閩南語的翻譯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主要處理翻譯語料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/>
              <a:t>無</a:t>
            </a:r>
            <a:r>
              <a:rPr lang="zh-TW" altLang="en-US" dirty="0" smtClean="0"/>
              <a:t>修改翻譯演算法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結果嘛會使用佇客話</a:t>
            </a:r>
            <a:endParaRPr lang="en-US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</a:t>
            </a:r>
            <a:r>
              <a:rPr lang="zh-TW" altLang="en-US" dirty="0" smtClean="0"/>
              <a:t>整理－</a:t>
            </a:r>
            <a:r>
              <a:rPr lang="zh-TW" altLang="zh-TW" dirty="0"/>
              <a:t>整理第二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4036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4037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38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39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0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4041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4042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3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4044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4045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cxnSp>
        <p:nvCxnSpPr>
          <p:cNvPr id="44046" name="AutoShape 12"/>
          <p:cNvCxnSpPr>
            <a:cxnSpLocks noChangeShapeType="1"/>
            <a:stCxn id="44037" idx="1"/>
            <a:endCxn id="44042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7" name="AutoShape 13"/>
          <p:cNvCxnSpPr>
            <a:cxnSpLocks noChangeShapeType="1"/>
            <a:stCxn id="44037" idx="0"/>
            <a:endCxn id="44043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8" name="AutoShape 14"/>
          <p:cNvCxnSpPr>
            <a:cxnSpLocks noChangeShapeType="1"/>
            <a:stCxn id="44037" idx="1"/>
            <a:endCxn id="44044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49" name="AutoShape 15"/>
          <p:cNvCxnSpPr>
            <a:cxnSpLocks noChangeShapeType="1"/>
            <a:stCxn id="44038" idx="3"/>
            <a:endCxn id="44043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0" name="AutoShape 16"/>
          <p:cNvCxnSpPr>
            <a:cxnSpLocks noChangeShapeType="1"/>
            <a:stCxn id="44038" idx="3"/>
            <a:endCxn id="44045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1" name="AutoShape 17"/>
          <p:cNvCxnSpPr>
            <a:cxnSpLocks noChangeShapeType="1"/>
            <a:stCxn id="44043" idx="3"/>
            <a:endCxn id="44042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2" name="AutoShape 18"/>
          <p:cNvCxnSpPr>
            <a:cxnSpLocks noChangeShapeType="1"/>
            <a:stCxn id="44045" idx="3"/>
            <a:endCxn id="44044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4053" name="AutoShape 19"/>
          <p:cNvCxnSpPr>
            <a:cxnSpLocks noChangeShapeType="1"/>
            <a:stCxn id="44042" idx="1"/>
            <a:endCxn id="44045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文字方塊 21"/>
          <p:cNvSpPr txBox="1"/>
          <p:nvPr/>
        </p:nvSpPr>
        <p:spPr>
          <a:xfrm>
            <a:off x="2419132" y="35083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99621" y="2701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181717" y="33268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381750" y="369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11058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整理語料－</a:t>
            </a:r>
            <a:r>
              <a:rPr lang="zh-TW" altLang="zh-TW" dirty="0"/>
              <a:t>整理第三</a:t>
            </a:r>
            <a:r>
              <a:rPr lang="zh-TW" altLang="zh-TW" dirty="0" smtClean="0"/>
              <a:t>擺</a:t>
            </a:r>
            <a:endParaRPr lang="zh-TW" altLang="zh-TW" dirty="0"/>
          </a:p>
        </p:txBody>
      </p:sp>
      <p:sp>
        <p:nvSpPr>
          <p:cNvPr id="45060" name="AutoShape 2"/>
          <p:cNvSpPr>
            <a:spLocks noChangeArrowheads="1"/>
          </p:cNvSpPr>
          <p:nvPr/>
        </p:nvSpPr>
        <p:spPr bwMode="auto">
          <a:xfrm>
            <a:off x="6149975" y="4578350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標字</a:t>
            </a:r>
          </a:p>
        </p:txBody>
      </p:sp>
      <p:sp>
        <p:nvSpPr>
          <p:cNvPr id="45061" name="AutoShape 3"/>
          <p:cNvSpPr>
            <a:spLocks noChangeArrowheads="1"/>
          </p:cNvSpPr>
          <p:nvPr/>
        </p:nvSpPr>
        <p:spPr bwMode="auto">
          <a:xfrm>
            <a:off x="7267575" y="3771900"/>
            <a:ext cx="1417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2" name="AutoShape 4"/>
          <p:cNvSpPr>
            <a:spLocks noChangeArrowheads="1"/>
          </p:cNvSpPr>
          <p:nvPr/>
        </p:nvSpPr>
        <p:spPr bwMode="auto">
          <a:xfrm>
            <a:off x="598488" y="3771900"/>
            <a:ext cx="1304925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3" name="AutoShape 5"/>
          <p:cNvSpPr>
            <a:spLocks noChangeArrowheads="1"/>
          </p:cNvSpPr>
          <p:nvPr/>
        </p:nvSpPr>
        <p:spPr bwMode="auto">
          <a:xfrm>
            <a:off x="1649413" y="5627688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4" name="AutoShape 6"/>
          <p:cNvSpPr>
            <a:spLocks noChangeArrowheads="1"/>
          </p:cNvSpPr>
          <p:nvPr/>
        </p:nvSpPr>
        <p:spPr bwMode="auto">
          <a:xfrm>
            <a:off x="1730375" y="4594225"/>
            <a:ext cx="1284288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斷詞</a:t>
            </a:r>
          </a:p>
        </p:txBody>
      </p:sp>
      <p:sp>
        <p:nvSpPr>
          <p:cNvPr id="45065" name="AutoShape 7"/>
          <p:cNvSpPr>
            <a:spLocks noChangeArrowheads="1"/>
          </p:cNvSpPr>
          <p:nvPr/>
        </p:nvSpPr>
        <p:spPr bwMode="auto">
          <a:xfrm>
            <a:off x="6080125" y="5643563"/>
            <a:ext cx="1416050" cy="80962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教育部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附錄</a:t>
            </a:r>
          </a:p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教育部辭典</a:t>
            </a:r>
          </a:p>
        </p:txBody>
      </p:sp>
      <p:sp>
        <p:nvSpPr>
          <p:cNvPr id="45066" name="AutoShape 8"/>
          <p:cNvSpPr>
            <a:spLocks noChangeArrowheads="1"/>
          </p:cNvSpPr>
          <p:nvPr/>
        </p:nvSpPr>
        <p:spPr bwMode="auto">
          <a:xfrm>
            <a:off x="4965700" y="2320925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7" name="AutoShape 9"/>
          <p:cNvSpPr>
            <a:spLocks noChangeArrowheads="1"/>
          </p:cNvSpPr>
          <p:nvPr/>
        </p:nvSpPr>
        <p:spPr bwMode="auto">
          <a:xfrm>
            <a:off x="2789238" y="2320925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01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68" name="AutoShape 10"/>
          <p:cNvSpPr>
            <a:spLocks noChangeArrowheads="1"/>
          </p:cNvSpPr>
          <p:nvPr/>
        </p:nvSpPr>
        <p:spPr bwMode="auto">
          <a:xfrm>
            <a:off x="4965700" y="2971800"/>
            <a:ext cx="141605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069" name="AutoShape 11"/>
          <p:cNvSpPr>
            <a:spLocks noChangeArrowheads="1"/>
          </p:cNvSpPr>
          <p:nvPr/>
        </p:nvSpPr>
        <p:spPr bwMode="auto">
          <a:xfrm>
            <a:off x="2789238" y="2967038"/>
            <a:ext cx="1290637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02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0" name="AutoShape 12"/>
          <p:cNvSpPr>
            <a:spLocks noChangeArrowheads="1"/>
          </p:cNvSpPr>
          <p:nvPr/>
        </p:nvSpPr>
        <p:spPr bwMode="auto">
          <a:xfrm>
            <a:off x="2789238" y="3611563"/>
            <a:ext cx="1290637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/>
              <a:t>新聞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45071" name="AutoShape 13"/>
          <p:cNvSpPr>
            <a:spLocks noChangeArrowheads="1"/>
          </p:cNvSpPr>
          <p:nvPr/>
        </p:nvSpPr>
        <p:spPr bwMode="auto">
          <a:xfrm>
            <a:off x="4965700" y="3621088"/>
            <a:ext cx="14160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03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45072" name="AutoShape 14"/>
          <p:cNvCxnSpPr>
            <a:cxnSpLocks noChangeShapeType="1"/>
            <a:stCxn id="45061" idx="1"/>
            <a:endCxn id="45066" idx="3"/>
          </p:cNvCxnSpPr>
          <p:nvPr/>
        </p:nvCxnSpPr>
        <p:spPr bwMode="auto">
          <a:xfrm flipH="1" flipV="1">
            <a:off x="6381750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3" name="AutoShape 15"/>
          <p:cNvCxnSpPr>
            <a:cxnSpLocks noChangeShapeType="1"/>
            <a:stCxn id="45061" idx="0"/>
            <a:endCxn id="45067" idx="0"/>
          </p:cNvCxnSpPr>
          <p:nvPr/>
        </p:nvCxnSpPr>
        <p:spPr bwMode="auto">
          <a:xfrm rot="16200000" flipV="1">
            <a:off x="4979194" y="775494"/>
            <a:ext cx="1450975" cy="4541837"/>
          </a:xfrm>
          <a:prstGeom prst="bentConnector3">
            <a:avLst>
              <a:gd name="adj1" fmla="val 115764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4" name="AutoShape 16"/>
          <p:cNvCxnSpPr>
            <a:cxnSpLocks noChangeShapeType="1"/>
            <a:stCxn id="45061" idx="1"/>
            <a:endCxn id="45068" idx="3"/>
          </p:cNvCxnSpPr>
          <p:nvPr/>
        </p:nvCxnSpPr>
        <p:spPr bwMode="auto">
          <a:xfrm flipH="1" flipV="1">
            <a:off x="6381750" y="3233738"/>
            <a:ext cx="885825" cy="798512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5" name="AutoShape 17"/>
          <p:cNvCxnSpPr>
            <a:cxnSpLocks noChangeShapeType="1"/>
            <a:stCxn id="45061" idx="1"/>
            <a:endCxn id="45071" idx="3"/>
          </p:cNvCxnSpPr>
          <p:nvPr/>
        </p:nvCxnSpPr>
        <p:spPr bwMode="auto">
          <a:xfrm flipH="1" flipV="1">
            <a:off x="6381750" y="3883025"/>
            <a:ext cx="885825" cy="1492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18"/>
          <p:cNvCxnSpPr>
            <a:cxnSpLocks noChangeShapeType="1"/>
            <a:stCxn id="45062" idx="3"/>
            <a:endCxn id="45070" idx="1"/>
          </p:cNvCxnSpPr>
          <p:nvPr/>
        </p:nvCxnSpPr>
        <p:spPr bwMode="auto">
          <a:xfrm flipV="1">
            <a:off x="1903413" y="3873500"/>
            <a:ext cx="885825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19"/>
          <p:cNvCxnSpPr>
            <a:cxnSpLocks noChangeShapeType="1"/>
            <a:stCxn id="45062" idx="3"/>
            <a:endCxn id="45067" idx="1"/>
          </p:cNvCxnSpPr>
          <p:nvPr/>
        </p:nvCxnSpPr>
        <p:spPr bwMode="auto">
          <a:xfrm flipV="1">
            <a:off x="1903413" y="2582863"/>
            <a:ext cx="885825" cy="14493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0"/>
          <p:cNvCxnSpPr>
            <a:cxnSpLocks noChangeShapeType="1"/>
            <a:stCxn id="45062" idx="3"/>
            <a:endCxn id="45069" idx="1"/>
          </p:cNvCxnSpPr>
          <p:nvPr/>
        </p:nvCxnSpPr>
        <p:spPr bwMode="auto">
          <a:xfrm flipV="1">
            <a:off x="1903413" y="3228975"/>
            <a:ext cx="885825" cy="804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9" name="Text Box 21"/>
          <p:cNvSpPr txBox="1">
            <a:spLocks noChangeArrowheads="1"/>
          </p:cNvSpPr>
          <p:nvPr/>
        </p:nvSpPr>
        <p:spPr bwMode="auto">
          <a:xfrm>
            <a:off x="4288879" y="4424760"/>
            <a:ext cx="441871" cy="65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square" lIns="81639" tIns="65506" rIns="81639" bIns="40820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rtl="1"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cxnSp>
        <p:nvCxnSpPr>
          <p:cNvPr id="45080" name="AutoShape 22"/>
          <p:cNvCxnSpPr>
            <a:cxnSpLocks noChangeShapeType="1"/>
            <a:stCxn id="45067" idx="3"/>
            <a:endCxn id="45066" idx="1"/>
          </p:cNvCxnSpPr>
          <p:nvPr/>
        </p:nvCxnSpPr>
        <p:spPr bwMode="auto">
          <a:xfrm>
            <a:off x="4079875" y="2582863"/>
            <a:ext cx="8858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1" name="AutoShape 23"/>
          <p:cNvCxnSpPr>
            <a:cxnSpLocks noChangeShapeType="1"/>
            <a:stCxn id="45069" idx="3"/>
            <a:endCxn id="45068" idx="1"/>
          </p:cNvCxnSpPr>
          <p:nvPr/>
        </p:nvCxnSpPr>
        <p:spPr bwMode="auto">
          <a:xfrm>
            <a:off x="4079875" y="3228975"/>
            <a:ext cx="885825" cy="6350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2" name="AutoShape 24"/>
          <p:cNvCxnSpPr>
            <a:cxnSpLocks noChangeShapeType="1"/>
            <a:stCxn id="45070" idx="3"/>
            <a:endCxn id="45071" idx="1"/>
          </p:cNvCxnSpPr>
          <p:nvPr/>
        </p:nvCxnSpPr>
        <p:spPr bwMode="auto">
          <a:xfrm>
            <a:off x="4079875" y="3873500"/>
            <a:ext cx="885825" cy="9525"/>
          </a:xfrm>
          <a:prstGeom prst="straightConnector1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3" name="AutoShape 25"/>
          <p:cNvCxnSpPr>
            <a:cxnSpLocks noChangeShapeType="1"/>
            <a:stCxn id="45068" idx="1"/>
            <a:endCxn id="45070" idx="3"/>
          </p:cNvCxnSpPr>
          <p:nvPr/>
        </p:nvCxnSpPr>
        <p:spPr bwMode="auto">
          <a:xfrm flipH="1">
            <a:off x="4079875" y="3233738"/>
            <a:ext cx="885825" cy="6397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4" name="AutoShape 26"/>
          <p:cNvCxnSpPr>
            <a:cxnSpLocks noChangeShapeType="1"/>
            <a:stCxn id="45066" idx="1"/>
            <a:endCxn id="45069" idx="3"/>
          </p:cNvCxnSpPr>
          <p:nvPr/>
        </p:nvCxnSpPr>
        <p:spPr bwMode="auto">
          <a:xfrm flipH="1">
            <a:off x="4079875" y="2582863"/>
            <a:ext cx="885825" cy="646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" name="文字方塊 1"/>
          <p:cNvSpPr txBox="1"/>
          <p:nvPr/>
        </p:nvSpPr>
        <p:spPr>
          <a:xfrm>
            <a:off x="4205971" y="39129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469840" y="39576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標字</a:t>
            </a:r>
            <a:endParaRPr lang="zh-TW" altLang="en-US" b="1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049353" y="3966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4185328" y="33393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斷詞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2481324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三</a:t>
            </a:r>
            <a:r>
              <a:rPr lang="zh-TW" altLang="en-US" dirty="0" smtClean="0"/>
              <a:t>－</a:t>
            </a:r>
            <a:r>
              <a:rPr lang="zh-TW" altLang="en-US" dirty="0"/>
              <a:t>校對的效果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4186808" cy="4162772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r>
              <a:rPr lang="zh-TW" altLang="en-US" dirty="0" smtClean="0"/>
              <a:t>新聞平行語料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>
                <a:latin typeface="Cambria Math"/>
              </a:rPr>
              <a:t>試驗語料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</a:t>
            </a:r>
            <a:r>
              <a:rPr lang="zh-TW" altLang="en-US" dirty="0" smtClean="0">
                <a:latin typeface="Cambria Math"/>
              </a:rPr>
              <a:t>辭典例句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r>
              <a:rPr lang="zh-TW" altLang="en-US" dirty="0" smtClean="0"/>
              <a:t>翻譯效果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BLEU</a:t>
            </a:r>
            <a:r>
              <a:rPr lang="zh-TW" altLang="en-US" dirty="0" smtClean="0"/>
              <a:t>分數以</a:t>
            </a:r>
            <a:r>
              <a:rPr lang="zh-TW" altLang="en-US" dirty="0"/>
              <a:t>詞為單位</a:t>
            </a:r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15616" y="5949280"/>
          <a:ext cx="5516090" cy="64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376"/>
                <a:gridCol w="727119"/>
                <a:gridCol w="727119"/>
                <a:gridCol w="727119"/>
                <a:gridCol w="727119"/>
                <a:gridCol w="727119"/>
                <a:gridCol w="727119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整理幾擺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原始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kumimoji="0" lang="en-US" altLang="zh-TW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9.30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14.72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13.77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graphicFrame>
        <p:nvGraphicFramePr>
          <p:cNvPr id="2" name="圖表 1"/>
          <p:cNvGraphicFramePr/>
          <p:nvPr>
            <p:extLst/>
          </p:nvPr>
        </p:nvGraphicFramePr>
        <p:xfrm>
          <a:off x="4499992" y="1700808"/>
          <a:ext cx="4644008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933896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/>
              <a:t>三</a:t>
            </a:r>
            <a:r>
              <a:rPr lang="zh-TW" altLang="en-US" dirty="0" smtClean="0"/>
              <a:t>－</a:t>
            </a:r>
            <a:r>
              <a:rPr lang="zh-TW" altLang="en-US" dirty="0"/>
              <a:t>校對</a:t>
            </a:r>
            <a:r>
              <a:rPr lang="zh-TW" altLang="en-US" dirty="0" smtClean="0"/>
              <a:t>的語料</a:t>
            </a:r>
            <a:endParaRPr lang="zh-TW" altLang="zh-TW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95797"/>
              </p:ext>
            </p:extLst>
          </p:nvPr>
        </p:nvGraphicFramePr>
        <p:xfrm>
          <a:off x="251520" y="2420888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</a:t>
                      </a:r>
                      <a:r>
                        <a:rPr lang="en-US" altLang="zh-TW" b="1" dirty="0" smtClean="0"/>
                        <a:t> e5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tiann7-tiann7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个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指</a:t>
                      </a:r>
                      <a:r>
                        <a:rPr lang="en-US" altLang="zh-TW" dirty="0" smtClean="0"/>
                        <a:t>tsi2 </a:t>
                      </a:r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ing7 </a:t>
                      </a:r>
                      <a:r>
                        <a:rPr lang="zh-TW" altLang="en-US" dirty="0" smtClean="0"/>
                        <a:t>二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十</a:t>
                      </a:r>
                      <a:r>
                        <a:rPr lang="en-US" altLang="zh-TW" dirty="0" smtClean="0"/>
                        <a:t>tsap8-</a:t>
                      </a:r>
                      <a:r>
                        <a:rPr lang="zh-TW" altLang="en-US" dirty="0" smtClean="0"/>
                        <a:t>三</a:t>
                      </a:r>
                      <a:r>
                        <a:rPr lang="en-US" altLang="zh-TW" dirty="0" smtClean="0"/>
                        <a:t>sann1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字</a:t>
                      </a:r>
                      <a:r>
                        <a:rPr lang="en-US" altLang="zh-TW" dirty="0" smtClean="0"/>
                        <a:t>ji7-</a:t>
                      </a:r>
                      <a:r>
                        <a:rPr lang="zh-TW" altLang="en-US" dirty="0" smtClean="0"/>
                        <a:t>母</a:t>
                      </a:r>
                      <a:r>
                        <a:rPr lang="en-US" altLang="zh-TW" dirty="0" smtClean="0"/>
                        <a:t>bu2 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tiann7-</a:t>
                      </a:r>
                      <a:r>
                        <a:rPr lang="zh-TW" altLang="en-US" dirty="0" smtClean="0"/>
                        <a:t>定</a:t>
                      </a:r>
                      <a:r>
                        <a:rPr lang="en-US" altLang="zh-TW" dirty="0" smtClean="0"/>
                        <a:t>tiann7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15263"/>
              </p:ext>
            </p:extLst>
          </p:nvPr>
        </p:nvGraphicFramePr>
        <p:xfrm>
          <a:off x="251520" y="4509120"/>
          <a:ext cx="862076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60780"/>
                <a:gridCol w="745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原始語料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dirty="0" smtClean="0"/>
                        <a:t>開</a:t>
                      </a:r>
                      <a:r>
                        <a:rPr lang="en-US" altLang="zh-TW" dirty="0" smtClean="0"/>
                        <a:t>khui1-</a:t>
                      </a:r>
                      <a:r>
                        <a:rPr lang="zh-TW" altLang="en-US" dirty="0" smtClean="0"/>
                        <a:t>出</a:t>
                      </a:r>
                      <a:r>
                        <a:rPr lang="en-US" altLang="zh-TW" dirty="0" smtClean="0"/>
                        <a:t>tshut4 </a:t>
                      </a:r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khui1-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 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整理</a:t>
                      </a:r>
                      <a:r>
                        <a:rPr lang="en-US" altLang="zh-TW" dirty="0" smtClean="0"/>
                        <a:t>2</a:t>
                      </a:r>
                      <a:r>
                        <a:rPr lang="zh-TW" altLang="en-US" dirty="0" smtClean="0"/>
                        <a:t>擺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 </a:t>
                      </a:r>
                      <a:r>
                        <a:rPr lang="zh-TW" altLang="en-US" dirty="0" smtClean="0"/>
                        <a:t>已</a:t>
                      </a:r>
                      <a:r>
                        <a:rPr lang="en-US" altLang="zh-TW" dirty="0" smtClean="0"/>
                        <a:t>i2-</a:t>
                      </a:r>
                      <a:r>
                        <a:rPr lang="zh-TW" altLang="en-US" dirty="0" smtClean="0"/>
                        <a:t>經</a:t>
                      </a:r>
                      <a:r>
                        <a:rPr lang="en-US" altLang="zh-TW" dirty="0" smtClean="0"/>
                        <a:t>king1 </a:t>
                      </a:r>
                      <a:r>
                        <a:rPr lang="zh-TW" altLang="en-US" b="1" dirty="0" smtClean="0"/>
                        <a:t>開</a:t>
                      </a:r>
                      <a:r>
                        <a:rPr lang="en-US" altLang="zh-TW" b="1" dirty="0" smtClean="0"/>
                        <a:t>khui1 </a:t>
                      </a:r>
                      <a:r>
                        <a:rPr lang="zh-TW" altLang="en-US" b="1" dirty="0" smtClean="0"/>
                        <a:t>出</a:t>
                      </a:r>
                      <a:r>
                        <a:rPr lang="en-US" altLang="zh-TW" b="1" dirty="0" smtClean="0"/>
                        <a:t>tshut4-</a:t>
                      </a:r>
                      <a:r>
                        <a:rPr lang="zh-TW" altLang="en-US" b="1" dirty="0" smtClean="0"/>
                        <a:t>的</a:t>
                      </a:r>
                      <a:r>
                        <a:rPr lang="en-US" altLang="zh-TW" b="1" dirty="0" smtClean="0"/>
                        <a:t>e5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選</a:t>
                      </a:r>
                      <a:r>
                        <a:rPr lang="en-US" altLang="zh-TW" dirty="0" smtClean="0"/>
                        <a:t>suan2-</a:t>
                      </a:r>
                      <a:r>
                        <a:rPr lang="zh-TW" altLang="en-US" dirty="0" smtClean="0"/>
                        <a:t>票</a:t>
                      </a:r>
                      <a:r>
                        <a:rPr lang="en-US" altLang="zh-TW" dirty="0" smtClean="0"/>
                        <a:t>phio3 </a:t>
                      </a:r>
                      <a:r>
                        <a:rPr lang="zh-TW" altLang="en-US" dirty="0" smtClean="0"/>
                        <a:t>中</a:t>
                      </a:r>
                      <a:r>
                        <a:rPr lang="en-US" altLang="zh-TW" dirty="0" smtClean="0"/>
                        <a:t>tiong1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488"/>
            <a:ext cx="7467600" cy="4759464"/>
          </a:xfrm>
        </p:spPr>
        <p:txBody>
          <a:bodyPr/>
          <a:lstStyle/>
          <a:p>
            <a:r>
              <a:rPr lang="zh-TW" altLang="en-US" dirty="0" smtClean="0"/>
              <a:t>錯誤的例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714861" y="3712190"/>
            <a:ext cx="8105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頭一擺整理時，辭典內底無「二十三」這个詞，所以揀出「三 个」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/>
              <a:t>第二擺整理時，「二十三 个」無出現過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4861" y="5805264"/>
            <a:ext cx="788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zh-TW" altLang="en-US" dirty="0" smtClean="0"/>
              <a:t>語料內底有「是 對 海關</a:t>
            </a:r>
            <a:r>
              <a:rPr lang="en-US" altLang="zh-TW" dirty="0" smtClean="0"/>
              <a:t> </a:t>
            </a:r>
            <a:r>
              <a:rPr lang="zh-TW" altLang="en-US" dirty="0" smtClean="0"/>
              <a:t>出的」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9238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</a:t>
            </a:r>
            <a:r>
              <a:rPr lang="zh-TW" altLang="en-US" dirty="0" smtClean="0"/>
              <a:t>語言</a:t>
            </a:r>
            <a:r>
              <a:rPr lang="zh-TW" altLang="en-US" dirty="0"/>
              <a:t>－</a:t>
            </a:r>
            <a:r>
              <a:rPr lang="zh-TW" altLang="en-US" dirty="0" smtClean="0"/>
              <a:t>問題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以早判斷語言的研究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對象是拼音文字為主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用字元算語言模型分數</a:t>
            </a:r>
            <a:endParaRPr lang="en-US" altLang="zh-TW" dirty="0" smtClean="0"/>
          </a:p>
          <a:p>
            <a:pPr lvl="2"/>
            <a:r>
              <a:rPr lang="zh-TW" altLang="en-US" dirty="0"/>
              <a:t>無適合用佇分閩南語</a:t>
            </a:r>
            <a:r>
              <a:rPr lang="zh-TW" altLang="en-US" dirty="0" smtClean="0"/>
              <a:t>華語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閩南語華語有誠濟共同詞</a:t>
            </a:r>
            <a:endParaRPr lang="en-US" altLang="zh-TW" dirty="0" smtClean="0"/>
          </a:p>
          <a:p>
            <a:r>
              <a:rPr lang="zh-TW" altLang="en-US" dirty="0" smtClean="0"/>
              <a:t>解決方法</a:t>
            </a:r>
            <a:endParaRPr lang="en-US" altLang="zh-TW" dirty="0"/>
          </a:p>
          <a:p>
            <a:pPr lvl="1"/>
            <a:r>
              <a:rPr lang="zh-TW" altLang="en-US" dirty="0" smtClean="0"/>
              <a:t>利用斷詞佮定用詞做特徵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斷詞的詞數資訊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定用詞愛提掉共同詞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後壁號做「特徵詞」</a:t>
            </a:r>
            <a:endParaRPr lang="en-US" altLang="zh-TW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5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9" name="直線單箭頭接點 8"/>
            <p:cNvCxnSpPr>
              <a:stCxn id="6" idx="2"/>
              <a:endCxn id="5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單箭頭接點 9"/>
            <p:cNvCxnSpPr>
              <a:stCxn id="5" idx="2"/>
              <a:endCxn id="7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單箭頭接點 10"/>
            <p:cNvCxnSpPr>
              <a:stCxn id="5" idx="2"/>
              <a:endCxn id="8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6801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詞介紹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無共同詞的定用詞</a:t>
            </a:r>
            <a:endParaRPr lang="en-US" altLang="zh-TW" dirty="0" smtClean="0"/>
          </a:p>
          <a:p>
            <a:pPr marL="366713" lvl="1" indent="0">
              <a:buNone/>
            </a:pPr>
            <a:endParaRPr lang="en-US" altLang="zh-TW" dirty="0" smtClean="0"/>
          </a:p>
          <a:p>
            <a:r>
              <a:rPr lang="zh-TW" altLang="en-US" dirty="0" smtClean="0"/>
              <a:t>方法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閩南語</a:t>
            </a:r>
            <a:r>
              <a:rPr lang="zh-TW" altLang="en-US" dirty="0" smtClean="0"/>
              <a:t>佮華語分別選</a:t>
            </a:r>
            <a:r>
              <a:rPr lang="en-US" altLang="zh-TW" dirty="0" smtClean="0"/>
              <a:t>n</a:t>
            </a:r>
            <a:r>
              <a:rPr lang="zh-TW" altLang="en-US" dirty="0" smtClean="0"/>
              <a:t>个上定用的詞</a:t>
            </a:r>
            <a:endParaRPr lang="en-US" altLang="zh-TW" dirty="0" smtClean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/>
              <a:t>揣閩南語頭前</a:t>
            </a:r>
            <a:r>
              <a:rPr lang="en-US" altLang="zh-TW" dirty="0"/>
              <a:t>m</a:t>
            </a:r>
            <a:r>
              <a:rPr lang="zh-TW" altLang="en-US" dirty="0"/>
              <a:t>个無出現佇華語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就揣出閩南語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pPr marL="823913" lvl="1" indent="-457200">
              <a:buFont typeface="+mj-lt"/>
              <a:buAutoNum type="arabicPeriod"/>
            </a:pPr>
            <a:r>
              <a:rPr lang="zh-TW" altLang="en-US" dirty="0" smtClean="0"/>
              <a:t>揣華語</a:t>
            </a:r>
            <a:r>
              <a:rPr lang="zh-TW" altLang="en-US" dirty="0"/>
              <a:t>頭前</a:t>
            </a:r>
            <a:r>
              <a:rPr lang="en-US" altLang="zh-TW" dirty="0"/>
              <a:t>m</a:t>
            </a:r>
            <a:r>
              <a:rPr lang="zh-TW" altLang="en-US" dirty="0"/>
              <a:t>个無出現</a:t>
            </a:r>
            <a:r>
              <a:rPr lang="zh-TW" altLang="en-US" dirty="0" smtClean="0"/>
              <a:t>佇</a:t>
            </a:r>
            <a:r>
              <a:rPr lang="zh-TW" altLang="en-US" dirty="0"/>
              <a:t>閩南</a:t>
            </a:r>
            <a:r>
              <a:rPr lang="zh-TW" altLang="en-US" dirty="0" smtClean="0"/>
              <a:t>語</a:t>
            </a:r>
            <a:r>
              <a:rPr lang="en-US" altLang="zh-TW" dirty="0"/>
              <a:t>n</a:t>
            </a:r>
            <a:r>
              <a:rPr lang="zh-TW" altLang="en-US" dirty="0"/>
              <a:t>个的定用詞</a:t>
            </a:r>
            <a:endParaRPr lang="en-US" altLang="zh-TW" dirty="0"/>
          </a:p>
          <a:p>
            <a:pPr lvl="2"/>
            <a:r>
              <a:rPr lang="zh-TW" altLang="en-US" dirty="0"/>
              <a:t>就揣</a:t>
            </a:r>
            <a:r>
              <a:rPr lang="zh-TW" altLang="en-US" dirty="0" smtClean="0"/>
              <a:t>出華語</a:t>
            </a:r>
            <a:r>
              <a:rPr lang="en-US" altLang="zh-TW" dirty="0"/>
              <a:t>m</a:t>
            </a:r>
            <a:r>
              <a:rPr lang="zh-TW" altLang="en-US" dirty="0"/>
              <a:t>特徵詞</a:t>
            </a:r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55495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分類語言－特徵</a:t>
            </a:r>
            <a:r>
              <a:rPr lang="zh-TW" altLang="en-US" dirty="0" smtClean="0"/>
              <a:t>詞範例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閩南語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 smtClean="0"/>
              <a:t>教育部例句附錄句、</a:t>
            </a:r>
            <a:r>
              <a:rPr lang="zh-TW" altLang="en-US" dirty="0"/>
              <a:t>新聞語料庫</a:t>
            </a:r>
            <a:r>
              <a:rPr lang="zh-TW" altLang="en-US" dirty="0" smtClean="0"/>
              <a:t>、臺文典藏</a:t>
            </a:r>
            <a:endParaRPr lang="en-US" altLang="zh-TW" dirty="0"/>
          </a:p>
          <a:p>
            <a:r>
              <a:rPr lang="zh-TW" altLang="en-US" dirty="0" smtClean="0"/>
              <a:t>華語</a:t>
            </a:r>
            <a:r>
              <a:rPr lang="zh-TW" altLang="en-US" dirty="0"/>
              <a:t>統計</a:t>
            </a:r>
            <a:r>
              <a:rPr lang="zh-TW" altLang="en-US" dirty="0" smtClean="0"/>
              <a:t>來源</a:t>
            </a:r>
            <a:endParaRPr lang="en-US" altLang="zh-TW" dirty="0"/>
          </a:p>
          <a:p>
            <a:pPr lvl="1"/>
            <a:r>
              <a:rPr lang="zh-TW" altLang="en-US" dirty="0"/>
              <a:t>中研院</a:t>
            </a:r>
            <a:r>
              <a:rPr lang="en-US" altLang="zh-TW" dirty="0"/>
              <a:t>1000</a:t>
            </a:r>
            <a:r>
              <a:rPr lang="zh-TW" altLang="en-US" dirty="0"/>
              <a:t>萬字平衡語料庫</a:t>
            </a:r>
            <a:endParaRPr lang="en-US" altLang="zh-TW" dirty="0"/>
          </a:p>
          <a:p>
            <a:r>
              <a:rPr lang="zh-TW" altLang="en-US" dirty="0" smtClean="0"/>
              <a:t>定用詞數量</a:t>
            </a:r>
            <a:r>
              <a:rPr lang="en-US" altLang="zh-TW" dirty="0" smtClean="0"/>
              <a:t>n=7000</a:t>
            </a:r>
            <a:r>
              <a:rPr lang="zh-TW" altLang="en-US" dirty="0" smtClean="0"/>
              <a:t>，特徵詞數量</a:t>
            </a:r>
            <a:r>
              <a:rPr lang="en-US" altLang="zh-TW" dirty="0" smtClean="0"/>
              <a:t>m=3000</a:t>
            </a:r>
          </a:p>
          <a:p>
            <a:pPr lvl="1"/>
            <a:endParaRPr lang="en-US" altLang="zh-TW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721401"/>
              </p:ext>
            </p:extLst>
          </p:nvPr>
        </p:nvGraphicFramePr>
        <p:xfrm>
          <a:off x="323528" y="4077072"/>
          <a:ext cx="8352924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936100"/>
                <a:gridCol w="648076"/>
                <a:gridCol w="504056"/>
                <a:gridCol w="720080"/>
                <a:gridCol w="792088"/>
                <a:gridCol w="720080"/>
                <a:gridCol w="864096"/>
                <a:gridCol w="720080"/>
                <a:gridCol w="1080120"/>
                <a:gridCol w="720076"/>
                <a:gridCol w="6480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伊</a:t>
                      </a:r>
                      <a:r>
                        <a:rPr lang="en-US" altLang="zh-TW" dirty="0" smtClean="0"/>
                        <a:t>i1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 </a:t>
                      </a:r>
                      <a:r>
                        <a:rPr lang="zh-TW" altLang="en-US" dirty="0" smtClean="0"/>
                        <a:t>有</a:t>
                      </a:r>
                      <a:r>
                        <a:rPr lang="en-US" altLang="zh-TW" dirty="0" smtClean="0"/>
                        <a:t>u7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是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si7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</a:t>
                      </a:r>
                      <a:r>
                        <a:rPr lang="en-US" altLang="zh-TW" dirty="0" smtClean="0"/>
                        <a:t>gua2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人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lang5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無</a:t>
                      </a:r>
                      <a:r>
                        <a:rPr lang="en-US" altLang="zh-TW" dirty="0" smtClean="0"/>
                        <a:t>bo5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講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kong2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定用詞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了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佇</a:t>
                      </a:r>
                      <a:r>
                        <a:rPr lang="en-US" altLang="zh-TW" dirty="0" smtClean="0"/>
                        <a:t>ti7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个</a:t>
                      </a:r>
                      <a:r>
                        <a:rPr lang="en-US" altLang="zh-TW" dirty="0" smtClean="0"/>
                        <a:t>e5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閣</a:t>
                      </a:r>
                      <a:r>
                        <a:rPr lang="en-US" altLang="zh-TW" dirty="0" smtClean="0"/>
                        <a:t>koh4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攏</a:t>
                      </a:r>
                      <a:r>
                        <a:rPr lang="en-US" altLang="zh-TW" dirty="0" smtClean="0"/>
                        <a:t>long2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佮</a:t>
                      </a:r>
                      <a:r>
                        <a:rPr lang="en-US" altLang="zh-TW" dirty="0" smtClean="0"/>
                        <a:t>kap4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𪜶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in1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咧</a:t>
                      </a:r>
                      <a:r>
                        <a:rPr lang="en-US" altLang="zh-TW" dirty="0" smtClean="0"/>
                        <a:t>teh4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咱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lan2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彼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hit4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…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特徵詞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我們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她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沒有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或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他們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1514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分類語言</a:t>
            </a:r>
            <a:r>
              <a:rPr lang="zh-TW" altLang="en-US" dirty="0" smtClean="0"/>
              <a:t>－參數</a:t>
            </a:r>
            <a:endParaRPr lang="zh-TW" altLang="zh-TW" dirty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dirty="0" smtClean="0"/>
              <a:t>特徵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語言模型分數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斷詞詞數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1~k</a:t>
            </a:r>
            <a:r>
              <a:rPr lang="zh-TW" altLang="en-US" dirty="0" smtClean="0"/>
              <a:t>字詞分別數量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</a:t>
            </a:r>
            <a:r>
              <a:rPr lang="zh-TW" altLang="en-US" dirty="0" smtClean="0"/>
              <a:t>特徵詞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m</a:t>
            </a:r>
            <a:r>
              <a:rPr lang="zh-TW" altLang="en-US" dirty="0" smtClean="0"/>
              <a:t>若傷大，會影響著速度</a:t>
            </a:r>
            <a:endParaRPr lang="en-US" altLang="zh-TW" dirty="0" smtClean="0"/>
          </a:p>
        </p:txBody>
      </p:sp>
      <p:grpSp>
        <p:nvGrpSpPr>
          <p:cNvPr id="52228" name="群組 1"/>
          <p:cNvGrpSpPr>
            <a:grpSpLocks/>
          </p:cNvGrpSpPr>
          <p:nvPr/>
        </p:nvGrpSpPr>
        <p:grpSpPr bwMode="auto">
          <a:xfrm>
            <a:off x="611188" y="4724400"/>
            <a:ext cx="7850187" cy="1908175"/>
            <a:chOff x="2936875" y="3171825"/>
            <a:chExt cx="7851499" cy="1908175"/>
          </a:xfrm>
        </p:grpSpPr>
        <p:sp>
          <p:nvSpPr>
            <p:cNvPr id="52229" name="AutoShape 3"/>
            <p:cNvSpPr>
              <a:spLocks noChangeArrowheads="1"/>
            </p:cNvSpPr>
            <p:nvPr/>
          </p:nvSpPr>
          <p:spPr bwMode="auto">
            <a:xfrm>
              <a:off x="2936875" y="386238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輸入</a:t>
              </a:r>
            </a:p>
          </p:txBody>
        </p:sp>
        <p:sp>
          <p:nvSpPr>
            <p:cNvPr id="52230" name="AutoShape 4"/>
            <p:cNvSpPr>
              <a:spLocks noChangeArrowheads="1"/>
            </p:cNvSpPr>
            <p:nvPr/>
          </p:nvSpPr>
          <p:spPr bwMode="auto">
            <a:xfrm>
              <a:off x="4579472" y="4327525"/>
              <a:ext cx="1284288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閩南語斷詞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1" name="AutoShape 5"/>
            <p:cNvCxnSpPr>
              <a:cxnSpLocks noChangeShapeType="1"/>
              <a:stCxn id="52229" idx="3"/>
              <a:endCxn id="52230" idx="1"/>
            </p:cNvCxnSpPr>
            <p:nvPr/>
          </p:nvCxnSpPr>
          <p:spPr bwMode="auto">
            <a:xfrm>
              <a:off x="4225925" y="4124326"/>
              <a:ext cx="353547" cy="5794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32" name="AutoShape 6"/>
            <p:cNvCxnSpPr>
              <a:cxnSpLocks noChangeShapeType="1"/>
              <a:stCxn id="52230" idx="3"/>
              <a:endCxn id="52234" idx="1"/>
            </p:cNvCxnSpPr>
            <p:nvPr/>
          </p:nvCxnSpPr>
          <p:spPr bwMode="auto">
            <a:xfrm>
              <a:off x="5863760" y="4703763"/>
              <a:ext cx="353547" cy="7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3" name="AutoShape 7"/>
            <p:cNvSpPr>
              <a:spLocks noChangeArrowheads="1"/>
            </p:cNvSpPr>
            <p:nvPr/>
          </p:nvSpPr>
          <p:spPr bwMode="auto">
            <a:xfrm>
              <a:off x="7859904" y="3748088"/>
              <a:ext cx="1284287" cy="752475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en-US" altLang="zh-TW" dirty="0" smtClean="0">
                  <a:solidFill>
                    <a:srgbClr val="000000"/>
                  </a:solidFill>
                  <a:latin typeface="AR PL UMing TW"/>
                </a:rPr>
                <a:t>SVM</a:t>
              </a: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分類器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52234" name="AutoShape 8"/>
            <p:cNvSpPr>
              <a:spLocks noChangeArrowheads="1"/>
            </p:cNvSpPr>
            <p:nvPr/>
          </p:nvSpPr>
          <p:spPr bwMode="auto">
            <a:xfrm>
              <a:off x="6217307" y="4443413"/>
              <a:ext cx="1289050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5" name="AutoShape 9"/>
            <p:cNvCxnSpPr>
              <a:cxnSpLocks noChangeShapeType="1"/>
              <a:stCxn id="52234" idx="3"/>
              <a:endCxn id="52233" idx="1"/>
            </p:cNvCxnSpPr>
            <p:nvPr/>
          </p:nvCxnSpPr>
          <p:spPr bwMode="auto">
            <a:xfrm flipV="1">
              <a:off x="7506357" y="4124326"/>
              <a:ext cx="353547" cy="58023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6" name="AutoShape 10"/>
            <p:cNvSpPr>
              <a:spLocks noChangeArrowheads="1"/>
            </p:cNvSpPr>
            <p:nvPr/>
          </p:nvSpPr>
          <p:spPr bwMode="auto">
            <a:xfrm>
              <a:off x="4579472" y="3171825"/>
              <a:ext cx="1284288" cy="750888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語</a:t>
              </a:r>
              <a:r>
                <a:rPr lang="zh-TW" altLang="en-US">
                  <a:solidFill>
                    <a:srgbClr val="000000"/>
                  </a:solidFill>
                  <a:latin typeface="AR PL UMing TW"/>
                </a:rPr>
                <a:t>斷詞</a:t>
              </a:r>
              <a:endParaRPr lang="zh-TW" altLang="zh-TW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7" name="AutoShape 11"/>
            <p:cNvCxnSpPr>
              <a:cxnSpLocks noChangeShapeType="1"/>
              <a:stCxn id="52236" idx="3"/>
              <a:endCxn id="52238" idx="1"/>
            </p:cNvCxnSpPr>
            <p:nvPr/>
          </p:nvCxnSpPr>
          <p:spPr bwMode="auto">
            <a:xfrm flipV="1">
              <a:off x="5863760" y="3546476"/>
              <a:ext cx="353547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38" name="AutoShape 12"/>
            <p:cNvSpPr>
              <a:spLocks noChangeArrowheads="1"/>
            </p:cNvSpPr>
            <p:nvPr/>
          </p:nvSpPr>
          <p:spPr bwMode="auto">
            <a:xfrm>
              <a:off x="6217307" y="3284538"/>
              <a:ext cx="1289050" cy="523875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分數</a:t>
              </a:r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、詞數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/>
                <a:t>特徵詞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52239" name="AutoShape 17"/>
            <p:cNvCxnSpPr>
              <a:cxnSpLocks noChangeShapeType="1"/>
              <a:stCxn id="52229" idx="3"/>
              <a:endCxn id="52236" idx="1"/>
            </p:cNvCxnSpPr>
            <p:nvPr/>
          </p:nvCxnSpPr>
          <p:spPr bwMode="auto">
            <a:xfrm flipV="1">
              <a:off x="4225925" y="3547269"/>
              <a:ext cx="353547" cy="57705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2240" name="AutoShape 19"/>
            <p:cNvCxnSpPr>
              <a:cxnSpLocks noChangeShapeType="1"/>
              <a:stCxn id="52238" idx="3"/>
              <a:endCxn id="52233" idx="1"/>
            </p:cNvCxnSpPr>
            <p:nvPr/>
          </p:nvCxnSpPr>
          <p:spPr bwMode="auto">
            <a:xfrm>
              <a:off x="7506357" y="3546476"/>
              <a:ext cx="353547" cy="5778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2241" name="AutoShape 20"/>
            <p:cNvSpPr>
              <a:spLocks noChangeArrowheads="1"/>
            </p:cNvSpPr>
            <p:nvPr/>
          </p:nvSpPr>
          <p:spPr bwMode="auto">
            <a:xfrm>
              <a:off x="9497736" y="3863975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結果</a:t>
              </a:r>
            </a:p>
          </p:txBody>
        </p:sp>
        <p:cxnSp>
          <p:nvCxnSpPr>
            <p:cNvPr id="52242" name="AutoShape 21"/>
            <p:cNvCxnSpPr>
              <a:cxnSpLocks noChangeShapeType="1"/>
              <a:stCxn id="52233" idx="3"/>
              <a:endCxn id="52241" idx="1"/>
            </p:cNvCxnSpPr>
            <p:nvPr/>
          </p:nvCxnSpPr>
          <p:spPr bwMode="auto">
            <a:xfrm>
              <a:off x="9144191" y="4124326"/>
              <a:ext cx="353545" cy="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22733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lvl="1"/>
            <a:r>
              <a:rPr lang="zh-TW" altLang="en-US" dirty="0" smtClean="0"/>
              <a:t>實驗四－</a:t>
            </a:r>
            <a:r>
              <a:rPr lang="zh-TW" altLang="en-US" dirty="0"/>
              <a:t>語言分類效果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TGB</a:t>
            </a:r>
            <a:r>
              <a:rPr lang="zh-TW" altLang="en-US" dirty="0" smtClean="0"/>
              <a:t>通訊語料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實驗參數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字詞數量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k=4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定用詞</a:t>
            </a:r>
            <a:r>
              <a:rPr lang="zh-TW" altLang="en-US" dirty="0" smtClean="0"/>
              <a:t>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n=7000</a:t>
            </a:r>
          </a:p>
          <a:p>
            <a:pPr lvl="1">
              <a:defRPr/>
            </a:pPr>
            <a:r>
              <a:rPr lang="zh-TW" altLang="en-US" dirty="0" smtClean="0"/>
              <a:t>特徵詞數量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m=0~3000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辨識</a:t>
            </a:r>
            <a:r>
              <a:rPr lang="zh-TW" altLang="en-US" dirty="0" smtClean="0"/>
              <a:t>單位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段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華語平均</a:t>
            </a:r>
            <a:r>
              <a:rPr lang="en-US" altLang="zh-TW" dirty="0" smtClean="0"/>
              <a:t>74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閩南語平均</a:t>
            </a:r>
            <a:r>
              <a:rPr lang="en-US" altLang="zh-TW" dirty="0" smtClean="0"/>
              <a:t>51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2">
              <a:defRPr/>
            </a:pPr>
            <a:r>
              <a:rPr lang="en-US" altLang="zh-TW" dirty="0" smtClean="0"/>
              <a:t>n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連紲選</a:t>
            </a:r>
            <a:r>
              <a:rPr lang="en-US" altLang="zh-TW" dirty="0" smtClean="0"/>
              <a:t>k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3">
              <a:defRPr/>
            </a:pPr>
            <a:r>
              <a:rPr lang="zh-TW" altLang="en-US" dirty="0" smtClean="0"/>
              <a:t>總字數超過</a:t>
            </a:r>
            <a:r>
              <a:rPr lang="en-US" altLang="zh-TW" dirty="0" smtClean="0"/>
              <a:t>n</a:t>
            </a:r>
            <a:endParaRPr lang="zh-TW" altLang="en-US" dirty="0"/>
          </a:p>
        </p:txBody>
      </p:sp>
      <p:graphicFrame>
        <p:nvGraphicFramePr>
          <p:cNvPr id="6" name="圖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1633176"/>
              </p:ext>
            </p:extLst>
          </p:nvPr>
        </p:nvGraphicFramePr>
        <p:xfrm>
          <a:off x="3027784" y="16288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873790"/>
              </p:ext>
            </p:extLst>
          </p:nvPr>
        </p:nvGraphicFramePr>
        <p:xfrm>
          <a:off x="3707904" y="5589240"/>
          <a:ext cx="46085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00"/>
                <a:gridCol w="1440180"/>
                <a:gridCol w="1097796"/>
                <a:gridCol w="1224136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總合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閩南語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訓練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1000</a:t>
                      </a:r>
                      <a:r>
                        <a:rPr lang="zh-TW" altLang="en-US" dirty="0" smtClean="0"/>
                        <a:t>篇文章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8519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9368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試驗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179</a:t>
                      </a:r>
                      <a:r>
                        <a:rPr lang="zh-TW" altLang="en-US" dirty="0" smtClean="0"/>
                        <a:t>篇文章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2397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1344</a:t>
                      </a:r>
                      <a:r>
                        <a:rPr lang="zh-TW" altLang="en-US" dirty="0" smtClean="0"/>
                        <a:t>段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4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五－加</a:t>
            </a:r>
            <a:r>
              <a:rPr lang="en-US" altLang="zh-TW" dirty="0" smtClean="0"/>
              <a:t>TGB</a:t>
            </a:r>
            <a:r>
              <a:rPr lang="zh-TW" altLang="en-US" dirty="0" smtClean="0"/>
              <a:t>語料的翻譯效果</a:t>
            </a:r>
            <a:endParaRPr lang="zh-TW" altLang="zh-TW" dirty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018756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dirty="0" smtClean="0"/>
              <a:t>訓練語料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教育部辭典條目</a:t>
            </a:r>
            <a:r>
              <a:rPr lang="en-US" altLang="zh-TW" dirty="0">
                <a:latin typeface="Cambria Math"/>
              </a:rPr>
              <a:t>35130</a:t>
            </a:r>
            <a:r>
              <a:rPr lang="zh-TW" altLang="en-US" dirty="0" smtClean="0">
                <a:latin typeface="Cambria Math"/>
              </a:rPr>
              <a:t>詞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zh-TW" altLang="en-US" dirty="0" smtClean="0"/>
              <a:t>教育部附錄句</a:t>
            </a: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新聞</a:t>
            </a:r>
            <a:r>
              <a:rPr lang="zh-TW" altLang="en-US" dirty="0">
                <a:latin typeface="Cambria Math"/>
              </a:rPr>
              <a:t>平行</a:t>
            </a:r>
            <a:r>
              <a:rPr lang="zh-TW" altLang="en-US" dirty="0" smtClean="0"/>
              <a:t>語料</a:t>
            </a:r>
            <a:r>
              <a:rPr lang="en-US" altLang="zh-TW" dirty="0" smtClean="0"/>
              <a:t>64121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pPr lvl="1"/>
            <a:r>
              <a:rPr lang="zh-TW" altLang="en-US" dirty="0" smtClean="0">
                <a:latin typeface="Cambria Math"/>
              </a:rPr>
              <a:t>臺文典藏</a:t>
            </a:r>
            <a:r>
              <a:rPr lang="en-US" altLang="zh-TW" dirty="0" smtClean="0">
                <a:latin typeface="Cambria Math"/>
              </a:rPr>
              <a:t>329476</a:t>
            </a:r>
            <a:r>
              <a:rPr lang="zh-TW" altLang="en-US" dirty="0" smtClean="0">
                <a:latin typeface="Cambria Math"/>
              </a:rPr>
              <a:t>句</a:t>
            </a:r>
            <a:endParaRPr lang="en-US" altLang="zh-TW" dirty="0" smtClean="0">
              <a:latin typeface="Cambria Math"/>
            </a:endParaRPr>
          </a:p>
          <a:p>
            <a:pPr lvl="1"/>
            <a:r>
              <a:rPr lang="en-US" altLang="zh-TW" b="1" dirty="0" smtClean="0">
                <a:latin typeface="Cambria Math"/>
              </a:rPr>
              <a:t>TGB</a:t>
            </a:r>
            <a:r>
              <a:rPr lang="zh-TW" altLang="en-US" b="1" dirty="0" smtClean="0">
                <a:latin typeface="Cambria Math"/>
              </a:rPr>
              <a:t>平行語料</a:t>
            </a:r>
            <a:r>
              <a:rPr lang="en-US" altLang="zh-TW" b="1" dirty="0" smtClean="0">
                <a:latin typeface="Cambria Math"/>
              </a:rPr>
              <a:t>35025</a:t>
            </a:r>
            <a:r>
              <a:rPr lang="zh-TW" altLang="en-US" b="1" dirty="0" smtClean="0">
                <a:latin typeface="Cambria Math"/>
              </a:rPr>
              <a:t>句</a:t>
            </a:r>
            <a:endParaRPr lang="en-US" altLang="zh-TW" b="1" dirty="0" smtClean="0">
              <a:latin typeface="Cambria Math"/>
            </a:endParaRPr>
          </a:p>
          <a:p>
            <a:r>
              <a:rPr lang="zh-TW" altLang="en-US" dirty="0" smtClean="0">
                <a:latin typeface="Cambria Math"/>
              </a:rPr>
              <a:t>試驗</a:t>
            </a:r>
            <a:r>
              <a:rPr lang="zh-TW" altLang="en-US" dirty="0">
                <a:latin typeface="Cambria Math"/>
              </a:rPr>
              <a:t>語料</a:t>
            </a:r>
            <a:endParaRPr lang="en-US" altLang="zh-TW" dirty="0">
              <a:latin typeface="Cambria Math"/>
            </a:endParaRPr>
          </a:p>
          <a:p>
            <a:pPr lvl="1"/>
            <a:r>
              <a:rPr lang="zh-TW" altLang="en-US" dirty="0">
                <a:latin typeface="Cambria Math"/>
              </a:rPr>
              <a:t>教育部辭典平行例句</a:t>
            </a:r>
            <a:r>
              <a:rPr lang="en-US" altLang="zh-TW" dirty="0">
                <a:latin typeface="Cambria Math"/>
              </a:rPr>
              <a:t>8027</a:t>
            </a:r>
            <a:r>
              <a:rPr lang="zh-TW" altLang="en-US" dirty="0">
                <a:latin typeface="Cambria Math"/>
              </a:rPr>
              <a:t>句</a:t>
            </a:r>
            <a:endParaRPr lang="en-US" altLang="zh-TW" dirty="0">
              <a:latin typeface="Cambria Math"/>
            </a:endParaRPr>
          </a:p>
          <a:p>
            <a:r>
              <a:rPr lang="zh-TW" altLang="en-US" dirty="0"/>
              <a:t>翻譯效果</a:t>
            </a:r>
            <a:endParaRPr lang="en-US" altLang="zh-TW" dirty="0"/>
          </a:p>
          <a:p>
            <a:pPr lvl="1"/>
            <a:r>
              <a:rPr lang="en-US" altLang="zh-TW" dirty="0"/>
              <a:t>BLEU</a:t>
            </a:r>
            <a:r>
              <a:rPr lang="zh-TW" altLang="en-US" dirty="0"/>
              <a:t>分數以詞為單位</a:t>
            </a:r>
            <a:endParaRPr lang="zh-TW" altLang="zh-TW" dirty="0"/>
          </a:p>
          <a:p>
            <a:endParaRPr lang="zh-TW" altLang="zh-TW" dirty="0" smtClean="0"/>
          </a:p>
        </p:txBody>
      </p:sp>
      <p:graphicFrame>
        <p:nvGraphicFramePr>
          <p:cNvPr id="32771" name="Group 3"/>
          <p:cNvGraphicFramePr>
            <a:graphicFrameLocks noGrp="1"/>
          </p:cNvGraphicFramePr>
          <p:nvPr>
            <p:extLst/>
          </p:nvPr>
        </p:nvGraphicFramePr>
        <p:xfrm>
          <a:off x="1187624" y="5733256"/>
          <a:ext cx="4467841" cy="972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311"/>
                <a:gridCol w="1450765"/>
                <a:gridCol w="1450765"/>
              </a:tblGrid>
              <a:tr h="14401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語料前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加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TGB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語料後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平行語料句數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64121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99146</a:t>
                      </a: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句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  <a:tr h="251880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BLEU</a:t>
                      </a: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分數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13.82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19.33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51" marR="81651" marT="67155" marB="42462" horzOverflow="overflow"/>
                </a:tc>
              </a:tr>
            </a:tbl>
          </a:graphicData>
        </a:graphic>
      </p:graphicFrame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0273132" y="3621365"/>
            <a:ext cx="1642322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Cambria Math"/>
              </a:rPr>
              <a:t>教育部辭典條目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9638222" y="2565103"/>
            <a:ext cx="1284072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solidFill>
                  <a:srgbClr val="000000"/>
                </a:solidFill>
                <a:latin typeface="AR PL UMing TW"/>
              </a:rPr>
              <a:t>SVM</a:t>
            </a:r>
          </a:p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分類器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9638222" y="4983340"/>
            <a:ext cx="128883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>
                <a:latin typeface="Cambria Math"/>
              </a:rPr>
              <a:t>臺文典藏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9638222" y="4270355"/>
            <a:ext cx="1288835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/>
              <a:t>新聞語料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11275781" y="2680990"/>
            <a:ext cx="1290422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結果</a:t>
            </a:r>
          </a:p>
        </p:txBody>
      </p:sp>
      <p:cxnSp>
        <p:nvCxnSpPr>
          <p:cNvPr id="19" name="AutoShape 21"/>
          <p:cNvCxnSpPr>
            <a:cxnSpLocks noChangeShapeType="1"/>
            <a:stCxn id="10" idx="3"/>
            <a:endCxn id="18" idx="1"/>
          </p:cNvCxnSpPr>
          <p:nvPr/>
        </p:nvCxnSpPr>
        <p:spPr bwMode="auto">
          <a:xfrm>
            <a:off x="10922295" y="2941341"/>
            <a:ext cx="353486" cy="79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12003900" y="3621365"/>
            <a:ext cx="1642322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/>
              <a:t>教育部附錄句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11231622" y="4567217"/>
            <a:ext cx="1284072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12692437" y="4983340"/>
            <a:ext cx="1288835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>
                <a:latin typeface="Cambria Math"/>
              </a:rPr>
              <a:t>05</a:t>
            </a:r>
            <a:r>
              <a:rPr lang="zh-TW" altLang="en-US" dirty="0" smtClean="0">
                <a:latin typeface="Cambria Math"/>
              </a:rPr>
              <a:t>臺</a:t>
            </a:r>
            <a:r>
              <a:rPr lang="zh-TW" altLang="en-US" dirty="0">
                <a:latin typeface="Cambria Math"/>
              </a:rPr>
              <a:t>文典藏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12692437" y="4270355"/>
            <a:ext cx="1288835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 dirty="0" smtClean="0"/>
              <a:t>05</a:t>
            </a:r>
            <a:r>
              <a:rPr lang="zh-TW" altLang="en-US" dirty="0" smtClean="0"/>
              <a:t>新聞語料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1" name="直線單箭頭接點 20"/>
          <p:cNvCxnSpPr>
            <a:stCxn id="15" idx="3"/>
            <a:endCxn id="24" idx="1"/>
          </p:cNvCxnSpPr>
          <p:nvPr/>
        </p:nvCxnSpPr>
        <p:spPr bwMode="auto">
          <a:xfrm>
            <a:off x="10927057" y="4532293"/>
            <a:ext cx="304565" cy="411162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1" idx="3"/>
            <a:endCxn id="24" idx="1"/>
          </p:cNvCxnSpPr>
          <p:nvPr/>
        </p:nvCxnSpPr>
        <p:spPr bwMode="auto">
          <a:xfrm flipV="1">
            <a:off x="10927057" y="4943455"/>
            <a:ext cx="304565" cy="301029"/>
          </a:xfrm>
          <a:prstGeom prst="straightConnector1">
            <a:avLst/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4527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b="1" dirty="0" smtClean="0"/>
              <a:t>語料</a:t>
            </a:r>
            <a:endParaRPr lang="en-US" altLang="zh-TW" b="1" dirty="0" smtClean="0"/>
          </a:p>
          <a:p>
            <a:pPr lvl="1" eaLnBrk="1" hangingPunct="1"/>
            <a:r>
              <a:rPr lang="zh-TW" altLang="en-US" dirty="0" smtClean="0"/>
              <a:t>語料狀況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語料庫介紹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語料樣式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翻譯相關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翻譯模型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語料整理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第二節：</a:t>
            </a:r>
            <a:r>
              <a:rPr lang="zh-TW" altLang="en-US" dirty="0" smtClean="0"/>
              <a:t>相關文獻佮背景智識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第五節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結論佮未來發展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zh-TW" altLang="en-US" dirty="0" smtClean="0"/>
              <a:t>結論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拄好長度斷詞佮長詞優先差無濟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用斷字翻譯有改善未知詞問題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分類閩南語佮華語各</a:t>
            </a:r>
            <a:r>
              <a:rPr lang="en-US" altLang="zh-TW" dirty="0" smtClean="0"/>
              <a:t>50</a:t>
            </a:r>
            <a:r>
              <a:rPr lang="zh-TW" altLang="en-US" dirty="0" smtClean="0"/>
              <a:t>个特徵詞就夠用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整理資訊無完整的語料庫，對翻譯有幫助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語料的</a:t>
            </a:r>
            <a:r>
              <a:rPr lang="zh-TW" altLang="en-US" dirty="0"/>
              <a:t>數量</a:t>
            </a:r>
            <a:r>
              <a:rPr lang="zh-TW" altLang="en-US" dirty="0" smtClean="0"/>
              <a:t>影響效果</a:t>
            </a:r>
            <a:r>
              <a:rPr lang="zh-TW" altLang="en-US" dirty="0"/>
              <a:t>誠</a:t>
            </a:r>
            <a:r>
              <a:rPr lang="zh-TW" altLang="en-US" dirty="0" smtClean="0"/>
              <a:t>濟</a:t>
            </a:r>
            <a:endParaRPr lang="en-US" altLang="zh-TW" dirty="0" smtClean="0"/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未來發展</a:t>
            </a:r>
            <a:endParaRPr lang="en-US" altLang="zh-TW" dirty="0"/>
          </a:p>
          <a:p>
            <a:pPr lvl="1">
              <a:defRPr/>
            </a:pPr>
            <a:r>
              <a:rPr lang="zh-TW" altLang="en-US" dirty="0"/>
              <a:t>自動校對語料</a:t>
            </a:r>
            <a:endParaRPr lang="en-US" altLang="zh-TW" dirty="0"/>
          </a:p>
          <a:p>
            <a:pPr lvl="1">
              <a:defRPr/>
            </a:pPr>
            <a:r>
              <a:rPr lang="zh-TW" altLang="en-US" dirty="0" smtClean="0"/>
              <a:t>加強斷詞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應用佇字幕辨識</a:t>
            </a:r>
          </a:p>
        </p:txBody>
      </p:sp>
    </p:spTree>
    <p:extLst>
      <p:ext uri="{BB962C8B-B14F-4D97-AF65-F5344CB8AC3E}">
        <p14:creationId xmlns:p14="http://schemas.microsoft.com/office/powerpoint/2010/main" val="175322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未來發展─加強翻譯</a:t>
            </a:r>
            <a:endParaRPr lang="zh-TW" altLang="en-US" dirty="0"/>
          </a:p>
        </p:txBody>
      </p:sp>
      <p:sp>
        <p:nvSpPr>
          <p:cNvPr id="5529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TW" altLang="en-US" dirty="0"/>
              <a:t>自動校對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翻譯的訓練語料有誠濟錯誤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語料需要人工校對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減人工負擔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問題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語料改錯字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用「原始語料」佮「校對語料」訓練翻譯模型</a:t>
            </a:r>
            <a:endParaRPr lang="en-US" altLang="zh-TW" dirty="0" smtClean="0"/>
          </a:p>
          <a:p>
            <a:pPr>
              <a:defRPr/>
            </a:pPr>
            <a:r>
              <a:rPr lang="zh-TW" altLang="en-US" dirty="0" smtClean="0"/>
              <a:t>加強</a:t>
            </a:r>
            <a:r>
              <a:rPr lang="zh-TW" altLang="en-US" dirty="0"/>
              <a:t>斷</a:t>
            </a:r>
            <a:r>
              <a:rPr lang="zh-TW" altLang="en-US" dirty="0" smtClean="0"/>
              <a:t>詞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目的</a:t>
            </a:r>
            <a:endParaRPr lang="zh-TW" altLang="en-US" dirty="0"/>
          </a:p>
          <a:p>
            <a:pPr lvl="2">
              <a:defRPr/>
            </a:pPr>
            <a:r>
              <a:rPr lang="zh-TW" altLang="en-US" dirty="0"/>
              <a:t>斷</a:t>
            </a:r>
            <a:r>
              <a:rPr lang="zh-TW" altLang="en-US" dirty="0" smtClean="0"/>
              <a:t>詞效果影響著翻譯效果</a:t>
            </a:r>
            <a:endParaRPr lang="en-US" altLang="zh-TW" dirty="0" smtClean="0"/>
          </a:p>
          <a:p>
            <a:pPr lvl="1">
              <a:defRPr/>
            </a:pP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2">
              <a:defRPr/>
            </a:pPr>
            <a:r>
              <a:rPr lang="zh-TW" altLang="en-US" dirty="0" smtClean="0"/>
              <a:t>詞性</a:t>
            </a:r>
            <a:r>
              <a:rPr lang="zh-TW" altLang="en-US" dirty="0"/>
              <a:t>斷詞</a:t>
            </a:r>
            <a:endParaRPr lang="en-US" altLang="zh-TW" dirty="0"/>
          </a:p>
          <a:p>
            <a:pPr lvl="2">
              <a:defRPr/>
            </a:pPr>
            <a:r>
              <a:rPr lang="zh-TW" altLang="en-US" dirty="0" smtClean="0"/>
              <a:t>剖析</a:t>
            </a:r>
            <a:r>
              <a:rPr lang="zh-TW" altLang="en-US" dirty="0"/>
              <a:t>器</a:t>
            </a:r>
            <a:endParaRPr lang="en-US" altLang="zh-TW" dirty="0"/>
          </a:p>
          <a:p>
            <a:pPr lvl="3">
              <a:defRPr/>
            </a:pPr>
            <a:r>
              <a:rPr lang="zh-TW" altLang="en-US" dirty="0"/>
              <a:t>我佮伊欲來去食</a:t>
            </a:r>
            <a:r>
              <a:rPr lang="zh-TW" altLang="en-US" dirty="0" smtClean="0"/>
              <a:t>飯</a:t>
            </a:r>
            <a:endParaRPr lang="en-US" altLang="zh-TW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6212533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751204" y="1935499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原始</a:t>
            </a:r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9" name="AutoShape 8"/>
          <p:cNvCxnSpPr>
            <a:cxnSpLocks noChangeShapeType="1"/>
            <a:stCxn id="11" idx="3"/>
            <a:endCxn id="43" idx="1"/>
          </p:cNvCxnSpPr>
          <p:nvPr/>
        </p:nvCxnSpPr>
        <p:spPr bwMode="auto">
          <a:xfrm>
            <a:off x="7667533" y="2225726"/>
            <a:ext cx="107971" cy="72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6384201" y="1850520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機器整理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12" name="AutoShape 11"/>
          <p:cNvCxnSpPr>
            <a:cxnSpLocks noChangeShapeType="1"/>
            <a:stCxn id="6" idx="3"/>
            <a:endCxn id="11" idx="1"/>
          </p:cNvCxnSpPr>
          <p:nvPr/>
        </p:nvCxnSpPr>
        <p:spPr bwMode="auto">
          <a:xfrm>
            <a:off x="6020133" y="2225005"/>
            <a:ext cx="364068" cy="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" name="AutoShape 12"/>
          <p:cNvCxnSpPr>
            <a:cxnSpLocks noChangeShapeType="1"/>
            <a:endCxn id="6" idx="1"/>
          </p:cNvCxnSpPr>
          <p:nvPr/>
        </p:nvCxnSpPr>
        <p:spPr bwMode="auto">
          <a:xfrm>
            <a:off x="3963345" y="2226446"/>
            <a:ext cx="786419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4751204" y="3295688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訓練資</a:t>
            </a:r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cxnSp>
        <p:nvCxnSpPr>
          <p:cNvPr id="23" name="AutoShape 11"/>
          <p:cNvCxnSpPr>
            <a:cxnSpLocks noChangeShapeType="1"/>
            <a:stCxn id="5" idx="1"/>
            <a:endCxn id="22" idx="3"/>
          </p:cNvCxnSpPr>
          <p:nvPr/>
        </p:nvCxnSpPr>
        <p:spPr bwMode="auto">
          <a:xfrm flipH="1">
            <a:off x="6020133" y="3585194"/>
            <a:ext cx="1924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62" name="群組 61"/>
          <p:cNvGrpSpPr/>
          <p:nvPr/>
        </p:nvGrpSpPr>
        <p:grpSpPr>
          <a:xfrm>
            <a:off x="4233456" y="4585347"/>
            <a:ext cx="4038811" cy="1881944"/>
            <a:chOff x="4925853" y="1872942"/>
            <a:chExt cx="4038811" cy="1881944"/>
          </a:xfrm>
        </p:grpSpPr>
        <p:sp>
          <p:nvSpPr>
            <p:cNvPr id="27" name="Oval 3"/>
            <p:cNvSpPr>
              <a:spLocks noChangeArrowheads="1"/>
            </p:cNvSpPr>
            <p:nvPr/>
          </p:nvSpPr>
          <p:spPr bwMode="auto">
            <a:xfrm>
              <a:off x="5579484" y="2733998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492585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我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9" name="Oval 6"/>
            <p:cNvSpPr>
              <a:spLocks noChangeArrowheads="1"/>
            </p:cNvSpPr>
            <p:nvPr/>
          </p:nvSpPr>
          <p:spPr bwMode="auto">
            <a:xfrm>
              <a:off x="801240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食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0" name="Oval 8"/>
            <p:cNvSpPr>
              <a:spLocks noChangeArrowheads="1"/>
            </p:cNvSpPr>
            <p:nvPr/>
          </p:nvSpPr>
          <p:spPr bwMode="auto">
            <a:xfrm>
              <a:off x="6469131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>
                  <a:solidFill>
                    <a:srgbClr val="000000"/>
                  </a:solidFill>
                  <a:latin typeface="AR PL UMing TW"/>
                </a:rPr>
                <a:t>欲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1" name="Oval 4"/>
            <p:cNvSpPr>
              <a:spLocks noChangeArrowheads="1"/>
            </p:cNvSpPr>
            <p:nvPr/>
          </p:nvSpPr>
          <p:spPr bwMode="auto">
            <a:xfrm>
              <a:off x="5440279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2" name="Oval 6"/>
            <p:cNvSpPr>
              <a:spLocks noChangeArrowheads="1"/>
            </p:cNvSpPr>
            <p:nvPr/>
          </p:nvSpPr>
          <p:spPr bwMode="auto">
            <a:xfrm>
              <a:off x="8526834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飯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983557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來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4" name="Oval 4"/>
            <p:cNvSpPr>
              <a:spLocks noChangeArrowheads="1"/>
            </p:cNvSpPr>
            <p:nvPr/>
          </p:nvSpPr>
          <p:spPr bwMode="auto">
            <a:xfrm>
              <a:off x="5954705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/>
                <a:t>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7497983" y="3317873"/>
              <a:ext cx="437830" cy="437013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去</a:t>
              </a:r>
              <a:endParaRPr lang="en-US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auto">
            <a:xfrm>
              <a:off x="7379976" y="2701347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8408827" y="2695333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sp>
          <p:nvSpPr>
            <p:cNvPr id="39" name="Oval 3"/>
            <p:cNvSpPr>
              <a:spLocks noChangeArrowheads="1"/>
            </p:cNvSpPr>
            <p:nvPr/>
          </p:nvSpPr>
          <p:spPr bwMode="auto">
            <a:xfrm>
              <a:off x="6865549" y="1872942"/>
              <a:ext cx="159419" cy="159026"/>
            </a:xfrm>
            <a:prstGeom prst="ellipse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endParaRPr lang="zh-TW" altLang="zh-TW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直線單箭頭接點 39"/>
            <p:cNvCxnSpPr>
              <a:stCxn id="28" idx="0"/>
              <a:endCxn id="27" idx="3"/>
            </p:cNvCxnSpPr>
            <p:nvPr/>
          </p:nvCxnSpPr>
          <p:spPr bwMode="auto">
            <a:xfrm flipV="1">
              <a:off x="5144768" y="2869735"/>
              <a:ext cx="458062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單箭頭接點 41"/>
            <p:cNvCxnSpPr>
              <a:stCxn id="31" idx="0"/>
              <a:endCxn id="27" idx="4"/>
            </p:cNvCxnSpPr>
            <p:nvPr/>
          </p:nvCxnSpPr>
          <p:spPr bwMode="auto">
            <a:xfrm flipV="1">
              <a:off x="5659194" y="2893024"/>
              <a:ext cx="0" cy="42484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>
              <a:stCxn id="34" idx="0"/>
              <a:endCxn id="27" idx="5"/>
            </p:cNvCxnSpPr>
            <p:nvPr/>
          </p:nvCxnSpPr>
          <p:spPr bwMode="auto">
            <a:xfrm flipH="1" flipV="1">
              <a:off x="5715557" y="2869735"/>
              <a:ext cx="458063" cy="448138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>
              <a:stCxn id="33" idx="0"/>
              <a:endCxn id="37" idx="4"/>
            </p:cNvCxnSpPr>
            <p:nvPr/>
          </p:nvCxnSpPr>
          <p:spPr bwMode="auto">
            <a:xfrm flipV="1">
              <a:off x="7202472" y="2860373"/>
              <a:ext cx="257214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>
              <a:stCxn id="36" idx="0"/>
              <a:endCxn id="37" idx="4"/>
            </p:cNvCxnSpPr>
            <p:nvPr/>
          </p:nvCxnSpPr>
          <p:spPr bwMode="auto">
            <a:xfrm flipH="1" flipV="1">
              <a:off x="7459686" y="2860373"/>
              <a:ext cx="257212" cy="45750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線單箭頭接點 49"/>
            <p:cNvCxnSpPr>
              <a:stCxn id="29" idx="0"/>
              <a:endCxn id="38" idx="4"/>
            </p:cNvCxnSpPr>
            <p:nvPr/>
          </p:nvCxnSpPr>
          <p:spPr bwMode="auto">
            <a:xfrm flipV="1">
              <a:off x="8231324" y="2854359"/>
              <a:ext cx="257213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>
              <a:stCxn id="32" idx="0"/>
              <a:endCxn id="38" idx="4"/>
            </p:cNvCxnSpPr>
            <p:nvPr/>
          </p:nvCxnSpPr>
          <p:spPr bwMode="auto">
            <a:xfrm flipH="1" flipV="1">
              <a:off x="8488537" y="2854359"/>
              <a:ext cx="257212" cy="463514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>
              <a:stCxn id="27" idx="0"/>
              <a:endCxn id="39" idx="4"/>
            </p:cNvCxnSpPr>
            <p:nvPr/>
          </p:nvCxnSpPr>
          <p:spPr bwMode="auto">
            <a:xfrm flipV="1">
              <a:off x="5659194" y="2031968"/>
              <a:ext cx="1286065" cy="702030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線單箭頭接點 55"/>
            <p:cNvCxnSpPr>
              <a:stCxn id="30" idx="0"/>
              <a:endCxn id="39" idx="4"/>
            </p:cNvCxnSpPr>
            <p:nvPr/>
          </p:nvCxnSpPr>
          <p:spPr bwMode="auto">
            <a:xfrm flipV="1">
              <a:off x="6688046" y="2031968"/>
              <a:ext cx="257213" cy="128590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>
              <a:stCxn id="37" idx="0"/>
              <a:endCxn id="39" idx="4"/>
            </p:cNvCxnSpPr>
            <p:nvPr/>
          </p:nvCxnSpPr>
          <p:spPr bwMode="auto">
            <a:xfrm flipH="1" flipV="1">
              <a:off x="6945259" y="2031968"/>
              <a:ext cx="514427" cy="669379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>
              <a:stCxn id="38" idx="0"/>
              <a:endCxn id="39" idx="4"/>
            </p:cNvCxnSpPr>
            <p:nvPr/>
          </p:nvCxnSpPr>
          <p:spPr bwMode="auto">
            <a:xfrm flipH="1" flipV="1">
              <a:off x="6945259" y="2031968"/>
              <a:ext cx="1543278" cy="663365"/>
            </a:xfrm>
            <a:prstGeom prst="straightConnector1">
              <a:avLst/>
            </a:prstGeom>
            <a:ln>
              <a:headEnd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" name="AutoShape 10"/>
          <p:cNvSpPr>
            <a:spLocks noChangeArrowheads="1"/>
          </p:cNvSpPr>
          <p:nvPr/>
        </p:nvSpPr>
        <p:spPr bwMode="auto">
          <a:xfrm>
            <a:off x="7691965" y="3295688"/>
            <a:ext cx="1283332" cy="750411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 smtClean="0">
                <a:solidFill>
                  <a:srgbClr val="000000"/>
                </a:solidFill>
                <a:latin typeface="AR PL UMing TW"/>
              </a:rPr>
              <a:t>人工</a:t>
            </a:r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校對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3" name="AutoShape 4"/>
          <p:cNvSpPr>
            <a:spLocks noChangeArrowheads="1"/>
          </p:cNvSpPr>
          <p:nvPr/>
        </p:nvSpPr>
        <p:spPr bwMode="auto">
          <a:xfrm>
            <a:off x="7775504" y="1936940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整理了語料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45" name="AutoShape 4"/>
          <p:cNvSpPr>
            <a:spLocks noChangeArrowheads="1"/>
          </p:cNvSpPr>
          <p:nvPr/>
        </p:nvSpPr>
        <p:spPr bwMode="auto">
          <a:xfrm>
            <a:off x="7728190" y="2611062"/>
            <a:ext cx="1268929" cy="579012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72215" rIns="90000" bIns="4500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改錯字語料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</p:spTree>
    <p:extLst>
      <p:ext uri="{BB962C8B-B14F-4D97-AF65-F5344CB8AC3E}">
        <p14:creationId xmlns:p14="http://schemas.microsoft.com/office/powerpoint/2010/main" val="2694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未來發展─應用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/>
              <a:t>字幕</a:t>
            </a:r>
            <a:r>
              <a:rPr lang="zh-TW" altLang="en-US" dirty="0" smtClean="0"/>
              <a:t>辨識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目的</a:t>
            </a:r>
            <a:endParaRPr lang="zh-TW" altLang="en-US" dirty="0"/>
          </a:p>
          <a:p>
            <a:pPr lvl="2"/>
            <a:r>
              <a:rPr lang="zh-TW" altLang="en-US" dirty="0"/>
              <a:t>聲音語料大部份母語</a:t>
            </a:r>
            <a:r>
              <a:rPr lang="zh-TW" altLang="en-US" dirty="0" smtClean="0"/>
              <a:t>發音、配</a:t>
            </a:r>
            <a:r>
              <a:rPr lang="zh-TW" altLang="en-US" dirty="0"/>
              <a:t>華語</a:t>
            </a:r>
            <a:r>
              <a:rPr lang="zh-TW" altLang="en-US" dirty="0" smtClean="0"/>
              <a:t>字幕</a:t>
            </a:r>
            <a:endParaRPr lang="en-US" altLang="zh-TW" dirty="0" smtClean="0"/>
          </a:p>
          <a:p>
            <a:pPr lvl="3"/>
            <a:r>
              <a:rPr lang="zh-TW" altLang="en-US" dirty="0" smtClean="0"/>
              <a:t>電視劇、廣播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補上母語字幕，學母語用字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輸入母語聲音、華語字幕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輸出母語字幕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第六節</a:t>
            </a:r>
            <a:r>
              <a:rPr lang="zh-TW" altLang="zh-TW" dirty="0" smtClean="0"/>
              <a:t>：</a:t>
            </a:r>
            <a:r>
              <a:rPr lang="zh-TW" altLang="en-US" dirty="0" smtClean="0"/>
              <a:t>參考文獻</a:t>
            </a:r>
            <a:endParaRPr lang="zh-TW" altLang="en-US" dirty="0"/>
          </a:p>
        </p:txBody>
      </p:sp>
      <p:sp>
        <p:nvSpPr>
          <p:cNvPr id="583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Ma, Wei-Yun and </a:t>
            </a:r>
            <a:r>
              <a:rPr lang="en-US" altLang="zh-TW" dirty="0" err="1"/>
              <a:t>Keh-Jiann</a:t>
            </a:r>
            <a:r>
              <a:rPr lang="en-US" altLang="zh-TW" dirty="0"/>
              <a:t> Chen, 2003, "Introduction to CKIP Chinese Word Segmentation System for the First International Chinese Word Segmentation Bakeoff", Proceedings of ACL, Second SIGHAN Workshop on Chinese Language Processing, pp168-171.</a:t>
            </a:r>
            <a:endParaRPr lang="en-US" altLang="zh-TW" dirty="0" smtClean="0"/>
          </a:p>
          <a:p>
            <a:r>
              <a:rPr lang="en-US" altLang="zh-TW" dirty="0" smtClean="0"/>
              <a:t>Peter </a:t>
            </a:r>
            <a:r>
              <a:rPr lang="en-US" altLang="zh-TW" dirty="0"/>
              <a:t>F. Brown , Vincent J. Della </a:t>
            </a:r>
            <a:r>
              <a:rPr lang="en-US" altLang="zh-TW" dirty="0" err="1"/>
              <a:t>Pietra</a:t>
            </a:r>
            <a:r>
              <a:rPr lang="en-US" altLang="zh-TW" dirty="0"/>
              <a:t> , Stephen A. Della </a:t>
            </a:r>
            <a:r>
              <a:rPr lang="en-US" altLang="zh-TW" dirty="0" err="1"/>
              <a:t>Pietra</a:t>
            </a:r>
            <a:r>
              <a:rPr lang="en-US" altLang="zh-TW" dirty="0"/>
              <a:t> , Robert L. Mercer, The mathematics of statistical machine translation: parameter estimation, Computational Linguistics, v.19 n.2, June 1993 </a:t>
            </a:r>
            <a:endParaRPr lang="en-US" altLang="zh-TW" dirty="0" smtClean="0"/>
          </a:p>
          <a:p>
            <a:r>
              <a:rPr lang="en-US" altLang="zh-TW" dirty="0"/>
              <a:t>Philipp Koehn, </a:t>
            </a:r>
            <a:r>
              <a:rPr lang="en-US" altLang="zh-TW" dirty="0" err="1"/>
              <a:t>Hieu</a:t>
            </a:r>
            <a:r>
              <a:rPr lang="en-US" altLang="zh-TW" dirty="0"/>
              <a:t> Hoang, Alexandra Birch, Chris </a:t>
            </a:r>
            <a:r>
              <a:rPr lang="en-US" altLang="zh-TW" dirty="0" err="1"/>
              <a:t>Callison</a:t>
            </a:r>
            <a:r>
              <a:rPr lang="en-US" altLang="zh-TW" dirty="0"/>
              <a:t>-Burch, Marcello Federico, Nicola </a:t>
            </a:r>
            <a:r>
              <a:rPr lang="en-US" altLang="zh-TW" dirty="0" err="1"/>
              <a:t>Bertoldi</a:t>
            </a:r>
            <a:r>
              <a:rPr lang="en-US" altLang="zh-TW" dirty="0"/>
              <a:t>, Brooke Cowan, Wade Shen, Christine Moran, Richard </a:t>
            </a:r>
            <a:r>
              <a:rPr lang="en-US" altLang="zh-TW" dirty="0" err="1"/>
              <a:t>Zens</a:t>
            </a:r>
            <a:r>
              <a:rPr lang="en-US" altLang="zh-TW" dirty="0"/>
              <a:t>, Chris Dyer, </a:t>
            </a:r>
            <a:r>
              <a:rPr lang="en-US" altLang="zh-TW" dirty="0" err="1"/>
              <a:t>Ondrej</a:t>
            </a:r>
            <a:r>
              <a:rPr lang="en-US" altLang="zh-TW" dirty="0"/>
              <a:t> </a:t>
            </a:r>
            <a:r>
              <a:rPr lang="en-US" altLang="zh-TW" dirty="0" err="1"/>
              <a:t>Bojar</a:t>
            </a:r>
            <a:r>
              <a:rPr lang="en-US" altLang="zh-TW" dirty="0"/>
              <a:t>, Alexandra Constantin, Evan </a:t>
            </a:r>
            <a:r>
              <a:rPr lang="en-US" altLang="zh-TW" dirty="0" err="1"/>
              <a:t>Herbst</a:t>
            </a:r>
            <a:r>
              <a:rPr lang="en-US" altLang="zh-TW" dirty="0"/>
              <a:t>, Moses: Open Source Toolkit for Statistical Machine Translation, Annual Meeting of the Association for Computational Linguistics (ACL), demonstration session, Prague, Czech Republic, June 2007. 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122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華語閩南語</a:t>
            </a:r>
            <a:r>
              <a:rPr lang="zh-TW" altLang="en-US" dirty="0"/>
              <a:t>實際</a:t>
            </a:r>
            <a:r>
              <a:rPr lang="zh-TW" altLang="en-US" dirty="0" smtClean="0"/>
              <a:t>翻譯範例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90784561"/>
              </p:ext>
            </p:extLst>
          </p:nvPr>
        </p:nvGraphicFramePr>
        <p:xfrm>
          <a:off x="251520" y="1916832"/>
          <a:ext cx="87045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045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食安問題連環爆，立法院長王金平下午主持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食品安全衛生管理法</a:t>
                      </a:r>
                      <a:r>
                        <a:rPr lang="en-US" altLang="zh-TW" dirty="0" smtClean="0"/>
                        <a:t>》</a:t>
                      </a:r>
                      <a:r>
                        <a:rPr lang="zh-TW" altLang="en-US" dirty="0" smtClean="0"/>
                        <a:t>協商仍未獲共識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食安問題連環爆，立法院長王金平下晡主持</a:t>
                      </a:r>
                      <a:r>
                        <a:rPr lang="en-US" altLang="zh-TW" dirty="0" smtClean="0"/>
                        <a:t>《</a:t>
                      </a:r>
                      <a:r>
                        <a:rPr lang="zh-TW" altLang="en-US" dirty="0" smtClean="0"/>
                        <a:t>食品安全衛生管理法</a:t>
                      </a:r>
                      <a:r>
                        <a:rPr lang="en-US" altLang="zh-TW" dirty="0" smtClean="0"/>
                        <a:t>》</a:t>
                      </a:r>
                      <a:r>
                        <a:rPr lang="zh-TW" altLang="en-US" dirty="0" smtClean="0"/>
                        <a:t>協商猶未獲共識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46741"/>
              </p:ext>
            </p:extLst>
          </p:nvPr>
        </p:nvGraphicFramePr>
        <p:xfrm>
          <a:off x="251520" y="2924944"/>
          <a:ext cx="618998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18998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昨晚在粉絲團貼篇北海豬油製品流入大潤發等賣場的分享文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昨暗佇粉絲團貼篇北海豬油製品流入大純發等賣場的分享文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05311"/>
              </p:ext>
            </p:extLst>
          </p:nvPr>
        </p:nvGraphicFramePr>
        <p:xfrm>
          <a:off x="251520" y="3933056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究竟傳統是甚麼</a:t>
                      </a:r>
                      <a:r>
                        <a:rPr lang="en-US" altLang="zh-TW" dirty="0" smtClean="0"/>
                        <a:t>?</a:t>
                      </a:r>
                      <a:r>
                        <a:rPr lang="zh-TW" altLang="en-US" dirty="0" smtClean="0"/>
                        <a:t>有沒有可以讓我們依循的道路</a:t>
                      </a:r>
                      <a:r>
                        <a:rPr lang="en-US" altLang="zh-TW" dirty="0" smtClean="0"/>
                        <a:t>?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究竟傳統是按怎？有無通予咱照的道路？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50713"/>
              </p:ext>
            </p:extLst>
          </p:nvPr>
        </p:nvGraphicFramePr>
        <p:xfrm>
          <a:off x="251520" y="4941168"/>
          <a:ext cx="6096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如果傳統的重要族群活動，看不到文化，體會不到精神，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若是傳統的重要的族群活動，看袂著文化，體會毋著精神，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8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多謝逐家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18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附錄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TW" altLang="en-US" dirty="0" smtClean="0"/>
              <a:t>對齊模型介紹</a:t>
            </a:r>
            <a:endParaRPr lang="en-US" altLang="zh-TW" dirty="0" smtClean="0"/>
          </a:p>
          <a:p>
            <a:r>
              <a:rPr lang="zh-TW" altLang="en-US" dirty="0" smtClean="0"/>
              <a:t>語言模型介紹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898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揣出華語佮</a:t>
            </a:r>
            <a:r>
              <a:rPr lang="zh-TW" altLang="zh-TW" dirty="0" smtClean="0"/>
              <a:t>閩南語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詞</a:t>
            </a:r>
            <a:r>
              <a:rPr lang="zh-TW" altLang="en-US" dirty="0" smtClean="0"/>
              <a:t>機率</a:t>
            </a:r>
            <a:r>
              <a:rPr lang="zh-TW" altLang="zh-TW" dirty="0" smtClean="0"/>
              <a:t>對應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功能親像雙語辭典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對應資訊是對平行語料揣出來的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做法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平行</a:t>
            </a:r>
            <a:r>
              <a:rPr lang="zh-TW" altLang="en-US" dirty="0"/>
              <a:t>語料</a:t>
            </a:r>
            <a:r>
              <a:rPr lang="zh-TW" altLang="en-US" dirty="0" smtClean="0"/>
              <a:t>一句一句處理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記錄華語全部的詞佮閩南語全部的詞對應幾擺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對應較濟擺的對應組合就是翻譯選項之一</a:t>
            </a:r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106252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</a:t>
            </a:r>
            <a:r>
              <a:rPr lang="zh-TW" altLang="zh-TW" dirty="0" smtClean="0"/>
              <a:t> 拍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他</a:t>
            </a:r>
            <a:r>
              <a:rPr lang="en-US" altLang="zh-TW" dirty="0" smtClean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 smtClean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拍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鼓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 誠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語料是整理過的</a:t>
            </a:r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741490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00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輸入語料</a:t>
            </a:r>
            <a:endParaRPr lang="zh-TW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他 打 </a:t>
            </a:r>
            <a:r>
              <a:rPr lang="zh-TW" altLang="zh-TW" dirty="0" smtClean="0"/>
              <a:t>我</a:t>
            </a:r>
            <a:r>
              <a:rPr lang="en-US" altLang="zh-TW" dirty="0" smtClean="0"/>
              <a:t>/</a:t>
            </a:r>
            <a:r>
              <a:rPr lang="zh-TW" altLang="zh-TW" dirty="0" smtClean="0"/>
              <a:t>伊 共 </a:t>
            </a:r>
            <a:r>
              <a:rPr lang="zh-TW" altLang="en-US" dirty="0" smtClean="0"/>
              <a:t>我 </a:t>
            </a:r>
            <a:r>
              <a:rPr lang="en-US" altLang="zh-TW" dirty="0" err="1" smtClean="0"/>
              <a:t>phah</a:t>
            </a:r>
            <a:endParaRPr lang="en-US" altLang="zh-TW" dirty="0" smtClean="0"/>
          </a:p>
          <a:p>
            <a:pPr lvl="2" eaLnBrk="1" hangingPunct="1"/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共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zh-TW" altLang="zh-TW" dirty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他</a:t>
            </a:r>
            <a:r>
              <a:rPr lang="en-US" altLang="zh-TW" dirty="0"/>
              <a:t>-</a:t>
            </a:r>
            <a:r>
              <a:rPr lang="en-US" altLang="zh-TW" dirty="0" err="1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 smtClean="0"/>
              <a:t>打</a:t>
            </a:r>
            <a:r>
              <a:rPr lang="en-US" altLang="zh-TW" dirty="0"/>
              <a:t>-</a:t>
            </a:r>
            <a:r>
              <a:rPr lang="zh-TW" altLang="en-US" dirty="0"/>
              <a:t>伊</a:t>
            </a:r>
            <a:r>
              <a:rPr lang="en-US" altLang="zh-TW" dirty="0"/>
              <a:t>/</a:t>
            </a:r>
            <a:r>
              <a:rPr lang="zh-TW" altLang="zh-TW" dirty="0" smtClean="0"/>
              <a:t>打</a:t>
            </a:r>
            <a:r>
              <a:rPr lang="en-US" altLang="zh-TW" dirty="0" smtClean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/>
              <a:t>打</a:t>
            </a:r>
            <a:r>
              <a:rPr lang="en-US" altLang="zh-TW" dirty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zh-TW" dirty="0"/>
              <a:t>打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lvl="2" eaLnBrk="1" hangingPunct="1"/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en-US" dirty="0" smtClean="0"/>
              <a:t>伊</a:t>
            </a:r>
            <a:r>
              <a:rPr lang="en-US" altLang="zh-TW" dirty="0" smtClean="0"/>
              <a:t>/</a:t>
            </a:r>
            <a:r>
              <a:rPr lang="zh-TW" altLang="zh-TW" dirty="0"/>
              <a:t>我</a:t>
            </a:r>
            <a:r>
              <a:rPr lang="en-US" altLang="zh-TW" dirty="0"/>
              <a:t>-</a:t>
            </a:r>
            <a:r>
              <a:rPr lang="zh-TW" altLang="zh-TW" dirty="0" smtClean="0"/>
              <a:t>共</a:t>
            </a:r>
            <a:r>
              <a:rPr lang="en-US" altLang="zh-TW" dirty="0" smtClean="0"/>
              <a:t>/</a:t>
            </a:r>
            <a:r>
              <a:rPr lang="zh-TW" altLang="zh-TW" dirty="0" smtClean="0"/>
              <a:t>我</a:t>
            </a:r>
            <a:r>
              <a:rPr lang="en-US" altLang="zh-TW" dirty="0" smtClean="0"/>
              <a:t>-</a:t>
            </a:r>
            <a:r>
              <a:rPr lang="zh-TW" altLang="zh-TW" dirty="0" smtClean="0"/>
              <a:t>我</a:t>
            </a:r>
            <a:r>
              <a:rPr lang="en-US" altLang="zh-TW" dirty="0"/>
              <a:t>/</a:t>
            </a:r>
            <a:r>
              <a:rPr lang="zh-TW" altLang="en-US" dirty="0"/>
              <a:t>我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phah</a:t>
            </a:r>
            <a:endParaRPr lang="en-US" altLang="zh-TW" dirty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打 鼓 很 好玩</a:t>
            </a:r>
            <a:r>
              <a:rPr lang="en-US" altLang="zh-TW" dirty="0" smtClean="0"/>
              <a:t>/</a:t>
            </a:r>
            <a:r>
              <a:rPr lang="zh-TW" altLang="en-US" dirty="0" smtClean="0"/>
              <a:t>拍 鼓 誠 趣味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拍</a:t>
            </a:r>
            <a:r>
              <a:rPr lang="en-US" altLang="zh-TW" dirty="0" smtClean="0"/>
              <a:t>/</a:t>
            </a:r>
            <a:r>
              <a:rPr lang="zh-TW" altLang="en-US" dirty="0" smtClean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鼓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/>
              <a:t>-</a:t>
            </a:r>
            <a:r>
              <a:rPr lang="zh-TW" altLang="en-US" dirty="0" smtClean="0"/>
              <a:t> 誠</a:t>
            </a:r>
            <a:r>
              <a:rPr lang="en-US" altLang="zh-TW" dirty="0"/>
              <a:t>/</a:t>
            </a:r>
            <a:r>
              <a:rPr lang="zh-TW" altLang="en-US" dirty="0"/>
              <a:t>打</a:t>
            </a:r>
            <a:r>
              <a:rPr lang="en-US" altLang="zh-TW" dirty="0" smtClean="0"/>
              <a:t>-</a:t>
            </a:r>
            <a:r>
              <a:rPr lang="zh-TW" altLang="en-US" dirty="0" smtClean="0"/>
              <a:t>趣味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……</a:t>
            </a:r>
          </a:p>
          <a:p>
            <a:pPr eaLnBrk="1" hangingPunct="1"/>
            <a:r>
              <a:rPr lang="zh-TW" altLang="en-US" dirty="0" smtClean="0"/>
              <a:t>「打」的對應結果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猶未整理的語料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/>
              <a:t>後壁愛處理的問題</a:t>
            </a:r>
            <a:endParaRPr lang="en-US" altLang="zh-TW" dirty="0"/>
          </a:p>
          <a:p>
            <a:pPr lvl="1" eaLnBrk="1" hangingPunct="1"/>
            <a:endParaRPr lang="en-US" altLang="zh-TW" dirty="0" smtClean="0"/>
          </a:p>
          <a:p>
            <a:pPr lvl="1" eaLnBrk="1" hangingPunct="1"/>
            <a:endParaRPr lang="zh-TW" altLang="zh-TW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對齊模型</a:t>
            </a:r>
            <a:r>
              <a:rPr lang="zh-TW" altLang="en-US" dirty="0" smtClean="0"/>
              <a:t>種類無</a:t>
            </a:r>
            <a:r>
              <a:rPr lang="zh-TW" altLang="en-US" dirty="0"/>
              <a:t>仝範例</a:t>
            </a:r>
            <a:endParaRPr lang="zh-TW" altLang="zh-TW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56312"/>
              </p:ext>
            </p:extLst>
          </p:nvPr>
        </p:nvGraphicFramePr>
        <p:xfrm>
          <a:off x="3707904" y="4653136"/>
          <a:ext cx="5328592" cy="184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11679"/>
                <a:gridCol w="1252617"/>
                <a:gridCol w="1429574"/>
                <a:gridCol w="1234722"/>
              </a:tblGrid>
              <a:tr h="360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閩南對應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對應機率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我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趣味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打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en-US" altLang="zh-TW" dirty="0" err="1" smtClean="0"/>
                        <a:t>phah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1/8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499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閩南語語料種類</a:t>
            </a:r>
            <a:endParaRPr lang="zh-TW" altLang="zh-TW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37775"/>
              </p:ext>
            </p:extLst>
          </p:nvPr>
        </p:nvGraphicFramePr>
        <p:xfrm>
          <a:off x="395536" y="1916832"/>
          <a:ext cx="8352928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2592288"/>
                <a:gridCol w="2088232"/>
                <a:gridCol w="2016224"/>
              </a:tblGrid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</a:tr>
              <a:tr h="1390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全部漢字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全部羅馬拼音</a:t>
                      </a:r>
                      <a:endParaRPr lang="en-US" altLang="zh-TW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有斷詞資訊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TGB</a:t>
                      </a:r>
                      <a:r>
                        <a:rPr lang="zh-TW" altLang="en-US" dirty="0" smtClean="0"/>
                        <a:t>通訊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漢字拼音濫咧用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我欲食飯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新聞語料庫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教育部辭典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漢字佮拼音攏有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漢羅全羅對應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我</a:t>
                      </a:r>
                      <a:r>
                        <a:rPr lang="en-US" altLang="zh-TW" dirty="0" smtClean="0"/>
                        <a:t>beh4</a:t>
                      </a:r>
                      <a:r>
                        <a:rPr lang="zh-TW" altLang="zh-TW" dirty="0" smtClean="0"/>
                        <a:t>食飯</a:t>
                      </a:r>
                      <a:endParaRPr lang="en-US" altLang="zh-TW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gua2 beh4 tsiah8-png7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臺語文數位典藏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部份字有漢字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5122802"/>
            <a:ext cx="7467600" cy="1351023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逐</a:t>
            </a:r>
            <a:r>
              <a:rPr lang="zh-TW" altLang="en-US" dirty="0"/>
              <a:t>个語料庫攏無</a:t>
            </a:r>
            <a:r>
              <a:rPr lang="zh-TW" altLang="en-US" dirty="0" smtClean="0"/>
              <a:t>仝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後</a:t>
            </a:r>
            <a:r>
              <a:rPr lang="zh-TW" altLang="en-US" dirty="0"/>
              <a:t>壁愛處理的</a:t>
            </a:r>
            <a:r>
              <a:rPr lang="zh-TW" altLang="en-US" dirty="0" smtClean="0"/>
              <a:t>問題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/>
                <a:r>
                  <a:rPr lang="zh-TW" altLang="en-US" dirty="0" smtClean="0"/>
                  <a:t>目的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判斷</a:t>
                </a:r>
                <a:r>
                  <a:rPr lang="zh-TW" altLang="en-US" dirty="0"/>
                  <a:t>語</a:t>
                </a:r>
                <a:r>
                  <a:rPr lang="zh-TW" altLang="zh-TW" dirty="0" smtClean="0"/>
                  <a:t>句合理性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</a:t>
                </a:r>
                <a:r>
                  <a:rPr lang="zh-TW" altLang="en-US" dirty="0"/>
                  <a:t>分</a:t>
                </a:r>
                <a:r>
                  <a:rPr lang="zh-TW" altLang="en-US" dirty="0" smtClean="0"/>
                  <a:t>做細句，合理性就是逐个細句機率相乘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訓練方法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先決定一个數字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，代表一擺看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个連紲的詞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共一句</a:t>
                </a:r>
                <a:r>
                  <a:rPr lang="en-US" altLang="zh-TW" dirty="0" smtClean="0"/>
                  <a:t>k</a:t>
                </a:r>
                <a:r>
                  <a:rPr lang="zh-TW" altLang="en-US" dirty="0" smtClean="0"/>
                  <a:t>个詞的句，產生</a:t>
                </a:r>
                <a:r>
                  <a:rPr lang="en-US" altLang="zh-TW" dirty="0" smtClean="0"/>
                  <a:t>k-n+1</a:t>
                </a:r>
                <a:r>
                  <a:rPr lang="zh-TW" altLang="en-US" dirty="0" smtClean="0"/>
                  <a:t>組的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統計全部連紲詞的數量</a:t>
                </a:r>
                <a:endParaRPr lang="en-US" altLang="zh-TW" dirty="0" smtClean="0"/>
              </a:p>
              <a:p>
                <a:pPr eaLnBrk="1" hangingPunct="1"/>
                <a:r>
                  <a:rPr lang="zh-TW" altLang="en-US" dirty="0" smtClean="0"/>
                  <a:t>判斷方法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仝款共試驗語句轉做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連紲詞</a:t>
                </a:r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對逐个連紲詞，用頭前</a:t>
                </a:r>
                <a:r>
                  <a:rPr lang="en-US" altLang="zh-TW" dirty="0" smtClean="0"/>
                  <a:t>n-1</a:t>
                </a:r>
                <a:r>
                  <a:rPr lang="zh-TW" altLang="en-US" dirty="0" smtClean="0"/>
                  <a:t>个詞，算第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个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出現的條件機率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i="1">
                            <a:latin typeface="Cambria Math"/>
                          </a:rPr>
                          <m:t>𝑛</m:t>
                        </m:r>
                        <m:r>
                          <a:rPr lang="en-US" altLang="zh-TW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  <a:p>
                <a:pPr lvl="1" eaLnBrk="1" hangingPunct="1"/>
                <a:r>
                  <a:rPr lang="zh-TW" altLang="en-US" dirty="0" smtClean="0"/>
                  <a:t>語句的合理性是全部</a:t>
                </a:r>
                <a:r>
                  <a:rPr lang="en-US" altLang="zh-TW" dirty="0" smtClean="0"/>
                  <a:t>n</a:t>
                </a:r>
                <a:r>
                  <a:rPr lang="zh-TW" altLang="en-US" dirty="0" smtClean="0"/>
                  <a:t>連</a:t>
                </a:r>
                <a:r>
                  <a:rPr lang="zh-TW" altLang="en-US" dirty="0"/>
                  <a:t>紲</a:t>
                </a:r>
                <a:r>
                  <a:rPr lang="zh-TW" altLang="zh-TW" dirty="0" smtClean="0"/>
                  <a:t>詞</a:t>
                </a:r>
                <a:r>
                  <a:rPr lang="zh-TW" altLang="en-US" dirty="0" smtClean="0"/>
                  <a:t>的機率乘起來</a:t>
                </a:r>
                <a:endParaRPr lang="en-US" altLang="zh-TW" b="0" i="0" dirty="0" smtClean="0">
                  <a:latin typeface="Cambria Math"/>
                </a:endParaRPr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/>
                      </a:rPr>
                      <m:t>p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b="0" i="1" smtClean="0">
                            <a:latin typeface="Cambria Math"/>
                          </a:rPr>
                          <m:t>一句話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pt-BR" altLang="zh-TW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pt-BR" altLang="zh-TW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/>
                              </a:rPr>
                              <m:t>詞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i="1" dirty="0" smtClean="0">
                  <a:latin typeface="Cambria Math"/>
                </a:endParaRPr>
              </a:p>
              <a:p>
                <a:pPr marL="731837" lvl="2" indent="0" eaLnBrk="1" hangingPunct="1">
                  <a:buNone/>
                </a:pPr>
                <a14:m>
                  <m:oMath xmlns:m="http://schemas.openxmlformats.org/officeDocument/2006/math">
                    <m:r>
                      <a:rPr lang="pt-BR" altLang="zh-TW" i="1" smtClean="0">
                        <a:latin typeface="Cambria Math"/>
                        <a:ea typeface="Cambria Math"/>
                      </a:rPr>
                      <m:t>~</m:t>
                    </m:r>
                    <m:nary>
                      <m:naryPr>
                        <m:chr m:val="∏"/>
                        <m:limLoc m:val="subSup"/>
                        <m:ctrlPr>
                          <a:rPr lang="pt-BR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p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𝑘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TW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</a:t>
                </a:r>
                <a:r>
                  <a:rPr lang="pt-BR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dirty="0" smtClean="0"/>
                  <a:t>,…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TW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zh-TW" altLang="en-US" i="1">
                            <a:latin typeface="Cambria Math"/>
                          </a:rPr>
                          <m:t>詞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1">
                <a:blip r:embed="rId3"/>
                <a:stretch>
                  <a:fillRect l="-327" t="-2433" b="-111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模型介紹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847457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假設</a:t>
            </a:r>
            <a:r>
              <a:rPr lang="en-US" altLang="zh-TW" dirty="0" smtClean="0"/>
              <a:t>n=2</a:t>
            </a:r>
            <a:r>
              <a:rPr lang="zh-TW" altLang="en-US" dirty="0" smtClean="0"/>
              <a:t>，考慮二連紲詞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輸入語料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zh-TW" dirty="0"/>
              <a:t>伊 共 我 </a:t>
            </a:r>
            <a:r>
              <a:rPr lang="zh-TW" altLang="zh-TW" b="1" dirty="0"/>
              <a:t>拍</a:t>
            </a:r>
            <a:endParaRPr lang="en-US" altLang="zh-TW" b="1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b="1" dirty="0" smtClean="0"/>
              <a:t>拍</a:t>
            </a:r>
            <a:r>
              <a:rPr lang="zh-TW" altLang="en-US" dirty="0" smtClean="0"/>
              <a:t> 鼓 誠 趣味</a:t>
            </a:r>
            <a:endParaRPr lang="en-US" altLang="zh-TW" dirty="0" smtClean="0"/>
          </a:p>
          <a:p>
            <a:pPr marL="823913" lvl="1" indent="-457200" eaLnBrk="1" hangingPunct="1">
              <a:buFont typeface="+mj-lt"/>
              <a:buAutoNum type="arabicPeriod"/>
            </a:pPr>
            <a:r>
              <a:rPr lang="zh-TW" altLang="en-US" dirty="0" smtClean="0"/>
              <a:t>我 </a:t>
            </a:r>
            <a:r>
              <a:rPr lang="zh-TW" altLang="en-US" b="1" dirty="0" smtClean="0"/>
              <a:t>敲</a:t>
            </a:r>
            <a:r>
              <a:rPr lang="zh-TW" altLang="en-US" dirty="0" smtClean="0"/>
              <a:t> 電話 予 伊</a:t>
            </a:r>
            <a:endParaRPr lang="en-US" altLang="zh-TW" dirty="0"/>
          </a:p>
          <a:p>
            <a:pPr lvl="2" eaLnBrk="1" hangingPunct="1"/>
            <a:endParaRPr lang="zh-TW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模型範例－訓練</a:t>
            </a:r>
            <a:endParaRPr lang="zh-TW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7661937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762900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46302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zh-TW" altLang="en-US" dirty="0" smtClean="0"/>
                  <a:t>假設</a:t>
                </a:r>
                <a:r>
                  <a:rPr lang="en-US" altLang="zh-TW" dirty="0" smtClean="0"/>
                  <a:t>n=2</a:t>
                </a:r>
                <a:r>
                  <a:rPr lang="zh-TW" altLang="en-US" dirty="0"/>
                  <a:t>，考慮二連紲</a:t>
                </a:r>
                <a:r>
                  <a:rPr lang="zh-TW" altLang="en-US" dirty="0" smtClean="0"/>
                  <a:t>詞</a:t>
                </a:r>
                <a:endParaRPr lang="en-US" altLang="zh-TW" dirty="0"/>
              </a:p>
              <a:p>
                <a:pPr eaLnBrk="1" hangingPunct="1"/>
                <a:r>
                  <a:rPr lang="zh-TW" altLang="en-US" dirty="0"/>
                  <a:t>語句機率</a:t>
                </a:r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鼓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鼓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lvl="1" eaLnBrk="1" hangingPunct="1"/>
                <a:r>
                  <a:rPr lang="zh-TW" altLang="en-US" dirty="0"/>
                  <a:t>我 拍 電話</a:t>
                </a:r>
                <a:endParaRPr lang="en-US" altLang="zh-TW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句頭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altLang="zh-TW" i="1">
                            <a:latin typeface="Cambria Math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/>
                          </a:rPr>
                          <m:t>拍</m:t>
                        </m:r>
                      </m:e>
                      <m:e>
                        <m:r>
                          <a:rPr lang="zh-TW" altLang="en-US" i="1">
                            <a:latin typeface="Cambria Math"/>
                          </a:rPr>
                          <m:t>我</m:t>
                        </m:r>
                      </m:e>
                    </m:d>
                    <m:r>
                      <a:rPr lang="en-US" altLang="zh-TW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|</m:t>
                    </m:r>
                    <m:r>
                      <a:rPr lang="en-US" altLang="zh-TW" i="1">
                        <a:latin typeface="Cambria Math"/>
                      </a:rPr>
                      <m:t>拍</m:t>
                    </m:r>
                    <m:r>
                      <a:rPr lang="en-US" altLang="zh-TW" i="1">
                        <a:latin typeface="Cambria Math"/>
                      </a:rPr>
                      <m:t>)×</m:t>
                    </m:r>
                    <m:r>
                      <a:rPr lang="en-US" altLang="zh-TW" i="1">
                        <a:latin typeface="Cambria Math"/>
                      </a:rPr>
                      <m:t>𝑝</m:t>
                    </m:r>
                    <m:r>
                      <a:rPr lang="en-US" altLang="zh-TW" i="1">
                        <a:latin typeface="Cambria Math"/>
                      </a:rPr>
                      <m:t>([</m:t>
                    </m:r>
                    <m:r>
                      <a:rPr lang="en-US" altLang="zh-TW" i="1">
                        <a:latin typeface="Cambria Math"/>
                      </a:rPr>
                      <m:t>句尾</m:t>
                    </m:r>
                    <m:r>
                      <a:rPr lang="en-US" altLang="zh-TW" i="1">
                        <a:latin typeface="Cambria Math"/>
                      </a:rPr>
                      <m:t>]|</m:t>
                    </m:r>
                    <m:r>
                      <a:rPr lang="en-US" altLang="zh-TW" i="1">
                        <a:latin typeface="Cambria Math"/>
                      </a:rPr>
                      <m:t>電話</m:t>
                    </m:r>
                    <m:r>
                      <a:rPr lang="en-US" altLang="zh-TW" i="1">
                        <a:latin typeface="Cambria Math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 marL="457200" indent="-457200" eaLnBrk="1" hangingPunct="1">
                  <a:buFont typeface="+mj-lt"/>
                  <a:buAutoNum type="arabicPeriod"/>
                </a:pPr>
                <a:endParaRPr lang="en-US" altLang="zh-TW" dirty="0"/>
              </a:p>
              <a:p>
                <a:pPr lvl="2" eaLnBrk="1" hangingPunct="1"/>
                <a:endParaRPr lang="zh-TW" altLang="zh-TW" dirty="0" smtClean="0"/>
              </a:p>
            </p:txBody>
          </p:sp>
        </mc:Choice>
        <mc:Fallback xmlns="">
          <p:sp>
            <p:nvSpPr>
              <p:cNvPr id="1741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714500"/>
                <a:ext cx="7467600" cy="4759325"/>
              </a:xfrm>
              <a:blipFill rotWithShape="0">
                <a:blip r:embed="rId3"/>
                <a:stretch>
                  <a:fillRect l="-653" t="-1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語言</a:t>
            </a:r>
            <a:r>
              <a:rPr lang="zh-TW" altLang="en-US" dirty="0" smtClean="0"/>
              <a:t>模型範例－使用</a:t>
            </a:r>
            <a:endParaRPr lang="zh-TW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4238116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004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敲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我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拍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altLang="zh-TW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i="1">
                                        <a:latin typeface="Cambria Math"/>
                                      </a:rPr>
                                      <m:t>我</m:t>
                                    </m:r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句頭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鼓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𝑝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([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句尾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]|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電話</m:t>
                                </m:r>
                                <m:r>
                                  <a:rPr lang="en-US" altLang="zh-TW" b="0" i="1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/>
                                    </a:rPr>
                                    <m:t>−10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TW" dirty="0" smtClean="0"/>
                            <a:t>*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2759855"/>
                  </p:ext>
                </p:extLst>
              </p:nvPr>
            </p:nvGraphicFramePr>
            <p:xfrm>
              <a:off x="827584" y="4386318"/>
              <a:ext cx="5832647" cy="18491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545216"/>
                    <a:gridCol w="1217616"/>
                    <a:gridCol w="1718295"/>
                    <a:gridCol w="1351520"/>
                  </a:tblGrid>
                  <a:tr h="365760"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eaLnBrk="1" hangingPunct="1"/>
                          <a:r>
                            <a:rPr lang="zh-TW" altLang="en-US" dirty="0" smtClean="0"/>
                            <a:t>連紲詞</a:t>
                          </a:r>
                          <a:endParaRPr lang="zh-TW" altLang="zh-TW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zh-TW" altLang="en-US" dirty="0" smtClean="0"/>
                            <a:t>對應機率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106557" r="-27755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106557" r="-7907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206557" r="-27755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206557" r="-7907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1/2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306557" r="-27755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306557" r="-2525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306557" r="-7907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dirty="0" smtClean="0"/>
                            <a:t>1/3</a:t>
                          </a:r>
                          <a:endParaRPr lang="zh-TW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t="-406557" r="-27755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7000" t="-406557" r="-2525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60993" t="-406557" r="-7907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31532" t="-406557" r="-450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文字方塊 5"/>
          <p:cNvSpPr txBox="1"/>
          <p:nvPr/>
        </p:nvSpPr>
        <p:spPr>
          <a:xfrm>
            <a:off x="899593" y="6328660"/>
            <a:ext cx="5097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</a:t>
            </a:r>
            <a:r>
              <a:rPr lang="zh-TW" altLang="en-US" sz="1600" dirty="0" smtClean="0"/>
              <a:t>註：無出現過的機率，有專門的算法予機率加起來是</a:t>
            </a:r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3637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95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動機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想欲改善翻譯效果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改變語料樣式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用開源翻譯工具，無修改演算法</a:t>
            </a:r>
            <a:endParaRPr lang="en-US" altLang="zh-TW" dirty="0" smtClean="0"/>
          </a:p>
          <a:p>
            <a:pPr lvl="2" eaLnBrk="1" hangingPunct="1"/>
            <a:r>
              <a:rPr lang="en-US" altLang="zh-TW" dirty="0" smtClean="0"/>
              <a:t>GIZA++</a:t>
            </a:r>
            <a:r>
              <a:rPr lang="zh-TW" altLang="en-US" dirty="0" smtClean="0"/>
              <a:t>、</a:t>
            </a:r>
            <a:r>
              <a:rPr lang="en-US" altLang="zh-TW" dirty="0" smtClean="0"/>
              <a:t>SRILM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Moses</a:t>
            </a:r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/>
          </a:p>
          <a:p>
            <a:pPr lvl="1" eaLnBrk="1" hangingPunct="1"/>
            <a:r>
              <a:rPr lang="zh-TW" altLang="en-US" dirty="0"/>
              <a:t>探討佗一種樣式</a:t>
            </a:r>
            <a:r>
              <a:rPr lang="zh-TW" altLang="en-US" dirty="0" smtClean="0"/>
              <a:t>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改變翻譯的流程</a:t>
            </a:r>
            <a:endParaRPr lang="en-US" altLang="zh-TW" dirty="0" smtClean="0"/>
          </a:p>
          <a:p>
            <a:pPr lvl="2" eaLnBrk="1" hangingPunct="1"/>
            <a:endParaRPr lang="en-US" altLang="zh-TW" dirty="0" smtClean="0"/>
          </a:p>
          <a:p>
            <a:pPr lvl="1" eaLnBrk="1" hangingPunct="1"/>
            <a:endParaRPr lang="en-US" altLang="zh-TW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三</a:t>
            </a:r>
            <a:r>
              <a:rPr lang="zh-TW" altLang="zh-TW" dirty="0" smtClean="0"/>
              <a:t>節：語料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  <a:r>
              <a:rPr lang="zh-TW" altLang="en-US" dirty="0" smtClean="0"/>
              <a:t>探討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3332442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問題改善</a:t>
            </a:r>
            <a:endParaRPr lang="zh-TW" altLang="zh-TW" dirty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現象研究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平行語料無法</a:t>
            </a:r>
            <a:r>
              <a:rPr lang="zh-TW" altLang="en-US" dirty="0" smtClean="0"/>
              <a:t>度</a:t>
            </a:r>
            <a:r>
              <a:rPr lang="zh-TW" altLang="zh-TW" dirty="0" smtClean="0"/>
              <a:t>充分利用</a:t>
            </a:r>
          </a:p>
          <a:p>
            <a:pPr lvl="2" eaLnBrk="1" hangingPunct="1"/>
            <a:r>
              <a:rPr lang="zh-TW" altLang="en-US" dirty="0" smtClean="0"/>
              <a:t>訓練語料有「</a:t>
            </a:r>
            <a:r>
              <a:rPr lang="zh-TW" altLang="zh-TW" dirty="0" smtClean="0"/>
              <a:t>一百五十位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對「一百五十項」無法度用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解決方法</a:t>
            </a:r>
          </a:p>
          <a:p>
            <a:pPr lvl="1" eaLnBrk="1" hangingPunct="1"/>
            <a:r>
              <a:rPr lang="zh-TW" altLang="en-US" dirty="0"/>
              <a:t>語料</a:t>
            </a:r>
            <a:r>
              <a:rPr lang="zh-TW" altLang="en-US" dirty="0" smtClean="0"/>
              <a:t>的單位對斷詞組改做斷字</a:t>
            </a:r>
            <a:endParaRPr lang="en-US" altLang="zh-TW" dirty="0" smtClean="0"/>
          </a:p>
          <a:p>
            <a:pPr lvl="2" eaLnBrk="1" hangingPunct="1"/>
            <a:r>
              <a:rPr lang="zh-TW" altLang="zh-TW" dirty="0" smtClean="0"/>
              <a:t>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字做一</a:t>
            </a:r>
            <a:r>
              <a:rPr lang="zh-TW" altLang="en-US" dirty="0" smtClean="0"/>
              <a:t>个</a:t>
            </a:r>
            <a:r>
              <a:rPr lang="zh-TW" altLang="zh-TW" dirty="0" smtClean="0"/>
              <a:t>單位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「一 百 五 十 位」的「一 百 五 十」就會當充分利用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效果</a:t>
            </a:r>
            <a:endParaRPr lang="en-US" altLang="zh-TW" dirty="0" smtClean="0"/>
          </a:p>
          <a:p>
            <a:pPr lvl="1" eaLnBrk="1" hangingPunct="1"/>
            <a:r>
              <a:rPr lang="en-US" altLang="zh-TW" dirty="0" smtClean="0"/>
              <a:t>82.94</a:t>
            </a:r>
            <a:r>
              <a:rPr lang="zh-TW" altLang="zh-TW" dirty="0"/>
              <a:t>分</a:t>
            </a:r>
            <a:endParaRPr lang="zh-TW" altLang="zh-TW" dirty="0" smtClean="0"/>
          </a:p>
        </p:txBody>
      </p:sp>
      <p:grpSp>
        <p:nvGrpSpPr>
          <p:cNvPr id="5" name="群組 4"/>
          <p:cNvGrpSpPr/>
          <p:nvPr/>
        </p:nvGrpSpPr>
        <p:grpSpPr>
          <a:xfrm>
            <a:off x="2598251" y="5301148"/>
            <a:ext cx="6144861" cy="869950"/>
            <a:chOff x="2411760" y="5361649"/>
            <a:chExt cx="6144861" cy="869950"/>
          </a:xfrm>
        </p:grpSpPr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411760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12" name="AutoShape 5"/>
            <p:cNvCxnSpPr>
              <a:cxnSpLocks noChangeShapeType="1"/>
              <a:stCxn id="11" idx="3"/>
              <a:endCxn id="13" idx="1"/>
            </p:cNvCxnSpPr>
            <p:nvPr/>
          </p:nvCxnSpPr>
          <p:spPr bwMode="auto">
            <a:xfrm>
              <a:off x="3847529" y="5783661"/>
              <a:ext cx="3273323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7120852" y="5491277"/>
              <a:ext cx="1435769" cy="586208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字句</a:t>
              </a:r>
            </a:p>
          </p:txBody>
        </p: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>
              <a:off x="567068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15" name="AutoShape 8"/>
            <p:cNvSpPr>
              <a:spLocks noChangeArrowheads="1"/>
            </p:cNvSpPr>
            <p:nvPr/>
          </p:nvSpPr>
          <p:spPr bwMode="auto">
            <a:xfrm>
              <a:off x="4220512" y="5361649"/>
              <a:ext cx="1077187" cy="869950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550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900988" cy="114300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L="342900" indent="-342900" eaLnBrk="1" hangingPunct="1"/>
            <a:r>
              <a:rPr lang="zh-TW" altLang="zh-TW" dirty="0" smtClean="0">
                <a:latin typeface="微軟正黑體" panose="020B0604030504040204" pitchFamily="34" charset="-120"/>
              </a:rPr>
              <a:t>未知詞另外翻譯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斷詞組</a:t>
            </a:r>
            <a:r>
              <a:rPr lang="zh-TW" altLang="en-US" dirty="0"/>
              <a:t>翻譯</a:t>
            </a:r>
            <a:r>
              <a:rPr lang="zh-TW" altLang="en-US" dirty="0" smtClean="0"/>
              <a:t>有詞組資訊</a:t>
            </a:r>
            <a:endParaRPr lang="en-US" altLang="zh-TW" dirty="0"/>
          </a:p>
          <a:p>
            <a:pPr lvl="1" eaLnBrk="1" hangingPunct="1"/>
            <a:r>
              <a:rPr lang="zh-TW" altLang="en-US" dirty="0" smtClean="0"/>
              <a:t>斷字翻譯解決未知詞問題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揣一个方法綜合兩个方法的優點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先共語句用斷詞組翻譯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閣共</a:t>
            </a:r>
            <a:r>
              <a:rPr lang="zh-TW" altLang="zh-TW" dirty="0" smtClean="0"/>
              <a:t>未知詞拿去斷字翻譯 </a:t>
            </a:r>
          </a:p>
          <a:p>
            <a:pPr eaLnBrk="1" hangingPunct="1"/>
            <a:r>
              <a:rPr lang="en-US" altLang="zh-TW" dirty="0" smtClean="0"/>
              <a:t>BLEU</a:t>
            </a:r>
          </a:p>
          <a:p>
            <a:pPr lvl="1" eaLnBrk="1" hangingPunct="1"/>
            <a:r>
              <a:rPr lang="en-US" altLang="zh-TW" dirty="0" smtClean="0"/>
              <a:t>84.85</a:t>
            </a:r>
            <a:r>
              <a:rPr lang="zh-TW" altLang="zh-TW" dirty="0" smtClean="0"/>
              <a:t>分</a:t>
            </a:r>
          </a:p>
        </p:txBody>
      </p:sp>
      <p:grpSp>
        <p:nvGrpSpPr>
          <p:cNvPr id="25604" name="Group 3"/>
          <p:cNvGrpSpPr>
            <a:grpSpLocks/>
          </p:cNvGrpSpPr>
          <p:nvPr/>
        </p:nvGrpSpPr>
        <p:grpSpPr bwMode="auto">
          <a:xfrm>
            <a:off x="768803" y="4219094"/>
            <a:ext cx="7504113" cy="2666304"/>
            <a:chOff x="547" y="2850"/>
            <a:chExt cx="5211" cy="1851"/>
          </a:xfrm>
        </p:grpSpPr>
        <p:sp>
          <p:nvSpPr>
            <p:cNvPr id="25605" name="Rectangle 4"/>
            <p:cNvSpPr>
              <a:spLocks noChangeArrowheads="1"/>
            </p:cNvSpPr>
            <p:nvPr/>
          </p:nvSpPr>
          <p:spPr bwMode="auto">
            <a:xfrm>
              <a:off x="547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詞組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句</a:t>
              </a:r>
            </a:p>
          </p:txBody>
        </p:sp>
        <p:cxnSp>
          <p:nvCxnSpPr>
            <p:cNvPr id="25606" name="AutoShape 5"/>
            <p:cNvCxnSpPr>
              <a:cxnSpLocks noChangeShapeType="1"/>
              <a:stCxn id="25605" idx="3"/>
              <a:endCxn id="25610" idx="1"/>
            </p:cNvCxnSpPr>
            <p:nvPr/>
          </p:nvCxnSpPr>
          <p:spPr bwMode="auto">
            <a:xfrm>
              <a:off x="1545" y="4207"/>
              <a:ext cx="104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07" name="Rectangle 6"/>
            <p:cNvSpPr>
              <a:spLocks noChangeArrowheads="1"/>
            </p:cNvSpPr>
            <p:nvPr/>
          </p:nvSpPr>
          <p:spPr bwMode="auto">
            <a:xfrm>
              <a:off x="4761" y="4003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斷字句</a:t>
              </a:r>
            </a:p>
          </p:txBody>
        </p:sp>
        <p:sp>
          <p:nvSpPr>
            <p:cNvPr id="25608" name="AutoShape 7"/>
            <p:cNvSpPr>
              <a:spLocks noChangeArrowheads="1"/>
            </p:cNvSpPr>
            <p:nvPr/>
          </p:nvSpPr>
          <p:spPr bwMode="auto">
            <a:xfrm>
              <a:off x="1686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詞組</a:t>
              </a: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5609" name="AutoShape 8"/>
            <p:cNvSpPr>
              <a:spLocks noChangeArrowheads="1"/>
            </p:cNvSpPr>
            <p:nvPr/>
          </p:nvSpPr>
          <p:spPr bwMode="auto">
            <a:xfrm>
              <a:off x="3721" y="306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字</a:t>
              </a:r>
              <a:r>
                <a:rPr lang="zh-TW" altLang="en-US" dirty="0"/>
                <a:t>佮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5610" name="AutoShape 9"/>
            <p:cNvSpPr>
              <a:spLocks noChangeArrowheads="1"/>
            </p:cNvSpPr>
            <p:nvPr/>
          </p:nvSpPr>
          <p:spPr bwMode="auto">
            <a:xfrm>
              <a:off x="2593" y="3784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是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未知詞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5611" name="AutoShape 10"/>
            <p:cNvCxnSpPr>
              <a:cxnSpLocks noChangeShapeType="1"/>
              <a:stCxn id="25610" idx="3"/>
              <a:endCxn id="25607" idx="1"/>
            </p:cNvCxnSpPr>
            <p:nvPr/>
          </p:nvCxnSpPr>
          <p:spPr bwMode="auto">
            <a:xfrm>
              <a:off x="3439" y="4207"/>
              <a:ext cx="132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/>
            <p:cNvCxnSpPr>
              <a:cxnSpLocks noChangeShapeType="1"/>
              <a:stCxn id="25609" idx="3"/>
              <a:endCxn id="25607" idx="1"/>
            </p:cNvCxnSpPr>
            <p:nvPr/>
          </p:nvCxnSpPr>
          <p:spPr bwMode="auto">
            <a:xfrm>
              <a:off x="4470" y="3371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13" name="AutoShape 12"/>
            <p:cNvSpPr>
              <a:spLocks noChangeArrowheads="1"/>
            </p:cNvSpPr>
            <p:nvPr/>
          </p:nvSpPr>
          <p:spPr bwMode="auto">
            <a:xfrm>
              <a:off x="3713" y="3904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詞組拆做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一字一字</a:t>
              </a:r>
            </a:p>
          </p:txBody>
        </p:sp>
        <p:sp>
          <p:nvSpPr>
            <p:cNvPr id="25614" name="Text Box 13"/>
            <p:cNvSpPr txBox="1">
              <a:spLocks noChangeArrowheads="1"/>
            </p:cNvSpPr>
            <p:nvPr/>
          </p:nvSpPr>
          <p:spPr bwMode="auto">
            <a:xfrm>
              <a:off x="3351" y="2850"/>
              <a:ext cx="166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未知詞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：一百五十項、…</a:t>
              </a:r>
            </a:p>
          </p:txBody>
        </p:sp>
        <p:sp>
          <p:nvSpPr>
            <p:cNvPr id="25615" name="Text Box 14"/>
            <p:cNvSpPr txBox="1">
              <a:spLocks noChangeArrowheads="1"/>
            </p:cNvSpPr>
            <p:nvPr/>
          </p:nvSpPr>
          <p:spPr bwMode="auto">
            <a:xfrm>
              <a:off x="3353" y="4454"/>
              <a:ext cx="1805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 b="1" dirty="0">
                  <a:solidFill>
                    <a:srgbClr val="000000"/>
                  </a:solidFill>
                  <a:latin typeface="AR PL UMing TW"/>
                </a:rPr>
                <a:t>已知詞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：</a:t>
              </a:r>
              <a:r>
                <a:rPr lang="en-US" altLang="zh-TW" dirty="0">
                  <a:solidFill>
                    <a:srgbClr val="000000"/>
                  </a:solidFill>
                  <a:latin typeface="AR PL UMing TW"/>
                </a:rPr>
                <a:t>liok8-siok8</a:t>
              </a:r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、…</a:t>
              </a:r>
            </a:p>
          </p:txBody>
        </p:sp>
        <p:cxnSp>
          <p:nvCxnSpPr>
            <p:cNvPr id="25616" name="AutoShape 15"/>
            <p:cNvCxnSpPr>
              <a:cxnSpLocks noChangeShapeType="1"/>
              <a:stCxn id="25610" idx="3"/>
              <a:endCxn id="25609" idx="1"/>
            </p:cNvCxnSpPr>
            <p:nvPr/>
          </p:nvCxnSpPr>
          <p:spPr bwMode="auto">
            <a:xfrm flipV="1">
              <a:off x="3439" y="3371"/>
              <a:ext cx="282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無仝樣式翻譯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原因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來源的華語佮結果的閩南語形式會當無仝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試無仝樣式分別的效果</a:t>
            </a:r>
            <a:endParaRPr lang="en-US" altLang="zh-TW" dirty="0" smtClean="0"/>
          </a:p>
          <a:p>
            <a:r>
              <a:rPr lang="zh-TW" altLang="en-US" dirty="0" smtClean="0"/>
              <a:t>華語樣式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原本斷詞組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中研院斷詞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斷字</a:t>
            </a:r>
            <a:endParaRPr lang="en-US" altLang="zh-TW" dirty="0" smtClean="0"/>
          </a:p>
          <a:p>
            <a:r>
              <a:rPr lang="zh-TW" altLang="en-US" dirty="0" smtClean="0"/>
              <a:t>閩南語樣式</a:t>
            </a:r>
            <a:endParaRPr lang="en-US" altLang="zh-TW" dirty="0"/>
          </a:p>
          <a:p>
            <a:pPr lvl="1"/>
            <a:r>
              <a:rPr lang="zh-TW" altLang="en-US" dirty="0"/>
              <a:t>原本斷詞組</a:t>
            </a:r>
            <a:endParaRPr lang="en-US" altLang="zh-TW" dirty="0"/>
          </a:p>
          <a:p>
            <a:pPr lvl="1"/>
            <a:r>
              <a:rPr lang="zh-TW" altLang="en-US" dirty="0" smtClean="0"/>
              <a:t>拄好長度斷詞</a:t>
            </a:r>
            <a:endParaRPr lang="en-US" altLang="zh-TW" dirty="0"/>
          </a:p>
          <a:p>
            <a:pPr lvl="1"/>
            <a:r>
              <a:rPr lang="zh-TW" altLang="en-US" dirty="0"/>
              <a:t>斷</a:t>
            </a:r>
            <a:r>
              <a:rPr lang="zh-TW" altLang="en-US" dirty="0" smtClean="0"/>
              <a:t>字</a:t>
            </a:r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14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比較結果</a:t>
            </a:r>
            <a:endParaRPr lang="zh-TW" altLang="zh-TW" dirty="0"/>
          </a:p>
        </p:txBody>
      </p:sp>
      <p:sp>
        <p:nvSpPr>
          <p:cNvPr id="26627" name="Rectangle 59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平行語料</a:t>
            </a:r>
            <a:r>
              <a:rPr lang="zh-TW" altLang="en-US" dirty="0" smtClean="0"/>
              <a:t>樣</a:t>
            </a:r>
            <a:r>
              <a:rPr lang="zh-TW" altLang="zh-TW" dirty="0" smtClean="0"/>
              <a:t>式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閩南語兩種語言</a:t>
            </a:r>
          </a:p>
          <a:p>
            <a:pPr lvl="1" eaLnBrk="1" hangingPunct="1"/>
            <a:r>
              <a:rPr lang="zh-TW" altLang="zh-TW" dirty="0" smtClean="0"/>
              <a:t>斷字、斷詞、斷詞組，</a:t>
            </a:r>
            <a:r>
              <a:rPr lang="en-US" altLang="zh-TW" dirty="0" smtClean="0"/>
              <a:t>3</a:t>
            </a:r>
            <a:r>
              <a:rPr lang="zh-TW" altLang="zh-TW" dirty="0" smtClean="0"/>
              <a:t>種格式</a:t>
            </a:r>
          </a:p>
          <a:p>
            <a:pPr lvl="1"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3x3=9</a:t>
            </a:r>
            <a:r>
              <a:rPr lang="zh-TW" altLang="zh-TW" dirty="0" smtClean="0"/>
              <a:t>種組合</a:t>
            </a:r>
          </a:p>
        </p:txBody>
      </p:sp>
      <p:graphicFrame>
        <p:nvGraphicFramePr>
          <p:cNvPr id="143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479309"/>
              </p:ext>
            </p:extLst>
          </p:nvPr>
        </p:nvGraphicFramePr>
        <p:xfrm>
          <a:off x="683567" y="5075238"/>
          <a:ext cx="7848873" cy="143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604"/>
                <a:gridCol w="1546254"/>
                <a:gridCol w="1545005"/>
                <a:gridCol w="1545005"/>
                <a:gridCol w="1545005"/>
              </a:tblGrid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華語</a:t>
                      </a: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\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閩南語</a:t>
                      </a:r>
                      <a:r>
                        <a:rPr lang="zh-TW" altLang="en-US" sz="1600" dirty="0" smtClean="0">
                          <a:solidFill>
                            <a:schemeClr val="bg1"/>
                          </a:solidFill>
                        </a:rPr>
                        <a:t>樣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式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長詞優先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*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en-US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拄好長度</a:t>
                      </a: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斷字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82.94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82.74/82.78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80.23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84.28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84.05/84.03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82.85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  <a:tr h="359966"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zh-TW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斷詞組</a:t>
                      </a:r>
                      <a:endParaRPr kumimoji="0" lang="zh-TW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 PL UMing TW" pitchFamily="16" charset="0"/>
                          <a:ea typeface="微軟正黑體" pitchFamily="34" charset="-120"/>
                        </a:rPr>
                        <a:t>83.94/83.95</a:t>
                      </a: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83.95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  <a:tc>
                  <a:txBody>
                    <a:bodyPr/>
                    <a:lstStyle>
                      <a:lvl1pPr>
                        <a:spcAft>
                          <a:spcPts val="142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8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1pPr>
                      <a:lvl2pPr>
                        <a:spcAft>
                          <a:spcPts val="113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4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2pPr>
                      <a:lvl3pPr>
                        <a:spcAft>
                          <a:spcPts val="850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 sz="2000"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3pPr>
                      <a:lvl4pPr>
                        <a:spcAft>
                          <a:spcPts val="575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4pPr>
                      <a:lvl5pPr>
                        <a:spcAft>
                          <a:spcPts val="288"/>
                        </a:spcAft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5pPr>
                      <a:lvl6pPr marL="25146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6pPr>
                      <a:lvl7pPr marL="29718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7pPr>
                      <a:lvl8pPr marL="34290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8pPr>
                      <a:lvl9pPr marL="3886200" indent="-228600" defTabSz="449263" fontAlgn="base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ts val="288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  <a:defRPr>
                          <a:solidFill>
                            <a:srgbClr val="000000"/>
                          </a:solidFill>
                          <a:latin typeface="AR PL UMing TW" pitchFamily="16" charset="0"/>
                          <a:ea typeface="微軟正黑體" pitchFamily="34" charset="-12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0">
                        <a:lnSpc>
                          <a:spcPct val="88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</a:tabLst>
                      </a:pPr>
                      <a:r>
                        <a:rPr kumimoji="0" lang="en-US" altLang="zh-TW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84.85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 PL UMing TW" pitchFamily="16" charset="0"/>
                        <a:ea typeface="微軟正黑體" pitchFamily="34" charset="-120"/>
                      </a:endParaRPr>
                    </a:p>
                  </a:txBody>
                  <a:tcPr marL="81641" marR="81641" marT="67131" marB="42447" horzOverflow="overflow"/>
                </a:tc>
              </a:tr>
            </a:tbl>
          </a:graphicData>
        </a:graphic>
      </p:graphicFrame>
      <p:grpSp>
        <p:nvGrpSpPr>
          <p:cNvPr id="26655" name="Group 60"/>
          <p:cNvGrpSpPr>
            <a:grpSpLocks/>
          </p:cNvGrpSpPr>
          <p:nvPr/>
        </p:nvGrpSpPr>
        <p:grpSpPr bwMode="auto">
          <a:xfrm>
            <a:off x="908050" y="2754313"/>
            <a:ext cx="8040688" cy="2247900"/>
            <a:chOff x="631" y="1913"/>
            <a:chExt cx="5583" cy="1560"/>
          </a:xfrm>
        </p:grpSpPr>
        <p:sp>
          <p:nvSpPr>
            <p:cNvPr id="26657" name="Rectangle 61"/>
            <p:cNvSpPr>
              <a:spLocks noChangeArrowheads="1"/>
            </p:cNvSpPr>
            <p:nvPr/>
          </p:nvSpPr>
          <p:spPr bwMode="auto">
            <a:xfrm>
              <a:off x="631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華語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58" name="AutoShape 62"/>
            <p:cNvCxnSpPr>
              <a:cxnSpLocks noChangeShapeType="1"/>
              <a:stCxn id="26657" idx="3"/>
              <a:endCxn id="26662" idx="1"/>
            </p:cNvCxnSpPr>
            <p:nvPr/>
          </p:nvCxnSpPr>
          <p:spPr bwMode="auto">
            <a:xfrm>
              <a:off x="1629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59" name="Rectangle 63"/>
            <p:cNvSpPr>
              <a:spLocks noChangeArrowheads="1"/>
            </p:cNvSpPr>
            <p:nvPr/>
          </p:nvSpPr>
          <p:spPr bwMode="auto">
            <a:xfrm>
              <a:off x="5217" y="2847"/>
              <a:ext cx="997" cy="407"/>
            </a:xfrm>
            <a:prstGeom prst="rect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閩南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語句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26660" name="AutoShape 64"/>
            <p:cNvSpPr>
              <a:spLocks noChangeArrowheads="1"/>
            </p:cNvSpPr>
            <p:nvPr/>
          </p:nvSpPr>
          <p:spPr bwMode="auto">
            <a:xfrm>
              <a:off x="1902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翻譯</a:t>
              </a:r>
            </a:p>
          </p:txBody>
        </p:sp>
        <p:sp>
          <p:nvSpPr>
            <p:cNvPr id="26661" name="AutoShape 65"/>
            <p:cNvSpPr>
              <a:spLocks noChangeArrowheads="1"/>
            </p:cNvSpPr>
            <p:nvPr/>
          </p:nvSpPr>
          <p:spPr bwMode="auto">
            <a:xfrm>
              <a:off x="4177" y="1913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斷字及</a:t>
              </a:r>
            </a:p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斷字翻譯</a:t>
              </a:r>
            </a:p>
          </p:txBody>
        </p:sp>
        <p:sp>
          <p:nvSpPr>
            <p:cNvPr id="26662" name="AutoShape 66"/>
            <p:cNvSpPr>
              <a:spLocks noChangeArrowheads="1"/>
            </p:cNvSpPr>
            <p:nvPr/>
          </p:nvSpPr>
          <p:spPr bwMode="auto">
            <a:xfrm>
              <a:off x="3000" y="2628"/>
              <a:ext cx="845" cy="845"/>
            </a:xfrm>
            <a:prstGeom prst="diamond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未知詞組</a:t>
              </a:r>
            </a:p>
          </p:txBody>
        </p:sp>
        <p:cxnSp>
          <p:nvCxnSpPr>
            <p:cNvPr id="26663" name="AutoShape 67"/>
            <p:cNvCxnSpPr>
              <a:cxnSpLocks noChangeShapeType="1"/>
              <a:stCxn id="26662" idx="3"/>
              <a:endCxn id="26659" idx="1"/>
            </p:cNvCxnSpPr>
            <p:nvPr/>
          </p:nvCxnSpPr>
          <p:spPr bwMode="auto">
            <a:xfrm>
              <a:off x="3846" y="3051"/>
              <a:ext cx="1370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664" name="AutoShape 68"/>
            <p:cNvCxnSpPr>
              <a:cxnSpLocks noChangeShapeType="1"/>
              <a:stCxn id="26661" idx="3"/>
              <a:endCxn id="26659" idx="1"/>
            </p:cNvCxnSpPr>
            <p:nvPr/>
          </p:nvCxnSpPr>
          <p:spPr bwMode="auto">
            <a:xfrm>
              <a:off x="4926" y="2215"/>
              <a:ext cx="291" cy="83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6665" name="AutoShape 69"/>
            <p:cNvSpPr>
              <a:spLocks noChangeArrowheads="1"/>
            </p:cNvSpPr>
            <p:nvPr/>
          </p:nvSpPr>
          <p:spPr bwMode="auto">
            <a:xfrm>
              <a:off x="4195" y="2749"/>
              <a:ext cx="748" cy="604"/>
            </a:xfrm>
            <a:prstGeom prst="roundRect">
              <a:avLst>
                <a:gd name="adj" fmla="val 16667"/>
              </a:avLst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無變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26666" name="AutoShape 70"/>
            <p:cNvCxnSpPr>
              <a:cxnSpLocks noChangeShapeType="1"/>
              <a:stCxn id="26662" idx="3"/>
              <a:endCxn id="26661" idx="1"/>
            </p:cNvCxnSpPr>
            <p:nvPr/>
          </p:nvCxnSpPr>
          <p:spPr bwMode="auto">
            <a:xfrm flipV="1">
              <a:off x="3846" y="2215"/>
              <a:ext cx="330" cy="83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" name="文字方塊 1"/>
          <p:cNvSpPr txBox="1"/>
          <p:nvPr/>
        </p:nvSpPr>
        <p:spPr>
          <a:xfrm>
            <a:off x="831652" y="6488668"/>
            <a:ext cx="41633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 smtClean="0"/>
              <a:t>長詞優先</a:t>
            </a:r>
            <a:r>
              <a:rPr lang="en-US" altLang="zh-TW" sz="1600" dirty="0" smtClean="0"/>
              <a:t>*</a:t>
            </a:r>
            <a:r>
              <a:rPr lang="zh-TW" altLang="en-US" sz="1600" dirty="0" smtClean="0"/>
              <a:t>：一个是對頭前斷詞，一个對後壁</a:t>
            </a:r>
            <a:endParaRPr lang="zh-TW" altLang="en-US" sz="1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四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語料整理</a:t>
            </a:r>
            <a:endParaRPr lang="zh-TW" altLang="zh-TW" dirty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用加語料會當予翻譯的效果較好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翻譯</a:t>
            </a:r>
            <a:r>
              <a:rPr lang="zh-TW" altLang="en-US" dirty="0"/>
              <a:t>語料樣式愛仝款</a:t>
            </a:r>
            <a:r>
              <a:rPr lang="zh-TW" altLang="en-US" dirty="0" smtClean="0"/>
              <a:t>，較好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原本逐</a:t>
            </a:r>
            <a:r>
              <a:rPr lang="zh-TW" altLang="en-US" dirty="0"/>
              <a:t>个語料庫</a:t>
            </a:r>
            <a:r>
              <a:rPr lang="zh-TW" altLang="en-US" dirty="0" smtClean="0"/>
              <a:t>樣式攏無</a:t>
            </a:r>
            <a:r>
              <a:rPr lang="zh-TW" altLang="en-US" dirty="0"/>
              <a:t>仝款</a:t>
            </a:r>
            <a:endParaRPr lang="en-US" altLang="zh-TW" dirty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zh-TW" dirty="0" smtClean="0"/>
              <a:t>語料之間的問題</a:t>
            </a:r>
          </a:p>
          <a:p>
            <a:pPr lvl="1" eaLnBrk="1" hangingPunct="1"/>
            <a:r>
              <a:rPr lang="zh-TW" altLang="en-US" dirty="0" smtClean="0"/>
              <a:t>漢字</a:t>
            </a:r>
            <a:r>
              <a:rPr lang="zh-TW" altLang="zh-TW" dirty="0" smtClean="0"/>
              <a:t>用字無一致</a:t>
            </a:r>
          </a:p>
          <a:p>
            <a:pPr lvl="1" eaLnBrk="1" hangingPunct="1"/>
            <a:r>
              <a:rPr lang="zh-TW" altLang="en-US" dirty="0" smtClean="0"/>
              <a:t>無完整的全漢佮全羅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斷詞</a:t>
            </a:r>
            <a:r>
              <a:rPr lang="zh-TW" altLang="en-US" dirty="0" smtClean="0"/>
              <a:t>資訊</a:t>
            </a:r>
            <a:endParaRPr lang="zh-TW" altLang="zh-TW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</a:t>
            </a:r>
            <a:r>
              <a:rPr lang="zh-TW" altLang="zh-TW" dirty="0" smtClean="0"/>
              <a:t>教育部辭典</a:t>
            </a:r>
            <a:endParaRPr lang="zh-TW" altLang="zh-TW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3883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zh-TW" dirty="0" smtClean="0"/>
              <a:t>全名「臺灣閩南語常用詞辭典」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較濟生活用語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有全漢、全羅佮斷詞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詞條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116724</a:t>
            </a:r>
            <a:r>
              <a:rPr lang="zh-TW" altLang="en-US" dirty="0"/>
              <a:t>詞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例句有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8027</a:t>
            </a:r>
            <a:r>
              <a:rPr lang="zh-TW" altLang="en-US" dirty="0" smtClean="0"/>
              <a:t>句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附錄句無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翻譯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en-US" dirty="0" smtClean="0"/>
              <a:t>句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2616"/>
              </p:ext>
            </p:extLst>
          </p:nvPr>
        </p:nvGraphicFramePr>
        <p:xfrm>
          <a:off x="3851920" y="4005064"/>
          <a:ext cx="4752528" cy="11125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98215"/>
                <a:gridCol w="3854313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全漢</a:t>
                      </a:r>
                      <a:endParaRPr lang="zh-TW" alt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彼个查某囡仔真媠。</a:t>
                      </a:r>
                      <a:endParaRPr lang="zh-TW" altLang="zh-TW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hit4</a:t>
                      </a:r>
                      <a:r>
                        <a:rPr lang="en-US" altLang="zh-TW" baseline="0" dirty="0" smtClean="0"/>
                        <a:t> e5 tsa-boo2 gin2-a2 tsin1 sui2.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華語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那個女孩子很漂亮。</a:t>
                      </a:r>
                      <a:endParaRPr lang="zh-TW" altLang="zh-TW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874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對齊語料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教育部例句</a:t>
            </a:r>
          </a:p>
          <a:p>
            <a:pPr lvl="2" eaLnBrk="1" hangingPunct="1">
              <a:defRPr/>
            </a:pPr>
            <a:r>
              <a:rPr lang="en-US" altLang="zh-TW" dirty="0" smtClean="0"/>
              <a:t>34693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273619</a:t>
            </a:r>
            <a:r>
              <a:rPr lang="zh-TW" altLang="zh-TW" dirty="0" smtClean="0"/>
              <a:t>閩南詞</a:t>
            </a:r>
            <a:endParaRPr lang="en-US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377061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2" eaLnBrk="1" hangingPunct="1">
              <a:defRPr/>
            </a:pPr>
            <a:r>
              <a:rPr lang="en-US" altLang="zh-TW" dirty="0" smtClean="0"/>
              <a:t>64121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365855</a:t>
            </a:r>
            <a:r>
              <a:rPr lang="zh-TW" altLang="zh-TW" dirty="0" smtClean="0"/>
              <a:t>詞組</a:t>
            </a:r>
            <a:endParaRPr lang="en-US" altLang="zh-TW" dirty="0"/>
          </a:p>
          <a:p>
            <a:pPr lvl="2" eaLnBrk="1" hangingPunct="1">
              <a:defRPr/>
            </a:pPr>
            <a:r>
              <a:rPr lang="en-US" altLang="zh-TW" dirty="0" smtClean="0"/>
              <a:t>759538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zh-TW" dirty="0" smtClean="0"/>
              <a:t>語言模型</a:t>
            </a:r>
          </a:p>
          <a:p>
            <a:pPr lvl="1" eaLnBrk="1" hangingPunct="1">
              <a:defRPr/>
            </a:pPr>
            <a:r>
              <a:rPr lang="zh-TW" altLang="zh-TW" dirty="0" smtClean="0"/>
              <a:t>教育部附錄</a:t>
            </a:r>
          </a:p>
          <a:p>
            <a:pPr lvl="2" eaLnBrk="1" hangingPunct="1">
              <a:defRPr/>
            </a:pPr>
            <a:r>
              <a:rPr lang="en-US" altLang="zh-TW" dirty="0" smtClean="0"/>
              <a:t>388</a:t>
            </a:r>
            <a:r>
              <a:rPr lang="zh-TW" altLang="zh-TW" dirty="0" smtClean="0"/>
              <a:t>句、</a:t>
            </a:r>
            <a:r>
              <a:rPr lang="en-US" altLang="zh-TW" dirty="0" smtClean="0"/>
              <a:t>3055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3795</a:t>
            </a:r>
            <a:r>
              <a:rPr lang="zh-TW" altLang="en-US" dirty="0" smtClean="0"/>
              <a:t>字</a:t>
            </a:r>
            <a:endParaRPr lang="zh-TW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臺文典藏</a:t>
            </a:r>
            <a:endParaRPr lang="zh-TW" altLang="zh-TW" dirty="0" smtClean="0"/>
          </a:p>
          <a:p>
            <a:pPr lvl="2" eaLnBrk="1" hangingPunct="1">
              <a:defRPr/>
            </a:pPr>
            <a:r>
              <a:rPr lang="en-US" altLang="zh-TW" dirty="0" smtClean="0"/>
              <a:t>2167</a:t>
            </a:r>
            <a:r>
              <a:rPr lang="zh-TW" altLang="zh-TW" dirty="0" smtClean="0"/>
              <a:t>篇、</a:t>
            </a:r>
            <a:r>
              <a:rPr lang="en-US" altLang="zh-TW" dirty="0" smtClean="0"/>
              <a:t>329476</a:t>
            </a:r>
            <a:r>
              <a:rPr lang="zh-TW" altLang="zh-TW" dirty="0" smtClean="0"/>
              <a:t>句</a:t>
            </a:r>
          </a:p>
          <a:p>
            <a:pPr lvl="2" eaLnBrk="1" hangingPunct="1">
              <a:defRPr/>
            </a:pPr>
            <a:r>
              <a:rPr lang="zh-TW" altLang="en-US" dirty="0" smtClean="0"/>
              <a:t>加</a:t>
            </a:r>
            <a:r>
              <a:rPr lang="zh-TW" altLang="zh-TW" dirty="0" smtClean="0"/>
              <a:t>標點</a:t>
            </a:r>
            <a:r>
              <a:rPr lang="en-US" altLang="zh-TW" dirty="0" smtClean="0"/>
              <a:t>2250889</a:t>
            </a:r>
            <a:r>
              <a:rPr lang="zh-TW" altLang="zh-TW" dirty="0" smtClean="0"/>
              <a:t>詞</a:t>
            </a:r>
            <a:r>
              <a:rPr lang="zh-TW" altLang="en-US" dirty="0" smtClean="0"/>
              <a:t>、</a:t>
            </a:r>
            <a:r>
              <a:rPr lang="en-US" altLang="zh-TW" dirty="0"/>
              <a:t>3027268</a:t>
            </a:r>
            <a:r>
              <a:rPr lang="zh-TW" altLang="en-US" dirty="0" smtClean="0"/>
              <a:t>字</a:t>
            </a:r>
            <a:endParaRPr lang="zh-TW" altLang="zh-TW" dirty="0" smtClean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欲使用的語料</a:t>
            </a:r>
            <a:endParaRPr lang="zh-TW" altLang="zh-TW" dirty="0"/>
          </a:p>
        </p:txBody>
      </p:sp>
      <p:cxnSp>
        <p:nvCxnSpPr>
          <p:cNvPr id="29717" name="AutoShape 20"/>
          <p:cNvCxnSpPr>
            <a:cxnSpLocks noChangeShapeType="1"/>
            <a:stCxn id="29710" idx="2"/>
            <a:endCxn id="34" idx="1"/>
          </p:cNvCxnSpPr>
          <p:nvPr/>
        </p:nvCxnSpPr>
        <p:spPr bwMode="auto">
          <a:xfrm rot="5400000">
            <a:off x="5090367" y="2678081"/>
            <a:ext cx="2357591" cy="2223821"/>
          </a:xfrm>
          <a:prstGeom prst="bentConnector4">
            <a:avLst>
              <a:gd name="adj1" fmla="val 18573"/>
              <a:gd name="adj2" fmla="val 110280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719" name="AutoShape 22"/>
          <p:cNvCxnSpPr>
            <a:cxnSpLocks noChangeShapeType="1"/>
            <a:stCxn id="70" idx="1"/>
            <a:endCxn id="34" idx="1"/>
          </p:cNvCxnSpPr>
          <p:nvPr/>
        </p:nvCxnSpPr>
        <p:spPr bwMode="auto">
          <a:xfrm rot="10800000" flipH="1" flipV="1">
            <a:off x="4891115" y="2327963"/>
            <a:ext cx="266136" cy="2640824"/>
          </a:xfrm>
          <a:prstGeom prst="bentConnector3">
            <a:avLst>
              <a:gd name="adj1" fmla="val -85896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AutoShape 13"/>
          <p:cNvSpPr>
            <a:spLocks noChangeArrowheads="1"/>
          </p:cNvSpPr>
          <p:nvPr/>
        </p:nvSpPr>
        <p:spPr bwMode="auto">
          <a:xfrm>
            <a:off x="6793697" y="2088909"/>
            <a:ext cx="117475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教育部例句</a:t>
            </a:r>
          </a:p>
          <a:p>
            <a:pPr algn="ctr" eaLnBrk="1" hangingPunct="1"/>
            <a:r>
              <a:rPr lang="zh-TW" altLang="en-US" dirty="0">
                <a:solidFill>
                  <a:srgbClr val="000000"/>
                </a:solidFill>
                <a:latin typeface="AR PL UMing TW"/>
              </a:rPr>
              <a:t>新聞</a:t>
            </a:r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語料</a:t>
            </a:r>
          </a:p>
        </p:txBody>
      </p:sp>
      <p:sp>
        <p:nvSpPr>
          <p:cNvPr id="29720" name="Rectangle 23"/>
          <p:cNvSpPr>
            <a:spLocks noChangeArrowheads="1"/>
          </p:cNvSpPr>
          <p:nvPr/>
        </p:nvSpPr>
        <p:spPr bwMode="auto">
          <a:xfrm>
            <a:off x="6706384" y="1985721"/>
            <a:ext cx="1347788" cy="725488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53" name="AutoShape 8"/>
          <p:cNvSpPr>
            <a:spLocks noChangeArrowheads="1"/>
          </p:cNvSpPr>
          <p:nvPr/>
        </p:nvSpPr>
        <p:spPr bwMode="auto">
          <a:xfrm>
            <a:off x="5157251" y="3494672"/>
            <a:ext cx="831850" cy="725487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GIZA++</a:t>
            </a:r>
          </a:p>
        </p:txBody>
      </p:sp>
      <p:cxnSp>
        <p:nvCxnSpPr>
          <p:cNvPr id="16" name="肘形接點 15"/>
          <p:cNvCxnSpPr>
            <a:stCxn id="29710" idx="2"/>
            <a:endCxn id="53" idx="0"/>
          </p:cNvCxnSpPr>
          <p:nvPr/>
        </p:nvCxnSpPr>
        <p:spPr bwMode="auto">
          <a:xfrm rot="5400000">
            <a:off x="6035386" y="2148986"/>
            <a:ext cx="883476" cy="1807896"/>
          </a:xfrm>
          <a:prstGeom prst="bentConnector3">
            <a:avLst>
              <a:gd name="adj1" fmla="val 50000"/>
            </a:avLst>
          </a:prstGeom>
          <a:ln>
            <a:headEnd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群組 17"/>
          <p:cNvGrpSpPr/>
          <p:nvPr/>
        </p:nvGrpSpPr>
        <p:grpSpPr>
          <a:xfrm>
            <a:off x="4891115" y="1965219"/>
            <a:ext cx="1422402" cy="725488"/>
            <a:chOff x="4876828" y="1997018"/>
            <a:chExt cx="1422402" cy="725488"/>
          </a:xfrm>
        </p:grpSpPr>
        <p:sp>
          <p:nvSpPr>
            <p:cNvPr id="29718" name="AutoShape 21"/>
            <p:cNvSpPr>
              <a:spLocks noChangeArrowheads="1"/>
            </p:cNvSpPr>
            <p:nvPr/>
          </p:nvSpPr>
          <p:spPr bwMode="auto">
            <a:xfrm>
              <a:off x="4880004" y="2090469"/>
              <a:ext cx="1416050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教育部附錄</a:t>
              </a: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臺文典藏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70" name="Rectangle 23"/>
            <p:cNvSpPr>
              <a:spLocks noChangeArrowheads="1"/>
            </p:cNvSpPr>
            <p:nvPr/>
          </p:nvSpPr>
          <p:spPr bwMode="auto">
            <a:xfrm>
              <a:off x="4876828" y="1997018"/>
              <a:ext cx="1422402" cy="725488"/>
            </a:xfrm>
            <a:prstGeom prst="rect">
              <a:avLst/>
            </a:prstGeom>
            <a:noFill/>
            <a:ln w="108000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endParaRPr lang="zh-TW" altLang="en-US"/>
            </a:p>
          </p:txBody>
        </p:sp>
      </p:grp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6338879" y="4707644"/>
            <a:ext cx="1279790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連紲詞機率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28" name="AutoShape 10"/>
          <p:cNvSpPr>
            <a:spLocks noChangeArrowheads="1"/>
          </p:cNvSpPr>
          <p:nvPr/>
        </p:nvSpPr>
        <p:spPr bwMode="auto">
          <a:xfrm>
            <a:off x="6338879" y="3595478"/>
            <a:ext cx="1279790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對齊語料</a:t>
            </a:r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7968447" y="4158857"/>
            <a:ext cx="996950" cy="5873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解碼</a:t>
            </a: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Moses</a:t>
            </a:r>
          </a:p>
        </p:txBody>
      </p:sp>
      <p:cxnSp>
        <p:nvCxnSpPr>
          <p:cNvPr id="30" name="AutoShape 13"/>
          <p:cNvCxnSpPr>
            <a:cxnSpLocks noChangeShapeType="1"/>
            <a:stCxn id="27" idx="3"/>
            <a:endCxn id="29" idx="1"/>
          </p:cNvCxnSpPr>
          <p:nvPr/>
        </p:nvCxnSpPr>
        <p:spPr bwMode="auto">
          <a:xfrm flipV="1">
            <a:off x="7618669" y="4452545"/>
            <a:ext cx="349778" cy="51624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" name="AutoShape 22"/>
          <p:cNvCxnSpPr>
            <a:cxnSpLocks noChangeShapeType="1"/>
            <a:stCxn id="28" idx="3"/>
            <a:endCxn id="29" idx="1"/>
          </p:cNvCxnSpPr>
          <p:nvPr/>
        </p:nvCxnSpPr>
        <p:spPr bwMode="auto">
          <a:xfrm>
            <a:off x="7618669" y="3857416"/>
            <a:ext cx="349778" cy="595129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157251" y="4606043"/>
            <a:ext cx="830262" cy="7254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 dirty="0" smtClean="0">
                <a:solidFill>
                  <a:srgbClr val="000000"/>
                </a:solidFill>
                <a:latin typeface="AR PL UMing TW"/>
              </a:rPr>
              <a:t>語言</a:t>
            </a:r>
            <a:endParaRPr lang="zh-TW" altLang="zh-TW" dirty="0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 dirty="0">
                <a:solidFill>
                  <a:srgbClr val="000000"/>
                </a:solidFill>
                <a:latin typeface="AR PL UMing TW"/>
              </a:rPr>
              <a:t>SRILM</a:t>
            </a:r>
          </a:p>
        </p:txBody>
      </p:sp>
      <p:cxnSp>
        <p:nvCxnSpPr>
          <p:cNvPr id="35" name="AutoShape 26"/>
          <p:cNvCxnSpPr>
            <a:cxnSpLocks noChangeShapeType="1"/>
            <a:stCxn id="34" idx="3"/>
            <a:endCxn id="27" idx="1"/>
          </p:cNvCxnSpPr>
          <p:nvPr/>
        </p:nvCxnSpPr>
        <p:spPr bwMode="auto">
          <a:xfrm>
            <a:off x="5987513" y="4968787"/>
            <a:ext cx="351366" cy="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" name="直線單箭頭接點 35"/>
          <p:cNvCxnSpPr>
            <a:stCxn id="53" idx="3"/>
            <a:endCxn id="28" idx="1"/>
          </p:cNvCxnSpPr>
          <p:nvPr/>
        </p:nvCxnSpPr>
        <p:spPr bwMode="auto">
          <a:xfrm>
            <a:off x="5989101" y="3857416"/>
            <a:ext cx="349778" cy="0"/>
          </a:xfrm>
          <a:prstGeom prst="straightConnector1">
            <a:avLst/>
          </a:prstGeom>
          <a:ln>
            <a:headEnd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新聞</a:t>
            </a:r>
            <a:r>
              <a:rPr lang="zh-TW" altLang="zh-TW" dirty="0" smtClean="0"/>
              <a:t>語料庫斷詞</a:t>
            </a:r>
            <a:endParaRPr lang="zh-TW" altLang="zh-TW" dirty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zh-TW" dirty="0" smtClean="0"/>
              <a:t>用中研院中文斷詞系統（</a:t>
            </a:r>
            <a:r>
              <a:rPr lang="en-US" altLang="zh-TW" dirty="0" smtClean="0"/>
              <a:t>CKIP</a:t>
            </a:r>
            <a:r>
              <a:rPr lang="zh-TW" altLang="zh-TW" dirty="0" smtClean="0"/>
              <a:t>）</a:t>
            </a:r>
          </a:p>
          <a:p>
            <a:pPr eaLnBrk="1" hangingPunct="1"/>
            <a:r>
              <a:rPr lang="zh-TW" altLang="zh-TW" dirty="0" smtClean="0"/>
              <a:t>閩南語斷詞</a:t>
            </a:r>
          </a:p>
          <a:p>
            <a:pPr lvl="1" eaLnBrk="1" hangingPunct="1"/>
            <a:r>
              <a:rPr lang="zh-TW" altLang="zh-TW" dirty="0" smtClean="0"/>
              <a:t>用教育部辭典、典藏</a:t>
            </a:r>
            <a:r>
              <a:rPr lang="zh-TW" altLang="en-US" dirty="0" smtClean="0"/>
              <a:t>的資料做辭典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用拄好長度斷詞</a:t>
            </a:r>
            <a:r>
              <a:rPr lang="zh-TW" altLang="zh-TW" dirty="0" smtClean="0"/>
              <a:t>來斷</a:t>
            </a:r>
            <a:r>
              <a:rPr lang="zh-TW" altLang="en-US" dirty="0" smtClean="0"/>
              <a:t>新聞</a:t>
            </a:r>
            <a:r>
              <a:rPr lang="zh-TW" altLang="zh-TW" dirty="0" smtClean="0"/>
              <a:t>語料庫</a:t>
            </a:r>
          </a:p>
          <a:p>
            <a:pPr lvl="1" eaLnBrk="1" hangingPunct="1"/>
            <a:r>
              <a:rPr lang="zh-TW" altLang="zh-TW" dirty="0" smtClean="0"/>
              <a:t>教育部辭典攏總</a:t>
            </a:r>
            <a:r>
              <a:rPr lang="en-US" altLang="zh-TW" dirty="0" smtClean="0"/>
              <a:t>116552</a:t>
            </a:r>
            <a:r>
              <a:rPr lang="zh-TW" altLang="zh-TW" dirty="0" smtClean="0"/>
              <a:t>詞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標漢字流程</a:t>
            </a:r>
            <a:endParaRPr lang="zh-TW" altLang="zh-TW" dirty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dirty="0" smtClean="0"/>
              <a:t>原本語料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伊</a:t>
            </a:r>
            <a:r>
              <a:rPr lang="en-US" altLang="zh-TW" dirty="0" smtClean="0"/>
              <a:t>i1 ti7 tsiah8-</a:t>
            </a:r>
            <a:r>
              <a:rPr lang="zh-TW" altLang="en-US" dirty="0" smtClean="0"/>
              <a:t>飯</a:t>
            </a:r>
            <a:r>
              <a:rPr lang="en-US" altLang="zh-TW" dirty="0" smtClean="0"/>
              <a:t>png7-thiann1</a:t>
            </a:r>
          </a:p>
          <a:p>
            <a:pPr eaLnBrk="1" hangingPunct="1"/>
            <a:r>
              <a:rPr lang="zh-TW" altLang="en-US" dirty="0" smtClean="0"/>
              <a:t>斷詞了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 </a:t>
            </a:r>
            <a:r>
              <a:rPr lang="zh-TW" altLang="zh-TW" dirty="0" smtClean="0"/>
              <a:t>廳</a:t>
            </a:r>
            <a:r>
              <a:rPr lang="en-US" altLang="zh-TW" dirty="0" smtClean="0"/>
              <a:t>thiann1</a:t>
            </a:r>
          </a:p>
          <a:p>
            <a:pPr eaLnBrk="1" hangingPunct="1"/>
            <a:r>
              <a:rPr lang="zh-TW" altLang="en-US" dirty="0" smtClean="0"/>
              <a:t>照原本斷詞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伊</a:t>
            </a:r>
            <a:r>
              <a:rPr lang="en-US" altLang="zh-TW" dirty="0" smtClean="0"/>
              <a:t>i1 </a:t>
            </a:r>
            <a:r>
              <a:rPr lang="zh-TW" altLang="zh-TW" dirty="0" smtClean="0"/>
              <a:t>佇</a:t>
            </a:r>
            <a:r>
              <a:rPr lang="en-US" altLang="zh-TW" dirty="0" smtClean="0"/>
              <a:t>ti7 </a:t>
            </a:r>
            <a:r>
              <a:rPr lang="zh-TW" altLang="zh-TW" dirty="0" smtClean="0"/>
              <a:t>食</a:t>
            </a:r>
            <a:r>
              <a:rPr lang="en-US" altLang="zh-TW" dirty="0" smtClean="0"/>
              <a:t>tsiah8-</a:t>
            </a:r>
            <a:r>
              <a:rPr lang="zh-TW" altLang="zh-TW" dirty="0"/>
              <a:t>飯</a:t>
            </a:r>
            <a:r>
              <a:rPr lang="en-US" altLang="zh-TW" dirty="0" smtClean="0"/>
              <a:t>png7-</a:t>
            </a:r>
            <a:r>
              <a:rPr lang="zh-TW" altLang="zh-TW" dirty="0"/>
              <a:t>廳</a:t>
            </a:r>
            <a:r>
              <a:rPr lang="en-US" altLang="zh-TW" dirty="0" smtClean="0"/>
              <a:t>thiann1</a:t>
            </a:r>
          </a:p>
        </p:txBody>
      </p:sp>
    </p:spTree>
    <p:extLst>
      <p:ext uri="{BB962C8B-B14F-4D97-AF65-F5344CB8AC3E}">
        <p14:creationId xmlns:p14="http://schemas.microsoft.com/office/powerpoint/2010/main" val="923053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第</a:t>
            </a:r>
            <a:r>
              <a:rPr lang="zh-TW" altLang="en-US" dirty="0" smtClean="0"/>
              <a:t>五</a:t>
            </a:r>
            <a:r>
              <a:rPr lang="zh-TW" altLang="zh-TW" dirty="0" smtClean="0"/>
              <a:t>節：</a:t>
            </a:r>
            <a:r>
              <a:rPr lang="zh-TW" altLang="en-US" dirty="0" smtClean="0"/>
              <a:t>語言分類</a:t>
            </a:r>
            <a:endParaRPr lang="zh-TW" altLang="zh-TW" dirty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目的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想欲加閣較濟語料，予翻譯較穩定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這馬</a:t>
            </a:r>
            <a:r>
              <a:rPr lang="zh-TW" altLang="zh-TW" dirty="0" smtClean="0"/>
              <a:t>閩南語語料四十萬句</a:t>
            </a:r>
            <a:r>
              <a:rPr lang="zh-TW" altLang="en-US" dirty="0" smtClean="0"/>
              <a:t>爾爾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對網路頂收集</a:t>
            </a:r>
            <a:r>
              <a:rPr lang="zh-TW" altLang="en-US" dirty="0" smtClean="0"/>
              <a:t>語料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毋過</a:t>
            </a:r>
            <a:r>
              <a:rPr lang="zh-TW" altLang="zh-TW" dirty="0" smtClean="0"/>
              <a:t>網路頂</a:t>
            </a:r>
            <a:r>
              <a:rPr lang="zh-TW" altLang="en-US" dirty="0" smtClean="0"/>
              <a:t>的</a:t>
            </a:r>
            <a:r>
              <a:rPr lang="zh-TW" altLang="zh-TW" dirty="0" smtClean="0"/>
              <a:t>語料</a:t>
            </a:r>
            <a:r>
              <a:rPr lang="zh-TW" altLang="en-US" dirty="0" smtClean="0"/>
              <a:t>百百款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用</a:t>
            </a:r>
            <a:r>
              <a:rPr lang="en-US" altLang="zh-TW" dirty="0" smtClean="0"/>
              <a:t>TGB</a:t>
            </a:r>
            <a:r>
              <a:rPr lang="zh-TW" altLang="en-US" dirty="0" smtClean="0"/>
              <a:t>通訊語料庫</a:t>
            </a:r>
            <a:endParaRPr lang="en-US" altLang="zh-TW" dirty="0" smtClean="0"/>
          </a:p>
          <a:p>
            <a:pPr lvl="2" eaLnBrk="1" hangingPunct="1"/>
            <a:endParaRPr lang="en-US" altLang="zh-TW" dirty="0"/>
          </a:p>
          <a:p>
            <a:pPr eaLnBrk="1" hangingPunct="1"/>
            <a:r>
              <a:rPr lang="zh-TW" altLang="en-US" dirty="0" smtClean="0"/>
              <a:t>問題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分類網頁中的閩南語佮華語</a:t>
            </a:r>
            <a:endParaRPr lang="en-US" altLang="zh-TW" dirty="0" smtClean="0"/>
          </a:p>
          <a:p>
            <a:pPr lvl="2" eaLnBrk="1" hangingPunct="1"/>
            <a:r>
              <a:rPr lang="zh-TW" altLang="en-US" dirty="0" smtClean="0"/>
              <a:t>閩南語網頁內底定定有華語</a:t>
            </a:r>
            <a:endParaRPr lang="en-US" altLang="zh-TW" dirty="0" smtClean="0"/>
          </a:p>
        </p:txBody>
      </p:sp>
      <p:grpSp>
        <p:nvGrpSpPr>
          <p:cNvPr id="22" name="群組 21"/>
          <p:cNvGrpSpPr/>
          <p:nvPr/>
        </p:nvGrpSpPr>
        <p:grpSpPr>
          <a:xfrm>
            <a:off x="5612935" y="2650345"/>
            <a:ext cx="2634911" cy="3165766"/>
            <a:chOff x="6258253" y="2657724"/>
            <a:chExt cx="2634911" cy="3165766"/>
          </a:xfrm>
        </p:grpSpPr>
        <p:sp>
          <p:nvSpPr>
            <p:cNvPr id="6" name="AutoShape 26"/>
            <p:cNvSpPr>
              <a:spLocks noChangeArrowheads="1"/>
            </p:cNvSpPr>
            <p:nvPr/>
          </p:nvSpPr>
          <p:spPr bwMode="auto">
            <a:xfrm>
              <a:off x="6930391" y="3643277"/>
              <a:ext cx="1290636" cy="1194660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>
                  <a:solidFill>
                    <a:srgbClr val="000000"/>
                  </a:solidFill>
                  <a:latin typeface="AR PL UMing TW"/>
                </a:rPr>
                <a:t>判斷語言</a:t>
              </a: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6930391" y="2657724"/>
              <a:ext cx="1290638" cy="522288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一段一段</a:t>
              </a:r>
              <a:endParaRPr lang="en-US" altLang="zh-TW" dirty="0" smtClean="0">
                <a:solidFill>
                  <a:srgbClr val="000000"/>
                </a:solidFill>
                <a:latin typeface="AR PL UMing TW"/>
              </a:endParaRPr>
            </a:p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的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網頁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>
              <a:off x="6258253" y="5301203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閩南語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7884368" y="5301202"/>
              <a:ext cx="1008796" cy="522287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81639" tIns="65506" rIns="81639" bIns="4082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en-US" dirty="0" smtClean="0">
                  <a:solidFill>
                    <a:srgbClr val="000000"/>
                  </a:solidFill>
                  <a:latin typeface="AR PL UMing TW"/>
                </a:rPr>
                <a:t>華</a:t>
              </a:r>
              <a:r>
                <a:rPr lang="zh-TW" altLang="zh-TW" dirty="0" smtClean="0">
                  <a:solidFill>
                    <a:srgbClr val="000000"/>
                  </a:solidFill>
                  <a:latin typeface="AR PL UMing TW"/>
                </a:rPr>
                <a:t>語</a:t>
              </a:r>
              <a:endParaRPr lang="zh-TW" altLang="zh-TW" dirty="0">
                <a:solidFill>
                  <a:srgbClr val="000000"/>
                </a:solidFill>
                <a:latin typeface="AR PL UMing TW"/>
              </a:endParaRPr>
            </a:p>
          </p:txBody>
        </p:sp>
        <p:cxnSp>
          <p:nvCxnSpPr>
            <p:cNvPr id="3" name="直線單箭頭接點 2"/>
            <p:cNvCxnSpPr>
              <a:stCxn id="8" idx="2"/>
              <a:endCxn id="6" idx="0"/>
            </p:cNvCxnSpPr>
            <p:nvPr/>
          </p:nvCxnSpPr>
          <p:spPr bwMode="auto">
            <a:xfrm flipH="1">
              <a:off x="7575709" y="3180012"/>
              <a:ext cx="1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>
              <a:stCxn id="6" idx="2"/>
              <a:endCxn id="9" idx="0"/>
            </p:cNvCxnSpPr>
            <p:nvPr/>
          </p:nvCxnSpPr>
          <p:spPr bwMode="auto">
            <a:xfrm flipH="1">
              <a:off x="6762651" y="4837937"/>
              <a:ext cx="813058" cy="463266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單箭頭接點 13"/>
            <p:cNvCxnSpPr>
              <a:stCxn id="6" idx="2"/>
              <a:endCxn id="10" idx="0"/>
            </p:cNvCxnSpPr>
            <p:nvPr/>
          </p:nvCxnSpPr>
          <p:spPr bwMode="auto">
            <a:xfrm>
              <a:off x="7575709" y="4837937"/>
              <a:ext cx="813057" cy="463265"/>
            </a:xfrm>
            <a:prstGeom prst="straightConnector1">
              <a:avLst/>
            </a:prstGeom>
            <a:ln>
              <a:headEnd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77879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漢羅全羅對齊</a:t>
            </a:r>
            <a:endParaRPr lang="zh-TW" altLang="en-US" dirty="0"/>
          </a:p>
        </p:txBody>
      </p:sp>
      <p:sp>
        <p:nvSpPr>
          <p:cNvPr id="32771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做法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看字佮音有佇辭典無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揣上大的配對組合</a:t>
            </a:r>
            <a:endParaRPr lang="en-US" altLang="zh-TW" smtClean="0"/>
          </a:p>
          <a:p>
            <a:pPr lvl="2" eaLnBrk="1" hangingPunct="1"/>
            <a:r>
              <a:rPr lang="en-US" altLang="zh-TW" smtClean="0"/>
              <a:t>Koh m7</a:t>
            </a:r>
            <a:r>
              <a:rPr lang="zh-TW" altLang="zh-TW" smtClean="0"/>
              <a:t>知</a:t>
            </a:r>
            <a:r>
              <a:rPr lang="en-US" altLang="zh-TW" smtClean="0"/>
              <a:t>u7</a:t>
            </a:r>
            <a:r>
              <a:rPr lang="zh-TW" altLang="zh-TW" smtClean="0"/>
              <a:t>危險</a:t>
            </a:r>
          </a:p>
          <a:p>
            <a:pPr lvl="2" eaLnBrk="1" hangingPunct="1"/>
            <a:r>
              <a:rPr lang="en-US" altLang="zh-TW" smtClean="0"/>
              <a:t>Koh m7-tsai u7 gui5-hiam2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19250" y="4005263"/>
          <a:ext cx="5664197" cy="256063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09171"/>
                <a:gridCol w="809171"/>
                <a:gridCol w="809171"/>
                <a:gridCol w="809171"/>
                <a:gridCol w="809171"/>
                <a:gridCol w="809171"/>
                <a:gridCol w="809171"/>
              </a:tblGrid>
              <a:tr h="365805"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配對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知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危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zh-TW" sz="1800" dirty="0" smtClean="0"/>
                        <a:t>險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Koh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m7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err="1" smtClean="0"/>
                        <a:t>tsai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u7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gui5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</a:tr>
              <a:tr h="365805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hiam2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L="91444" marR="91444" marT="45726" marB="45726"/>
                </a:tc>
                <a:tc>
                  <a:txBody>
                    <a:bodyPr/>
                    <a:lstStyle/>
                    <a:p>
                      <a:r>
                        <a:rPr lang="zh-TW" altLang="en-US" sz="1800" dirty="0" smtClean="0"/>
                        <a:t>有</a:t>
                      </a:r>
                      <a:endParaRPr lang="zh-TW" altLang="en-US" sz="1800" dirty="0"/>
                    </a:p>
                  </a:txBody>
                  <a:tcPr marL="91444" marR="91444" marT="45726" marB="45726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找候選詞</a:t>
            </a:r>
            <a:endParaRPr lang="zh-TW" altLang="zh-TW"/>
          </a:p>
        </p:txBody>
      </p:sp>
      <p:sp>
        <p:nvSpPr>
          <p:cNvPr id="3789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辭典加入</a:t>
            </a:r>
          </a:p>
          <a:p>
            <a:pPr lvl="1" eaLnBrk="1" hangingPunct="1"/>
            <a:r>
              <a:rPr lang="zh-TW" altLang="zh-TW" smtClean="0"/>
              <a:t>頭家</a:t>
            </a:r>
            <a:r>
              <a:rPr lang="en-US" altLang="zh-TW" smtClean="0"/>
              <a:t>/thau5-ke1</a:t>
            </a:r>
          </a:p>
          <a:p>
            <a:pPr lvl="1" eaLnBrk="1" hangingPunct="1"/>
            <a:r>
              <a:rPr lang="zh-TW" altLang="zh-TW" smtClean="0"/>
              <a:t>頭前</a:t>
            </a:r>
            <a:r>
              <a:rPr lang="en-US" altLang="zh-TW" smtClean="0"/>
              <a:t>/thau5-tsing5</a:t>
            </a:r>
          </a:p>
          <a:p>
            <a:pPr eaLnBrk="1" hangingPunct="1"/>
            <a:r>
              <a:rPr lang="zh-TW" altLang="zh-TW" smtClean="0"/>
              <a:t>一個四字詞的節點數</a:t>
            </a:r>
          </a:p>
          <a:p>
            <a:pPr lvl="1" eaLnBrk="1" hangingPunct="1"/>
            <a:r>
              <a:rPr lang="en-US" altLang="zh-TW" smtClean="0"/>
              <a:t>31+32+33+34</a:t>
            </a:r>
          </a:p>
          <a:p>
            <a:pPr lvl="2" eaLnBrk="1" hangingPunct="1"/>
            <a:r>
              <a:rPr lang="en-US" altLang="zh-TW" smtClean="0"/>
              <a:t>120</a:t>
            </a:r>
            <a:r>
              <a:rPr lang="zh-TW" altLang="zh-TW" smtClean="0"/>
              <a:t>點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線性時間</a:t>
            </a:r>
            <a:endParaRPr lang="zh-TW" altLang="zh-TW" smtClean="0"/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6500813" y="1835150"/>
            <a:ext cx="644525" cy="642938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</a:rPr>
              <a:t>起點</a:t>
            </a:r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>
            <a:off x="436403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</a:p>
        </p:txBody>
      </p:sp>
      <p:cxnSp>
        <p:nvCxnSpPr>
          <p:cNvPr id="37894" name="AutoShape 5"/>
          <p:cNvCxnSpPr>
            <a:cxnSpLocks noChangeShapeType="1"/>
            <a:stCxn id="37892" idx="3"/>
            <a:endCxn id="37897" idx="7"/>
          </p:cNvCxnSpPr>
          <p:nvPr/>
        </p:nvCxnSpPr>
        <p:spPr bwMode="auto">
          <a:xfrm flipH="1">
            <a:off x="6391275" y="2384425"/>
            <a:ext cx="20320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6965950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</a:t>
            </a:r>
          </a:p>
        </p:txBody>
      </p:sp>
      <p:cxnSp>
        <p:nvCxnSpPr>
          <p:cNvPr id="37896" name="AutoShape 7"/>
          <p:cNvCxnSpPr>
            <a:cxnSpLocks noChangeShapeType="1"/>
            <a:stCxn id="37892" idx="3"/>
            <a:endCxn id="37895" idx="0"/>
          </p:cNvCxnSpPr>
          <p:nvPr/>
        </p:nvCxnSpPr>
        <p:spPr bwMode="auto">
          <a:xfrm>
            <a:off x="6596063" y="2384425"/>
            <a:ext cx="795337" cy="9334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7" name="Oval 8"/>
          <p:cNvSpPr>
            <a:spLocks noChangeArrowheads="1"/>
          </p:cNvSpPr>
          <p:nvPr/>
        </p:nvSpPr>
        <p:spPr bwMode="auto">
          <a:xfrm>
            <a:off x="5665788" y="3317875"/>
            <a:ext cx="850900" cy="849313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thau5</a:t>
            </a:r>
          </a:p>
        </p:txBody>
      </p:sp>
      <p:cxnSp>
        <p:nvCxnSpPr>
          <p:cNvPr id="37898" name="AutoShape 9"/>
          <p:cNvCxnSpPr>
            <a:cxnSpLocks noChangeShapeType="1"/>
            <a:stCxn id="37892" idx="3"/>
            <a:endCxn id="37893" idx="7"/>
          </p:cNvCxnSpPr>
          <p:nvPr/>
        </p:nvCxnSpPr>
        <p:spPr bwMode="auto">
          <a:xfrm flipH="1">
            <a:off x="5089525" y="2384425"/>
            <a:ext cx="1504950" cy="1057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899" name="Oval 10"/>
          <p:cNvSpPr>
            <a:spLocks noChangeArrowheads="1"/>
          </p:cNvSpPr>
          <p:nvPr/>
        </p:nvSpPr>
        <p:spPr bwMode="auto">
          <a:xfrm>
            <a:off x="952500" y="5126038"/>
            <a:ext cx="849313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</a:p>
        </p:txBody>
      </p:sp>
      <p:cxnSp>
        <p:nvCxnSpPr>
          <p:cNvPr id="37900" name="AutoShape 11"/>
          <p:cNvCxnSpPr>
            <a:cxnSpLocks noChangeShapeType="1"/>
            <a:stCxn id="37893" idx="4"/>
            <a:endCxn id="37899" idx="0"/>
          </p:cNvCxnSpPr>
          <p:nvPr/>
        </p:nvCxnSpPr>
        <p:spPr bwMode="auto">
          <a:xfrm flipH="1">
            <a:off x="1376363" y="4167188"/>
            <a:ext cx="34131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1" name="Oval 12"/>
          <p:cNvSpPr>
            <a:spLocks noChangeArrowheads="1"/>
          </p:cNvSpPr>
          <p:nvPr/>
        </p:nvSpPr>
        <p:spPr bwMode="auto">
          <a:xfrm>
            <a:off x="2030413" y="5126038"/>
            <a:ext cx="849312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ke1</a:t>
            </a:r>
          </a:p>
        </p:txBody>
      </p:sp>
      <p:cxnSp>
        <p:nvCxnSpPr>
          <p:cNvPr id="37902" name="AutoShape 13"/>
          <p:cNvCxnSpPr>
            <a:cxnSpLocks noChangeShapeType="1"/>
            <a:stCxn id="37893" idx="4"/>
            <a:endCxn id="37901" idx="0"/>
          </p:cNvCxnSpPr>
          <p:nvPr/>
        </p:nvCxnSpPr>
        <p:spPr bwMode="auto">
          <a:xfrm flipH="1">
            <a:off x="2455863" y="4167188"/>
            <a:ext cx="2333625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3106738" y="5126038"/>
            <a:ext cx="850900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/ke1</a:t>
            </a:r>
          </a:p>
        </p:txBody>
      </p:sp>
      <p:cxnSp>
        <p:nvCxnSpPr>
          <p:cNvPr id="37904" name="AutoShape 15"/>
          <p:cNvCxnSpPr>
            <a:cxnSpLocks noChangeShapeType="1"/>
            <a:stCxn id="37893" idx="4"/>
            <a:endCxn id="37903" idx="0"/>
          </p:cNvCxnSpPr>
          <p:nvPr/>
        </p:nvCxnSpPr>
        <p:spPr bwMode="auto">
          <a:xfrm flipH="1">
            <a:off x="3532188" y="4167188"/>
            <a:ext cx="1255712" cy="9604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5" name="Oval 16"/>
          <p:cNvSpPr>
            <a:spLocks noChangeArrowheads="1"/>
          </p:cNvSpPr>
          <p:nvPr/>
        </p:nvSpPr>
        <p:spPr bwMode="auto">
          <a:xfrm>
            <a:off x="418623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</a:p>
        </p:txBody>
      </p:sp>
      <p:cxnSp>
        <p:nvCxnSpPr>
          <p:cNvPr id="37906" name="AutoShape 17"/>
          <p:cNvCxnSpPr>
            <a:cxnSpLocks noChangeShapeType="1"/>
            <a:stCxn id="37893" idx="5"/>
            <a:endCxn id="37905" idx="0"/>
          </p:cNvCxnSpPr>
          <p:nvPr/>
        </p:nvCxnSpPr>
        <p:spPr bwMode="auto">
          <a:xfrm flipH="1">
            <a:off x="4691063" y="4041775"/>
            <a:ext cx="398462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7" name="Oval 18"/>
          <p:cNvSpPr>
            <a:spLocks noChangeArrowheads="1"/>
          </p:cNvSpPr>
          <p:nvPr/>
        </p:nvSpPr>
        <p:spPr bwMode="auto">
          <a:xfrm>
            <a:off x="5424488" y="5126038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tsing5</a:t>
            </a:r>
          </a:p>
        </p:txBody>
      </p:sp>
      <p:cxnSp>
        <p:nvCxnSpPr>
          <p:cNvPr id="37908" name="AutoShape 19"/>
          <p:cNvCxnSpPr>
            <a:cxnSpLocks noChangeShapeType="1"/>
            <a:stCxn id="37893" idx="5"/>
            <a:endCxn id="37907" idx="0"/>
          </p:cNvCxnSpPr>
          <p:nvPr/>
        </p:nvCxnSpPr>
        <p:spPr bwMode="auto">
          <a:xfrm>
            <a:off x="5089525" y="4041775"/>
            <a:ext cx="839788" cy="10842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09" name="Oval 20"/>
          <p:cNvSpPr>
            <a:spLocks noChangeArrowheads="1"/>
          </p:cNvSpPr>
          <p:nvPr/>
        </p:nvSpPr>
        <p:spPr bwMode="auto">
          <a:xfrm>
            <a:off x="6662738" y="5141913"/>
            <a:ext cx="1011237" cy="849312"/>
          </a:xfrm>
          <a:prstGeom prst="ellipse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/tsing5</a:t>
            </a:r>
          </a:p>
        </p:txBody>
      </p:sp>
      <p:cxnSp>
        <p:nvCxnSpPr>
          <p:cNvPr id="37910" name="AutoShape 21"/>
          <p:cNvCxnSpPr>
            <a:cxnSpLocks noChangeShapeType="1"/>
            <a:stCxn id="37893" idx="5"/>
            <a:endCxn id="37909" idx="0"/>
          </p:cNvCxnSpPr>
          <p:nvPr/>
        </p:nvCxnSpPr>
        <p:spPr bwMode="auto">
          <a:xfrm>
            <a:off x="5089525" y="4041775"/>
            <a:ext cx="2078038" cy="11001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911" name="Text Box 22"/>
          <p:cNvSpPr txBox="1">
            <a:spLocks noChangeArrowheads="1"/>
          </p:cNvSpPr>
          <p:nvPr/>
        </p:nvSpPr>
        <p:spPr bwMode="auto">
          <a:xfrm>
            <a:off x="7878763" y="5419725"/>
            <a:ext cx="487362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2" name="Text Box 23"/>
          <p:cNvSpPr txBox="1">
            <a:spLocks noChangeArrowheads="1"/>
          </p:cNvSpPr>
          <p:nvPr/>
        </p:nvSpPr>
        <p:spPr bwMode="auto">
          <a:xfrm>
            <a:off x="8143875" y="3624263"/>
            <a:ext cx="6286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en-US" altLang="zh-TW">
                <a:solidFill>
                  <a:srgbClr val="000000"/>
                </a:solidFill>
              </a:rPr>
              <a:t>……</a:t>
            </a:r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1435100" y="6340475"/>
            <a:ext cx="1801813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頭家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/thau5-ke1</a:t>
            </a:r>
          </a:p>
        </p:txBody>
      </p:sp>
      <p:sp>
        <p:nvSpPr>
          <p:cNvPr id="37914" name="Rectangle 25"/>
          <p:cNvSpPr>
            <a:spLocks noChangeArrowheads="1"/>
          </p:cNvSpPr>
          <p:nvPr/>
        </p:nvSpPr>
        <p:spPr bwMode="auto">
          <a:xfrm>
            <a:off x="5005388" y="6340475"/>
            <a:ext cx="1801812" cy="352425"/>
          </a:xfrm>
          <a:prstGeom prst="rect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頭前</a:t>
            </a:r>
            <a:r>
              <a:rPr lang="en-US" altLang="zh-TW">
                <a:solidFill>
                  <a:srgbClr val="000000"/>
                </a:solidFill>
                <a:latin typeface="AR PL UMing TW"/>
              </a:rPr>
              <a:t>/thau5-tsing5</a:t>
            </a:r>
          </a:p>
        </p:txBody>
      </p:sp>
      <p:cxnSp>
        <p:nvCxnSpPr>
          <p:cNvPr id="37915" name="AutoShape 26"/>
          <p:cNvCxnSpPr>
            <a:cxnSpLocks noChangeShapeType="1"/>
            <a:stCxn id="37899" idx="4"/>
            <a:endCxn id="37913" idx="0"/>
          </p:cNvCxnSpPr>
          <p:nvPr/>
        </p:nvCxnSpPr>
        <p:spPr bwMode="auto">
          <a:xfrm>
            <a:off x="1376363" y="5975350"/>
            <a:ext cx="958850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6" name="AutoShape 27"/>
          <p:cNvCxnSpPr>
            <a:cxnSpLocks noChangeShapeType="1"/>
            <a:stCxn id="37901" idx="4"/>
            <a:endCxn id="37913" idx="0"/>
          </p:cNvCxnSpPr>
          <p:nvPr/>
        </p:nvCxnSpPr>
        <p:spPr bwMode="auto">
          <a:xfrm flipH="1">
            <a:off x="2335213" y="5975350"/>
            <a:ext cx="119062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7" name="AutoShape 28"/>
          <p:cNvCxnSpPr>
            <a:cxnSpLocks noChangeShapeType="1"/>
            <a:stCxn id="37903" idx="4"/>
            <a:endCxn id="37913" idx="0"/>
          </p:cNvCxnSpPr>
          <p:nvPr/>
        </p:nvCxnSpPr>
        <p:spPr bwMode="auto">
          <a:xfrm flipH="1">
            <a:off x="2335213" y="5975350"/>
            <a:ext cx="119697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8" name="AutoShape 29"/>
          <p:cNvCxnSpPr>
            <a:cxnSpLocks noChangeShapeType="1"/>
            <a:stCxn id="37905" idx="4"/>
            <a:endCxn id="37914" idx="0"/>
          </p:cNvCxnSpPr>
          <p:nvPr/>
        </p:nvCxnSpPr>
        <p:spPr bwMode="auto">
          <a:xfrm>
            <a:off x="4691063" y="5975350"/>
            <a:ext cx="12160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19" name="AutoShape 30"/>
          <p:cNvCxnSpPr>
            <a:cxnSpLocks noChangeShapeType="1"/>
            <a:stCxn id="37907" idx="4"/>
            <a:endCxn id="37914" idx="0"/>
          </p:cNvCxnSpPr>
          <p:nvPr/>
        </p:nvCxnSpPr>
        <p:spPr bwMode="auto">
          <a:xfrm flipH="1">
            <a:off x="5907088" y="5975350"/>
            <a:ext cx="22225" cy="365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7920" name="AutoShape 31"/>
          <p:cNvCxnSpPr>
            <a:cxnSpLocks noChangeShapeType="1"/>
            <a:stCxn id="37909" idx="4"/>
            <a:endCxn id="37914" idx="0"/>
          </p:cNvCxnSpPr>
          <p:nvPr/>
        </p:nvCxnSpPr>
        <p:spPr bwMode="auto">
          <a:xfrm flipH="1">
            <a:off x="5907088" y="5989638"/>
            <a:ext cx="1260475" cy="35083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附錄一：加臺華平行語料庫漢字</a:t>
            </a:r>
            <a:endParaRPr lang="zh-TW" altLang="zh-TW" dirty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何澤政翻譯</a:t>
            </a:r>
          </a:p>
          <a:p>
            <a:pPr lvl="1" eaLnBrk="1" hangingPunct="1"/>
            <a:r>
              <a:rPr lang="zh-TW" altLang="zh-TW" dirty="0" smtClean="0"/>
              <a:t>參考線頂辭典</a:t>
            </a:r>
          </a:p>
          <a:p>
            <a:pPr eaLnBrk="1" hangingPunct="1"/>
            <a:r>
              <a:rPr lang="zh-TW" altLang="zh-TW" dirty="0" smtClean="0"/>
              <a:t>由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的新聞翻做閩南語全羅</a:t>
            </a:r>
          </a:p>
          <a:p>
            <a:pPr lvl="1" eaLnBrk="1" hangingPunct="1"/>
            <a:r>
              <a:rPr lang="zh-TW" altLang="zh-TW" dirty="0" smtClean="0"/>
              <a:t>這幾天 寒流 再度 發威 </a:t>
            </a:r>
          </a:p>
          <a:p>
            <a:pPr lvl="1" eaLnBrk="1" hangingPunct="1"/>
            <a:r>
              <a:rPr lang="en-US" altLang="zh-TW" dirty="0" smtClean="0"/>
              <a:t>tsit4-kui2-kang han5-liu5 koh-tsai3 tian2-ui </a:t>
            </a:r>
          </a:p>
          <a:p>
            <a:pPr eaLnBrk="1" hangingPunct="1"/>
            <a:r>
              <a:rPr lang="zh-TW" altLang="zh-TW" dirty="0" smtClean="0"/>
              <a:t>補上漢字變成一對一</a:t>
            </a:r>
          </a:p>
          <a:p>
            <a:pPr lvl="1" eaLnBrk="1" hangingPunct="1"/>
            <a:r>
              <a:rPr lang="zh-TW" altLang="zh-TW" dirty="0" smtClean="0"/>
              <a:t>這幾工 寒流 閣再 展威</a:t>
            </a:r>
          </a:p>
          <a:p>
            <a:pPr eaLnBrk="1" hangingPunct="1"/>
            <a:r>
              <a:rPr lang="zh-TW" altLang="zh-TW" dirty="0" smtClean="0"/>
              <a:t>全部約</a:t>
            </a:r>
            <a:r>
              <a:rPr lang="en-US" altLang="zh-TW" dirty="0" smtClean="0"/>
              <a:t>37</a:t>
            </a:r>
            <a:r>
              <a:rPr lang="zh-TW" altLang="zh-TW" dirty="0" smtClean="0"/>
              <a:t>萬詞組</a:t>
            </a:r>
          </a:p>
          <a:p>
            <a:pPr eaLnBrk="1" hangingPunct="1"/>
            <a:r>
              <a:rPr lang="zh-TW" altLang="zh-TW" dirty="0" smtClean="0"/>
              <a:t>極少調動語句結構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補上漢字的方法</a:t>
            </a:r>
            <a:endParaRPr lang="zh-TW" altLang="zh-TW"/>
          </a:p>
        </p:txBody>
      </p:sp>
      <p:sp>
        <p:nvSpPr>
          <p:cNvPr id="4403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zh-TW" altLang="zh-TW" smtClean="0"/>
              <a:t>如果詞組數一樣，直接對齊</a:t>
            </a:r>
          </a:p>
          <a:p>
            <a:pPr lvl="1" eaLnBrk="1" hangingPunct="1">
              <a:defRPr/>
            </a:pPr>
            <a:r>
              <a:rPr lang="zh-TW" altLang="zh-TW" smtClean="0"/>
              <a:t>這幾天 </a:t>
            </a:r>
            <a:r>
              <a:rPr lang="en-US" altLang="zh-TW" smtClean="0"/>
              <a:t>tsit4-kui2-kang1</a:t>
            </a:r>
          </a:p>
          <a:p>
            <a:pPr lvl="1" eaLnBrk="1" hangingPunct="1">
              <a:defRPr/>
            </a:pPr>
            <a:r>
              <a:rPr lang="zh-TW" altLang="zh-TW" smtClean="0"/>
              <a:t>寒流 </a:t>
            </a:r>
            <a:r>
              <a:rPr lang="en-US" altLang="zh-TW" smtClean="0"/>
              <a:t>han5-liu5</a:t>
            </a:r>
          </a:p>
          <a:p>
            <a:pPr lvl="1" eaLnBrk="1" hangingPunct="1">
              <a:defRPr/>
            </a:pPr>
            <a:r>
              <a:rPr lang="zh-TW" altLang="zh-TW" smtClean="0"/>
              <a:t>再度 </a:t>
            </a:r>
            <a:r>
              <a:rPr lang="en-US" altLang="zh-TW" smtClean="0"/>
              <a:t>koh-tsai3</a:t>
            </a:r>
          </a:p>
          <a:p>
            <a:pPr lvl="1" eaLnBrk="1" hangingPunct="1">
              <a:defRPr/>
            </a:pPr>
            <a:r>
              <a:rPr lang="zh-TW" altLang="zh-TW" smtClean="0"/>
              <a:t>發威 </a:t>
            </a:r>
            <a:r>
              <a:rPr lang="en-US" altLang="zh-TW" smtClean="0"/>
              <a:t>tian2-ui</a:t>
            </a:r>
          </a:p>
          <a:p>
            <a:pPr eaLnBrk="1" hangingPunct="1">
              <a:defRPr/>
            </a:pPr>
            <a:r>
              <a:rPr lang="zh-TW" altLang="zh-TW" smtClean="0"/>
              <a:t>將詞一字一字對辭典，如果不符合要人工看過</a:t>
            </a:r>
          </a:p>
          <a:p>
            <a:pPr lvl="1" eaLnBrk="1" hangingPunct="1">
              <a:defRPr/>
            </a:pPr>
            <a:r>
              <a:rPr lang="zh-TW" altLang="zh-TW" smtClean="0"/>
              <a:t>這幾天←要人工看，天不會唸</a:t>
            </a:r>
            <a:r>
              <a:rPr lang="en-US" altLang="zh-TW" smtClean="0"/>
              <a:t>kang1</a:t>
            </a:r>
          </a:p>
          <a:p>
            <a:pPr lvl="1" eaLnBrk="1" hangingPunct="1">
              <a:defRPr/>
            </a:pPr>
            <a:r>
              <a:rPr lang="zh-TW" altLang="zh-TW" smtClean="0"/>
              <a:t>寒流←免檢查，「寒</a:t>
            </a:r>
            <a:r>
              <a:rPr lang="en-US" altLang="zh-TW" smtClean="0"/>
              <a:t>han5</a:t>
            </a:r>
            <a:r>
              <a:rPr lang="zh-TW" altLang="zh-TW" smtClean="0"/>
              <a:t>」「流</a:t>
            </a:r>
            <a:r>
              <a:rPr lang="en-US" altLang="zh-TW" smtClean="0"/>
              <a:t>liu5</a:t>
            </a:r>
            <a:r>
              <a:rPr lang="zh-TW" altLang="zh-TW" smtClean="0"/>
              <a:t>」字典都有</a:t>
            </a:r>
          </a:p>
          <a:p>
            <a:pPr lvl="1" eaLnBrk="1" hangingPunct="1">
              <a:defRPr/>
            </a:pPr>
            <a:r>
              <a:rPr lang="en-US" altLang="zh-TW" smtClean="0"/>
              <a:t>37</a:t>
            </a:r>
            <a:r>
              <a:rPr lang="zh-TW" altLang="zh-TW" smtClean="0"/>
              <a:t>萬詞組約</a:t>
            </a:r>
            <a:r>
              <a:rPr lang="en-US" altLang="zh-TW" smtClean="0"/>
              <a:t>20</a:t>
            </a:r>
            <a:r>
              <a:rPr lang="zh-TW" altLang="zh-TW" smtClean="0"/>
              <a:t>萬詞組免檢查</a:t>
            </a:r>
          </a:p>
          <a:p>
            <a:pPr eaLnBrk="1" hangingPunct="1">
              <a:defRPr/>
            </a:pPr>
            <a:r>
              <a:rPr lang="zh-TW" altLang="zh-TW" smtClean="0"/>
              <a:t>人工看</a:t>
            </a:r>
          </a:p>
          <a:p>
            <a:pPr lvl="1" eaLnBrk="1" hangingPunct="1">
              <a:defRPr/>
            </a:pPr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句做的語言模型攏會</a:t>
            </a:r>
            <a:endParaRPr lang="zh-TW" altLang="zh-TW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實際狀況</a:t>
            </a:r>
            <a:endParaRPr lang="zh-TW" altLang="zh-TW"/>
          </a:p>
        </p:txBody>
      </p:sp>
      <p:sp>
        <p:nvSpPr>
          <p:cNvPr id="4505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zh-TW" altLang="zh-TW" dirty="0" smtClean="0"/>
              <a:t>從</a:t>
            </a: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366190</a:t>
            </a:r>
            <a:r>
              <a:rPr lang="zh-TW" altLang="zh-TW" dirty="0" smtClean="0"/>
              <a:t>詞組</a:t>
            </a:r>
          </a:p>
          <a:p>
            <a:pPr lvl="2" eaLnBrk="1" hangingPunct="1">
              <a:defRPr/>
            </a:pPr>
            <a:r>
              <a:rPr lang="zh-TW" altLang="zh-TW" dirty="0" smtClean="0"/>
              <a:t>依斷詞資訊看字音是否符合教育部規範</a:t>
            </a:r>
          </a:p>
          <a:p>
            <a:pPr lvl="3" eaLnBrk="1" hangingPunct="1">
              <a:defRPr/>
            </a:pPr>
            <a:r>
              <a:rPr lang="en-US" altLang="zh-TW" dirty="0" smtClean="0"/>
              <a:t>199629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寒流 </a:t>
            </a:r>
            <a:r>
              <a:rPr lang="en-US" altLang="zh-TW" dirty="0" smtClean="0"/>
              <a:t>han5-liu5</a:t>
            </a:r>
          </a:p>
          <a:p>
            <a:pPr lvl="2" eaLnBrk="1" hangingPunct="1">
              <a:defRPr/>
            </a:pPr>
            <a:r>
              <a:rPr lang="zh-TW" altLang="zh-TW" dirty="0" smtClean="0"/>
              <a:t>忽略斷詞資訊，由句子的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，去找是否有符合音標的</a:t>
            </a:r>
          </a:p>
          <a:p>
            <a:pPr lvl="3" eaLnBrk="1" hangingPunct="1">
              <a:defRPr/>
            </a:pPr>
            <a:r>
              <a:rPr lang="en-US" altLang="zh-TW" dirty="0" smtClean="0"/>
              <a:t>34434</a:t>
            </a:r>
            <a:r>
              <a:rPr lang="zh-TW" altLang="zh-TW" dirty="0" smtClean="0"/>
              <a:t>詞組</a:t>
            </a:r>
          </a:p>
          <a:p>
            <a:pPr lvl="3" eaLnBrk="1" hangingPunct="1">
              <a:defRPr/>
            </a:pPr>
            <a:r>
              <a:rPr lang="zh-TW" altLang="zh-TW" dirty="0" smtClean="0"/>
              <a:t>民視 新聞報導</a:t>
            </a:r>
            <a:r>
              <a:rPr lang="en-US" altLang="zh-TW" dirty="0" smtClean="0"/>
              <a:t>/bin5-si7-sin1-bun5-po3-to7</a:t>
            </a:r>
          </a:p>
          <a:p>
            <a:pPr lvl="2" eaLnBrk="1" hangingPunct="1">
              <a:defRPr/>
            </a:pPr>
            <a:r>
              <a:rPr lang="zh-TW" altLang="zh-TW" dirty="0" smtClean="0"/>
              <a:t>由資料庫處理無同音詞的詞</a:t>
            </a:r>
          </a:p>
          <a:p>
            <a:pPr lvl="3" eaLnBrk="1" hangingPunct="1">
              <a:defRPr/>
            </a:pPr>
            <a:r>
              <a:rPr lang="en-US" altLang="zh-TW" dirty="0" smtClean="0"/>
              <a:t>37587</a:t>
            </a:r>
            <a:r>
              <a:rPr lang="zh-TW" altLang="zh-TW" dirty="0" smtClean="0"/>
              <a:t>由資料庫快速校對</a:t>
            </a:r>
          </a:p>
          <a:p>
            <a:pPr lvl="2" eaLnBrk="1" hangingPunct="1">
              <a:defRPr/>
            </a:pPr>
            <a:r>
              <a:rPr lang="zh-TW" altLang="zh-TW" dirty="0" smtClean="0"/>
              <a:t>要人工看的</a:t>
            </a:r>
          </a:p>
          <a:p>
            <a:pPr lvl="3" eaLnBrk="1" hangingPunct="1">
              <a:defRPr/>
            </a:pPr>
            <a:r>
              <a:rPr lang="en-US" altLang="zh-TW" dirty="0" smtClean="0"/>
              <a:t>94540 </a:t>
            </a:r>
            <a:r>
              <a:rPr lang="zh-TW" altLang="zh-TW" dirty="0" smtClean="0"/>
              <a:t>詞組</a:t>
            </a:r>
            <a:endParaRPr lang="zh-TW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校對介面</a:t>
            </a:r>
            <a:endParaRPr lang="zh-TW" altLang="zh-TW"/>
          </a:p>
        </p:txBody>
      </p:sp>
      <p:sp>
        <p:nvSpPr>
          <p:cNvPr id="6246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人工看</a:t>
            </a:r>
          </a:p>
          <a:p>
            <a:pPr lvl="1" eaLnBrk="1" hangingPunct="1"/>
            <a:r>
              <a:rPr lang="zh-TW" altLang="zh-TW" smtClean="0"/>
              <a:t>用教育部</a:t>
            </a:r>
            <a:r>
              <a:rPr lang="en-US" altLang="zh-TW" smtClean="0"/>
              <a:t>8000</a:t>
            </a:r>
            <a:r>
              <a:rPr lang="zh-TW" altLang="zh-TW" smtClean="0"/>
              <a:t>句做的語言模型猜漢字</a:t>
            </a:r>
          </a:p>
          <a:p>
            <a:pPr lvl="2" eaLnBrk="1" hangingPunct="1"/>
            <a:r>
              <a:rPr lang="zh-TW" altLang="zh-TW" smtClean="0"/>
              <a:t>大部份只要按「確定」就好</a:t>
            </a:r>
          </a:p>
          <a:p>
            <a:pPr lvl="1" eaLnBrk="1" hangingPunct="1"/>
            <a:r>
              <a:rPr lang="zh-TW" altLang="zh-TW" smtClean="0"/>
              <a:t>一小時約可以檢查</a:t>
            </a:r>
            <a:r>
              <a:rPr lang="en-US" altLang="zh-TW" smtClean="0"/>
              <a:t>200</a:t>
            </a:r>
            <a:r>
              <a:rPr lang="zh-TW" altLang="zh-TW" smtClean="0"/>
              <a:t>詞</a:t>
            </a:r>
          </a:p>
          <a:p>
            <a:pPr lvl="1" eaLnBrk="1" hangingPunct="1"/>
            <a:r>
              <a:rPr lang="zh-TW" altLang="zh-TW" smtClean="0"/>
              <a:t>不夠快</a:t>
            </a:r>
          </a:p>
        </p:txBody>
      </p:sp>
      <p:pic>
        <p:nvPicPr>
          <p:cNvPr id="624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4092575"/>
            <a:ext cx="9142413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語料庫ㄧ新聞</a:t>
            </a:r>
            <a:r>
              <a:rPr lang="zh-TW" altLang="en-US" dirty="0" smtClean="0"/>
              <a:t>語料庫</a:t>
            </a:r>
            <a:endParaRPr lang="zh-TW" altLang="zh-TW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TW" altLang="en-US" dirty="0" smtClean="0"/>
              <a:t>全名「</a:t>
            </a:r>
            <a:r>
              <a:rPr lang="zh-TW" altLang="zh-TW" dirty="0"/>
              <a:t>臺</a:t>
            </a:r>
            <a:r>
              <a:rPr lang="zh-TW" altLang="zh-TW" dirty="0" smtClean="0"/>
              <a:t>華</a:t>
            </a:r>
            <a:r>
              <a:rPr lang="zh-TW" altLang="en-US" dirty="0" smtClean="0"/>
              <a:t>平行新聞</a:t>
            </a:r>
            <a:r>
              <a:rPr lang="zh-TW" altLang="zh-TW" dirty="0" smtClean="0"/>
              <a:t>語料庫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pPr lvl="1" eaLnBrk="1" hangingPunct="1">
              <a:defRPr/>
            </a:pPr>
            <a:r>
              <a:rPr lang="zh-TW" altLang="en-US" dirty="0" smtClean="0"/>
              <a:t>中研院資訊所陳孟彰老師主持，何澤政翻譯</a:t>
            </a:r>
            <a:endParaRPr lang="en-US" altLang="zh-TW" dirty="0"/>
          </a:p>
          <a:p>
            <a:pPr lvl="1" eaLnBrk="1" hangingPunct="1">
              <a:defRPr/>
            </a:pPr>
            <a:r>
              <a:rPr lang="zh-TW" altLang="en-US" dirty="0"/>
              <a:t>翻譯時，</a:t>
            </a:r>
            <a:r>
              <a:rPr lang="zh-TW" altLang="zh-TW" dirty="0"/>
              <a:t>罕得調整語</a:t>
            </a:r>
            <a:r>
              <a:rPr lang="zh-TW" altLang="en-US" dirty="0"/>
              <a:t>詞</a:t>
            </a:r>
            <a:r>
              <a:rPr lang="zh-TW" altLang="zh-TW" dirty="0"/>
              <a:t>先後</a:t>
            </a:r>
          </a:p>
          <a:p>
            <a:pPr lvl="1" eaLnBrk="1" hangingPunct="1">
              <a:defRPr/>
            </a:pPr>
            <a:r>
              <a:rPr lang="zh-TW" altLang="en-US" dirty="0"/>
              <a:t>現代用語、古早用語攏</a:t>
            </a:r>
            <a:r>
              <a:rPr lang="zh-TW" altLang="en-US" dirty="0" smtClean="0"/>
              <a:t>有</a:t>
            </a:r>
            <a:endParaRPr lang="zh-TW" altLang="zh-TW" dirty="0" smtClean="0"/>
          </a:p>
          <a:p>
            <a:pPr eaLnBrk="1" hangingPunct="1">
              <a:defRPr/>
            </a:pPr>
            <a:r>
              <a:rPr lang="zh-TW" altLang="en-US" dirty="0" smtClean="0"/>
              <a:t>有全漢、全羅，斷詞無規範</a:t>
            </a:r>
            <a:endParaRPr lang="en-US" altLang="zh-TW" dirty="0" smtClean="0"/>
          </a:p>
          <a:p>
            <a:pPr eaLnBrk="1" hangingPunct="1">
              <a:defRPr/>
            </a:pPr>
            <a:r>
              <a:rPr lang="en-US" altLang="zh-TW" dirty="0" smtClean="0"/>
              <a:t>97/11/06</a:t>
            </a:r>
            <a:r>
              <a:rPr lang="zh-TW" altLang="zh-TW" dirty="0" smtClean="0"/>
              <a:t>到</a:t>
            </a:r>
            <a:r>
              <a:rPr lang="en-US" altLang="zh-TW" dirty="0" smtClean="0"/>
              <a:t>103/3/14</a:t>
            </a:r>
            <a:r>
              <a:rPr lang="zh-TW" altLang="zh-TW" dirty="0" smtClean="0"/>
              <a:t>的文章</a:t>
            </a:r>
          </a:p>
          <a:p>
            <a:pPr lvl="1" eaLnBrk="1" hangingPunct="1">
              <a:defRPr/>
            </a:pPr>
            <a:r>
              <a:rPr lang="en-US" altLang="zh-TW" dirty="0" smtClean="0"/>
              <a:t>2567</a:t>
            </a:r>
            <a:r>
              <a:rPr lang="zh-TW" altLang="zh-TW" dirty="0" smtClean="0"/>
              <a:t>篇文章、</a:t>
            </a:r>
            <a:r>
              <a:rPr lang="en-US" altLang="zh-TW" dirty="0" smtClean="0"/>
              <a:t>64121</a:t>
            </a:r>
            <a:r>
              <a:rPr lang="zh-TW" altLang="zh-TW" dirty="0" smtClean="0"/>
              <a:t>句</a:t>
            </a:r>
          </a:p>
          <a:p>
            <a:pPr lvl="1" eaLnBrk="1" hangingPunct="1">
              <a:defRPr/>
            </a:pPr>
            <a:r>
              <a:rPr lang="en-US" altLang="zh-TW" dirty="0" smtClean="0"/>
              <a:t>359554</a:t>
            </a:r>
            <a:r>
              <a:rPr lang="zh-TW" altLang="en-US" dirty="0" smtClean="0"/>
              <a:t>華語</a:t>
            </a:r>
            <a:r>
              <a:rPr lang="zh-TW" altLang="zh-TW" dirty="0" smtClean="0"/>
              <a:t>詞組、</a:t>
            </a:r>
            <a:r>
              <a:rPr lang="en-US" altLang="zh-TW" dirty="0" smtClean="0"/>
              <a:t>366190</a:t>
            </a:r>
            <a:r>
              <a:rPr lang="zh-TW" altLang="zh-TW" dirty="0" smtClean="0"/>
              <a:t>閩南語詞組</a:t>
            </a:r>
            <a:endParaRPr lang="en-US" altLang="zh-TW" dirty="0" smtClean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730973"/>
              </p:ext>
            </p:extLst>
          </p:nvPr>
        </p:nvGraphicFramePr>
        <p:xfrm>
          <a:off x="1115616" y="5589240"/>
          <a:ext cx="6096000" cy="111252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1152128"/>
                <a:gridCol w="4943872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dirty="0" smtClean="0"/>
                        <a:t>這幾工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zh-TW" dirty="0" smtClean="0"/>
                        <a:t>寒流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閣再</a:t>
                      </a:r>
                      <a:r>
                        <a:rPr lang="en-US" altLang="zh-TW" dirty="0" smtClean="0"/>
                        <a:t> </a:t>
                      </a:r>
                      <a:r>
                        <a:rPr lang="zh-TW" altLang="zh-TW" dirty="0" smtClean="0"/>
                        <a:t>展威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tsit4-kui2-kang1 han5-liu5 koh4-tsai3 tian2-ui1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華語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b="0" dirty="0" smtClean="0"/>
                        <a:t>這幾天 寒流 再度 發威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附錄二：教育部辭典處理</a:t>
            </a:r>
            <a:endParaRPr lang="zh-TW" altLang="zh-TW"/>
          </a:p>
        </p:txBody>
      </p:sp>
      <p:sp>
        <p:nvSpPr>
          <p:cNvPr id="64515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en-US" smtClean="0"/>
              <a:t>部份詞有地方腔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辭典干焦一句混合腔例句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地方全部套例句</a:t>
            </a:r>
            <a:endParaRPr lang="en-US" altLang="zh-TW" smtClean="0"/>
          </a:p>
          <a:p>
            <a:pPr eaLnBrk="1" hangingPunct="1"/>
            <a:r>
              <a:rPr lang="zh-TW" altLang="en-US" smtClean="0"/>
              <a:t>寒著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例句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這馬去寒著矣乎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三峽腔：冷著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產生→這馬去冷著矣乎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鹿港腔：寒著；感著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產生→這馬去寒著矣乎</a:t>
            </a:r>
            <a:endParaRPr lang="en-US" altLang="zh-TW" smtClean="0"/>
          </a:p>
          <a:p>
            <a:pPr lvl="2" eaLnBrk="1" hangingPunct="1"/>
            <a:r>
              <a:rPr lang="zh-TW" altLang="en-US" smtClean="0"/>
              <a:t>產生→這馬去感著矣乎</a:t>
            </a:r>
            <a:endParaRPr lang="en-US" altLang="zh-TW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>
              <a:defRPr/>
            </a:pPr>
            <a:r>
              <a:rPr lang="zh-TW" altLang="en-US" dirty="0" smtClean="0"/>
              <a:t>日語外來詞</a:t>
            </a:r>
            <a:endParaRPr lang="zh-TW" altLang="en-US" dirty="0"/>
          </a:p>
        </p:txBody>
      </p:sp>
      <p:sp>
        <p:nvSpPr>
          <p:cNvPr id="65539" name="內容版面配置區 2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r>
              <a:rPr lang="zh-TW" altLang="en-US" smtClean="0"/>
              <a:t>親像「蕃茄」</a:t>
            </a:r>
            <a:endParaRPr lang="en-US" altLang="zh-TW" smtClean="0"/>
          </a:p>
          <a:p>
            <a:pPr lvl="1"/>
            <a:r>
              <a:rPr lang="zh-TW" altLang="en-US" smtClean="0"/>
              <a:t>有人號做「臭柿仔」</a:t>
            </a:r>
            <a:endParaRPr lang="en-US" altLang="zh-TW" smtClean="0"/>
          </a:p>
          <a:p>
            <a:pPr lvl="1"/>
            <a:r>
              <a:rPr lang="zh-TW" altLang="en-US" smtClean="0"/>
              <a:t>閣有人叫「</a:t>
            </a:r>
            <a:r>
              <a:rPr lang="en-US" altLang="zh-TW" smtClean="0"/>
              <a:t> thoo7-ma1-tooh3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トマト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日語就當做漢字</a:t>
            </a:r>
            <a:r>
              <a:rPr lang="ja-JP" altLang="en-US" smtClean="0"/>
              <a:t>ト</a:t>
            </a:r>
            <a:r>
              <a:rPr lang="en-US" altLang="zh-TW" smtClean="0"/>
              <a:t>thoo7-</a:t>
            </a:r>
            <a:r>
              <a:rPr lang="ja-JP" altLang="en-US" smtClean="0"/>
              <a:t>マ</a:t>
            </a:r>
            <a:r>
              <a:rPr lang="en-US" altLang="zh-TW" smtClean="0"/>
              <a:t>ma1-</a:t>
            </a:r>
            <a:r>
              <a:rPr lang="ja-JP" altLang="en-US" smtClean="0"/>
              <a:t>ト</a:t>
            </a:r>
            <a:r>
              <a:rPr lang="en-US" altLang="zh-TW" smtClean="0"/>
              <a:t>tooh3</a:t>
            </a:r>
          </a:p>
          <a:p>
            <a:r>
              <a:rPr lang="zh-TW" altLang="en-US" smtClean="0"/>
              <a:t>親像「打火機」</a:t>
            </a:r>
            <a:endParaRPr lang="en-US" altLang="zh-TW" smtClean="0"/>
          </a:p>
          <a:p>
            <a:pPr lvl="1"/>
            <a:r>
              <a:rPr lang="en-US" altLang="zh-TW" smtClean="0"/>
              <a:t>lai2-tah4</a:t>
            </a:r>
          </a:p>
          <a:p>
            <a:pPr lvl="2"/>
            <a:r>
              <a:rPr lang="zh-TW" altLang="en-US" smtClean="0"/>
              <a:t>對日語「</a:t>
            </a:r>
            <a:r>
              <a:rPr lang="ja-JP" altLang="en-US" smtClean="0"/>
              <a:t>ライタ－</a:t>
            </a:r>
            <a:r>
              <a:rPr lang="zh-TW" altLang="en-US" smtClean="0"/>
              <a:t>」來</a:t>
            </a:r>
            <a:endParaRPr lang="en-US" altLang="zh-TW" smtClean="0"/>
          </a:p>
          <a:p>
            <a:pPr lvl="2"/>
            <a:r>
              <a:rPr lang="zh-TW" altLang="en-US" smtClean="0"/>
              <a:t>長度無仝，用統一碼表意文字的符號</a:t>
            </a:r>
            <a:endParaRPr lang="en-US" altLang="zh-TW" smtClean="0"/>
          </a:p>
          <a:p>
            <a:pPr lvl="3"/>
            <a:r>
              <a:rPr lang="zh-TW" altLang="en-US" smtClean="0"/>
              <a:t>標做「</a:t>
            </a:r>
            <a:r>
              <a:rPr lang="ja-JP" altLang="en-US" smtClean="0"/>
              <a:t> ⿰ライ⿰タ－ </a:t>
            </a:r>
            <a:r>
              <a:rPr lang="zh-TW" altLang="en-US" smtClean="0"/>
              <a:t>」</a:t>
            </a:r>
            <a:endParaRPr lang="en-US" altLang="zh-TW" smtClean="0"/>
          </a:p>
          <a:p>
            <a:pPr lvl="3"/>
            <a:r>
              <a:rPr lang="ja-JP" altLang="en-US" smtClean="0"/>
              <a:t>⿰ライ</a:t>
            </a:r>
            <a:r>
              <a:rPr lang="en-US" altLang="ja-JP" smtClean="0"/>
              <a:t>lai2-</a:t>
            </a:r>
            <a:r>
              <a:rPr lang="ja-JP" altLang="en-US" smtClean="0"/>
              <a:t>⿰タ－</a:t>
            </a:r>
            <a:r>
              <a:rPr lang="en-US" altLang="ja-JP" smtClean="0"/>
              <a:t>tah4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457200" y="273050"/>
            <a:ext cx="8228013" cy="530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43889" rIns="0" bIns="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sz="2900">
                <a:solidFill>
                  <a:srgbClr val="000000"/>
                </a:solidFill>
                <a:latin typeface="AR PL UMing TW"/>
              </a:rPr>
              <a:t>暫存</a:t>
            </a: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  <p:sp>
        <p:nvSpPr>
          <p:cNvPr id="69636" name="內容版面配置區 6"/>
          <p:cNvSpPr>
            <a:spLocks noGrp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辭典類</a:t>
            </a:r>
            <a:endParaRPr lang="zh-TW" altLang="zh-TW"/>
          </a:p>
        </p:txBody>
      </p:sp>
      <p:sp>
        <p:nvSpPr>
          <p:cNvPr id="70659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教育部辭典</a:t>
            </a:r>
          </a:p>
          <a:p>
            <a:pPr eaLnBrk="1" hangingPunct="1"/>
            <a:r>
              <a:rPr lang="zh-TW" altLang="zh-TW" smtClean="0"/>
              <a:t>陳孟彰老師的平行語料庫</a:t>
            </a:r>
          </a:p>
          <a:p>
            <a:pPr eaLnBrk="1" hangingPunct="1"/>
            <a:r>
              <a:rPr lang="zh-TW" altLang="zh-TW" smtClean="0"/>
              <a:t>信望愛語料庫</a:t>
            </a:r>
          </a:p>
          <a:p>
            <a:pPr eaLnBrk="1" hangingPunct="1"/>
            <a:r>
              <a:rPr lang="zh-TW" altLang="zh-TW" smtClean="0"/>
              <a:t>整理中的詞典</a:t>
            </a:r>
            <a:r>
              <a:rPr lang="en-US" altLang="zh-TW" smtClean="0"/>
              <a:t>01</a:t>
            </a:r>
            <a:r>
              <a:rPr lang="zh-TW" altLang="zh-TW" smtClean="0"/>
              <a:t>、</a:t>
            </a:r>
            <a:r>
              <a:rPr lang="en-US" altLang="zh-TW" smtClean="0"/>
              <a:t>03</a:t>
            </a:r>
            <a:r>
              <a:rPr lang="zh-TW" altLang="zh-TW" smtClean="0"/>
              <a:t>、</a:t>
            </a:r>
            <a:r>
              <a:rPr lang="en-US" altLang="zh-TW" smtClean="0"/>
              <a:t>05</a:t>
            </a:r>
            <a:r>
              <a:rPr lang="zh-TW" altLang="zh-TW" smtClean="0"/>
              <a:t>、</a:t>
            </a:r>
            <a:r>
              <a:rPr lang="en-US" altLang="zh-TW" smtClean="0"/>
              <a:t>06</a:t>
            </a:r>
            <a:r>
              <a:rPr lang="zh-TW" altLang="zh-TW" smtClean="0"/>
              <a:t>、</a:t>
            </a:r>
            <a:r>
              <a:rPr lang="en-US" altLang="zh-TW" smtClean="0"/>
              <a:t>07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 smtClean="0"/>
              <a:t>閩南語</a:t>
            </a:r>
            <a:r>
              <a:rPr lang="zh-TW" altLang="zh-TW" dirty="0" smtClean="0"/>
              <a:t>文章語料</a:t>
            </a:r>
            <a:endParaRPr lang="zh-TW" altLang="zh-TW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dirty="0" smtClean="0"/>
              <a:t>教育部辭典</a:t>
            </a:r>
          </a:p>
          <a:p>
            <a:pPr eaLnBrk="1" hangingPunct="1"/>
            <a:r>
              <a:rPr lang="zh-TW" altLang="zh-TW" dirty="0" smtClean="0"/>
              <a:t>陳孟彰老師的平行語料庫</a:t>
            </a:r>
          </a:p>
          <a:p>
            <a:pPr eaLnBrk="1" hangingPunct="1"/>
            <a:r>
              <a:rPr lang="zh-TW" altLang="en-US" dirty="0" smtClean="0"/>
              <a:t>臺文典藏</a:t>
            </a:r>
            <a:r>
              <a:rPr lang="zh-TW" altLang="zh-TW" dirty="0" smtClean="0"/>
              <a:t>文本</a:t>
            </a:r>
          </a:p>
          <a:p>
            <a:pPr eaLnBrk="1" hangingPunct="1"/>
            <a:r>
              <a:rPr lang="zh-TW" altLang="zh-TW" dirty="0" smtClean="0"/>
              <a:t>中央研究院台語語音語料庫系統</a:t>
            </a:r>
          </a:p>
          <a:p>
            <a:pPr eaLnBrk="1" hangingPunct="1"/>
            <a:r>
              <a:rPr lang="zh-TW" altLang="zh-TW" dirty="0" smtClean="0"/>
              <a:t>張春鳳老師學生的翻譯</a:t>
            </a:r>
          </a:p>
          <a:p>
            <a:pPr eaLnBrk="1" hangingPunct="1"/>
            <a:r>
              <a:rPr lang="zh-TW" altLang="zh-TW" dirty="0" smtClean="0"/>
              <a:t>網路文章</a:t>
            </a:r>
          </a:p>
          <a:p>
            <a:pPr lvl="1" eaLnBrk="1" hangingPunct="1"/>
            <a:r>
              <a:rPr lang="en-US" altLang="zh-TW" dirty="0" smtClean="0"/>
              <a:t>TGB</a:t>
            </a:r>
            <a:r>
              <a:rPr lang="zh-TW" altLang="zh-TW" dirty="0" smtClean="0"/>
              <a:t>通訊</a:t>
            </a:r>
          </a:p>
          <a:p>
            <a:pPr lvl="1" eaLnBrk="1" hangingPunct="1"/>
            <a:r>
              <a:rPr lang="zh-TW" altLang="zh-TW" dirty="0" smtClean="0"/>
              <a:t>台文通訊</a:t>
            </a:r>
            <a:r>
              <a:rPr lang="en-US" altLang="zh-TW" dirty="0" smtClean="0"/>
              <a:t>BONG</a:t>
            </a:r>
            <a:r>
              <a:rPr lang="zh-TW" altLang="zh-TW" dirty="0" smtClean="0"/>
              <a:t>報</a:t>
            </a:r>
          </a:p>
          <a:p>
            <a:pPr lvl="1" eaLnBrk="1" hangingPunct="1"/>
            <a:r>
              <a:rPr lang="zh-TW" altLang="zh-TW" dirty="0" smtClean="0"/>
              <a:t>老刀烏白講 </a:t>
            </a:r>
            <a:r>
              <a:rPr lang="en-US" altLang="zh-TW" dirty="0" smtClean="0"/>
              <a:t>(Knife Says)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掠閩南語網頁</a:t>
            </a:r>
            <a:endParaRPr lang="zh-TW" altLang="zh-TW"/>
          </a:p>
        </p:txBody>
      </p:sp>
      <p:sp>
        <p:nvSpPr>
          <p:cNvPr id="56323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給一個網址</a:t>
            </a:r>
          </a:p>
          <a:p>
            <a:pPr lvl="1" eaLnBrk="1" hangingPunct="1"/>
            <a:r>
              <a:rPr lang="zh-TW" altLang="zh-TW" smtClean="0"/>
              <a:t>看超連結，掠相關的網頁</a:t>
            </a:r>
          </a:p>
          <a:p>
            <a:pPr eaLnBrk="1" hangingPunct="1"/>
            <a:r>
              <a:rPr lang="zh-TW" altLang="zh-TW" smtClean="0"/>
              <a:t>不同網站收尋深度不同</a:t>
            </a:r>
          </a:p>
          <a:p>
            <a:pPr lvl="1" eaLnBrk="1" hangingPunct="1"/>
            <a:r>
              <a:rPr lang="zh-TW" altLang="zh-TW" smtClean="0"/>
              <a:t>部落格</a:t>
            </a:r>
            <a:endParaRPr lang="en-US" altLang="zh-TW" smtClean="0"/>
          </a:p>
          <a:p>
            <a:pPr lvl="1" eaLnBrk="1" hangingPunct="1"/>
            <a:r>
              <a:rPr lang="zh-TW" altLang="zh-TW" smtClean="0"/>
              <a:t>歌詞網</a:t>
            </a:r>
            <a:endParaRPr lang="en-US" altLang="zh-TW" smtClean="0"/>
          </a:p>
          <a:p>
            <a:pPr lvl="1" eaLnBrk="1" hangingPunct="1"/>
            <a:r>
              <a:rPr lang="zh-TW" altLang="en-US" smtClean="0"/>
              <a:t>網路冊店</a:t>
            </a:r>
            <a:endParaRPr lang="zh-TW" altLang="zh-TW" smtClean="0"/>
          </a:p>
          <a:p>
            <a:pPr eaLnBrk="1" hangingPunct="1"/>
            <a:r>
              <a:rPr lang="zh-TW" altLang="zh-TW" smtClean="0"/>
              <a:t>若這網頁無夠濟閩南語</a:t>
            </a:r>
          </a:p>
          <a:p>
            <a:pPr lvl="1" eaLnBrk="1" hangingPunct="1"/>
            <a:r>
              <a:rPr lang="zh-TW" altLang="zh-TW" smtClean="0"/>
              <a:t>停止掠後一個網頁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1187450" y="5281613"/>
            <a:ext cx="7102475" cy="1376362"/>
            <a:chOff x="825" y="3667"/>
            <a:chExt cx="4932" cy="956"/>
          </a:xfrm>
        </p:grpSpPr>
        <p:sp>
          <p:nvSpPr>
            <p:cNvPr id="56325" name="AutoShape 4"/>
            <p:cNvSpPr>
              <a:spLocks noChangeArrowheads="1"/>
            </p:cNvSpPr>
            <p:nvPr/>
          </p:nvSpPr>
          <p:spPr bwMode="auto">
            <a:xfrm>
              <a:off x="825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網址</a:t>
              </a:r>
            </a:p>
          </p:txBody>
        </p:sp>
        <p:sp>
          <p:nvSpPr>
            <p:cNvPr id="56326" name="AutoShape 5"/>
            <p:cNvSpPr>
              <a:spLocks noChangeArrowheads="1"/>
            </p:cNvSpPr>
            <p:nvPr/>
          </p:nvSpPr>
          <p:spPr bwMode="auto">
            <a:xfrm>
              <a:off x="2176" y="3811"/>
              <a:ext cx="891" cy="521"/>
            </a:xfrm>
            <a:prstGeom prst="flowChartAlternateProcess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分析網頁</a:t>
              </a:r>
            </a:p>
            <a:p>
              <a:pPr algn="ctr" eaLnBrk="1" hangingPunct="1"/>
              <a:r>
                <a:rPr lang="en-US" altLang="zh-TW">
                  <a:solidFill>
                    <a:srgbClr val="000000"/>
                  </a:solidFill>
                  <a:latin typeface="AR PL UMing TW"/>
                </a:rPr>
                <a:t>Scrapy</a:t>
              </a:r>
            </a:p>
          </p:txBody>
        </p:sp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3523" y="3890"/>
              <a:ext cx="895" cy="362"/>
            </a:xfrm>
            <a:prstGeom prst="flowChartProcess">
              <a:avLst/>
            </a:prstGeom>
            <a:solidFill>
              <a:srgbClr val="CFE7F5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網頁內容</a:t>
              </a:r>
            </a:p>
          </p:txBody>
        </p:sp>
        <p:cxnSp>
          <p:nvCxnSpPr>
            <p:cNvPr id="56328" name="AutoShape 7"/>
            <p:cNvCxnSpPr>
              <a:cxnSpLocks noChangeShapeType="1"/>
              <a:stCxn id="56325" idx="3"/>
              <a:endCxn id="56326" idx="1"/>
            </p:cNvCxnSpPr>
            <p:nvPr/>
          </p:nvCxnSpPr>
          <p:spPr bwMode="auto">
            <a:xfrm>
              <a:off x="1721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29" name="AutoShape 8"/>
            <p:cNvSpPr>
              <a:spLocks noChangeArrowheads="1"/>
            </p:cNvSpPr>
            <p:nvPr/>
          </p:nvSpPr>
          <p:spPr bwMode="auto">
            <a:xfrm>
              <a:off x="4882" y="3667"/>
              <a:ext cx="875" cy="809"/>
            </a:xfrm>
            <a:prstGeom prst="diamond">
              <a:avLst/>
            </a:prstGeom>
            <a:solidFill>
              <a:srgbClr val="7DA647"/>
            </a:solidFill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 anchor="ctr"/>
            <a:lstStyle>
              <a:lvl1pPr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有閩南語</a:t>
              </a:r>
            </a:p>
          </p:txBody>
        </p:sp>
        <p:sp>
          <p:nvSpPr>
            <p:cNvPr id="56330" name="Text Box 9"/>
            <p:cNvSpPr txBox="1">
              <a:spLocks noChangeArrowheads="1"/>
            </p:cNvSpPr>
            <p:nvPr/>
          </p:nvSpPr>
          <p:spPr bwMode="auto">
            <a:xfrm>
              <a:off x="2636" y="4376"/>
              <a:ext cx="1589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72215" rIns="90000" bIns="45000"/>
            <a:lstStyle>
              <a:lvl1pPr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</a:tabLs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algn="ctr" eaLnBrk="1" hangingPunct="1"/>
              <a:r>
                <a:rPr lang="zh-TW" altLang="zh-TW">
                  <a:solidFill>
                    <a:srgbClr val="000000"/>
                  </a:solidFill>
                  <a:latin typeface="AR PL UMing TW"/>
                </a:rPr>
                <a:t>存網頁，傳超連結</a:t>
              </a:r>
            </a:p>
          </p:txBody>
        </p:sp>
        <p:cxnSp>
          <p:nvCxnSpPr>
            <p:cNvPr id="56331" name="AutoShape 10"/>
            <p:cNvCxnSpPr>
              <a:cxnSpLocks noChangeShapeType="1"/>
              <a:stCxn id="56329" idx="2"/>
              <a:endCxn id="56325" idx="2"/>
            </p:cNvCxnSpPr>
            <p:nvPr/>
          </p:nvCxnSpPr>
          <p:spPr bwMode="auto">
            <a:xfrm rot="5400000" flipH="1">
              <a:off x="3184" y="2341"/>
              <a:ext cx="224" cy="4047"/>
            </a:xfrm>
            <a:prstGeom prst="bentConnector3">
              <a:avLst>
                <a:gd name="adj1" fmla="val -7087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56332" name="Text Box 11"/>
            <p:cNvSpPr txBox="1">
              <a:spLocks noChangeArrowheads="1"/>
            </p:cNvSpPr>
            <p:nvPr/>
          </p:nvSpPr>
          <p:spPr bwMode="auto">
            <a:xfrm>
              <a:off x="4962" y="4371"/>
              <a:ext cx="257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72215" rIns="90000" bIns="45000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微軟正黑體" panose="020B0604030504040204" pitchFamily="34" charset="-120"/>
                </a:defRPr>
              </a:lvl9pPr>
            </a:lstStyle>
            <a:p>
              <a:pPr eaLnBrk="1" hangingPunct="1"/>
              <a:r>
                <a:rPr lang="zh-TW" altLang="zh-TW">
                  <a:solidFill>
                    <a:srgbClr val="000000"/>
                  </a:solidFill>
                </a:rPr>
                <a:t>是</a:t>
              </a:r>
            </a:p>
          </p:txBody>
        </p:sp>
        <p:cxnSp>
          <p:nvCxnSpPr>
            <p:cNvPr id="56333" name="AutoShape 12"/>
            <p:cNvCxnSpPr>
              <a:cxnSpLocks noChangeShapeType="1"/>
              <a:stCxn id="56326" idx="3"/>
              <a:endCxn id="56327" idx="1"/>
            </p:cNvCxnSpPr>
            <p:nvPr/>
          </p:nvCxnSpPr>
          <p:spPr bwMode="auto">
            <a:xfrm>
              <a:off x="3068" y="4071"/>
              <a:ext cx="45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56334" name="AutoShape 13"/>
            <p:cNvCxnSpPr>
              <a:cxnSpLocks noChangeShapeType="1"/>
              <a:stCxn id="56327" idx="3"/>
              <a:endCxn id="56329" idx="1"/>
            </p:cNvCxnSpPr>
            <p:nvPr/>
          </p:nvCxnSpPr>
          <p:spPr bwMode="auto">
            <a:xfrm>
              <a:off x="4419" y="4071"/>
              <a:ext cx="462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網路文章</a:t>
            </a:r>
            <a:endParaRPr lang="zh-TW" altLang="zh-TW"/>
          </a:p>
        </p:txBody>
      </p:sp>
      <p:sp>
        <p:nvSpPr>
          <p:cNvPr id="60418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zh-TW" altLang="zh-TW" dirty="0" smtClean="0"/>
              <a:t>【技藝</a:t>
            </a:r>
            <a:r>
              <a:rPr lang="en-US" altLang="zh-TW" dirty="0" smtClean="0"/>
              <a:t>101</a:t>
            </a:r>
            <a:r>
              <a:rPr lang="zh-TW" altLang="zh-TW" dirty="0" smtClean="0"/>
              <a:t>】打鐵</a:t>
            </a:r>
            <a:r>
              <a:rPr lang="en-US" altLang="zh-TW" dirty="0" smtClean="0"/>
              <a:t>| PNN </a:t>
            </a:r>
            <a:r>
              <a:rPr lang="zh-TW" altLang="zh-TW" dirty="0" smtClean="0"/>
              <a:t>公視新聞議題中心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3"/>
              </a:rPr>
              <a:t>http://pnn.pts.org.tw/main/2013/07/15/%E3%80%90%E6%8A%80%E8%97%9D101%E3%80%91%E6%89%93%E9%90%B5/</a:t>
            </a:r>
          </a:p>
          <a:p>
            <a:pPr eaLnBrk="1" hangingPunct="1">
              <a:defRPr/>
            </a:pPr>
            <a:r>
              <a:rPr lang="zh-TW" altLang="zh-TW" dirty="0" smtClean="0"/>
              <a:t>台灣歌是咱永遠ㄝ記憶</a:t>
            </a:r>
            <a:r>
              <a:rPr lang="en-US" altLang="zh-TW" dirty="0" smtClean="0"/>
              <a:t>: Taiwanese Lyrics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4"/>
              </a:rPr>
              <a:t>http://enjoytpopmusic.blogspot.tw/search/label/Taiwanese%20Lyrics</a:t>
            </a:r>
          </a:p>
          <a:p>
            <a:pPr eaLnBrk="1" hangingPunct="1">
              <a:defRPr/>
            </a:pPr>
            <a:r>
              <a:rPr lang="zh-TW" altLang="zh-TW" dirty="0" smtClean="0"/>
              <a:t>臺南市海東國小－</a:t>
            </a:r>
            <a:r>
              <a:rPr lang="zh-TW" altLang="en-US" dirty="0" smtClean="0"/>
              <a:t>閩南語</a:t>
            </a:r>
            <a:r>
              <a:rPr lang="zh-TW" altLang="zh-TW" dirty="0" smtClean="0"/>
              <a:t>教學網站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5"/>
              </a:rPr>
              <a:t>http://web.htps.tn.edu.tw/90ct/Default.htm</a:t>
            </a:r>
          </a:p>
          <a:p>
            <a:pPr eaLnBrk="1" hangingPunct="1">
              <a:defRPr/>
            </a:pPr>
            <a:r>
              <a:rPr lang="zh-TW" altLang="zh-TW" dirty="0" smtClean="0"/>
              <a:t>第二集 少年好學顯壯志</a:t>
            </a:r>
            <a:r>
              <a:rPr lang="en-US" altLang="zh-TW" dirty="0" smtClean="0"/>
              <a:t>-</a:t>
            </a:r>
            <a:r>
              <a:rPr lang="zh-TW" altLang="zh-TW" dirty="0" smtClean="0"/>
              <a:t>節目音頻網路收聽</a:t>
            </a:r>
            <a:r>
              <a:rPr lang="en-US" altLang="zh-TW" dirty="0" smtClean="0"/>
              <a:t>-</a:t>
            </a:r>
            <a:r>
              <a:rPr lang="zh-TW" altLang="zh-TW" dirty="0" smtClean="0"/>
              <a:t>你好台灣網</a:t>
            </a:r>
          </a:p>
          <a:p>
            <a:pPr lvl="1" eaLnBrk="1" hangingPunct="1">
              <a:defRPr/>
            </a:pPr>
            <a:r>
              <a:rPr lang="en-US" altLang="zh-TW" dirty="0" smtClean="0">
                <a:hlinkClick r:id="rId6"/>
              </a:rPr>
              <a:t>http://www.hellotw.com/zthz/lzlds/ldsjmyp/201311/t20131111_889380_4.htm</a:t>
            </a:r>
          </a:p>
          <a:p>
            <a:pPr eaLnBrk="1" hangingPunct="1">
              <a:defRPr/>
            </a:pPr>
            <a:r>
              <a:rPr lang="en-US" altLang="zh-TW" dirty="0" smtClean="0"/>
              <a:t>[PDF]</a:t>
            </a:r>
            <a:r>
              <a:rPr lang="zh-TW" altLang="zh-TW" dirty="0" smtClean="0"/>
              <a:t>對鶯歌瓷仔用語來探討台灣常民文化來探討台灣常民文化</a:t>
            </a:r>
          </a:p>
          <a:p>
            <a:pPr lvl="1" eaLnBrk="1" hangingPunct="1">
              <a:defRPr/>
            </a:pPr>
            <a:r>
              <a:rPr lang="en-US" altLang="zh-TW" dirty="0" smtClean="0"/>
              <a:t>ir.lib.ntnu.edu.tw/retrieve/47577/metadata_02_06_s_05_0001.pdf</a:t>
            </a:r>
            <a:endParaRPr lang="en-US" altLang="zh-TW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27651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zh-TW" altLang="zh-TW" dirty="0" smtClean="0"/>
              <a:t>由實驗知影</a:t>
            </a:r>
          </a:p>
          <a:p>
            <a:pPr lvl="1" eaLnBrk="1" hangingPunct="1"/>
            <a:r>
              <a:rPr lang="zh-TW" altLang="zh-TW" dirty="0" smtClean="0"/>
              <a:t>斷詞組</a:t>
            </a:r>
            <a:r>
              <a:rPr lang="zh-TW" altLang="en-US" dirty="0" smtClean="0"/>
              <a:t>加</a:t>
            </a:r>
            <a:r>
              <a:rPr lang="zh-TW" altLang="zh-TW" dirty="0" smtClean="0"/>
              <a:t>斷字翻譯比</a:t>
            </a:r>
            <a:r>
              <a:rPr lang="zh-TW" altLang="en-US" dirty="0" smtClean="0"/>
              <a:t>干焦</a:t>
            </a:r>
            <a:r>
              <a:rPr lang="zh-TW" altLang="zh-TW" dirty="0" smtClean="0"/>
              <a:t>斷字翻譯好</a:t>
            </a:r>
          </a:p>
          <a:p>
            <a:pPr lvl="1" eaLnBrk="1" hangingPunct="1"/>
            <a:r>
              <a:rPr lang="zh-TW" altLang="zh-TW" dirty="0" smtClean="0"/>
              <a:t>斷詞組分數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斷詞分數</a:t>
            </a:r>
            <a:r>
              <a:rPr lang="en-US" altLang="zh-TW" dirty="0" smtClean="0"/>
              <a:t>&gt;</a:t>
            </a:r>
            <a:r>
              <a:rPr lang="zh-TW" altLang="zh-TW" dirty="0" smtClean="0"/>
              <a:t>斷字分數</a:t>
            </a:r>
            <a:endParaRPr lang="en-US" altLang="zh-TW" dirty="0" smtClean="0"/>
          </a:p>
          <a:p>
            <a:pPr lvl="1" eaLnBrk="1" hangingPunct="1"/>
            <a:r>
              <a:rPr lang="zh-TW" altLang="en-US" dirty="0" smtClean="0"/>
              <a:t>固定華語斷詞，閩南語斷詞比斷字效果</a:t>
            </a:r>
            <a:r>
              <a:rPr lang="en-US" altLang="zh-TW" dirty="0" smtClean="0"/>
              <a:t>(</a:t>
            </a:r>
            <a:r>
              <a:rPr lang="zh-TW" altLang="en-US" dirty="0" smtClean="0"/>
              <a:t>禾黑</a:t>
            </a:r>
            <a:r>
              <a:rPr lang="en-US" altLang="zh-TW" dirty="0" smtClean="0"/>
              <a:t>)</a:t>
            </a:r>
          </a:p>
          <a:p>
            <a:pPr lvl="2" eaLnBrk="1" hangingPunct="1"/>
            <a:r>
              <a:rPr lang="zh-TW" altLang="en-US" dirty="0" smtClean="0"/>
              <a:t>訓練語料無清氣，斷詞嘛斷毋著</a:t>
            </a:r>
            <a:endParaRPr lang="zh-TW" altLang="zh-TW" dirty="0" smtClean="0"/>
          </a:p>
          <a:p>
            <a:pPr eaLnBrk="1" hangingPunct="1"/>
            <a:r>
              <a:rPr lang="zh-TW" altLang="zh-TW" dirty="0" smtClean="0"/>
              <a:t>斷詞組</a:t>
            </a:r>
          </a:p>
          <a:p>
            <a:pPr lvl="1" eaLnBrk="1" hangingPunct="1"/>
            <a:r>
              <a:rPr lang="zh-TW" altLang="zh-TW" dirty="0" smtClean="0"/>
              <a:t>需要用詞性、語法來做</a:t>
            </a:r>
          </a:p>
          <a:p>
            <a:pPr lvl="1" eaLnBrk="1" hangingPunct="1"/>
            <a:r>
              <a:rPr lang="zh-TW" altLang="zh-TW" dirty="0" smtClean="0"/>
              <a:t>閩南語欠這種資料</a:t>
            </a:r>
          </a:p>
          <a:p>
            <a:pPr eaLnBrk="1" hangingPunct="1"/>
            <a:r>
              <a:rPr lang="zh-TW" altLang="zh-TW" dirty="0" smtClean="0"/>
              <a:t>斷詞</a:t>
            </a:r>
          </a:p>
          <a:p>
            <a:pPr lvl="1" eaLnBrk="1" hangingPunct="1"/>
            <a:r>
              <a:rPr lang="zh-TW" altLang="en-US" dirty="0" smtClean="0"/>
              <a:t>華語</a:t>
            </a:r>
            <a:r>
              <a:rPr lang="zh-TW" altLang="zh-TW" dirty="0" smtClean="0"/>
              <a:t>佮閩南語攏有法度斷詞</a:t>
            </a:r>
          </a:p>
          <a:p>
            <a:pPr lvl="1" eaLnBrk="1" hangingPunct="1"/>
            <a:r>
              <a:rPr lang="zh-TW" altLang="zh-TW" dirty="0" smtClean="0"/>
              <a:t>後壁實驗以斷詞為主</a:t>
            </a:r>
          </a:p>
        </p:txBody>
      </p:sp>
    </p:spTree>
    <p:extLst>
      <p:ext uri="{BB962C8B-B14F-4D97-AF65-F5344CB8AC3E}">
        <p14:creationId xmlns:p14="http://schemas.microsoft.com/office/powerpoint/2010/main" val="1297019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小結</a:t>
            </a:r>
            <a:endParaRPr lang="zh-TW" altLang="zh-TW"/>
          </a:p>
        </p:txBody>
      </p:sp>
      <p:sp>
        <p:nvSpPr>
          <p:cNvPr id="4710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/>
          <a:lstStyle/>
          <a:p>
            <a:pPr eaLnBrk="1" hangingPunct="1"/>
            <a:r>
              <a:rPr lang="zh-TW" altLang="zh-TW" smtClean="0"/>
              <a:t>佇使用仝款的語料時</a:t>
            </a:r>
          </a:p>
          <a:p>
            <a:pPr lvl="1" eaLnBrk="1" hangingPunct="1"/>
            <a:r>
              <a:rPr lang="zh-TW" altLang="zh-TW" smtClean="0"/>
              <a:t>典藏佮</a:t>
            </a:r>
            <a:r>
              <a:rPr lang="zh-TW" altLang="en-US" smtClean="0"/>
              <a:t>新聞</a:t>
            </a:r>
            <a:r>
              <a:rPr lang="zh-TW" altLang="zh-TW" smtClean="0"/>
              <a:t>有互相整理過，分數有較懸</a:t>
            </a:r>
          </a:p>
          <a:p>
            <a:pPr eaLnBrk="1" hangingPunct="1"/>
            <a:r>
              <a:rPr lang="zh-TW" altLang="zh-TW" smtClean="0"/>
              <a:t>摻典藏做語言模型</a:t>
            </a:r>
          </a:p>
          <a:p>
            <a:pPr lvl="1" eaLnBrk="1" hangingPunct="1"/>
            <a:r>
              <a:rPr lang="zh-TW" altLang="zh-TW" smtClean="0"/>
              <a:t>分數降落來</a:t>
            </a:r>
          </a:p>
          <a:p>
            <a:pPr lvl="1" eaLnBrk="1" hangingPunct="1"/>
            <a:r>
              <a:rPr lang="zh-TW" altLang="zh-TW" smtClean="0"/>
              <a:t>因為典藏對訓練佮試驗語料來講是外部的資料</a:t>
            </a:r>
          </a:p>
          <a:p>
            <a:pPr eaLnBrk="1" hangingPunct="1"/>
            <a:r>
              <a:rPr lang="zh-TW" altLang="zh-TW" smtClean="0"/>
              <a:t>分數一息仔就收斂</a:t>
            </a:r>
          </a:p>
          <a:p>
            <a:pPr lvl="1" eaLnBrk="1" hangingPunct="1"/>
            <a:r>
              <a:rPr lang="zh-TW" altLang="en-US" smtClean="0"/>
              <a:t>新聞</a:t>
            </a:r>
            <a:r>
              <a:rPr lang="zh-TW" altLang="zh-TW" smtClean="0"/>
              <a:t>語料做第一擺就收斂</a:t>
            </a:r>
          </a:p>
          <a:p>
            <a:pPr lvl="1" eaLnBrk="1" hangingPunct="1"/>
            <a:r>
              <a:rPr lang="zh-TW" altLang="zh-TW" smtClean="0"/>
              <a:t>典藏到第二擺就收斂</a:t>
            </a:r>
          </a:p>
          <a:p>
            <a:pPr lvl="1" eaLnBrk="1" hangingPunct="1"/>
            <a:r>
              <a:rPr lang="zh-TW" altLang="zh-TW" smtClean="0"/>
              <a:t>整理免傷濟擺</a:t>
            </a:r>
          </a:p>
        </p:txBody>
      </p:sp>
    </p:spTree>
    <p:extLst>
      <p:ext uri="{BB962C8B-B14F-4D97-AF65-F5344CB8AC3E}">
        <p14:creationId xmlns:p14="http://schemas.microsoft.com/office/powerpoint/2010/main" val="19659250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smtClean="0"/>
              <a:t>累積網路語料</a:t>
            </a:r>
            <a:endParaRPr lang="zh-TW" altLang="zh-TW"/>
          </a:p>
        </p:txBody>
      </p:sp>
      <p:sp>
        <p:nvSpPr>
          <p:cNvPr id="50179" name="AutoShape 2"/>
          <p:cNvSpPr>
            <a:spLocks noChangeArrowheads="1"/>
          </p:cNvSpPr>
          <p:nvPr/>
        </p:nvSpPr>
        <p:spPr bwMode="auto">
          <a:xfrm>
            <a:off x="1862138" y="2085975"/>
            <a:ext cx="1303337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關鍵詞</a:t>
            </a:r>
          </a:p>
        </p:txBody>
      </p:sp>
      <p:sp>
        <p:nvSpPr>
          <p:cNvPr id="50180" name="AutoShape 3"/>
          <p:cNvSpPr>
            <a:spLocks noChangeArrowheads="1"/>
          </p:cNvSpPr>
          <p:nvPr/>
        </p:nvSpPr>
        <p:spPr bwMode="auto">
          <a:xfrm>
            <a:off x="4265613" y="1971675"/>
            <a:ext cx="1484312" cy="750888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搜尋引擎</a:t>
            </a: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GoogleScrape</a:t>
            </a:r>
          </a:p>
        </p:txBody>
      </p:sp>
      <p:sp>
        <p:nvSpPr>
          <p:cNvPr id="50181" name="AutoShape 4"/>
          <p:cNvSpPr>
            <a:spLocks noChangeArrowheads="1"/>
          </p:cNvSpPr>
          <p:nvPr/>
        </p:nvSpPr>
        <p:spPr bwMode="auto">
          <a:xfrm>
            <a:off x="6851650" y="2085975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網域</a:t>
            </a:r>
          </a:p>
        </p:txBody>
      </p:sp>
      <p:sp>
        <p:nvSpPr>
          <p:cNvPr id="50182" name="AutoShape 5"/>
          <p:cNvSpPr>
            <a:spLocks noChangeArrowheads="1"/>
          </p:cNvSpPr>
          <p:nvPr/>
        </p:nvSpPr>
        <p:spPr bwMode="auto">
          <a:xfrm>
            <a:off x="6854825" y="3262313"/>
            <a:ext cx="12842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掠閩南語網頁</a:t>
            </a:r>
          </a:p>
          <a:p>
            <a:pPr algn="ctr" eaLnBrk="1" hangingPunct="1"/>
            <a:r>
              <a:rPr lang="en-US" altLang="zh-TW" dirty="0" err="1">
                <a:solidFill>
                  <a:srgbClr val="000000"/>
                </a:solidFill>
                <a:latin typeface="AR PL UMing TW"/>
              </a:rPr>
              <a:t>Scrapy</a:t>
            </a:r>
            <a:endParaRPr lang="en-US" altLang="zh-TW" dirty="0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183" name="AutoShape 6"/>
          <p:cNvSpPr>
            <a:spLocks noChangeArrowheads="1"/>
          </p:cNvSpPr>
          <p:nvPr/>
        </p:nvSpPr>
        <p:spPr bwMode="auto">
          <a:xfrm>
            <a:off x="6851650" y="4667250"/>
            <a:ext cx="1290638" cy="522288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網頁內容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1946275" y="3176588"/>
            <a:ext cx="1290638" cy="522287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閩南語文本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556125" y="4343400"/>
            <a:ext cx="1201738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rgbClr val="000000"/>
                </a:solidFill>
                <a:latin typeface="AR PL UMing TW"/>
              </a:rPr>
              <a:t>干焦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5084763"/>
            <a:ext cx="131445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閩南語</a:t>
            </a:r>
            <a:r>
              <a:rPr lang="zh-TW" altLang="en-US">
                <a:solidFill>
                  <a:srgbClr val="000000"/>
                </a:solidFill>
                <a:latin typeface="AR PL UMing TW"/>
              </a:rPr>
              <a:t>華</a:t>
            </a:r>
            <a:r>
              <a:rPr lang="zh-TW" altLang="zh-TW">
                <a:solidFill>
                  <a:srgbClr val="000000"/>
                </a:solidFill>
                <a:latin typeface="AR PL UMing TW"/>
              </a:rPr>
              <a:t>語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739775" y="4119563"/>
            <a:ext cx="1290638" cy="523875"/>
          </a:xfrm>
          <a:prstGeom prst="flowChartProcess">
            <a:avLst/>
          </a:prstGeom>
          <a:solidFill>
            <a:srgbClr val="CFE7F5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平行語料</a:t>
            </a:r>
          </a:p>
        </p:txBody>
      </p:sp>
      <p:cxnSp>
        <p:nvCxnSpPr>
          <p:cNvPr id="50188" name="AutoShape 12"/>
          <p:cNvCxnSpPr>
            <a:cxnSpLocks noChangeShapeType="1"/>
            <a:stCxn id="50198" idx="1"/>
            <a:endCxn id="50199" idx="3"/>
          </p:cNvCxnSpPr>
          <p:nvPr/>
        </p:nvCxnSpPr>
        <p:spPr bwMode="auto">
          <a:xfrm flipH="1">
            <a:off x="3397250" y="5811838"/>
            <a:ext cx="156686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89" name="AutoShape 13"/>
          <p:cNvCxnSpPr>
            <a:cxnSpLocks noChangeShapeType="1"/>
            <a:stCxn id="50199" idx="0"/>
            <a:endCxn id="50184" idx="2"/>
          </p:cNvCxnSpPr>
          <p:nvPr/>
        </p:nvCxnSpPr>
        <p:spPr bwMode="auto">
          <a:xfrm flipV="1">
            <a:off x="2589213" y="3698875"/>
            <a:ext cx="1587" cy="13668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0" name="AutoShape 17"/>
          <p:cNvCxnSpPr>
            <a:cxnSpLocks noChangeShapeType="1"/>
            <a:stCxn id="50179" idx="3"/>
            <a:endCxn id="50180" idx="1"/>
          </p:cNvCxnSpPr>
          <p:nvPr/>
        </p:nvCxnSpPr>
        <p:spPr bwMode="auto">
          <a:xfrm>
            <a:off x="3165475" y="2347913"/>
            <a:ext cx="1100138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1" name="AutoShape 18"/>
          <p:cNvCxnSpPr>
            <a:cxnSpLocks noChangeShapeType="1"/>
            <a:stCxn id="50180" idx="3"/>
            <a:endCxn id="50181" idx="1"/>
          </p:cNvCxnSpPr>
          <p:nvPr/>
        </p:nvCxnSpPr>
        <p:spPr bwMode="auto">
          <a:xfrm>
            <a:off x="5749925" y="2347913"/>
            <a:ext cx="1101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2" name="AutoShape 19"/>
          <p:cNvCxnSpPr>
            <a:cxnSpLocks noChangeShapeType="1"/>
            <a:stCxn id="50181" idx="2"/>
            <a:endCxn id="50182" idx="0"/>
          </p:cNvCxnSpPr>
          <p:nvPr/>
        </p:nvCxnSpPr>
        <p:spPr bwMode="auto">
          <a:xfrm>
            <a:off x="7497763" y="2608263"/>
            <a:ext cx="0" cy="654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3" name="AutoShape 20"/>
          <p:cNvCxnSpPr>
            <a:cxnSpLocks noChangeShapeType="1"/>
            <a:stCxn id="50182" idx="2"/>
            <a:endCxn id="50183" idx="0"/>
          </p:cNvCxnSpPr>
          <p:nvPr/>
        </p:nvCxnSpPr>
        <p:spPr bwMode="auto">
          <a:xfrm>
            <a:off x="7497763" y="4014788"/>
            <a:ext cx="0" cy="6524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194" name="AutoShape 22"/>
          <p:cNvCxnSpPr>
            <a:cxnSpLocks noChangeShapeType="1"/>
            <a:stCxn id="50199" idx="1"/>
            <a:endCxn id="50187" idx="2"/>
          </p:cNvCxnSpPr>
          <p:nvPr/>
        </p:nvCxnSpPr>
        <p:spPr bwMode="auto">
          <a:xfrm rot="10800000">
            <a:off x="1384300" y="4643438"/>
            <a:ext cx="396875" cy="1168400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5" name="Text Box 23"/>
          <p:cNvSpPr txBox="1">
            <a:spLocks noChangeArrowheads="1"/>
          </p:cNvSpPr>
          <p:nvPr/>
        </p:nvSpPr>
        <p:spPr bwMode="auto">
          <a:xfrm>
            <a:off x="2679700" y="431006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無法度對齊</a:t>
            </a:r>
          </a:p>
        </p:txBody>
      </p:sp>
      <p:sp>
        <p:nvSpPr>
          <p:cNvPr id="50196" name="Text Box 24"/>
          <p:cNvSpPr txBox="1">
            <a:spLocks noChangeArrowheads="1"/>
          </p:cNvSpPr>
          <p:nvPr/>
        </p:nvSpPr>
        <p:spPr bwMode="auto">
          <a:xfrm>
            <a:off x="865188" y="5992813"/>
            <a:ext cx="120015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有法度對齊</a:t>
            </a:r>
          </a:p>
        </p:txBody>
      </p:sp>
      <p:cxnSp>
        <p:nvCxnSpPr>
          <p:cNvPr id="50197" name="AutoShape 25"/>
          <p:cNvCxnSpPr>
            <a:cxnSpLocks noChangeShapeType="1"/>
            <a:endCxn id="50179" idx="1"/>
          </p:cNvCxnSpPr>
          <p:nvPr/>
        </p:nvCxnSpPr>
        <p:spPr bwMode="auto">
          <a:xfrm>
            <a:off x="979488" y="2347913"/>
            <a:ext cx="882650" cy="0"/>
          </a:xfrm>
          <a:prstGeom prst="straightConnector1">
            <a:avLst/>
          </a:prstGeom>
          <a:noFill/>
          <a:ln w="720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198" name="AutoShape 26"/>
          <p:cNvSpPr>
            <a:spLocks noChangeArrowheads="1"/>
          </p:cNvSpPr>
          <p:nvPr/>
        </p:nvSpPr>
        <p:spPr bwMode="auto">
          <a:xfrm>
            <a:off x="4964113" y="5060950"/>
            <a:ext cx="1622425" cy="1501775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 dirty="0">
                <a:solidFill>
                  <a:srgbClr val="000000"/>
                </a:solidFill>
                <a:latin typeface="AR PL UMing TW"/>
              </a:rPr>
              <a:t>判斷語言</a:t>
            </a:r>
          </a:p>
        </p:txBody>
      </p:sp>
      <p:sp>
        <p:nvSpPr>
          <p:cNvPr id="50199" name="AutoShape 27"/>
          <p:cNvSpPr>
            <a:spLocks noChangeArrowheads="1"/>
          </p:cNvSpPr>
          <p:nvPr/>
        </p:nvSpPr>
        <p:spPr bwMode="auto">
          <a:xfrm>
            <a:off x="1781175" y="5065713"/>
            <a:ext cx="1616075" cy="1492250"/>
          </a:xfrm>
          <a:prstGeom prst="diamond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一句一句</a:t>
            </a:r>
          </a:p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對齊</a:t>
            </a:r>
            <a:endParaRPr lang="en-US" altLang="zh-TW">
              <a:solidFill>
                <a:srgbClr val="000000"/>
              </a:solidFill>
              <a:latin typeface="AR PL UMing TW"/>
            </a:endParaRPr>
          </a:p>
          <a:p>
            <a:pPr algn="ctr" eaLnBrk="1" hangingPunct="1"/>
            <a:r>
              <a:rPr lang="en-US" altLang="zh-TW">
                <a:solidFill>
                  <a:srgbClr val="000000"/>
                </a:solidFill>
                <a:latin typeface="AR PL UMing TW"/>
              </a:rPr>
              <a:t>Bleualign</a:t>
            </a:r>
            <a:endParaRPr lang="zh-TW" altLang="zh-TW">
              <a:solidFill>
                <a:srgbClr val="000000"/>
              </a:solidFill>
              <a:latin typeface="AR PL UMing TW"/>
            </a:endParaRPr>
          </a:p>
        </p:txBody>
      </p:sp>
      <p:sp>
        <p:nvSpPr>
          <p:cNvPr id="50200" name="AutoShape 28"/>
          <p:cNvSpPr>
            <a:spLocks noChangeArrowheads="1"/>
          </p:cNvSpPr>
          <p:nvPr/>
        </p:nvSpPr>
        <p:spPr bwMode="auto">
          <a:xfrm>
            <a:off x="3914775" y="3060700"/>
            <a:ext cx="1449388" cy="752475"/>
          </a:xfrm>
          <a:prstGeom prst="flowChartAlternateProcess">
            <a:avLst/>
          </a:prstGeom>
          <a:solidFill>
            <a:srgbClr val="7DA647"/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39" tIns="65506" rIns="81639" bIns="40820" anchor="ctr"/>
          <a:lstStyle>
            <a:lvl1pPr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algn="ctr" eaLnBrk="1" hangingPunct="1"/>
            <a:r>
              <a:rPr lang="zh-TW" altLang="zh-TW">
                <a:solidFill>
                  <a:srgbClr val="000000"/>
                </a:solidFill>
                <a:latin typeface="AR PL UMing TW"/>
              </a:rPr>
              <a:t>漢羅全羅對齊</a:t>
            </a:r>
          </a:p>
        </p:txBody>
      </p:sp>
      <p:cxnSp>
        <p:nvCxnSpPr>
          <p:cNvPr id="50201" name="AutoShape 29"/>
          <p:cNvCxnSpPr>
            <a:cxnSpLocks noChangeShapeType="1"/>
            <a:stCxn id="50183" idx="2"/>
            <a:endCxn id="50198" idx="3"/>
          </p:cNvCxnSpPr>
          <p:nvPr/>
        </p:nvCxnSpPr>
        <p:spPr bwMode="auto">
          <a:xfrm rot="5400000">
            <a:off x="6731001" y="5045075"/>
            <a:ext cx="622300" cy="91122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2" name="AutoShape 30"/>
          <p:cNvCxnSpPr>
            <a:cxnSpLocks noChangeShapeType="1"/>
            <a:stCxn id="50198" idx="0"/>
            <a:endCxn id="50200" idx="3"/>
          </p:cNvCxnSpPr>
          <p:nvPr/>
        </p:nvCxnSpPr>
        <p:spPr bwMode="auto">
          <a:xfrm rot="16200000" flipV="1">
            <a:off x="4757738" y="4043363"/>
            <a:ext cx="1624012" cy="411162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3" name="AutoShape 31"/>
          <p:cNvCxnSpPr>
            <a:cxnSpLocks noChangeShapeType="1"/>
            <a:stCxn id="50187" idx="0"/>
            <a:endCxn id="50184" idx="1"/>
          </p:cNvCxnSpPr>
          <p:nvPr/>
        </p:nvCxnSpPr>
        <p:spPr bwMode="auto">
          <a:xfrm rot="5400000" flipH="1" flipV="1">
            <a:off x="1323975" y="3497263"/>
            <a:ext cx="682625" cy="561975"/>
          </a:xfrm>
          <a:prstGeom prst="bent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0204" name="AutoShape 32"/>
          <p:cNvCxnSpPr>
            <a:cxnSpLocks noChangeShapeType="1"/>
            <a:stCxn id="50200" idx="1"/>
            <a:endCxn id="50184" idx="3"/>
          </p:cNvCxnSpPr>
          <p:nvPr/>
        </p:nvCxnSpPr>
        <p:spPr bwMode="auto">
          <a:xfrm flipH="1" flipV="1">
            <a:off x="3236913" y="3436938"/>
            <a:ext cx="677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0205" name="Rectangle 1"/>
          <p:cNvSpPr>
            <a:spLocks noChangeArrowheads="1"/>
          </p:cNvSpPr>
          <p:nvPr/>
        </p:nvSpPr>
        <p:spPr bwMode="auto">
          <a:xfrm>
            <a:off x="4875213" y="4922838"/>
            <a:ext cx="1857375" cy="1819275"/>
          </a:xfrm>
          <a:prstGeom prst="rect">
            <a:avLst/>
          </a:prstGeom>
          <a:noFill/>
          <a:ln w="1080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971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dirty="0"/>
              <a:t>語料庫</a:t>
            </a:r>
            <a:r>
              <a:rPr lang="zh-TW" altLang="en-US" dirty="0" smtClean="0"/>
              <a:t>ㄧ臺文典藏</a:t>
            </a:r>
            <a:endParaRPr lang="zh-TW" altLang="zh-TW" dirty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1714500"/>
            <a:ext cx="7467600" cy="4759325"/>
          </a:xfrm>
        </p:spPr>
        <p:txBody>
          <a:bodyPr>
            <a:normAutofit/>
          </a:bodyPr>
          <a:lstStyle/>
          <a:p>
            <a:pPr eaLnBrk="1" hangingPunct="1"/>
            <a:r>
              <a:rPr lang="zh-TW" altLang="en-US" dirty="0" smtClean="0"/>
              <a:t>全名「台語文數位典藏」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國家臺灣文學館收集</a:t>
            </a:r>
            <a:r>
              <a:rPr lang="en-US" altLang="zh-TW" dirty="0"/>
              <a:t>1885</a:t>
            </a:r>
            <a:r>
              <a:rPr lang="zh-TW" altLang="zh-TW" dirty="0"/>
              <a:t>～</a:t>
            </a:r>
            <a:r>
              <a:rPr lang="en-US" altLang="zh-TW" dirty="0"/>
              <a:t>2006</a:t>
            </a:r>
            <a:r>
              <a:rPr lang="zh-TW" altLang="zh-TW" dirty="0"/>
              <a:t>年的</a:t>
            </a:r>
            <a:r>
              <a:rPr lang="zh-TW" altLang="zh-TW" dirty="0" smtClean="0"/>
              <a:t>語料</a:t>
            </a:r>
            <a:endParaRPr lang="en-US" altLang="zh-TW" dirty="0" smtClean="0"/>
          </a:p>
          <a:p>
            <a:pPr eaLnBrk="1" hangingPunct="1"/>
            <a:r>
              <a:rPr lang="zh-TW" altLang="en-US" dirty="0" smtClean="0"/>
              <a:t>有</a:t>
            </a:r>
            <a:r>
              <a:rPr lang="zh-TW" altLang="zh-TW" dirty="0" smtClean="0"/>
              <a:t>漢羅</a:t>
            </a:r>
            <a:r>
              <a:rPr lang="zh-TW" altLang="en-US" dirty="0" smtClean="0"/>
              <a:t>、</a:t>
            </a:r>
            <a:r>
              <a:rPr lang="zh-TW" altLang="zh-TW" dirty="0" smtClean="0"/>
              <a:t>全羅</a:t>
            </a:r>
            <a:endParaRPr lang="en-US" altLang="zh-TW" dirty="0"/>
          </a:p>
          <a:p>
            <a:pPr lvl="1" eaLnBrk="1" hangingPunct="1"/>
            <a:r>
              <a:rPr lang="zh-TW" altLang="zh-TW" dirty="0" smtClean="0"/>
              <a:t>臺文</a:t>
            </a:r>
            <a:r>
              <a:rPr lang="zh-TW" altLang="zh-TW" dirty="0"/>
              <a:t>館後來倩人拍</a:t>
            </a:r>
            <a:r>
              <a:rPr lang="zh-TW" altLang="zh-TW" dirty="0" smtClean="0"/>
              <a:t>字</a:t>
            </a:r>
            <a:r>
              <a:rPr lang="zh-TW" altLang="en-US" dirty="0" smtClean="0"/>
              <a:t>，補資料</a:t>
            </a:r>
            <a:endParaRPr lang="zh-TW" altLang="zh-TW" dirty="0" smtClean="0"/>
          </a:p>
          <a:p>
            <a:pPr lvl="1" eaLnBrk="1" hangingPunct="1"/>
            <a:r>
              <a:rPr lang="zh-TW" altLang="zh-TW" dirty="0" smtClean="0"/>
              <a:t>有的劇本全羅內底有漢字</a:t>
            </a:r>
            <a:endParaRPr lang="en-US" altLang="zh-TW" dirty="0" smtClean="0"/>
          </a:p>
          <a:p>
            <a:pPr eaLnBrk="1" hangingPunct="1"/>
            <a:r>
              <a:rPr lang="zh-TW" altLang="zh-TW" dirty="0" smtClean="0"/>
              <a:t>攏總</a:t>
            </a:r>
            <a:r>
              <a:rPr lang="en-US" altLang="zh-TW" dirty="0" smtClean="0"/>
              <a:t>2167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詩</a:t>
            </a:r>
            <a:r>
              <a:rPr lang="en-US" altLang="zh-TW" dirty="0" smtClean="0"/>
              <a:t>387</a:t>
            </a:r>
            <a:r>
              <a:rPr lang="zh-TW" altLang="zh-TW" dirty="0" smtClean="0"/>
              <a:t>條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散文</a:t>
            </a:r>
            <a:r>
              <a:rPr lang="en-US" altLang="zh-TW" dirty="0" smtClean="0"/>
              <a:t>1127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小說</a:t>
            </a:r>
            <a:r>
              <a:rPr lang="en-US" altLang="zh-TW" dirty="0" smtClean="0"/>
              <a:t>387</a:t>
            </a:r>
            <a:r>
              <a:rPr lang="zh-TW" altLang="zh-TW" dirty="0" smtClean="0"/>
              <a:t>篇</a:t>
            </a:r>
            <a:endParaRPr lang="en-US" altLang="zh-TW" dirty="0" smtClean="0"/>
          </a:p>
          <a:p>
            <a:pPr lvl="1" eaLnBrk="1" hangingPunct="1"/>
            <a:r>
              <a:rPr lang="zh-TW" altLang="zh-TW" dirty="0" smtClean="0"/>
              <a:t>劇本</a:t>
            </a:r>
            <a:r>
              <a:rPr lang="en-US" altLang="zh-TW" dirty="0" smtClean="0"/>
              <a:t>49</a:t>
            </a:r>
            <a:r>
              <a:rPr lang="zh-TW" altLang="zh-TW" dirty="0" smtClean="0"/>
              <a:t>篇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405882"/>
              </p:ext>
            </p:extLst>
          </p:nvPr>
        </p:nvGraphicFramePr>
        <p:xfrm>
          <a:off x="3779912" y="4653136"/>
          <a:ext cx="5040560" cy="73660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849608"/>
                <a:gridCol w="4190952"/>
              </a:tblGrid>
              <a:tr h="154816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漢羅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</a:t>
                      </a:r>
                      <a:r>
                        <a:rPr lang="zh-TW" altLang="zh-TW" dirty="0" smtClean="0"/>
                        <a:t>知</a:t>
                      </a:r>
                      <a:r>
                        <a:rPr lang="en-US" altLang="zh-TW" dirty="0" smtClean="0"/>
                        <a:t>u7</a:t>
                      </a:r>
                      <a:r>
                        <a:rPr lang="zh-TW" altLang="zh-TW" dirty="0" smtClean="0"/>
                        <a:t>危險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全羅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Koh</a:t>
                      </a:r>
                      <a:r>
                        <a:rPr lang="en-US" altLang="zh-TW" dirty="0" smtClean="0"/>
                        <a:t> m7-tsai u7 gui5-hiam2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294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00988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zh-TW" dirty="0" smtClean="0"/>
              <a:t>實驗</a:t>
            </a:r>
            <a:r>
              <a:rPr lang="zh-TW" altLang="en-US" dirty="0" smtClean="0"/>
              <a:t>五－斷字佮斷詞的效果</a:t>
            </a:r>
            <a:r>
              <a:rPr lang="zh-TW" altLang="en-US" dirty="0"/>
              <a:t>比較實驗</a:t>
            </a:r>
            <a:endParaRPr lang="zh-TW" altLang="zh-TW" dirty="0"/>
          </a:p>
        </p:txBody>
      </p:sp>
      <p:graphicFrame>
        <p:nvGraphicFramePr>
          <p:cNvPr id="2" name="圖表 1"/>
          <p:cNvGraphicFramePr/>
          <p:nvPr>
            <p:extLst>
              <p:ext uri="{D42A27DB-BD31-4B8C-83A1-F6EECF244321}">
                <p14:modId xmlns:p14="http://schemas.microsoft.com/office/powerpoint/2010/main" val="2183964122"/>
              </p:ext>
            </p:extLst>
          </p:nvPr>
        </p:nvGraphicFramePr>
        <p:xfrm>
          <a:off x="827584" y="1916832"/>
          <a:ext cx="806489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164288" y="33314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未知詞處理方法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670756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3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lnDef>
      <a:spPr bwMode="auto">
        <a:ln>
          <a:headEnd/>
          <a:tailEnd type="triangl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壁窗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49575</TotalTime>
  <Words>7013</Words>
  <Application>Microsoft Office PowerPoint</Application>
  <PresentationFormat>如螢幕大小 (4:3)</PresentationFormat>
  <Paragraphs>1530</Paragraphs>
  <Slides>90</Slides>
  <Notes>70</Notes>
  <HiddenSlides>4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91" baseType="lpstr">
      <vt:lpstr>壁窗</vt:lpstr>
      <vt:lpstr>漢語間統計式機器翻譯語料處理 －臺灣閩南語示範</vt:lpstr>
      <vt:lpstr>目錄</vt:lpstr>
      <vt:lpstr>第一節：研究背景</vt:lpstr>
      <vt:lpstr>研究方向</vt:lpstr>
      <vt:lpstr>第二節：相關文獻佮背景智識</vt:lpstr>
      <vt:lpstr>閩南語語料種類</vt:lpstr>
      <vt:lpstr>語料庫ㄧ教育部辭典</vt:lpstr>
      <vt:lpstr>語料庫ㄧ新聞語料庫</vt:lpstr>
      <vt:lpstr>語料庫ㄧ臺文典藏</vt:lpstr>
      <vt:lpstr>語料庫ㄧTGB通訊</vt:lpstr>
      <vt:lpstr>腔口無仝</vt:lpstr>
      <vt:lpstr>語料樣式</vt:lpstr>
      <vt:lpstr>第二節目錄</vt:lpstr>
      <vt:lpstr>斷詞方式</vt:lpstr>
      <vt:lpstr>長詞優先斷詞方法</vt:lpstr>
      <vt:lpstr>長詞優先斷詞範例</vt:lpstr>
      <vt:lpstr>斷詞評分方式</vt:lpstr>
      <vt:lpstr>翻譯模型</vt:lpstr>
      <vt:lpstr>翻譯評分方式－BLEU</vt:lpstr>
      <vt:lpstr>其他語料處理</vt:lpstr>
      <vt:lpstr>貢獻</vt:lpstr>
      <vt:lpstr>第三節：研究介紹</vt:lpstr>
      <vt:lpstr>第一个問題－閩南語斷詞</vt:lpstr>
      <vt:lpstr>第二个問題－未知詞問題</vt:lpstr>
      <vt:lpstr>第三个問題－語料整理</vt:lpstr>
      <vt:lpstr>第四个問題－語言分類</vt:lpstr>
      <vt:lpstr>第四節：研究方法佮實驗結果</vt:lpstr>
      <vt:lpstr>閩南語斷詞－拄好長度斷詞方法</vt:lpstr>
      <vt:lpstr>閩南語斷詞－拄好長度斷詞範例</vt:lpstr>
      <vt:lpstr>實驗一－斷詞效果</vt:lpstr>
      <vt:lpstr>未知詞問題－未知詞另外翻譯方法</vt:lpstr>
      <vt:lpstr>未知詞問題－未知詞另外翻譯流程</vt:lpstr>
      <vt:lpstr>實驗二－斷字佮斷詞的效果比較環境</vt:lpstr>
      <vt:lpstr>實驗二－斷字佮斷詞的效果比較實驗</vt:lpstr>
      <vt:lpstr>整理語料－樣式一致</vt:lpstr>
      <vt:lpstr>語料整理－語料簡寫</vt:lpstr>
      <vt:lpstr>語料整理－臺文典藏標漢字</vt:lpstr>
      <vt:lpstr>語料整理－整理一開始</vt:lpstr>
      <vt:lpstr>語料整理－整理第一擺</vt:lpstr>
      <vt:lpstr>語料整理－整理第二擺</vt:lpstr>
      <vt:lpstr>整理語料－整理第三擺</vt:lpstr>
      <vt:lpstr>實驗三－校對的效果</vt:lpstr>
      <vt:lpstr>實驗三－校對的語料</vt:lpstr>
      <vt:lpstr>分類語言－問題</vt:lpstr>
      <vt:lpstr>分類語言－特徵詞介紹</vt:lpstr>
      <vt:lpstr>分類語言－特徵詞範例</vt:lpstr>
      <vt:lpstr>分類語言－參數</vt:lpstr>
      <vt:lpstr>實驗四－語言分類效果</vt:lpstr>
      <vt:lpstr>實驗五－加TGB語料的翻譯效果</vt:lpstr>
      <vt:lpstr>第五節：結論佮未來發展</vt:lpstr>
      <vt:lpstr>未來發展─加強翻譯</vt:lpstr>
      <vt:lpstr>未來發展─應用</vt:lpstr>
      <vt:lpstr>第六節：參考文獻</vt:lpstr>
      <vt:lpstr>華語閩南語實際翻譯範例</vt:lpstr>
      <vt:lpstr>多謝逐家</vt:lpstr>
      <vt:lpstr>附錄</vt:lpstr>
      <vt:lpstr>對齊模型介紹</vt:lpstr>
      <vt:lpstr>對齊模型範例</vt:lpstr>
      <vt:lpstr>對齊模型種類無仝範例</vt:lpstr>
      <vt:lpstr>語言模型介紹</vt:lpstr>
      <vt:lpstr>語言模型範例－訓練</vt:lpstr>
      <vt:lpstr>語言模型範例－使用</vt:lpstr>
      <vt:lpstr>PowerPoint 簡報</vt:lpstr>
      <vt:lpstr>第三節：語料樣式探討</vt:lpstr>
      <vt:lpstr>問題改善</vt:lpstr>
      <vt:lpstr>未知詞另外翻譯</vt:lpstr>
      <vt:lpstr>無仝樣式翻譯</vt:lpstr>
      <vt:lpstr>比較結果</vt:lpstr>
      <vt:lpstr>第四節：語料整理</vt:lpstr>
      <vt:lpstr>欲使用的語料</vt:lpstr>
      <vt:lpstr>新聞語料庫斷詞</vt:lpstr>
      <vt:lpstr>標漢字流程</vt:lpstr>
      <vt:lpstr>第五節：語言分類</vt:lpstr>
      <vt:lpstr>漢羅全羅對齊</vt:lpstr>
      <vt:lpstr>找候選詞</vt:lpstr>
      <vt:lpstr>附錄一：加臺華平行語料庫漢字</vt:lpstr>
      <vt:lpstr>補上漢字的方法</vt:lpstr>
      <vt:lpstr>實際狀況</vt:lpstr>
      <vt:lpstr>校對介面</vt:lpstr>
      <vt:lpstr>附錄二：教育部辭典處理</vt:lpstr>
      <vt:lpstr>日語外來詞</vt:lpstr>
      <vt:lpstr>PowerPoint 簡報</vt:lpstr>
      <vt:lpstr>辭典類</vt:lpstr>
      <vt:lpstr>閩南語文章語料</vt:lpstr>
      <vt:lpstr>掠閩南語網頁</vt:lpstr>
      <vt:lpstr>網路文章</vt:lpstr>
      <vt:lpstr>小結</vt:lpstr>
      <vt:lpstr>小結</vt:lpstr>
      <vt:lpstr>累積網路語料</vt:lpstr>
      <vt:lpstr>實驗五－斷字佮斷詞的效果比較實驗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使用語音評分輔助台語語料的驗證 – Using Speech Scoring for the Validation of Taiwanese Speech Corpus</dc:title>
  <dc:creator>yujhe.li</dc:creator>
  <cp:lastModifiedBy>Ihc</cp:lastModifiedBy>
  <cp:revision>1658</cp:revision>
  <cp:lastPrinted>2013-07-08T01:55:56Z</cp:lastPrinted>
  <dcterms:created xsi:type="dcterms:W3CDTF">2008-11-09T17:03:56Z</dcterms:created>
  <dcterms:modified xsi:type="dcterms:W3CDTF">2014-11-14T07:40:15Z</dcterms:modified>
</cp:coreProperties>
</file>