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6" r:id="rId2"/>
  </p:sldIdLst>
  <p:sldSz cx="30275213" cy="42803763"/>
  <p:notesSz cx="6858000" cy="9144000"/>
  <p:defaultTextStyle>
    <a:defPPr>
      <a:defRPr lang="zh-TW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成品" id="{BBAC8AE3-0C47-4670-9375-E97DF6289D50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2" autoAdjust="0"/>
    <p:restoredTop sz="94660"/>
  </p:normalViewPr>
  <p:slideViewPr>
    <p:cSldViewPr snapToGrid="0">
      <p:cViewPr varScale="1">
        <p:scale>
          <a:sx n="11" d="100"/>
          <a:sy n="11" d="100"/>
        </p:scale>
        <p:origin x="2742" y="186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1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92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3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21665699" y="2278904"/>
            <a:ext cx="6528093" cy="3627421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8" cy="3627421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42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21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3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0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87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54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5364" y="2278907"/>
            <a:ext cx="26112371" cy="82734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326827" y="15635264"/>
            <a:ext cx="12870909" cy="2299711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11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60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56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48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29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2DB01-FA2F-4842-83FB-CEC0F2C70720}" type="datetimeFigureOut">
              <a:rPr lang="zh-TW" altLang="en-US" smtClean="0"/>
              <a:t>2014/12/31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20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042947" y="7914653"/>
            <a:ext cx="26112371" cy="20655110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zh-TW" altLang="en-US" sz="8000" b="1" dirty="0" smtClean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踏話頭</a:t>
            </a:r>
            <a:endParaRPr lang="en-US" altLang="zh-TW" sz="8000" b="1" dirty="0" smtClean="0">
              <a:latin typeface="Kozuka Mincho Pr6N R" panose="02020400000000000000" pitchFamily="18" charset="-128"/>
              <a:ea typeface="Kozuka Mincho Pr6N R" panose="02020400000000000000" pitchFamily="18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7200" dirty="0" smtClean="0">
                <a:ea typeface="SimHei" panose="02010609060101010101" pitchFamily="49" charset="-122"/>
              </a:rPr>
              <a:t>　　</a:t>
            </a:r>
            <a:r>
              <a:rPr lang="zh-TW" altLang="en-US" sz="72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臺灣</a:t>
            </a:r>
            <a:r>
              <a:rPr lang="zh-TW" altLang="en-US" sz="7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是一个多元民族、多元語言的國家</a:t>
            </a:r>
            <a:r>
              <a:rPr lang="zh-TW" altLang="en-US" sz="72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。講</a:t>
            </a:r>
            <a:r>
              <a:rPr lang="zh-TW" altLang="en-US" sz="7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母語、使用母語是上基本的權利</a:t>
            </a:r>
            <a:r>
              <a:rPr lang="zh-TW" altLang="en-US" sz="72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，毋</a:t>
            </a:r>
            <a:r>
              <a:rPr lang="zh-TW" altLang="en-US" sz="7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過母語的電腦相關應用煞誠</a:t>
            </a:r>
            <a:r>
              <a:rPr lang="zh-TW" altLang="en-US" sz="72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少，需要</a:t>
            </a:r>
            <a:r>
              <a:rPr lang="zh-TW" altLang="en-US" sz="7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加強自然語言處理的研究佮語料收集整理</a:t>
            </a:r>
            <a:r>
              <a:rPr lang="zh-TW" altLang="en-US" sz="72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。</a:t>
            </a:r>
            <a:endParaRPr lang="en-US" altLang="zh-TW" sz="72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altLang="zh-TW" sz="1600" dirty="0">
              <a:ea typeface="SimHei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7200" dirty="0" smtClean="0">
                <a:ea typeface="SimHei" panose="02010609060101010101" pitchFamily="49" charset="-122"/>
              </a:rPr>
              <a:t>　　</a:t>
            </a:r>
            <a:r>
              <a:rPr lang="zh-TW" altLang="en-US" sz="7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臺灣本土語言百百種，本論文是針對閩南語，研究伊翻譯語料的特性。除了閩南語本身以外，嘛希望研究結果對別的本土語言有幫助。</a:t>
            </a:r>
            <a:endParaRPr lang="en-US" altLang="zh-TW" sz="72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altLang="zh-TW" sz="16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7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　　本論文提出一个自動整理漢語語料的方法，予資訊無完整的語料庫補足資訊，發揮上大的價值，</a:t>
            </a:r>
            <a:r>
              <a:rPr lang="en-US" altLang="zh-TW" sz="7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BLEU</a:t>
            </a:r>
            <a:r>
              <a:rPr lang="zh-TW" altLang="en-US" sz="7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分數對</a:t>
            </a:r>
            <a:r>
              <a:rPr lang="en-US" altLang="zh-TW" sz="7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9.30</a:t>
            </a:r>
            <a:r>
              <a:rPr lang="zh-TW" altLang="en-US" sz="7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搝到</a:t>
            </a:r>
            <a:r>
              <a:rPr lang="en-US" altLang="zh-TW" sz="7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13.82</a:t>
            </a:r>
            <a:r>
              <a:rPr lang="zh-TW" altLang="en-US" sz="7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。另外閣用實驗證明平行語料數量無到十萬句的時，加語料對翻譯的效果影響非常大，原本</a:t>
            </a:r>
            <a:r>
              <a:rPr lang="en-US" altLang="zh-TW" sz="7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64121</a:t>
            </a:r>
            <a:r>
              <a:rPr lang="zh-TW" altLang="en-US" sz="7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句加到</a:t>
            </a:r>
            <a:r>
              <a:rPr lang="en-US" altLang="zh-TW" sz="7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99147</a:t>
            </a:r>
            <a:r>
              <a:rPr lang="zh-TW" altLang="en-US" sz="7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句了後，</a:t>
            </a:r>
            <a:r>
              <a:rPr lang="en-US" altLang="zh-TW" sz="7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BLEU</a:t>
            </a:r>
            <a:r>
              <a:rPr lang="zh-TW" altLang="en-US" sz="7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分數對</a:t>
            </a:r>
            <a:r>
              <a:rPr lang="en-US" altLang="zh-TW" sz="7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13.82</a:t>
            </a:r>
            <a:r>
              <a:rPr lang="zh-TW" altLang="en-US" sz="7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提昇到</a:t>
            </a:r>
            <a:r>
              <a:rPr lang="en-US" altLang="zh-TW" sz="7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19.33</a:t>
            </a:r>
            <a:r>
              <a:rPr lang="zh-TW" altLang="en-US" sz="7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。</a:t>
            </a:r>
            <a:endParaRPr lang="en-US" altLang="zh-TW" sz="72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6600" dirty="0">
                <a:ea typeface="SimHei" panose="02010609060101010101" pitchFamily="49" charset="-122"/>
              </a:rPr>
              <a:t>關鍵字：臺灣閩南語、華語、翻譯、語料、斷詞、語言分類</a:t>
            </a:r>
            <a:br>
              <a:rPr lang="zh-TW" altLang="en-US" sz="6600" dirty="0">
                <a:ea typeface="SimHei" panose="02010609060101010101" pitchFamily="49" charset="-122"/>
              </a:rPr>
            </a:br>
            <a:endParaRPr lang="zh-TW" altLang="en-US" sz="6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926869" y="5272926"/>
            <a:ext cx="96779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b="1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學生：薛丞宏</a:t>
            </a:r>
            <a:endParaRPr lang="en-US" altLang="zh-TW" sz="6600" b="1" dirty="0">
              <a:latin typeface="Kozuka Mincho Pr6N R" panose="02020400000000000000" pitchFamily="18" charset="-128"/>
              <a:ea typeface="Kozuka Mincho Pr6N R" panose="02020400000000000000" pitchFamily="18" charset="-128"/>
            </a:endParaRPr>
          </a:p>
          <a:p>
            <a:r>
              <a:rPr lang="zh-TW" altLang="en-US" sz="6000" dirty="0" smtClean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　　　</a:t>
            </a:r>
            <a:r>
              <a:rPr lang="zh-TW" altLang="en-US" sz="18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TW" sz="6000" b="1" dirty="0" err="1" smtClean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Sih</a:t>
            </a:r>
            <a:r>
              <a:rPr lang="en-US" altLang="zh-TW" sz="6000" b="1" dirty="0" smtClean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, Sing-</a:t>
            </a:r>
            <a:r>
              <a:rPr lang="en-US" altLang="zh-TW" sz="6000" b="1" dirty="0" err="1" smtClean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Hông</a:t>
            </a:r>
            <a:endParaRPr lang="en-US" altLang="zh-TW" sz="6000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9788469" y="5272926"/>
            <a:ext cx="713528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6600" b="1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指導教授：張智星</a:t>
            </a:r>
            <a:endParaRPr lang="en-US" altLang="zh-TW" sz="6600" b="1" dirty="0">
              <a:latin typeface="Kozuka Mincho Pr6N R" panose="02020400000000000000" pitchFamily="18" charset="-128"/>
              <a:ea typeface="Kozuka Mincho Pr6N R" panose="02020400000000000000" pitchFamily="18" charset="-128"/>
            </a:endParaRPr>
          </a:p>
          <a:p>
            <a:pPr algn="r"/>
            <a:r>
              <a:rPr lang="zh-TW" altLang="en-US" sz="6600" b="1" dirty="0">
                <a:latin typeface="Kozuka Mincho Pr6N R" panose="02020400000000000000" pitchFamily="18" charset="-128"/>
                <a:ea typeface="Kozuka Mincho Pr6N R" panose="02020400000000000000" pitchFamily="18" charset="-128"/>
              </a:rPr>
              <a:t>　　　　　易志偉</a:t>
            </a:r>
            <a:endParaRPr lang="en-US" altLang="zh-TW" sz="6600" b="1" dirty="0">
              <a:latin typeface="Kozuka Mincho Pr6N R" panose="02020400000000000000" pitchFamily="18" charset="-128"/>
              <a:ea typeface="Kozuka Mincho Pr6N R" panose="02020400000000000000" pitchFamily="18" charset="-128"/>
            </a:endParaRPr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2042948" y="1579379"/>
            <a:ext cx="26112371" cy="3775779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9800" spc="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漢語間統計式機器翻譯語料</a:t>
            </a:r>
            <a:r>
              <a:rPr lang="zh-TW" altLang="en-US" sz="9800" spc="6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處理 －</a:t>
            </a:r>
            <a:r>
              <a:rPr lang="en-US" altLang="zh-TW" sz="9800" spc="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/>
            </a:r>
            <a:br>
              <a:rPr lang="en-US" altLang="zh-TW" sz="9800" spc="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</a:br>
            <a:r>
              <a:rPr lang="zh-TW" altLang="en-US" sz="9800" spc="6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用</a:t>
            </a:r>
            <a:r>
              <a:rPr lang="zh-TW" altLang="en-US" sz="9800" spc="600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臺灣閩南語</a:t>
            </a:r>
            <a:r>
              <a:rPr lang="zh-TW" altLang="en-US" sz="9800" spc="6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示範</a:t>
            </a:r>
            <a:endParaRPr lang="zh-TW" altLang="en-US" sz="9800" b="1" spc="600" dirty="0">
              <a:latin typeface="Adobe 仿宋 Std R" panose="02020400000000000000" pitchFamily="18" charset="-128"/>
              <a:ea typeface="Adobe 仿宋 Std R" panose="02020400000000000000" pitchFamily="18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00075"/>
              </p:ext>
            </p:extLst>
          </p:nvPr>
        </p:nvGraphicFramePr>
        <p:xfrm>
          <a:off x="2042947" y="35593860"/>
          <a:ext cx="26150843" cy="6085840"/>
        </p:xfrm>
        <a:graphic>
          <a:graphicData uri="http://schemas.openxmlformats.org/drawingml/2006/table">
            <a:tbl>
              <a:tblPr firstCol="1" bandRow="1">
                <a:tableStyleId>{5DA37D80-6434-44D0-A028-1B22A696006F}</a:tableStyleId>
              </a:tblPr>
              <a:tblGrid>
                <a:gridCol w="5473341"/>
                <a:gridCol w="20677502"/>
              </a:tblGrid>
              <a:tr h="370840">
                <a:tc>
                  <a:txBody>
                    <a:bodyPr/>
                    <a:lstStyle/>
                    <a:p>
                      <a:pPr marL="0" indent="0" algn="ctr" defTabSz="2270638" rtl="0" eaLnBrk="1" latinLnBrk="0" hangingPunct="1">
                        <a:lnSpc>
                          <a:spcPct val="120000"/>
                        </a:lnSpc>
                        <a:spcBef>
                          <a:spcPts val="2483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TW" altLang="en-US" sz="8000" b="1" kern="1200" dirty="0" smtClean="0">
                          <a:solidFill>
                            <a:schemeClr val="tx1"/>
                          </a:solidFill>
                          <a:latin typeface="Kozuka Mincho Pr6N R" panose="02020400000000000000" pitchFamily="18" charset="-128"/>
                          <a:ea typeface="Kozuka Mincho Pr6N R" panose="02020400000000000000" pitchFamily="18" charset="-128"/>
                          <a:cs typeface="+mn-cs"/>
                        </a:rPr>
                        <a:t>華語輸入</a:t>
                      </a:r>
                      <a:endParaRPr lang="zh-TW" altLang="en-US" sz="8000" b="1" kern="1200" dirty="0">
                        <a:solidFill>
                          <a:schemeClr val="tx1"/>
                        </a:solidFill>
                        <a:latin typeface="Kozuka Mincho Pr6N R" panose="02020400000000000000" pitchFamily="18" charset="-128"/>
                        <a:ea typeface="Kozuka Mincho Pr6N R" panose="02020400000000000000" pitchFamily="18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2270638" rtl="0" eaLnBrk="1" latinLnBrk="0" hangingPunct="1">
                        <a:lnSpc>
                          <a:spcPts val="9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7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如果傳統的重要族群活動，看不到文化，體會不到精神，</a:t>
                      </a:r>
                      <a:endParaRPr lang="en-US" altLang="zh-TW" sz="72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2270638" rtl="0" eaLnBrk="1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2270638" rtl="0" eaLnBrk="1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TW" altLang="en-US" sz="8000" b="1" kern="1200" dirty="0" smtClean="0">
                          <a:solidFill>
                            <a:schemeClr val="tx1"/>
                          </a:solidFill>
                          <a:latin typeface="Kozuka Mincho Pr6N R" panose="02020400000000000000" pitchFamily="18" charset="-128"/>
                          <a:ea typeface="Kozuka Mincho Pr6N R" panose="02020400000000000000" pitchFamily="18" charset="-128"/>
                          <a:cs typeface="+mn-cs"/>
                        </a:rPr>
                        <a:t>閩南語</a:t>
                      </a:r>
                      <a:endParaRPr lang="en-US" altLang="zh-TW" sz="8000" b="1" kern="1200" dirty="0" smtClean="0">
                        <a:solidFill>
                          <a:schemeClr val="tx1"/>
                        </a:solidFill>
                        <a:latin typeface="Kozuka Mincho Pr6N R" panose="02020400000000000000" pitchFamily="18" charset="-128"/>
                        <a:ea typeface="Kozuka Mincho Pr6N R" panose="02020400000000000000" pitchFamily="18" charset="-128"/>
                        <a:cs typeface="+mn-cs"/>
                      </a:endParaRPr>
                    </a:p>
                    <a:p>
                      <a:pPr marL="0" indent="0" algn="ctr" defTabSz="2270638" rtl="0" eaLnBrk="1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TW" altLang="en-US" sz="8000" b="1" kern="1200" dirty="0" smtClean="0">
                          <a:solidFill>
                            <a:schemeClr val="tx1"/>
                          </a:solidFill>
                          <a:latin typeface="Kozuka Mincho Pr6N R" panose="02020400000000000000" pitchFamily="18" charset="-128"/>
                          <a:ea typeface="Kozuka Mincho Pr6N R" panose="02020400000000000000" pitchFamily="18" charset="-128"/>
                          <a:cs typeface="+mn-cs"/>
                        </a:rPr>
                        <a:t>輸出</a:t>
                      </a:r>
                      <a:endParaRPr lang="zh-TW" altLang="en-US" sz="8000" b="1" kern="1200" dirty="0">
                        <a:solidFill>
                          <a:schemeClr val="tx1"/>
                        </a:solidFill>
                        <a:latin typeface="Kozuka Mincho Pr6N R" panose="02020400000000000000" pitchFamily="18" charset="-128"/>
                        <a:ea typeface="Kozuka Mincho Pr6N R" panose="02020400000000000000" pitchFamily="18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2270638" rtl="0" eaLnBrk="1" latinLnBrk="0" hangingPunct="1">
                        <a:lnSpc>
                          <a:spcPts val="9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7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如果傳統的重要族群活動，看不到文化，體會不到精神，</a:t>
                      </a:r>
                      <a:endParaRPr lang="en-US" altLang="zh-TW" sz="72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2270638" rtl="0" eaLnBrk="1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973673"/>
              </p:ext>
            </p:extLst>
          </p:nvPr>
        </p:nvGraphicFramePr>
        <p:xfrm>
          <a:off x="1995055" y="28348507"/>
          <a:ext cx="26160264" cy="6339840"/>
        </p:xfrm>
        <a:graphic>
          <a:graphicData uri="http://schemas.openxmlformats.org/drawingml/2006/table">
            <a:tbl>
              <a:tblPr firstCol="1" bandRow="1">
                <a:tableStyleId>{0E3FDE45-AF77-4B5C-9715-49D594BDF05E}</a:tableStyleId>
              </a:tblPr>
              <a:tblGrid>
                <a:gridCol w="5519546"/>
                <a:gridCol w="20640718"/>
              </a:tblGrid>
              <a:tr h="1631942">
                <a:tc>
                  <a:txBody>
                    <a:bodyPr/>
                    <a:lstStyle/>
                    <a:p>
                      <a:pPr marL="0" indent="0" algn="ctr" defTabSz="2270638" rtl="0" eaLnBrk="1" latinLnBrk="0" hangingPunct="1">
                        <a:lnSpc>
                          <a:spcPct val="120000"/>
                        </a:lnSpc>
                        <a:spcBef>
                          <a:spcPts val="2483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TW" altLang="en-US" sz="8000" b="1" kern="1200" dirty="0" smtClean="0">
                          <a:solidFill>
                            <a:schemeClr val="tx1"/>
                          </a:solidFill>
                          <a:latin typeface="Kozuka Mincho Pr6N R" panose="02020400000000000000" pitchFamily="18" charset="-128"/>
                          <a:ea typeface="Kozuka Mincho Pr6N R" panose="02020400000000000000" pitchFamily="18" charset="-128"/>
                          <a:cs typeface="+mn-cs"/>
                        </a:rPr>
                        <a:t>華語輸入</a:t>
                      </a:r>
                      <a:endParaRPr lang="zh-TW" altLang="en-US" sz="8000" b="1" kern="1200" dirty="0">
                        <a:solidFill>
                          <a:schemeClr val="tx1"/>
                        </a:solidFill>
                        <a:latin typeface="Kozuka Mincho Pr6N R" panose="02020400000000000000" pitchFamily="18" charset="-128"/>
                        <a:ea typeface="Kozuka Mincho Pr6N R" panose="02020400000000000000" pitchFamily="18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endParaRPr lang="en-US" altLang="zh-TW" sz="11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2270638" rtl="0" eaLnBrk="1" fontAlgn="auto" latinLnBrk="0" hangingPunct="1">
                        <a:lnSpc>
                          <a:spcPts val="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7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食安問題連環爆，立法院長王金平下午主持</a:t>
                      </a:r>
                      <a:r>
                        <a:rPr lang="en-US" altLang="zh-TW" sz="7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《</a:t>
                      </a:r>
                      <a:r>
                        <a:rPr lang="zh-TW" altLang="en-US" sz="7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食品安全衛生管理法</a:t>
                      </a:r>
                      <a:r>
                        <a:rPr lang="en-US" altLang="zh-TW" sz="7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》</a:t>
                      </a:r>
                      <a:r>
                        <a:rPr lang="zh-TW" altLang="en-US" sz="7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協商仍未獲共識</a:t>
                      </a:r>
                      <a:endParaRPr lang="en-US" altLang="zh-TW" sz="11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</a:tr>
              <a:tr h="1111258">
                <a:tc>
                  <a:txBody>
                    <a:bodyPr/>
                    <a:lstStyle/>
                    <a:p>
                      <a:pPr marL="0" indent="0" algn="ctr" defTabSz="2270638" rtl="0" eaLnBrk="1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TW" altLang="en-US" sz="8000" b="1" kern="1200" dirty="0" smtClean="0">
                          <a:solidFill>
                            <a:schemeClr val="tx1"/>
                          </a:solidFill>
                          <a:latin typeface="Kozuka Mincho Pr6N R" panose="02020400000000000000" pitchFamily="18" charset="-128"/>
                          <a:ea typeface="Kozuka Mincho Pr6N R" panose="02020400000000000000" pitchFamily="18" charset="-128"/>
                          <a:cs typeface="+mn-cs"/>
                        </a:rPr>
                        <a:t>閩南語</a:t>
                      </a:r>
                      <a:endParaRPr lang="en-US" altLang="zh-TW" sz="8000" b="1" kern="1200" dirty="0" smtClean="0">
                        <a:solidFill>
                          <a:schemeClr val="tx1"/>
                        </a:solidFill>
                        <a:latin typeface="Kozuka Mincho Pr6N R" panose="02020400000000000000" pitchFamily="18" charset="-128"/>
                        <a:ea typeface="Kozuka Mincho Pr6N R" panose="02020400000000000000" pitchFamily="18" charset="-128"/>
                        <a:cs typeface="+mn-cs"/>
                      </a:endParaRPr>
                    </a:p>
                    <a:p>
                      <a:pPr marL="0" indent="0" algn="ctr" defTabSz="2270638" rtl="0" eaLnBrk="1" latinLnBrk="0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TW" altLang="en-US" sz="8000" b="1" kern="1200" dirty="0" smtClean="0">
                          <a:solidFill>
                            <a:schemeClr val="tx1"/>
                          </a:solidFill>
                          <a:latin typeface="Kozuka Mincho Pr6N R" panose="02020400000000000000" pitchFamily="18" charset="-128"/>
                          <a:ea typeface="Kozuka Mincho Pr6N R" panose="02020400000000000000" pitchFamily="18" charset="-128"/>
                          <a:cs typeface="+mn-cs"/>
                        </a:rPr>
                        <a:t>輸出</a:t>
                      </a:r>
                      <a:endParaRPr lang="zh-TW" altLang="en-US" sz="8000" b="1" kern="1200" dirty="0">
                        <a:solidFill>
                          <a:schemeClr val="tx1"/>
                        </a:solidFill>
                        <a:latin typeface="Kozuka Mincho Pr6N R" panose="02020400000000000000" pitchFamily="18" charset="-128"/>
                        <a:ea typeface="Kozuka Mincho Pr6N R" panose="02020400000000000000" pitchFamily="18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endParaRPr lang="en-US" altLang="zh-TW" sz="11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2270638" rtl="0" eaLnBrk="1" fontAlgn="auto" latinLnBrk="0" hangingPunct="1">
                        <a:lnSpc>
                          <a:spcPts val="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7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食安問題連環爆，立法院長王金平下主持</a:t>
                      </a:r>
                      <a:r>
                        <a:rPr lang="en-US" altLang="zh-TW" sz="7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《</a:t>
                      </a:r>
                      <a:r>
                        <a:rPr lang="zh-TW" altLang="en-US" sz="7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食品安全衛生管理法</a:t>
                      </a:r>
                      <a:r>
                        <a:rPr lang="en-US" altLang="zh-TW" sz="7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》</a:t>
                      </a:r>
                      <a:r>
                        <a:rPr lang="zh-TW" altLang="en-US" sz="72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協商猶未獲共識</a:t>
                      </a:r>
                      <a:endParaRPr lang="en-US" altLang="zh-TW" sz="11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17370833" y="207779"/>
            <a:ext cx="12670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/>
              <a:t>國立交通大學 資訊工程與科學研究所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4693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112</Words>
  <Application>Microsoft Office PowerPoint</Application>
  <PresentationFormat>自訂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1" baseType="lpstr">
      <vt:lpstr>Adobe 仿宋 Std R</vt:lpstr>
      <vt:lpstr>Kozuka Gothic Pro L</vt:lpstr>
      <vt:lpstr>Kozuka Mincho Pr6N R</vt:lpstr>
      <vt:lpstr>SimHei</vt:lpstr>
      <vt:lpstr>新細明體</vt:lpstr>
      <vt:lpstr>Arial</vt:lpstr>
      <vt:lpstr>Calibri</vt:lpstr>
      <vt:lpstr>Calibri Light</vt:lpstr>
      <vt:lpstr>Times New Roman</vt:lpstr>
      <vt:lpstr>Office 佈景主題</vt:lpstr>
      <vt:lpstr>漢語間統計式機器翻譯語料處理 － 用臺灣閩南語示範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李雪汾</dc:creator>
  <cp:lastModifiedBy>Ihc</cp:lastModifiedBy>
  <cp:revision>28</cp:revision>
  <dcterms:created xsi:type="dcterms:W3CDTF">2014-09-16T07:35:17Z</dcterms:created>
  <dcterms:modified xsi:type="dcterms:W3CDTF">2014-12-31T14:03:15Z</dcterms:modified>
</cp:coreProperties>
</file>