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rts/chart1.xml" ContentType="application/vnd.openxmlformats-officedocument.drawingml.chart+xml"/>
  <Override PartName="/ppt/notesSlides/notesSlide37.xml" ContentType="application/vnd.openxmlformats-officedocument.presentationml.notesSlide+xml"/>
  <Override PartName="/ppt/charts/chart2.xml" ContentType="application/vnd.openxmlformats-officedocument.drawingml.chart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rts/chart3.xml" ContentType="application/vnd.openxmlformats-officedocument.drawingml.chart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6"/>
  </p:notesMasterIdLst>
  <p:handoutMasterIdLst>
    <p:handoutMasterId r:id="rId87"/>
  </p:handoutMasterIdLst>
  <p:sldIdLst>
    <p:sldId id="256" r:id="rId2"/>
    <p:sldId id="397" r:id="rId3"/>
    <p:sldId id="398" r:id="rId4"/>
    <p:sldId id="462" r:id="rId5"/>
    <p:sldId id="401" r:id="rId6"/>
    <p:sldId id="399" r:id="rId7"/>
    <p:sldId id="475" r:id="rId8"/>
    <p:sldId id="400" r:id="rId9"/>
    <p:sldId id="476" r:id="rId10"/>
    <p:sldId id="477" r:id="rId11"/>
    <p:sldId id="474" r:id="rId12"/>
    <p:sldId id="484" r:id="rId13"/>
    <p:sldId id="485" r:id="rId14"/>
    <p:sldId id="483" r:id="rId15"/>
    <p:sldId id="544" r:id="rId16"/>
    <p:sldId id="481" r:id="rId17"/>
    <p:sldId id="488" r:id="rId18"/>
    <p:sldId id="490" r:id="rId19"/>
    <p:sldId id="504" r:id="rId20"/>
    <p:sldId id="557" r:id="rId21"/>
    <p:sldId id="558" r:id="rId22"/>
    <p:sldId id="559" r:id="rId23"/>
    <p:sldId id="505" r:id="rId24"/>
    <p:sldId id="555" r:id="rId25"/>
    <p:sldId id="547" r:id="rId26"/>
    <p:sldId id="510" r:id="rId27"/>
    <p:sldId id="511" r:id="rId28"/>
    <p:sldId id="548" r:id="rId29"/>
    <p:sldId id="512" r:id="rId30"/>
    <p:sldId id="513" r:id="rId31"/>
    <p:sldId id="515" r:id="rId32"/>
    <p:sldId id="516" r:id="rId33"/>
    <p:sldId id="549" r:id="rId34"/>
    <p:sldId id="517" r:id="rId35"/>
    <p:sldId id="518" r:id="rId36"/>
    <p:sldId id="519" r:id="rId37"/>
    <p:sldId id="520" r:id="rId38"/>
    <p:sldId id="521" r:id="rId39"/>
    <p:sldId id="522" r:id="rId40"/>
    <p:sldId id="524" r:id="rId41"/>
    <p:sldId id="525" r:id="rId42"/>
    <p:sldId id="526" r:id="rId43"/>
    <p:sldId id="534" r:id="rId44"/>
    <p:sldId id="529" r:id="rId45"/>
    <p:sldId id="531" r:id="rId46"/>
    <p:sldId id="532" r:id="rId47"/>
    <p:sldId id="535" r:id="rId48"/>
    <p:sldId id="545" r:id="rId49"/>
    <p:sldId id="546" r:id="rId50"/>
    <p:sldId id="550" r:id="rId51"/>
    <p:sldId id="536" r:id="rId52"/>
    <p:sldId id="537" r:id="rId53"/>
    <p:sldId id="538" r:id="rId54"/>
    <p:sldId id="539" r:id="rId55"/>
    <p:sldId id="540" r:id="rId56"/>
    <p:sldId id="551" r:id="rId57"/>
    <p:sldId id="530" r:id="rId58"/>
    <p:sldId id="541" r:id="rId59"/>
    <p:sldId id="497" r:id="rId60"/>
    <p:sldId id="406" r:id="rId61"/>
    <p:sldId id="499" r:id="rId62"/>
    <p:sldId id="407" r:id="rId63"/>
    <p:sldId id="409" r:id="rId64"/>
    <p:sldId id="410" r:id="rId65"/>
    <p:sldId id="415" r:id="rId66"/>
    <p:sldId id="501" r:id="rId67"/>
    <p:sldId id="466" r:id="rId68"/>
    <p:sldId id="527" r:id="rId69"/>
    <p:sldId id="460" r:id="rId70"/>
    <p:sldId id="419" r:id="rId71"/>
    <p:sldId id="435" r:id="rId72"/>
    <p:sldId id="436" r:id="rId73"/>
    <p:sldId id="437" r:id="rId74"/>
    <p:sldId id="438" r:id="rId75"/>
    <p:sldId id="440" r:id="rId76"/>
    <p:sldId id="454" r:id="rId77"/>
    <p:sldId id="444" r:id="rId78"/>
    <p:sldId id="450" r:id="rId79"/>
    <p:sldId id="451" r:id="rId80"/>
    <p:sldId id="431" r:id="rId81"/>
    <p:sldId id="452" r:id="rId82"/>
    <p:sldId id="507" r:id="rId83"/>
    <p:sldId id="509" r:id="rId84"/>
    <p:sldId id="508" r:id="rId85"/>
  </p:sldIdLst>
  <p:sldSz cx="9144000" cy="6858000" type="screen4x3"/>
  <p:notesSz cx="10002838" cy="687705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BC1E77B1-BA65-44CD-8D56-84251A2E9D3C}">
          <p14:sldIdLst>
            <p14:sldId id="256"/>
            <p14:sldId id="397"/>
            <p14:sldId id="398"/>
            <p14:sldId id="462"/>
            <p14:sldId id="401"/>
            <p14:sldId id="399"/>
            <p14:sldId id="475"/>
            <p14:sldId id="400"/>
            <p14:sldId id="476"/>
            <p14:sldId id="477"/>
            <p14:sldId id="474"/>
            <p14:sldId id="484"/>
            <p14:sldId id="485"/>
            <p14:sldId id="483"/>
            <p14:sldId id="544"/>
            <p14:sldId id="481"/>
            <p14:sldId id="488"/>
            <p14:sldId id="490"/>
            <p14:sldId id="504"/>
            <p14:sldId id="557"/>
            <p14:sldId id="558"/>
            <p14:sldId id="559"/>
            <p14:sldId id="505"/>
            <p14:sldId id="555"/>
            <p14:sldId id="547"/>
          </p14:sldIdLst>
        </p14:section>
        <p14:section name="第三節" id="{C043FFB3-BC10-43F4-82A0-E9AE1EEECC99}">
          <p14:sldIdLst>
            <p14:sldId id="510"/>
            <p14:sldId id="511"/>
            <p14:sldId id="548"/>
            <p14:sldId id="512"/>
            <p14:sldId id="513"/>
            <p14:sldId id="515"/>
            <p14:sldId id="516"/>
            <p14:sldId id="549"/>
            <p14:sldId id="517"/>
            <p14:sldId id="518"/>
            <p14:sldId id="519"/>
            <p14:sldId id="520"/>
            <p14:sldId id="521"/>
            <p14:sldId id="522"/>
            <p14:sldId id="524"/>
            <p14:sldId id="525"/>
            <p14:sldId id="526"/>
            <p14:sldId id="534"/>
          </p14:sldIdLst>
        </p14:section>
        <p14:section name="第四節" id="{229D6ECA-64CF-473C-B64A-8BE14E48E202}">
          <p14:sldIdLst>
            <p14:sldId id="529"/>
            <p14:sldId id="531"/>
            <p14:sldId id="532"/>
            <p14:sldId id="535"/>
            <p14:sldId id="545"/>
            <p14:sldId id="546"/>
            <p14:sldId id="550"/>
            <p14:sldId id="536"/>
            <p14:sldId id="537"/>
            <p14:sldId id="538"/>
          </p14:sldIdLst>
        </p14:section>
        <p14:section name="第五節" id="{998E32F7-6C0E-4C20-BC34-5F841DA6023A}">
          <p14:sldIdLst>
            <p14:sldId id="539"/>
            <p14:sldId id="540"/>
            <p14:sldId id="551"/>
            <p14:sldId id="530"/>
            <p14:sldId id="541"/>
            <p14:sldId id="497"/>
            <p14:sldId id="406"/>
            <p14:sldId id="499"/>
            <p14:sldId id="407"/>
            <p14:sldId id="409"/>
            <p14:sldId id="410"/>
            <p14:sldId id="415"/>
            <p14:sldId id="501"/>
            <p14:sldId id="466"/>
            <p14:sldId id="527"/>
            <p14:sldId id="460"/>
            <p14:sldId id="419"/>
            <p14:sldId id="435"/>
            <p14:sldId id="436"/>
            <p14:sldId id="437"/>
            <p14:sldId id="438"/>
            <p14:sldId id="440"/>
            <p14:sldId id="454"/>
            <p14:sldId id="444"/>
            <p14:sldId id="450"/>
            <p14:sldId id="451"/>
            <p14:sldId id="431"/>
            <p14:sldId id="452"/>
            <p14:sldId id="507"/>
            <p14:sldId id="509"/>
            <p14:sldId id="50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66">
          <p15:clr>
            <a:srgbClr val="A4A3A4"/>
          </p15:clr>
        </p15:guide>
        <p15:guide id="2" pos="315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hc" initials="I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8637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1353" autoAdjust="0"/>
  </p:normalViewPr>
  <p:slideViewPr>
    <p:cSldViewPr>
      <p:cViewPr varScale="1">
        <p:scale>
          <a:sx n="75" d="100"/>
          <a:sy n="75" d="100"/>
        </p:scale>
        <p:origin x="-119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902" y="-102"/>
      </p:cViewPr>
      <p:guideLst>
        <p:guide orient="horz" pos="2166"/>
        <p:guide pos="31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BLEU</c:v>
                </c:pt>
              </c:strCache>
            </c:strRef>
          </c:tx>
          <c:marker>
            <c:symbol val="none"/>
          </c:marker>
          <c:cat>
            <c:strRef>
              <c:f>工作表1!$A$2:$A$7</c:f>
              <c:strCache>
                <c:ptCount val="6"/>
                <c:pt idx="0">
                  <c:v>原始語料</c:v>
                </c:pt>
                <c:pt idx="1">
                  <c:v>訓練1擺</c:v>
                </c:pt>
                <c:pt idx="2">
                  <c:v>訓練2擺</c:v>
                </c:pt>
                <c:pt idx="3">
                  <c:v>訓練3擺</c:v>
                </c:pt>
                <c:pt idx="4">
                  <c:v>訓練4擺</c:v>
                </c:pt>
                <c:pt idx="5">
                  <c:v>訓練5擺</c:v>
                </c:pt>
              </c:strCache>
            </c:strRef>
          </c:cat>
          <c:val>
            <c:numRef>
              <c:f>工作表1!$B$2:$B$7</c:f>
              <c:numCache>
                <c:formatCode>General</c:formatCode>
                <c:ptCount val="6"/>
                <c:pt idx="0">
                  <c:v>9.3000000000000007</c:v>
                </c:pt>
                <c:pt idx="1">
                  <c:v>14.72</c:v>
                </c:pt>
                <c:pt idx="2">
                  <c:v>13.77</c:v>
                </c:pt>
                <c:pt idx="3">
                  <c:v>13.82</c:v>
                </c:pt>
                <c:pt idx="4">
                  <c:v>13.82</c:v>
                </c:pt>
                <c:pt idx="5">
                  <c:v>13.82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2021376"/>
        <c:axId val="252553088"/>
      </c:lineChart>
      <c:catAx>
        <c:axId val="252021376"/>
        <c:scaling>
          <c:orientation val="minMax"/>
        </c:scaling>
        <c:delete val="0"/>
        <c:axPos val="b"/>
        <c:majorTickMark val="out"/>
        <c:minorTickMark val="none"/>
        <c:tickLblPos val="nextTo"/>
        <c:crossAx val="252553088"/>
        <c:crosses val="autoZero"/>
        <c:auto val="1"/>
        <c:lblAlgn val="ctr"/>
        <c:lblOffset val="100"/>
        <c:noMultiLvlLbl val="0"/>
      </c:catAx>
      <c:valAx>
        <c:axId val="2525530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520213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TW" altLang="en-US" dirty="0" smtClean="0"/>
              <a:t>分類結果</a:t>
            </a:r>
            <a:endParaRPr lang="en-US" alt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SVM</c:v>
                </c:pt>
              </c:strCache>
            </c:strRef>
          </c:tx>
          <c:cat>
            <c:numRef>
              <c:f>工作表1!$A$2:$A$11</c:f>
              <c:numCache>
                <c:formatCode>General</c:formatCode>
                <c:ptCount val="10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500</c:v>
                </c:pt>
                <c:pt idx="7">
                  <c:v>1000</c:v>
                </c:pt>
                <c:pt idx="8">
                  <c:v>2000</c:v>
                </c:pt>
                <c:pt idx="9">
                  <c:v>3000</c:v>
                </c:pt>
              </c:numCache>
            </c:numRef>
          </c:cat>
          <c:val>
            <c:numRef>
              <c:f>工作表1!$B$2:$B$11</c:f>
              <c:numCache>
                <c:formatCode>General</c:formatCode>
                <c:ptCount val="10"/>
                <c:pt idx="0">
                  <c:v>13.79</c:v>
                </c:pt>
                <c:pt idx="1">
                  <c:v>6.87</c:v>
                </c:pt>
                <c:pt idx="2">
                  <c:v>5.45</c:v>
                </c:pt>
                <c:pt idx="3">
                  <c:v>4.12</c:v>
                </c:pt>
                <c:pt idx="4">
                  <c:v>3.88</c:v>
                </c:pt>
                <c:pt idx="5">
                  <c:v>3.9</c:v>
                </c:pt>
                <c:pt idx="6">
                  <c:v>4.12</c:v>
                </c:pt>
                <c:pt idx="7">
                  <c:v>3.8</c:v>
                </c:pt>
                <c:pt idx="8">
                  <c:v>4.1399999999999997</c:v>
                </c:pt>
                <c:pt idx="9">
                  <c:v>4.1399999999999997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2624896"/>
        <c:axId val="252626816"/>
      </c:lineChart>
      <c:catAx>
        <c:axId val="2526248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zh-TW" altLang="en-US" dirty="0" smtClean="0"/>
                  <a:t>特徵</a:t>
                </a:r>
                <a:r>
                  <a:rPr lang="zh-TW" dirty="0" smtClean="0"/>
                  <a:t>詞</a:t>
                </a:r>
                <a:r>
                  <a:rPr lang="zh-TW" dirty="0"/>
                  <a:t>數量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52626816"/>
        <c:crosses val="autoZero"/>
        <c:auto val="1"/>
        <c:lblAlgn val="ctr"/>
        <c:lblOffset val="100"/>
        <c:noMultiLvlLbl val="0"/>
      </c:catAx>
      <c:valAx>
        <c:axId val="252626816"/>
        <c:scaling>
          <c:orientation val="minMax"/>
        </c:scaling>
        <c:delete val="0"/>
        <c:axPos val="l"/>
        <c:majorGridlines/>
        <c:title>
          <c:tx>
            <c:rich>
              <a:bodyPr rot="0" vert="wordArtVertRtl"/>
              <a:lstStyle/>
              <a:p>
                <a:pPr>
                  <a:defRPr/>
                </a:pPr>
                <a:r>
                  <a:rPr lang="zh-TW" dirty="0" smtClean="0"/>
                  <a:t>錯誤</a:t>
                </a:r>
                <a:r>
                  <a:rPr lang="zh-TW" altLang="en-US" dirty="0" smtClean="0"/>
                  <a:t>比率</a:t>
                </a:r>
                <a:r>
                  <a:rPr lang="en-US" altLang="zh-TW" dirty="0" smtClean="0"/>
                  <a:t>%</a:t>
                </a:r>
                <a:endParaRPr lang="zh-TW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526248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無處理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華語斷字    閩南語斷字</c:v>
                </c:pt>
                <c:pt idx="1">
                  <c:v>華語斷字    閩南語斷詞</c:v>
                </c:pt>
                <c:pt idx="2">
                  <c:v>華語斷詞    閩南語斷字</c:v>
                </c:pt>
                <c:pt idx="3">
                  <c:v>華語斷詞    閩南語斷詞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31.85</c:v>
                </c:pt>
                <c:pt idx="1">
                  <c:v>31.24</c:v>
                </c:pt>
                <c:pt idx="2">
                  <c:v>30.74</c:v>
                </c:pt>
                <c:pt idx="3">
                  <c:v>29.22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斷字-斷字翻譯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華語斷字    閩南語斷字</c:v>
                </c:pt>
                <c:pt idx="1">
                  <c:v>華語斷字    閩南語斷詞</c:v>
                </c:pt>
                <c:pt idx="2">
                  <c:v>華語斷詞    閩南語斷字</c:v>
                </c:pt>
                <c:pt idx="3">
                  <c:v>華語斷詞    閩南語斷詞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31.85</c:v>
                </c:pt>
                <c:pt idx="1">
                  <c:v>31.26</c:v>
                </c:pt>
                <c:pt idx="2">
                  <c:v>31.9</c:v>
                </c:pt>
                <c:pt idx="3">
                  <c:v>30.92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斷字-斷詞翻譯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華語斷字    閩南語斷字</c:v>
                </c:pt>
                <c:pt idx="1">
                  <c:v>華語斷字    閩南語斷詞</c:v>
                </c:pt>
                <c:pt idx="2">
                  <c:v>華語斷詞    閩南語斷字</c:v>
                </c:pt>
                <c:pt idx="3">
                  <c:v>華語斷詞    閩南語斷詞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31.85</c:v>
                </c:pt>
                <c:pt idx="1">
                  <c:v>31.24</c:v>
                </c:pt>
                <c:pt idx="2">
                  <c:v>31.44</c:v>
                </c:pt>
                <c:pt idx="3">
                  <c:v>30.43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53198720"/>
        <c:axId val="253200256"/>
      </c:barChart>
      <c:catAx>
        <c:axId val="253198720"/>
        <c:scaling>
          <c:orientation val="minMax"/>
        </c:scaling>
        <c:delete val="0"/>
        <c:axPos val="b"/>
        <c:majorTickMark val="out"/>
        <c:minorTickMark val="none"/>
        <c:tickLblPos val="nextTo"/>
        <c:crossAx val="253200256"/>
        <c:crosses val="autoZero"/>
        <c:auto val="1"/>
        <c:lblAlgn val="ctr"/>
        <c:lblOffset val="100"/>
        <c:noMultiLvlLbl val="0"/>
      </c:catAx>
      <c:valAx>
        <c:axId val="2532002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531987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D57FBA-777B-48A4-AD13-4BA5E545C37E}" type="datetimeFigureOut">
              <a:rPr lang="zh-TW" altLang="en-US"/>
              <a:pPr>
                <a:defRPr/>
              </a:pPr>
              <a:t>2014/10/26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87A03CF0-261C-421C-87E0-AE41B94C85A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0981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DE7ED3-69D6-4083-8D0A-AA563468FCBC}" type="datetimeFigureOut">
              <a:rPr lang="zh-TW" altLang="en-US"/>
              <a:pPr>
                <a:defRPr/>
              </a:pPr>
              <a:t>2014/10/26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515938"/>
            <a:ext cx="3440112" cy="2579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74" tIns="46287" rIns="92574" bIns="46287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00125" y="3267075"/>
            <a:ext cx="8002588" cy="3094038"/>
          </a:xfrm>
          <a:prstGeom prst="rect">
            <a:avLst/>
          </a:prstGeom>
        </p:spPr>
        <p:txBody>
          <a:bodyPr vert="horz" lIns="92574" tIns="46287" rIns="92574" bIns="46287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2BD82C97-C557-4B3B-8776-D47CCA9ED04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6813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751734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56585D6-C1CC-4786-837F-57BF96A7C25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42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03402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斷詞組要解釋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好</a:t>
            </a:r>
            <a:r>
              <a:rPr lang="en-US" altLang="zh-TW" dirty="0" smtClean="0"/>
              <a:t>-</a:t>
            </a:r>
            <a:r>
              <a:rPr lang="zh-TW" altLang="en-US" dirty="0" smtClean="0"/>
              <a:t>佳</a:t>
            </a:r>
            <a:r>
              <a:rPr lang="en-US" altLang="zh-TW" dirty="0" smtClean="0"/>
              <a:t>-</a:t>
            </a:r>
            <a:r>
              <a:rPr lang="zh-TW" altLang="en-US" dirty="0" smtClean="0"/>
              <a:t>哉｜</a:t>
            </a:r>
            <a:r>
              <a:rPr lang="en-US" altLang="zh-TW" dirty="0" smtClean="0"/>
              <a:t>ho2-ka1-tsai3 </a:t>
            </a:r>
            <a:r>
              <a:rPr lang="zh-TW" altLang="en-US" dirty="0" smtClean="0"/>
              <a:t>逐</a:t>
            </a:r>
            <a:r>
              <a:rPr lang="en-US" altLang="zh-TW" dirty="0" smtClean="0"/>
              <a:t>-</a:t>
            </a:r>
            <a:r>
              <a:rPr lang="zh-TW" altLang="en-US" dirty="0" smtClean="0"/>
              <a:t>家｜</a:t>
            </a:r>
            <a:r>
              <a:rPr lang="en-US" altLang="zh-TW" dirty="0" smtClean="0"/>
              <a:t>tak8-ke1 </a:t>
            </a:r>
            <a:r>
              <a:rPr lang="zh-TW" altLang="en-US" dirty="0" smtClean="0"/>
              <a:t>及時逃生 無</a:t>
            </a:r>
            <a:r>
              <a:rPr lang="en-US" altLang="zh-TW" dirty="0" smtClean="0"/>
              <a:t>-</a:t>
            </a:r>
            <a:r>
              <a:rPr lang="zh-TW" altLang="en-US" dirty="0" smtClean="0"/>
              <a:t>人｜</a:t>
            </a:r>
            <a:r>
              <a:rPr lang="en-US" altLang="zh-TW" dirty="0" smtClean="0"/>
              <a:t>bo5-lang5 </a:t>
            </a:r>
            <a:r>
              <a:rPr lang="zh-TW" altLang="en-US" dirty="0" smtClean="0"/>
              <a:t>受</a:t>
            </a:r>
            <a:r>
              <a:rPr lang="en-US" altLang="zh-TW" dirty="0" smtClean="0"/>
              <a:t>-</a:t>
            </a:r>
            <a:r>
              <a:rPr lang="zh-TW" altLang="en-US" dirty="0" smtClean="0"/>
              <a:t>傷｜</a:t>
            </a:r>
            <a:r>
              <a:rPr lang="en-US" altLang="zh-TW" dirty="0" smtClean="0"/>
              <a:t>siu7-siong1 </a:t>
            </a:r>
            <a:r>
              <a:rPr lang="zh-TW" altLang="en-US" dirty="0" smtClean="0"/>
              <a:t>。｜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4914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smtClean="0"/>
              <a:t>排版袂順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這只是範例，真正算機率是用整個語料來做</a:t>
            </a:r>
            <a:endParaRPr lang="zh-TW" altLang="zh-TW" dirty="0" smtClean="0"/>
          </a:p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769464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句頭句尾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3251EE5-6530-4FBA-B7FF-D21B69038D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5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30197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382A85-8B65-4514-8816-60F7F225BF8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dirty="0" smtClean="0"/>
              <a:t>https://github.com/sih4sing5hong5/mosesdecoder/blob/master/scripts/generic/multi-bleu.perl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240188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語料愛揣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845158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37695E3-2872-45AA-86E4-AE2E194CB74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385403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33ECD18-FE7A-4630-B402-21E57F07031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5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8214110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E8B7B0D-1436-440A-BB0E-8D95836807B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93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00478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17080F5-FB12-46FC-8226-B5FC7D78174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24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565937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C92186E-258E-4FE6-82A9-72672D44058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34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19742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9B0C056-CC0C-4815-8754-F978C30C028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68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0652294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1B7C863-ED38-4D9B-B183-B36139913DE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44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28497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BFF2D03-0362-4B75-A02C-A319EC9C08D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54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740085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372847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3072177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下跤的表閣愛重產生看覓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072177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65713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2123140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1866313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4407342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905109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061F0DF-C95A-49AC-B1A4-0343250F4C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78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15995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lvl="1">
              <a:defRPr/>
            </a:pPr>
            <a:r>
              <a:rPr lang="zh-TW" altLang="en-US" dirty="0" smtClean="0"/>
              <a:t>華語有斷詞有較好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閩南語有斷詞顛倒無效果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斷字</a:t>
            </a:r>
            <a:r>
              <a:rPr lang="en-US" altLang="zh-TW" dirty="0" smtClean="0"/>
              <a:t>-</a:t>
            </a:r>
            <a:r>
              <a:rPr lang="zh-TW" altLang="en-US" dirty="0" smtClean="0"/>
              <a:t>斷詞效果較禾黑的解釋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051094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臺灣母語需要閣拍拚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電腦技術的配合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閣有誠濟物件通做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逐家對母語的重視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84717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610131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37695E3-2872-45AA-86E4-AE2E194CB74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5349430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73872EA-087E-4CF9-8227-C9A34FAD213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80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閣愛重做驗證分數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268617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70B72D8-5211-407E-8747-6F30AE46206B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0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941933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F5572FB-8C66-4B89-BD01-C7D8BE7CABC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11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2967915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396C0F8-E8CC-427E-9064-C502F471B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62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7350517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CCDE074-6710-4410-B1AE-922B291FD8A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13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20839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8F3116D-D34D-4C51-8642-73E3E7DFDEE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85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1006392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4963E88-F2D5-4CA9-BC02-50438ED336F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83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smtClean="0"/>
              <a:t>動機？</a:t>
            </a: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7469644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DAE66EE-E62B-42B0-8313-BC86012D36A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67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875960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60440B-7631-467F-8969-5177FC1A5C0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77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9528940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A330002-990B-4473-ADF9-AB41A6F872C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87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682826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828D124-0F6D-4314-8EC9-8C49F2CECCC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8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5695942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55A0D4-2143-418D-91C0-B5CC8E1623F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18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1740546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E885819-3400-4F79-97B2-03FC077CB88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59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8756647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22AB6BC-C072-4ADE-AAED-4EB7F4A70D2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69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7896996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66977C-2111-4A6B-B07E-A2DBA1EFC5A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80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974813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E779744-8435-44DB-B125-B75E0672D83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98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82518650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A995CD2-02FC-449C-89CE-9E1ABE2219B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46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0221261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206FEFC-09A2-40B7-AA2C-94BB008E8F0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90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2324681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B487423-8535-40F1-AA1B-C28BF909FA9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9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28182057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354D7DF-B082-48E7-A042-B01735ACA88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75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408459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273723-4380-42EC-875B-0DDB44FF9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05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835887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6DB77FE-EBAD-4C9A-8CCB-38D9C3ABCCBF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21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47294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7D9F5A9-D59E-4508-96B9-A289338E0E9A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08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07268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D35FA8E-5962-4719-926E-0EFE9AD8EDBE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31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26609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1" name="橢圓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pic>
        <p:nvPicPr>
          <p:cNvPr id="22" name="圖片 34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413" y="277813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sz="3500" b="1" i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23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4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5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0850467E-3C63-4ED1-809F-5EAAFF00EFA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60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62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541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6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34938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>
            <a:lvl1pPr>
              <a:defRPr sz="3100" b="1" i="0" cap="none" baseline="0"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>
            <a:normAutofit/>
          </a:bodyPr>
          <a:lstStyle>
            <a:lvl1pPr>
              <a:defRPr sz="2800">
                <a:latin typeface="微軟正黑體" pitchFamily="34" charset="-120"/>
                <a:ea typeface="微軟正黑體" pitchFamily="34" charset="-120"/>
              </a:defRPr>
            </a:lvl1pPr>
            <a:lvl2pPr>
              <a:defRPr sz="2400">
                <a:latin typeface="微軟正黑體" pitchFamily="34" charset="-120"/>
                <a:ea typeface="微軟正黑體" pitchFamily="34" charset="-120"/>
              </a:defRPr>
            </a:lvl2pPr>
            <a:lvl3pPr>
              <a:defRPr sz="2000">
                <a:latin typeface="微軟正黑體" pitchFamily="34" charset="-120"/>
                <a:ea typeface="微軟正黑體" pitchFamily="34" charset="-120"/>
              </a:defRPr>
            </a:lvl3pPr>
            <a:lvl4pPr>
              <a:defRPr sz="2000">
                <a:latin typeface="微軟正黑體" pitchFamily="34" charset="-120"/>
                <a:ea typeface="微軟正黑體" pitchFamily="34" charset="-120"/>
              </a:defRPr>
            </a:lvl4pPr>
            <a:lvl5pPr>
              <a:defRPr sz="1800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9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07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4" name="橢圓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5" name="橢圓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6" name="橢圓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20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1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2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CAD7F8FE-EB8B-4906-AF91-CBF7B91905A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317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pic>
        <p:nvPicPr>
          <p:cNvPr id="7" name="圖片 16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34938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7053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118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日期版面配置區 5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59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143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直線接點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直線接點 2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23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2" name="日期版面配置區 20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21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AC625511-C682-48C3-9464-F699DEA39B6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2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101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9" name="直線接點 2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24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17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29A415BC-6563-4113-8CD3-3F0288CD7404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938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1028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cxnSp>
        <p:nvCxnSpPr>
          <p:cNvPr id="15" name="直線接點 14"/>
          <p:cNvCxnSpPr/>
          <p:nvPr/>
        </p:nvCxnSpPr>
        <p:spPr>
          <a:xfrm>
            <a:off x="214313" y="150018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14282" y="1571612"/>
            <a:ext cx="8429684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8399463" y="6103938"/>
            <a:ext cx="636587" cy="63817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36" name="矩形 13"/>
          <p:cNvSpPr>
            <a:spLocks noChangeArrowheads="1"/>
          </p:cNvSpPr>
          <p:nvPr/>
        </p:nvSpPr>
        <p:spPr bwMode="auto">
          <a:xfrm>
            <a:off x="8386763" y="6237288"/>
            <a:ext cx="7216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fld id="{7265A2B5-404B-44BD-98ED-4A5B37030CEF}" type="slidenum">
              <a:rPr kumimoji="0" lang="zh-TW" altLang="en-US" sz="1600">
                <a:solidFill>
                  <a:srgbClr val="862110"/>
                </a:solidFill>
              </a:rPr>
              <a:pPr eaLnBrk="1" hangingPunct="1"/>
              <a:t>‹#›</a:t>
            </a:fld>
            <a:r>
              <a:rPr kumimoji="0" lang="en-US" altLang="zh-TW" sz="1600" dirty="0" smtClean="0">
                <a:solidFill>
                  <a:srgbClr val="862110"/>
                </a:solidFill>
              </a:rPr>
              <a:t>/55</a:t>
            </a:r>
            <a:endParaRPr kumimoji="0" lang="zh-TW" altLang="en-US" sz="1600" dirty="0">
              <a:solidFill>
                <a:srgbClr val="86211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100" b="1" kern="1200" cap="small">
          <a:solidFill>
            <a:schemeClr val="tx2"/>
          </a:solidFill>
          <a:latin typeface="微軟正黑體" pitchFamily="34" charset="-120"/>
          <a:ea typeface="微軟正黑體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19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://pnn.pts.org.tw/main/2013/07/15/&#12304;&#25216;&#34269;101&#12305;&#25171;&#37941;/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ellotw.com/zthz/lzlds/ldsjmyp/201311/t20131111_889380_4.htm" TargetMode="External"/><Relationship Id="rId5" Type="http://schemas.openxmlformats.org/officeDocument/2006/relationships/hyperlink" Target="http://web.htps.tn.edu.tw/90ct/Default.htm" TargetMode="External"/><Relationship Id="rId4" Type="http://schemas.openxmlformats.org/officeDocument/2006/relationships/hyperlink" Target="http://enjoytpopmusic.blogspot.tw/search/label/Taiwanese%20Lyrics" TargetMode="Externa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ctrTitle"/>
          </p:nvPr>
        </p:nvSpPr>
        <p:spPr>
          <a:xfrm>
            <a:off x="2195736" y="1196975"/>
            <a:ext cx="6408712" cy="1893888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漢語</a:t>
            </a:r>
            <a:r>
              <a:rPr lang="zh-TW" altLang="en-US" dirty="0" smtClean="0"/>
              <a:t>間統計式機器翻譯語料處理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用臺灣閩南語示範</a:t>
            </a:r>
          </a:p>
        </p:txBody>
      </p:sp>
      <p:sp>
        <p:nvSpPr>
          <p:cNvPr id="13315" name="副標題 2"/>
          <p:cNvSpPr>
            <a:spLocks noGrp="1"/>
          </p:cNvSpPr>
          <p:nvPr>
            <p:ph type="subTitle" idx="1"/>
          </p:nvPr>
        </p:nvSpPr>
        <p:spPr>
          <a:xfrm>
            <a:off x="2220868" y="3284538"/>
            <a:ext cx="6172200" cy="13716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Corpus Preprocessing for Statistical Machine Translation between the Chinese Languages</a:t>
            </a:r>
          </a:p>
          <a:p>
            <a:pPr eaLnBrk="1" hangingPunct="1"/>
            <a:r>
              <a:rPr lang="en-US" altLang="zh-TW" dirty="0" smtClean="0"/>
              <a:t>Using Taiwan Southern Min as Examples </a:t>
            </a:r>
            <a:endParaRPr lang="zh-TW" altLang="en-US" dirty="0" smtClean="0"/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4271963" y="4652963"/>
            <a:ext cx="4548187" cy="171926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 smtClean="0">
                <a:solidFill>
                  <a:schemeClr val="tx2"/>
                </a:solidFill>
                <a:latin typeface="+mj-ea"/>
                <a:ea typeface="+mj-ea"/>
              </a:rPr>
              <a:t>103/10/25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國立交通大學 資訊工程與科學研究所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>
                <a:solidFill>
                  <a:schemeClr val="tx2"/>
                </a:solidFill>
                <a:latin typeface="+mj-ea"/>
                <a:ea typeface="+mj-ea"/>
              </a:rPr>
              <a:t>0156016 </a:t>
            </a: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薛丞宏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指導教授：張智星教授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易志偉教授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 advTm="208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語料</a:t>
            </a:r>
            <a:r>
              <a:rPr lang="zh-TW" altLang="en-US" dirty="0"/>
              <a:t>庫</a:t>
            </a:r>
            <a:r>
              <a:rPr lang="zh-TW" altLang="en-US" dirty="0" smtClean="0"/>
              <a:t>ㄧ</a:t>
            </a:r>
            <a:r>
              <a:rPr lang="en-US" altLang="zh-TW" dirty="0"/>
              <a:t>TGB</a:t>
            </a:r>
            <a:r>
              <a:rPr lang="zh-TW" altLang="en-US" dirty="0"/>
              <a:t>通訊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zh-TW" altLang="en-US" dirty="0" smtClean="0"/>
              <a:t>「學生</a:t>
            </a:r>
            <a:r>
              <a:rPr lang="zh-TW" altLang="en-US" dirty="0"/>
              <a:t>台灣語文</a:t>
            </a:r>
            <a:r>
              <a:rPr lang="zh-TW" altLang="en-US" dirty="0" smtClean="0"/>
              <a:t>促進會」主持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一個月一期的部落</a:t>
            </a:r>
            <a:r>
              <a:rPr lang="zh-TW" altLang="en-US" dirty="0" smtClean="0"/>
              <a:t>格</a:t>
            </a:r>
            <a:endParaRPr lang="en-US" altLang="zh-TW" dirty="0" smtClean="0"/>
          </a:p>
          <a:p>
            <a:pPr lvl="1">
              <a:defRPr/>
            </a:pPr>
            <a:endParaRPr lang="en-US" altLang="zh-TW" dirty="0"/>
          </a:p>
          <a:p>
            <a:pPr>
              <a:defRPr/>
            </a:pPr>
            <a:r>
              <a:rPr lang="zh-TW" altLang="en-US" dirty="0"/>
              <a:t>形式真濟款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華語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閩南語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華語閩南語平行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華語閩南語濫做</a:t>
            </a:r>
            <a:r>
              <a:rPr lang="zh-TW" altLang="en-US" dirty="0" smtClean="0"/>
              <a:t>伙</a:t>
            </a:r>
            <a:endParaRPr lang="en-US" altLang="zh-TW" dirty="0" smtClean="0"/>
          </a:p>
          <a:p>
            <a:pPr lvl="1">
              <a:defRPr/>
            </a:pPr>
            <a:endParaRPr lang="en-US" altLang="zh-TW" dirty="0" smtClean="0"/>
          </a:p>
          <a:p>
            <a:pPr>
              <a:defRPr/>
            </a:pPr>
            <a:r>
              <a:rPr lang="en-US" altLang="zh-TW" dirty="0" smtClean="0"/>
              <a:t>1999</a:t>
            </a:r>
            <a:r>
              <a:rPr lang="zh-TW" altLang="en-US" dirty="0" smtClean="0"/>
              <a:t>年到這</a:t>
            </a:r>
            <a:r>
              <a:rPr lang="zh-TW" altLang="en-US" dirty="0" smtClean="0"/>
              <a:t>馬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實驗的資料到</a:t>
            </a:r>
            <a:r>
              <a:rPr lang="en-US" altLang="zh-TW" dirty="0" smtClean="0"/>
              <a:t>2014</a:t>
            </a:r>
            <a:r>
              <a:rPr lang="zh-TW" altLang="en-US" dirty="0" smtClean="0"/>
              <a:t>年</a:t>
            </a:r>
            <a:r>
              <a:rPr lang="en-US" altLang="zh-TW" dirty="0" smtClean="0"/>
              <a:t>6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12</a:t>
            </a:r>
            <a:r>
              <a:rPr lang="zh-TW" altLang="en-US" dirty="0" smtClean="0"/>
              <a:t>日，</a:t>
            </a:r>
            <a:r>
              <a:rPr lang="en-US" altLang="zh-TW" dirty="0" smtClean="0"/>
              <a:t>1179</a:t>
            </a:r>
            <a:r>
              <a:rPr lang="zh-TW" altLang="en-US" dirty="0" smtClean="0"/>
              <a:t>篇</a:t>
            </a:r>
            <a:r>
              <a:rPr lang="zh-TW" altLang="en-US" dirty="0" smtClean="0"/>
              <a:t>文章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511922"/>
              </p:ext>
            </p:extLst>
          </p:nvPr>
        </p:nvGraphicFramePr>
        <p:xfrm>
          <a:off x="3460166" y="2708920"/>
          <a:ext cx="5457838" cy="1651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25390"/>
                <a:gridCol w="403244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平行語料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閩南語漢羅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en-US" altLang="zh-TW" b="0" dirty="0" err="1" smtClean="0"/>
                        <a:t>Gín</a:t>
                      </a:r>
                      <a:r>
                        <a:rPr lang="en-US" altLang="zh-TW" b="0" dirty="0" smtClean="0"/>
                        <a:t>-á </a:t>
                      </a:r>
                      <a:r>
                        <a:rPr lang="en-US" altLang="zh-TW" b="0" dirty="0" err="1" smtClean="0"/>
                        <a:t>beh</a:t>
                      </a:r>
                      <a:r>
                        <a:rPr lang="zh-TW" altLang="en-US" b="0" dirty="0" smtClean="0"/>
                        <a:t>講</a:t>
                      </a:r>
                      <a:r>
                        <a:rPr lang="en-US" altLang="zh-TW" b="0" dirty="0" err="1" smtClean="0"/>
                        <a:t>siá</a:t>
                      </a:r>
                      <a:r>
                        <a:rPr lang="en-US" altLang="zh-TW" b="0" dirty="0" smtClean="0"/>
                        <a:t>ⁿ-mih</a:t>
                      </a:r>
                      <a:r>
                        <a:rPr lang="zh-TW" altLang="en-US" b="0" dirty="0" smtClean="0"/>
                        <a:t>款語言</a:t>
                      </a:r>
                      <a:r>
                        <a:rPr lang="en-US" altLang="zh-TW" b="0" dirty="0" err="1" smtClean="0"/>
                        <a:t>kám</a:t>
                      </a:r>
                      <a:r>
                        <a:rPr lang="zh-TW" altLang="en-US" b="0" dirty="0" smtClean="0"/>
                        <a:t>是</a:t>
                      </a:r>
                      <a:r>
                        <a:rPr lang="en-US" altLang="zh-TW" b="0" dirty="0" err="1" smtClean="0"/>
                        <a:t>gín</a:t>
                      </a:r>
                      <a:r>
                        <a:rPr lang="en-US" altLang="zh-TW" b="0" dirty="0" smtClean="0"/>
                        <a:t>-á </a:t>
                      </a:r>
                      <a:r>
                        <a:rPr lang="en-US" altLang="zh-TW" b="0" dirty="0" err="1" smtClean="0"/>
                        <a:t>ka-tī</a:t>
                      </a:r>
                      <a:r>
                        <a:rPr lang="zh-TW" altLang="en-US" b="0" dirty="0" smtClean="0"/>
                        <a:t>決定</a:t>
                      </a:r>
                      <a:r>
                        <a:rPr lang="en-US" altLang="zh-TW" b="0" dirty="0" smtClean="0"/>
                        <a:t>--ê? </a:t>
                      </a:r>
                      <a:r>
                        <a:rPr lang="en-US" altLang="zh-TW" b="0" dirty="0" err="1" smtClean="0"/>
                        <a:t>Iah</a:t>
                      </a:r>
                      <a:r>
                        <a:rPr lang="zh-TW" altLang="en-US" b="0" dirty="0" smtClean="0"/>
                        <a:t>是大人提供</a:t>
                      </a:r>
                      <a:r>
                        <a:rPr lang="en-US" altLang="zh-TW" b="0" dirty="0" smtClean="0"/>
                        <a:t>ê</a:t>
                      </a:r>
                      <a:r>
                        <a:rPr lang="zh-TW" altLang="en-US" b="0" dirty="0" smtClean="0"/>
                        <a:t>選擇</a:t>
                      </a:r>
                      <a:r>
                        <a:rPr lang="en-US" altLang="zh-TW" b="0" dirty="0" smtClean="0"/>
                        <a:t>?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華語漢字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孩子要講什麼語言是孩子自己決定的嗎？還是大人提供的選擇？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94075"/>
              </p:ext>
            </p:extLst>
          </p:nvPr>
        </p:nvGraphicFramePr>
        <p:xfrm>
          <a:off x="4211960" y="4437112"/>
          <a:ext cx="4680520" cy="1010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680520"/>
              </a:tblGrid>
              <a:tr h="370840"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濫做伙</a:t>
                      </a: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聽說妳最近遇到什麼問題 </a:t>
                      </a:r>
                      <a:r>
                        <a:rPr lang="en-US" altLang="zh-TW" dirty="0" smtClean="0"/>
                        <a:t>, </a:t>
                      </a:r>
                      <a:r>
                        <a:rPr lang="zh-TW" altLang="en-US" dirty="0" smtClean="0"/>
                        <a:t>是不是 </a:t>
                      </a:r>
                      <a:r>
                        <a:rPr lang="en-US" altLang="zh-TW" dirty="0" smtClean="0"/>
                        <a:t>? </a:t>
                      </a:r>
                      <a:r>
                        <a:rPr lang="zh-TW" altLang="en-US" dirty="0" smtClean="0"/>
                        <a:t>怎麼了 </a:t>
                      </a:r>
                      <a:r>
                        <a:rPr lang="en-US" altLang="zh-TW" dirty="0" smtClean="0"/>
                        <a:t>? 』</a:t>
                      </a:r>
                      <a:r>
                        <a:rPr lang="zh-TW" altLang="en-US" dirty="0" smtClean="0"/>
                        <a:t>好性地 </a:t>
                      </a:r>
                      <a:r>
                        <a:rPr lang="en-US" altLang="zh-TW" dirty="0" smtClean="0"/>
                        <a:t>ê QA </a:t>
                      </a:r>
                      <a:r>
                        <a:rPr lang="zh-TW" altLang="en-US" dirty="0" smtClean="0"/>
                        <a:t>繼續問</a:t>
                      </a:r>
                      <a:r>
                        <a:rPr lang="en-US" altLang="zh-TW" dirty="0" smtClean="0"/>
                        <a:t>--</a:t>
                      </a:r>
                      <a:r>
                        <a:rPr lang="zh-TW" altLang="en-US" dirty="0" smtClean="0"/>
                        <a:t>落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去 </a:t>
                      </a:r>
                      <a:r>
                        <a:rPr lang="en-US" altLang="zh-TW" dirty="0" smtClean="0"/>
                        <a:t>.</a:t>
                      </a:r>
                      <a:endParaRPr lang="en-US" altLang="zh-TW" b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15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腔口無仝</a:t>
            </a:r>
            <a:endParaRPr lang="zh-TW" altLang="zh-TW"/>
          </a:p>
        </p:txBody>
      </p:sp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閩南語有許多腔調</a:t>
            </a:r>
          </a:p>
          <a:p>
            <a:pPr lvl="1" eaLnBrk="1" hangingPunct="1">
              <a:defRPr/>
            </a:pPr>
            <a:r>
              <a:rPr lang="zh-TW" altLang="zh-TW" dirty="0" smtClean="0"/>
              <a:t>偏漳腔、混合腔、偏泉腔</a:t>
            </a:r>
          </a:p>
          <a:p>
            <a:pPr lvl="1" eaLnBrk="1" hangingPunct="1">
              <a:defRPr/>
            </a:pPr>
            <a:r>
              <a:rPr lang="zh-TW" altLang="zh-TW" dirty="0" smtClean="0"/>
              <a:t>混和腔有較濟偏漳腔的特色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語料狀況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教育部資料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zh-TW" dirty="0" smtClean="0"/>
              <a:t>有地方腔，鹿港「火</a:t>
            </a:r>
            <a:r>
              <a:rPr lang="en-US" altLang="zh-TW" dirty="0" smtClean="0"/>
              <a:t>her2</a:t>
            </a:r>
            <a:r>
              <a:rPr lang="zh-TW" altLang="zh-TW" dirty="0" smtClean="0"/>
              <a:t>」</a:t>
            </a:r>
          </a:p>
          <a:p>
            <a:pPr lvl="2" eaLnBrk="1" hangingPunct="1">
              <a:defRPr/>
            </a:pPr>
            <a:r>
              <a:rPr lang="zh-TW" altLang="zh-TW" dirty="0" smtClean="0"/>
              <a:t>主要資料有</a:t>
            </a:r>
            <a:r>
              <a:rPr lang="zh-TW" altLang="zh-TW" dirty="0"/>
              <a:t>記錄腔</a:t>
            </a:r>
            <a:r>
              <a:rPr lang="zh-TW" altLang="zh-TW" dirty="0" smtClean="0"/>
              <a:t>口</a:t>
            </a:r>
            <a:r>
              <a:rPr lang="zh-TW" altLang="en-US" dirty="0" smtClean="0"/>
              <a:t>，</a:t>
            </a:r>
            <a:r>
              <a:rPr lang="zh-TW" altLang="zh-TW" dirty="0" smtClean="0"/>
              <a:t>附錄句無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zh-TW" altLang="zh-TW" smtClean="0"/>
              <a:t>澤政是臺中烏日人，</a:t>
            </a:r>
            <a:r>
              <a:rPr lang="en-US" altLang="zh-TW" smtClean="0"/>
              <a:t>60</a:t>
            </a:r>
            <a:r>
              <a:rPr lang="zh-TW" altLang="zh-TW" smtClean="0"/>
              <a:t>年代出身</a:t>
            </a:r>
          </a:p>
          <a:p>
            <a:pPr lvl="2" eaLnBrk="1" hangingPunct="1">
              <a:defRPr/>
            </a:pPr>
            <a:r>
              <a:rPr lang="zh-TW" altLang="zh-TW" smtClean="0"/>
              <a:t>偏</a:t>
            </a:r>
            <a:r>
              <a:rPr lang="zh-TW" altLang="zh-TW" dirty="0" smtClean="0"/>
              <a:t>漳腔，有時陣會濫著泉腔</a:t>
            </a:r>
          </a:p>
          <a:p>
            <a:pPr lvl="1" eaLnBrk="1" hangingPunct="1">
              <a:defRPr/>
            </a:pPr>
            <a:r>
              <a:rPr lang="zh-TW" altLang="zh-TW" dirty="0" smtClean="0"/>
              <a:t>數位典藏</a:t>
            </a:r>
          </a:p>
          <a:p>
            <a:pPr lvl="2" eaLnBrk="1" hangingPunct="1">
              <a:defRPr/>
            </a:pPr>
            <a:r>
              <a:rPr lang="zh-TW" altLang="zh-TW" dirty="0" smtClean="0"/>
              <a:t>四界收集來的，無記錄腔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TGB</a:t>
            </a:r>
            <a:r>
              <a:rPr lang="zh-TW" altLang="en-US" dirty="0" smtClean="0"/>
              <a:t>通訊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無註明腔，干焦漢羅，無法度算</a:t>
            </a:r>
            <a:endParaRPr lang="zh-TW" altLang="zh-TW" dirty="0" smtClean="0"/>
          </a:p>
          <a:p>
            <a:pPr marL="273050" lvl="1" eaLnBrk="1" hangingPunct="1">
              <a:spcBef>
                <a:spcPts val="600"/>
              </a:spcBef>
              <a:buSzPct val="70000"/>
              <a:buFont typeface="Wingdings" panose="05000000000000000000" pitchFamily="2" charset="2"/>
              <a:buChar char=""/>
              <a:defRPr/>
            </a:pPr>
            <a:r>
              <a:rPr lang="zh-TW" altLang="zh-TW" sz="2900" dirty="0"/>
              <a:t>全部資料濫做伙訓練</a:t>
            </a:r>
          </a:p>
          <a:p>
            <a:pPr lvl="1" eaLnBrk="1" hangingPunct="1">
              <a:defRPr/>
            </a:pPr>
            <a:r>
              <a:rPr lang="zh-TW" altLang="zh-TW" dirty="0" smtClean="0"/>
              <a:t>資料無逐个註明</a:t>
            </a:r>
          </a:p>
        </p:txBody>
      </p:sp>
      <p:graphicFrame>
        <p:nvGraphicFramePr>
          <p:cNvPr id="2048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070465"/>
              </p:ext>
            </p:extLst>
          </p:nvPr>
        </p:nvGraphicFramePr>
        <p:xfrm>
          <a:off x="4427984" y="4509120"/>
          <a:ext cx="4600698" cy="140176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14577"/>
                <a:gridCol w="1040049"/>
                <a:gridCol w="1256493"/>
                <a:gridCol w="1189579"/>
              </a:tblGrid>
              <a:tr h="47056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漳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泉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雞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ke1/kue1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近</a:t>
                      </a:r>
                      <a:endParaRPr kumimoji="0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kin7/kun7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火</a:t>
                      </a:r>
                      <a:endParaRPr kumimoji="0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hue2/he2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附錄句</a:t>
                      </a:r>
                      <a:endParaRPr kumimoji="0" lang="zh-TW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lang="zh-TW" altLang="en-US" sz="1400" dirty="0" smtClean="0"/>
                        <a:t>新聞語料庫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284/13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710/45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1037/25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3440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數位典藏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229/135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458/365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703/390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</a:tbl>
          </a:graphicData>
        </a:graphic>
      </p:graphicFrame>
      <p:graphicFrame>
        <p:nvGraphicFramePr>
          <p:cNvPr id="20540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901928"/>
              </p:ext>
            </p:extLst>
          </p:nvPr>
        </p:nvGraphicFramePr>
        <p:xfrm>
          <a:off x="4427984" y="2708920"/>
          <a:ext cx="4605339" cy="108108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20376"/>
                <a:gridCol w="921529"/>
                <a:gridCol w="920376"/>
                <a:gridCol w="921529"/>
                <a:gridCol w="921529"/>
              </a:tblGrid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教育部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偏漳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混合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偏泉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外來語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字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36142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33756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46654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172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例句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10637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9829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14227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6278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語料樣式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語料樣式</a:t>
            </a:r>
            <a:endParaRPr lang="en-US" altLang="zh-TW" dirty="0"/>
          </a:p>
          <a:p>
            <a:pPr lvl="1"/>
            <a:r>
              <a:rPr lang="zh-TW" altLang="en-US" dirty="0"/>
              <a:t>斷</a:t>
            </a:r>
            <a:r>
              <a:rPr lang="zh-TW" altLang="en-US" dirty="0" smtClean="0"/>
              <a:t>字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無詞的資訊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</a:t>
            </a:r>
            <a:endParaRPr lang="en-US" altLang="zh-TW" dirty="0"/>
          </a:p>
          <a:p>
            <a:pPr lvl="2"/>
            <a:r>
              <a:rPr lang="zh-TW" altLang="en-US" dirty="0"/>
              <a:t>華語</a:t>
            </a:r>
            <a:endParaRPr lang="en-US" altLang="zh-TW" dirty="0"/>
          </a:p>
          <a:p>
            <a:pPr lvl="3"/>
            <a:r>
              <a:rPr lang="zh-TW" altLang="en-US" dirty="0" smtClean="0"/>
              <a:t>中研院中文</a:t>
            </a:r>
            <a:r>
              <a:rPr lang="zh-TW" altLang="en-US" dirty="0"/>
              <a:t>斷詞系統（</a:t>
            </a:r>
            <a:r>
              <a:rPr lang="en-US" altLang="zh-TW" dirty="0"/>
              <a:t>CKIP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[1] Ma</a:t>
            </a:r>
            <a:r>
              <a:rPr lang="en-US" altLang="zh-TW" dirty="0"/>
              <a:t>, </a:t>
            </a:r>
            <a:r>
              <a:rPr lang="en-US" altLang="zh-TW" dirty="0" smtClean="0"/>
              <a:t>Wei-Yun, 2003</a:t>
            </a:r>
          </a:p>
          <a:p>
            <a:pPr lvl="2"/>
            <a:r>
              <a:rPr lang="zh-TW" altLang="en-US" dirty="0" smtClean="0"/>
              <a:t>閩南語</a:t>
            </a:r>
            <a:endParaRPr lang="en-US" altLang="zh-TW" dirty="0"/>
          </a:p>
          <a:p>
            <a:pPr lvl="3"/>
            <a:r>
              <a:rPr lang="zh-TW" altLang="en-US" dirty="0"/>
              <a:t>長詞優先</a:t>
            </a:r>
            <a:r>
              <a:rPr lang="zh-TW" altLang="zh-TW" dirty="0" smtClean="0"/>
              <a:t>斷詞</a:t>
            </a:r>
            <a:endParaRPr lang="en-US" altLang="zh-TW" dirty="0" smtClean="0"/>
          </a:p>
          <a:p>
            <a:r>
              <a:rPr lang="zh-TW" altLang="en-US" dirty="0" smtClean="0"/>
              <a:t>後壁會比較這兩个對翻譯的影響</a:t>
            </a:r>
            <a:endParaRPr lang="en-US" altLang="zh-TW" dirty="0" smtClean="0"/>
          </a:p>
          <a:p>
            <a:pPr lvl="1"/>
            <a:r>
              <a:rPr lang="zh-TW" altLang="en-US" dirty="0"/>
              <a:t>攏會提來試看覓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027702"/>
              </p:ext>
            </p:extLst>
          </p:nvPr>
        </p:nvGraphicFramePr>
        <p:xfrm>
          <a:off x="3275856" y="2348880"/>
          <a:ext cx="5688632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47098"/>
                <a:gridCol w="3941534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語料</a:t>
                      </a:r>
                      <a:r>
                        <a:rPr lang="zh-TW" altLang="en-US" b="1" dirty="0" smtClean="0"/>
                        <a:t>樣式 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斷字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蔡 崇 名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細 漢 時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生 活 困 苦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蔡崇名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細漢 時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生活 困苦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36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長</a:t>
            </a:r>
            <a:r>
              <a:rPr lang="zh-TW" altLang="en-US" dirty="0"/>
              <a:t>詞優先</a:t>
            </a:r>
            <a:r>
              <a:rPr lang="zh-TW" altLang="zh-TW" dirty="0" smtClean="0"/>
              <a:t>斷詞</a:t>
            </a:r>
            <a:r>
              <a:rPr lang="zh-TW" altLang="en-US" dirty="0" smtClean="0"/>
              <a:t>方法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長詞優先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上定看著的斷詞方法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/>
              <a:t>對後壁開始</a:t>
            </a:r>
            <a:r>
              <a:rPr lang="zh-TW" altLang="en-US" dirty="0" smtClean="0"/>
              <a:t>看，希望</a:t>
            </a:r>
            <a:r>
              <a:rPr lang="zh-TW" altLang="zh-TW" dirty="0" smtClean="0"/>
              <a:t>詞</a:t>
            </a:r>
            <a:r>
              <a:rPr lang="zh-TW" altLang="zh-TW" dirty="0"/>
              <a:t>愈長愈</a:t>
            </a:r>
            <a:r>
              <a:rPr lang="zh-TW" altLang="zh-TW" dirty="0" smtClean="0"/>
              <a:t>好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/>
              <a:t>華語實驗的結果</a:t>
            </a:r>
            <a:r>
              <a:rPr lang="zh-TW" altLang="en-US" dirty="0" smtClean="0"/>
              <a:t>，效果比對頭前閣較好</a:t>
            </a:r>
            <a:endParaRPr lang="en-US" altLang="zh-TW" dirty="0" smtClean="0"/>
          </a:p>
          <a:p>
            <a:pPr lvl="1"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做法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對上後壁的字開始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揣一个佇辭典的上長詞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揣著詞了後，繼續對第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步做到結束</a:t>
            </a:r>
            <a:endParaRPr lang="en-US" altLang="zh-TW" dirty="0" smtClean="0"/>
          </a:p>
          <a:p>
            <a:pPr eaLnBrk="1" hangingPunct="1">
              <a:defRPr/>
            </a:pPr>
            <a:endParaRPr lang="en-US" altLang="zh-TW" dirty="0"/>
          </a:p>
          <a:p>
            <a:pPr lvl="1" eaLnBrk="1" hangingPunct="1">
              <a:defRPr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131436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長</a:t>
            </a:r>
            <a:r>
              <a:rPr lang="zh-TW" altLang="en-US" dirty="0"/>
              <a:t>詞優先</a:t>
            </a:r>
            <a:r>
              <a:rPr lang="zh-TW" altLang="zh-TW" dirty="0" smtClean="0"/>
              <a:t>斷詞</a:t>
            </a:r>
            <a:r>
              <a:rPr lang="zh-TW" altLang="en-US" dirty="0" smtClean="0"/>
              <a:t>範例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en-US" dirty="0" smtClean="0"/>
              <a:t>範例－蔡</a:t>
            </a:r>
            <a:r>
              <a:rPr lang="zh-TW" altLang="en-US" dirty="0"/>
              <a:t>崇</a:t>
            </a:r>
            <a:r>
              <a:rPr lang="zh-TW" altLang="en-US" dirty="0" smtClean="0"/>
              <a:t>名細</a:t>
            </a:r>
            <a:r>
              <a:rPr lang="zh-TW" altLang="en-US" dirty="0"/>
              <a:t>漢</a:t>
            </a:r>
            <a:r>
              <a:rPr lang="zh-TW" altLang="en-US" dirty="0" smtClean="0"/>
              <a:t>時生活</a:t>
            </a:r>
            <a:r>
              <a:rPr lang="zh-TW" altLang="en-US" dirty="0"/>
              <a:t>困苦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/>
              <a:t>蔡崇名細漢</a:t>
            </a:r>
            <a:r>
              <a:rPr lang="zh-TW" altLang="en-US" u="sng" dirty="0"/>
              <a:t>時生活</a:t>
            </a:r>
            <a:r>
              <a:rPr lang="zh-TW" altLang="en-US" u="sng" dirty="0" smtClean="0"/>
              <a:t>困苦</a:t>
            </a:r>
            <a:endParaRPr lang="en-US" altLang="zh-TW" u="sng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/>
              <a:t>蔡崇名細漢時</a:t>
            </a:r>
            <a:r>
              <a:rPr lang="zh-TW" altLang="en-US" u="sng" dirty="0"/>
              <a:t>生活困苦</a:t>
            </a:r>
            <a:endParaRPr lang="en-US" altLang="zh-TW" u="sng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崇名細漢時生</a:t>
            </a:r>
            <a:r>
              <a:rPr lang="zh-TW" altLang="en-US" u="sng" dirty="0"/>
              <a:t>活困苦</a:t>
            </a:r>
            <a:endParaRPr lang="en-US" altLang="zh-TW" u="sng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崇名細漢時生活</a:t>
            </a:r>
            <a:r>
              <a:rPr lang="zh-TW" altLang="en-US" u="sng" dirty="0" smtClean="0"/>
              <a:t>困苦</a:t>
            </a:r>
            <a:endParaRPr lang="en-US" altLang="zh-TW" u="sng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/>
              <a:t>蔡崇名細漢時生活</a:t>
            </a:r>
            <a:r>
              <a:rPr lang="zh-TW" altLang="en-US" dirty="0" smtClean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/>
              <a:t>蔡崇名</a:t>
            </a:r>
            <a:r>
              <a:rPr lang="zh-TW" altLang="en-US" u="sng" dirty="0"/>
              <a:t>細漢時生活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</a:t>
            </a:r>
            <a:r>
              <a:rPr lang="zh-TW" altLang="en-US" u="sng" dirty="0"/>
              <a:t>漢時生活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</a:t>
            </a:r>
            <a:r>
              <a:rPr lang="zh-TW" altLang="en-US" u="sng" dirty="0"/>
              <a:t>時生活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崇名細漢時</a:t>
            </a:r>
            <a:r>
              <a:rPr lang="zh-TW" altLang="en-US" u="sng" dirty="0"/>
              <a:t>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u="sng" dirty="0"/>
              <a:t>崇名細漢</a:t>
            </a:r>
            <a:r>
              <a:rPr lang="zh-TW" altLang="en-US" u="sng" dirty="0" smtClean="0"/>
              <a:t>時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chemeClr val="accent1"/>
                </a:solidFill>
              </a:rPr>
              <a:t>生活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en-US" altLang="zh-TW" dirty="0" smtClean="0"/>
              <a:t>……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706990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斷詞評分方式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714488"/>
                <a:ext cx="7467600" cy="3586720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/>
                      </a:rPr>
                      <m:t>召</m:t>
                    </m:r>
                    <m:r>
                      <a:rPr lang="zh-TW" altLang="en-US" b="0" i="1" smtClean="0">
                        <a:latin typeface="Cambria Math"/>
                      </a:rPr>
                      <m:t>回率</m:t>
                    </m:r>
                    <m:r>
                      <a:rPr lang="en-US" altLang="zh-TW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/>
                          </a:rPr>
                          <m:t>斷著的斷詞數量</m:t>
                        </m:r>
                      </m:num>
                      <m:den>
                        <m:r>
                          <a:rPr lang="zh-TW" altLang="en-US" b="0" i="1" smtClean="0">
                            <a:latin typeface="Cambria Math"/>
                          </a:rPr>
                          <m:t>答案的斷詞數量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endParaRPr lang="en-US" altLang="zh-TW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zh-TW" altLang="en-US" b="0" i="1" smtClean="0">
                        <a:latin typeface="Cambria Math"/>
                      </a:rPr>
                      <m:t>精確</m:t>
                    </m:r>
                    <m:r>
                      <a:rPr lang="zh-TW" altLang="en-US" i="1">
                        <a:latin typeface="Cambria Math"/>
                      </a:rPr>
                      <m:t>率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/>
                          </a:rPr>
                          <m:t>斷著的斷詞數量</m:t>
                        </m:r>
                      </m:num>
                      <m:den>
                        <m:r>
                          <a:rPr lang="zh-TW" altLang="en-US" b="0" i="1" smtClean="0">
                            <a:latin typeface="Cambria Math"/>
                          </a:rPr>
                          <m:t>結果</m:t>
                        </m:r>
                        <m:r>
                          <a:rPr lang="zh-TW" altLang="en-US" i="1">
                            <a:latin typeface="Cambria Math"/>
                          </a:rPr>
                          <m:t>的斷詞數量</m:t>
                        </m:r>
                      </m:den>
                    </m:f>
                  </m:oMath>
                </a14:m>
                <a:endParaRPr lang="zh-TW" altLang="en-US" dirty="0"/>
              </a:p>
              <a:p>
                <a:endParaRPr lang="en-US" altLang="zh-TW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𝐹</m:t>
                    </m:r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a:rPr lang="zh-TW" altLang="en-US" b="0" i="1" smtClean="0">
                        <a:latin typeface="Cambria Math"/>
                      </a:rPr>
                      <m:t>測量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/>
                          </a:rPr>
                          <m:t>２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zh-TW" altLang="en-US" i="1">
                            <a:latin typeface="Cambria Math"/>
                          </a:rPr>
                          <m:t>召回率</m:t>
                        </m:r>
                        <m:r>
                          <a:rPr lang="en-US" altLang="zh-TW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zh-TW" altLang="en-US" i="1">
                            <a:latin typeface="Cambria Math"/>
                          </a:rPr>
                          <m:t>精確率</m:t>
                        </m:r>
                      </m:num>
                      <m:den>
                        <m:r>
                          <a:rPr lang="zh-TW" altLang="en-US" i="1">
                            <a:latin typeface="Cambria Math"/>
                          </a:rPr>
                          <m:t>召回率</m:t>
                        </m:r>
                        <m:r>
                          <a:rPr lang="zh-TW" altLang="en-US" b="0" i="1" smtClean="0">
                            <a:latin typeface="Cambria Math"/>
                          </a:rPr>
                          <m:t>＋</m:t>
                        </m:r>
                        <m:r>
                          <a:rPr lang="zh-TW" altLang="en-US" i="1">
                            <a:latin typeface="Cambria Math"/>
                          </a:rPr>
                          <m:t>精確率</m:t>
                        </m:r>
                      </m:den>
                    </m:f>
                  </m:oMath>
                </a14:m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488"/>
                <a:ext cx="7467600" cy="358672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798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1"/>
            <a:ext cx="7467600" cy="3453283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zh-TW" altLang="en-US" dirty="0" smtClean="0"/>
              <a:t>統計式翻譯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Brown </a:t>
            </a:r>
            <a:r>
              <a:rPr lang="en-US" altLang="zh-TW" dirty="0"/>
              <a:t>et al., </a:t>
            </a:r>
            <a:r>
              <a:rPr lang="en-US" altLang="zh-TW" dirty="0" smtClean="0"/>
              <a:t>1993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對齊</a:t>
            </a:r>
            <a:r>
              <a:rPr lang="zh-TW" altLang="zh-TW" dirty="0" smtClean="0"/>
              <a:t>模型</a:t>
            </a:r>
            <a:r>
              <a:rPr lang="en-US" altLang="zh-TW" dirty="0" smtClean="0"/>
              <a:t>alignment model</a:t>
            </a:r>
          </a:p>
          <a:p>
            <a:pPr lvl="1" eaLnBrk="1" hangingPunct="1"/>
            <a:r>
              <a:rPr lang="zh-TW" altLang="en-US" dirty="0" smtClean="0"/>
              <a:t>華語佮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詞對應</a:t>
            </a:r>
            <a:r>
              <a:rPr lang="zh-TW" altLang="en-US" dirty="0" smtClean="0"/>
              <a:t>機率</a:t>
            </a:r>
            <a:endParaRPr lang="en-US" altLang="zh-TW" dirty="0" smtClean="0"/>
          </a:p>
          <a:p>
            <a:pPr lvl="1" eaLnBrk="1" hangingPunct="1"/>
            <a:r>
              <a:rPr lang="en-US" altLang="zh-TW" dirty="0" err="1" smtClean="0"/>
              <a:t>Och</a:t>
            </a:r>
            <a:r>
              <a:rPr lang="en-US" altLang="zh-TW" dirty="0" smtClean="0"/>
              <a:t> </a:t>
            </a:r>
            <a:r>
              <a:rPr lang="en-US" altLang="zh-TW" dirty="0"/>
              <a:t>and Ney, 2003</a:t>
            </a:r>
          </a:p>
          <a:p>
            <a:pPr eaLnBrk="1" hangingPunct="1"/>
            <a:r>
              <a:rPr lang="zh-TW" altLang="zh-TW" dirty="0" smtClean="0"/>
              <a:t>語言模型</a:t>
            </a:r>
            <a:r>
              <a:rPr lang="en-US" altLang="zh-TW" dirty="0" smtClean="0"/>
              <a:t>language model</a:t>
            </a:r>
          </a:p>
          <a:p>
            <a:pPr lvl="1" eaLnBrk="1" hangingPunct="1"/>
            <a:r>
              <a:rPr lang="zh-TW" altLang="zh-TW" dirty="0"/>
              <a:t>閩南語語句</a:t>
            </a:r>
            <a:r>
              <a:rPr lang="zh-TW" altLang="zh-TW" dirty="0" smtClean="0"/>
              <a:t>合理</a:t>
            </a:r>
            <a:r>
              <a:rPr lang="zh-TW" altLang="zh-TW" dirty="0" smtClean="0"/>
              <a:t>性</a:t>
            </a:r>
            <a:endParaRPr lang="en-US" altLang="zh-TW" dirty="0" smtClean="0"/>
          </a:p>
          <a:p>
            <a:pPr lvl="1" eaLnBrk="1" hangingPunct="1"/>
            <a:r>
              <a:rPr lang="en-US" altLang="zh-TW" dirty="0" err="1"/>
              <a:t>Stolcke</a:t>
            </a:r>
            <a:r>
              <a:rPr lang="en-US" altLang="zh-TW" dirty="0"/>
              <a:t>, </a:t>
            </a:r>
            <a:r>
              <a:rPr lang="en-US" altLang="zh-TW" dirty="0" smtClean="0"/>
              <a:t>2002</a:t>
            </a:r>
          </a:p>
          <a:p>
            <a:pPr eaLnBrk="1" hangingPunct="1"/>
            <a:r>
              <a:rPr lang="zh-TW" altLang="zh-TW" dirty="0" smtClean="0"/>
              <a:t>解碼器</a:t>
            </a:r>
            <a:r>
              <a:rPr lang="en-US" altLang="zh-TW" dirty="0" smtClean="0"/>
              <a:t>decoder</a:t>
            </a:r>
          </a:p>
          <a:p>
            <a:pPr lvl="1" eaLnBrk="1" hangingPunct="1"/>
            <a:r>
              <a:rPr lang="zh-TW" altLang="zh-TW" dirty="0" smtClean="0"/>
              <a:t>用對齊模型</a:t>
            </a:r>
            <a:r>
              <a:rPr lang="zh-TW" altLang="en-US" dirty="0" smtClean="0"/>
              <a:t>佮</a:t>
            </a:r>
            <a:r>
              <a:rPr lang="zh-TW" altLang="zh-TW" dirty="0" smtClean="0"/>
              <a:t>語言模型翻譯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Philipp Koehn</a:t>
            </a:r>
            <a:r>
              <a:rPr lang="en-US" altLang="zh-TW" dirty="0"/>
              <a:t> et al.</a:t>
            </a:r>
            <a:r>
              <a:rPr lang="en-US" altLang="zh-TW" dirty="0" smtClean="0"/>
              <a:t> </a:t>
            </a:r>
            <a:r>
              <a:rPr lang="en-US" altLang="zh-TW" dirty="0"/>
              <a:t>2007.</a:t>
            </a:r>
          </a:p>
          <a:p>
            <a:pPr lvl="2" eaLnBrk="1" hangingPunct="1"/>
            <a:endParaRPr lang="zh-TW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翻譯翻譯</a:t>
            </a:r>
            <a:r>
              <a:rPr lang="zh-TW" altLang="en-US" dirty="0" smtClean="0"/>
              <a:t>模型</a:t>
            </a:r>
            <a:endParaRPr lang="zh-TW" altLang="zh-TW" dirty="0"/>
          </a:p>
        </p:txBody>
      </p:sp>
      <p:grpSp>
        <p:nvGrpSpPr>
          <p:cNvPr id="8192" name="群組 8191"/>
          <p:cNvGrpSpPr/>
          <p:nvPr/>
        </p:nvGrpSpPr>
        <p:grpSpPr>
          <a:xfrm>
            <a:off x="1907704" y="5086644"/>
            <a:ext cx="5619376" cy="1649484"/>
            <a:chOff x="3273104" y="4936711"/>
            <a:chExt cx="5619376" cy="1649484"/>
          </a:xfrm>
        </p:grpSpPr>
        <p:sp>
          <p:nvSpPr>
            <p:cNvPr id="17429" name="AutoShape 14"/>
            <p:cNvSpPr>
              <a:spLocks noChangeArrowheads="1"/>
            </p:cNvSpPr>
            <p:nvPr/>
          </p:nvSpPr>
          <p:spPr bwMode="auto">
            <a:xfrm>
              <a:off x="3273104" y="6012752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17423" name="AutoShape 24"/>
            <p:cNvCxnSpPr>
              <a:cxnSpLocks noChangeShapeType="1"/>
              <a:stCxn id="17429" idx="3"/>
              <a:endCxn id="17424" idx="1"/>
            </p:cNvCxnSpPr>
            <p:nvPr/>
          </p:nvCxnSpPr>
          <p:spPr bwMode="auto">
            <a:xfrm>
              <a:off x="4592925" y="6274131"/>
              <a:ext cx="681971" cy="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2" name="AutoShape 25"/>
            <p:cNvSpPr>
              <a:spLocks noChangeArrowheads="1"/>
            </p:cNvSpPr>
            <p:nvPr/>
          </p:nvSpPr>
          <p:spPr bwMode="auto">
            <a:xfrm>
              <a:off x="5273306" y="4936711"/>
              <a:ext cx="3619174" cy="1649484"/>
            </a:xfrm>
            <a:prstGeom prst="flowChartAlternateProcess">
              <a:avLst/>
            </a:prstGeom>
            <a:solidFill>
              <a:srgbClr val="7DA647">
                <a:alpha val="59000"/>
              </a:srgbClr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/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翻譯模型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7415" name="AutoShape 8"/>
            <p:cNvSpPr>
              <a:spLocks noChangeArrowheads="1"/>
            </p:cNvSpPr>
            <p:nvPr/>
          </p:nvSpPr>
          <p:spPr bwMode="auto">
            <a:xfrm>
              <a:off x="5277559" y="4951015"/>
              <a:ext cx="831850" cy="656430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對齊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GIZA++</a:t>
              </a:r>
            </a:p>
          </p:txBody>
        </p:sp>
        <p:sp>
          <p:nvSpPr>
            <p:cNvPr id="17418" name="AutoShape 11"/>
            <p:cNvSpPr>
              <a:spLocks noChangeArrowheads="1"/>
            </p:cNvSpPr>
            <p:nvPr/>
          </p:nvSpPr>
          <p:spPr bwMode="auto">
            <a:xfrm>
              <a:off x="7968447" y="5467766"/>
              <a:ext cx="901062" cy="5873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解碼</a:t>
              </a: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Moses</a:t>
              </a:r>
            </a:p>
          </p:txBody>
        </p:sp>
        <p:sp>
          <p:nvSpPr>
            <p:cNvPr id="17424" name="AutoShape 25"/>
            <p:cNvSpPr>
              <a:spLocks noChangeArrowheads="1"/>
            </p:cNvSpPr>
            <p:nvPr/>
          </p:nvSpPr>
          <p:spPr bwMode="auto">
            <a:xfrm>
              <a:off x="5274896" y="5962070"/>
              <a:ext cx="830262" cy="624123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語言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SRILM</a:t>
              </a:r>
            </a:p>
          </p:txBody>
        </p:sp>
        <p:sp>
          <p:nvSpPr>
            <p:cNvPr id="26" name="AutoShape 14"/>
            <p:cNvSpPr>
              <a:spLocks noChangeArrowheads="1"/>
            </p:cNvSpPr>
            <p:nvPr/>
          </p:nvSpPr>
          <p:spPr bwMode="auto">
            <a:xfrm>
              <a:off x="3273105" y="5017851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平行語料</a:t>
              </a:r>
            </a:p>
          </p:txBody>
        </p:sp>
        <p:cxnSp>
          <p:nvCxnSpPr>
            <p:cNvPr id="8198" name="直線單箭頭接點 8197"/>
            <p:cNvCxnSpPr>
              <a:stCxn id="26" idx="3"/>
              <a:endCxn id="17424" idx="1"/>
            </p:cNvCxnSpPr>
            <p:nvPr/>
          </p:nvCxnSpPr>
          <p:spPr bwMode="auto">
            <a:xfrm>
              <a:off x="4592926" y="5279230"/>
              <a:ext cx="681970" cy="994902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AutoShape 9"/>
            <p:cNvSpPr>
              <a:spLocks noChangeArrowheads="1"/>
            </p:cNvSpPr>
            <p:nvPr/>
          </p:nvSpPr>
          <p:spPr bwMode="auto">
            <a:xfrm>
              <a:off x="6338879" y="6012988"/>
              <a:ext cx="1279790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連紲詞機率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6" name="AutoShape 10"/>
            <p:cNvSpPr>
              <a:spLocks noChangeArrowheads="1"/>
            </p:cNvSpPr>
            <p:nvPr/>
          </p:nvSpPr>
          <p:spPr bwMode="auto">
            <a:xfrm>
              <a:off x="6338879" y="5017293"/>
              <a:ext cx="127979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對齊語料</a:t>
              </a:r>
            </a:p>
          </p:txBody>
        </p:sp>
        <p:cxnSp>
          <p:nvCxnSpPr>
            <p:cNvPr id="17" name="AutoShape 13"/>
            <p:cNvCxnSpPr>
              <a:cxnSpLocks noChangeShapeType="1"/>
              <a:stCxn id="15" idx="3"/>
              <a:endCxn id="17418" idx="1"/>
            </p:cNvCxnSpPr>
            <p:nvPr/>
          </p:nvCxnSpPr>
          <p:spPr bwMode="auto">
            <a:xfrm flipV="1">
              <a:off x="7618669" y="5761454"/>
              <a:ext cx="349778" cy="51267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22"/>
            <p:cNvCxnSpPr>
              <a:cxnSpLocks noChangeShapeType="1"/>
              <a:stCxn id="16" idx="3"/>
              <a:endCxn id="17418" idx="1"/>
            </p:cNvCxnSpPr>
            <p:nvPr/>
          </p:nvCxnSpPr>
          <p:spPr bwMode="auto">
            <a:xfrm>
              <a:off x="7618669" y="5279231"/>
              <a:ext cx="349778" cy="482223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AutoShape 26"/>
            <p:cNvCxnSpPr>
              <a:cxnSpLocks noChangeShapeType="1"/>
              <a:stCxn id="17424" idx="3"/>
              <a:endCxn id="15" idx="1"/>
            </p:cNvCxnSpPr>
            <p:nvPr/>
          </p:nvCxnSpPr>
          <p:spPr bwMode="auto">
            <a:xfrm>
              <a:off x="6105158" y="6274132"/>
              <a:ext cx="23372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" name="直線單箭頭接點 22"/>
            <p:cNvCxnSpPr>
              <a:stCxn id="17415" idx="3"/>
              <a:endCxn id="16" idx="1"/>
            </p:cNvCxnSpPr>
            <p:nvPr/>
          </p:nvCxnSpPr>
          <p:spPr bwMode="auto">
            <a:xfrm>
              <a:off x="6109409" y="5279230"/>
              <a:ext cx="229470" cy="1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單箭頭接點 29"/>
            <p:cNvCxnSpPr>
              <a:stCxn id="26" idx="3"/>
              <a:endCxn id="17415" idx="1"/>
            </p:cNvCxnSpPr>
            <p:nvPr/>
          </p:nvCxnSpPr>
          <p:spPr bwMode="auto">
            <a:xfrm>
              <a:off x="4592926" y="5279230"/>
              <a:ext cx="684633" cy="0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71708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揣出華語佮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</a:t>
            </a:r>
            <a:r>
              <a:rPr lang="zh-TW" altLang="en-US" dirty="0" smtClean="0"/>
              <a:t>機率</a:t>
            </a:r>
            <a:r>
              <a:rPr lang="zh-TW" altLang="zh-TW" dirty="0" smtClean="0"/>
              <a:t>對應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功能親像雙語辭典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對應資訊是對平行語料揣出來的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做法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平行</a:t>
            </a:r>
            <a:r>
              <a:rPr lang="zh-TW" altLang="en-US" dirty="0"/>
              <a:t>語料</a:t>
            </a:r>
            <a:r>
              <a:rPr lang="zh-TW" altLang="en-US" dirty="0" smtClean="0"/>
              <a:t>一句一句處理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記錄華語全部的詞佮閩南語全部的詞對應幾擺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對應較濟擺的對應組合就是翻譯選項之一</a:t>
            </a:r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5051625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輸入語料</a:t>
            </a:r>
            <a:endParaRPr lang="zh-TW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他 打 </a:t>
            </a:r>
            <a:r>
              <a:rPr lang="zh-TW" altLang="zh-TW" dirty="0" smtClean="0"/>
              <a:t>我</a:t>
            </a:r>
            <a:r>
              <a:rPr lang="en-US" altLang="zh-TW" dirty="0" smtClean="0"/>
              <a:t>/</a:t>
            </a:r>
            <a:r>
              <a:rPr lang="zh-TW" altLang="zh-TW" dirty="0" smtClean="0"/>
              <a:t>伊 共 </a:t>
            </a:r>
            <a:r>
              <a:rPr lang="zh-TW" altLang="en-US" dirty="0" smtClean="0"/>
              <a:t>我</a:t>
            </a:r>
            <a:r>
              <a:rPr lang="zh-TW" altLang="zh-TW" dirty="0" smtClean="0"/>
              <a:t> 拍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他</a:t>
            </a:r>
            <a:r>
              <a:rPr lang="en-US" altLang="zh-TW" dirty="0" smtClean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我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 smtClean="0"/>
              <a:t>打</a:t>
            </a:r>
            <a:r>
              <a:rPr lang="en-US" altLang="zh-TW" dirty="0" smtClean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 smtClean="0"/>
              <a:t>我</a:t>
            </a:r>
            <a:r>
              <a:rPr lang="en-US" altLang="zh-TW" dirty="0" smtClean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en-US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 鼓 很 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 鼓 誠 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拍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鼓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 誠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趣味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……</a:t>
            </a:r>
          </a:p>
          <a:p>
            <a:pPr eaLnBrk="1" hangingPunct="1"/>
            <a:r>
              <a:rPr lang="zh-TW" altLang="en-US" dirty="0" smtClean="0"/>
              <a:t>「打」的對應結果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語料是整理過的</a:t>
            </a:r>
            <a:endParaRPr lang="en-US" altLang="zh-TW" dirty="0" smtClean="0"/>
          </a:p>
          <a:p>
            <a:pPr lvl="1" eaLnBrk="1" hangingPunct="1"/>
            <a:endParaRPr lang="zh-TW" altLang="zh-TW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範例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27573"/>
              </p:ext>
            </p:extLst>
          </p:nvPr>
        </p:nvGraphicFramePr>
        <p:xfrm>
          <a:off x="3707904" y="4653136"/>
          <a:ext cx="5328592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  <a:gridCol w="1429574"/>
                <a:gridCol w="1234722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0566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輸入語料</a:t>
            </a:r>
            <a:endParaRPr lang="zh-TW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他 打 </a:t>
            </a:r>
            <a:r>
              <a:rPr lang="zh-TW" altLang="zh-TW" dirty="0" smtClean="0"/>
              <a:t>我</a:t>
            </a:r>
            <a:r>
              <a:rPr lang="en-US" altLang="zh-TW" dirty="0" smtClean="0"/>
              <a:t>/</a:t>
            </a:r>
            <a:r>
              <a:rPr lang="zh-TW" altLang="zh-TW" dirty="0" smtClean="0"/>
              <a:t>伊 共 </a:t>
            </a:r>
            <a:r>
              <a:rPr lang="zh-TW" altLang="en-US" dirty="0" smtClean="0"/>
              <a:t>我 </a:t>
            </a:r>
            <a:r>
              <a:rPr lang="en-US" altLang="zh-TW" dirty="0" err="1" smtClean="0"/>
              <a:t>phah</a:t>
            </a:r>
            <a:r>
              <a:rPr lang="en-US" altLang="zh-TW" dirty="0" smtClean="0"/>
              <a:t> </a:t>
            </a:r>
            <a:r>
              <a:rPr lang="zh-TW" altLang="en-US" dirty="0" smtClean="0"/>
              <a:t>單位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他</a:t>
            </a:r>
            <a:r>
              <a:rPr lang="en-US" altLang="zh-TW" dirty="0" smtClean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我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phah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 smtClean="0"/>
              <a:t>打</a:t>
            </a:r>
            <a:r>
              <a:rPr lang="en-US" altLang="zh-TW" dirty="0" smtClean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打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phah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 smtClean="0"/>
              <a:t>我</a:t>
            </a:r>
            <a:r>
              <a:rPr lang="en-US" altLang="zh-TW" dirty="0" smtClean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en-US" dirty="0"/>
              <a:t>我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phah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 鼓 很 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 鼓 誠 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拍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鼓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 誠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趣味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……</a:t>
            </a:r>
          </a:p>
          <a:p>
            <a:pPr eaLnBrk="1" hangingPunct="1"/>
            <a:r>
              <a:rPr lang="zh-TW" altLang="en-US" dirty="0" smtClean="0"/>
              <a:t>「打」的對應結果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猶未整理的語料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/>
              <a:t>後壁愛處理的問題</a:t>
            </a:r>
            <a:endParaRPr lang="en-US" altLang="zh-TW" dirty="0"/>
          </a:p>
          <a:p>
            <a:pPr lvl="1" eaLnBrk="1" hangingPunct="1"/>
            <a:endParaRPr lang="en-US" altLang="zh-TW" dirty="0" smtClean="0"/>
          </a:p>
          <a:p>
            <a:pPr lvl="1" eaLnBrk="1" hangingPunct="1"/>
            <a:endParaRPr lang="zh-TW" altLang="zh-TW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種類無</a:t>
            </a:r>
            <a:r>
              <a:rPr lang="zh-TW" altLang="en-US" dirty="0"/>
              <a:t>仝範例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981204"/>
              </p:ext>
            </p:extLst>
          </p:nvPr>
        </p:nvGraphicFramePr>
        <p:xfrm>
          <a:off x="3707904" y="4653136"/>
          <a:ext cx="5328592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  <a:gridCol w="1429574"/>
                <a:gridCol w="1234722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en-US" altLang="zh-TW" dirty="0" err="1" smtClean="0"/>
                        <a:t>phah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75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目錄</a:t>
            </a:r>
            <a:endParaRPr lang="zh-TW" altLang="zh-TW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zh-TW" dirty="0" smtClean="0"/>
              <a:t>第一節：研究</a:t>
            </a:r>
            <a:r>
              <a:rPr lang="zh-TW" altLang="en-US" dirty="0" smtClean="0"/>
              <a:t>背景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/>
              <a:t>第二節</a:t>
            </a:r>
            <a:r>
              <a:rPr lang="zh-TW" altLang="zh-TW" dirty="0" smtClean="0"/>
              <a:t>：</a:t>
            </a:r>
            <a:r>
              <a:rPr lang="zh-TW" altLang="en-US" dirty="0"/>
              <a:t>相關文獻佮背景</a:t>
            </a:r>
            <a:r>
              <a:rPr lang="zh-TW" altLang="en-US" dirty="0" smtClean="0"/>
              <a:t>智識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三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研究方法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四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結論佮未來發展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/>
              <a:t>五</a:t>
            </a:r>
            <a:r>
              <a:rPr lang="zh-TW" altLang="zh-TW" dirty="0" smtClean="0"/>
              <a:t>節</a:t>
            </a:r>
            <a:r>
              <a:rPr lang="zh-TW" altLang="zh-TW" dirty="0"/>
              <a:t>：參考文獻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附錄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 fontScale="85000" lnSpcReduction="20000"/>
              </a:bodyPr>
              <a:lstStyle/>
              <a:p>
                <a:pPr eaLnBrk="1" hangingPunct="1"/>
                <a:r>
                  <a:rPr lang="zh-TW" altLang="en-US" dirty="0" smtClean="0"/>
                  <a:t>目的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判斷</a:t>
                </a:r>
                <a:r>
                  <a:rPr lang="zh-TW" altLang="en-US" dirty="0"/>
                  <a:t>語</a:t>
                </a:r>
                <a:r>
                  <a:rPr lang="zh-TW" altLang="zh-TW" dirty="0" smtClean="0"/>
                  <a:t>句合理性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語句</a:t>
                </a:r>
                <a:r>
                  <a:rPr lang="zh-TW" altLang="en-US" dirty="0"/>
                  <a:t>分</a:t>
                </a:r>
                <a:r>
                  <a:rPr lang="zh-TW" altLang="en-US" dirty="0" smtClean="0"/>
                  <a:t>做細句，合理性就是逐个細句機率相乘</a:t>
                </a:r>
                <a:endParaRPr lang="en-US" altLang="zh-TW" dirty="0" smtClean="0"/>
              </a:p>
              <a:p>
                <a:pPr eaLnBrk="1" hangingPunct="1"/>
                <a:r>
                  <a:rPr lang="zh-TW" altLang="en-US" dirty="0" smtClean="0"/>
                  <a:t>訓練方法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先決定一个數字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，代表一擺看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个連紲的詞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共一句</a:t>
                </a:r>
                <a:r>
                  <a:rPr lang="en-US" altLang="zh-TW" dirty="0" smtClean="0"/>
                  <a:t>k</a:t>
                </a:r>
                <a:r>
                  <a:rPr lang="zh-TW" altLang="en-US" dirty="0" smtClean="0"/>
                  <a:t>个詞的句，產生</a:t>
                </a:r>
                <a:r>
                  <a:rPr lang="en-US" altLang="zh-TW" dirty="0" smtClean="0"/>
                  <a:t>k-n+1</a:t>
                </a:r>
                <a:r>
                  <a:rPr lang="zh-TW" altLang="en-US" dirty="0" smtClean="0"/>
                  <a:t>組的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連紲詞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統計全部連紲詞的數量</a:t>
                </a:r>
                <a:endParaRPr lang="en-US" altLang="zh-TW" dirty="0" smtClean="0"/>
              </a:p>
              <a:p>
                <a:pPr eaLnBrk="1" hangingPunct="1"/>
                <a:r>
                  <a:rPr lang="zh-TW" altLang="en-US" dirty="0" smtClean="0"/>
                  <a:t>判斷方法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仝款共試驗語句轉做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連紲詞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對逐个連紲詞，用頭前</a:t>
                </a:r>
                <a:r>
                  <a:rPr lang="en-US" altLang="zh-TW" dirty="0" smtClean="0"/>
                  <a:t>n-1</a:t>
                </a:r>
                <a:r>
                  <a:rPr lang="zh-TW" altLang="en-US" dirty="0" smtClean="0"/>
                  <a:t>个詞，算第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个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出現的條件機率</a:t>
                </a:r>
                <a:endParaRPr lang="en-US" altLang="zh-TW" b="0" i="0" dirty="0" smtClean="0">
                  <a:latin typeface="Cambria Math"/>
                </a:endParaRPr>
              </a:p>
              <a:p>
                <a:pPr lvl="2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  <m:r>
                          <a:rPr lang="en-US" altLang="zh-TW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語句的合理性是全部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</a:t>
                </a:r>
                <a:r>
                  <a:rPr lang="zh-TW" altLang="en-US" dirty="0"/>
                  <a:t>紲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的機率乘起來</a:t>
                </a:r>
                <a:endParaRPr lang="en-US" altLang="zh-TW" b="0" i="0" dirty="0" smtClean="0">
                  <a:latin typeface="Cambria Math"/>
                </a:endParaRPr>
              </a:p>
              <a:p>
                <a:pPr lvl="2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latin typeface="Cambria Math"/>
                          </a:rPr>
                          <m:t>一句話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pt-BR" altLang="zh-TW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pt-BR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i="1" dirty="0" smtClean="0">
                  <a:latin typeface="Cambria Math"/>
                </a:endParaRPr>
              </a:p>
              <a:p>
                <a:pPr marL="731837" lvl="2" indent="0" eaLnBrk="1" hangingPunct="1">
                  <a:buNone/>
                </a:pPr>
                <a14:m>
                  <m:oMath xmlns:m="http://schemas.openxmlformats.org/officeDocument/2006/math">
                    <m:r>
                      <a:rPr lang="pt-BR" altLang="zh-TW" i="1" smtClean="0">
                        <a:latin typeface="Cambria Math"/>
                        <a:ea typeface="Cambria Math"/>
                      </a:rPr>
                      <m:t>~</m:t>
                    </m:r>
                    <m:nary>
                      <m:naryPr>
                        <m:chr m:val="∏"/>
                        <m:limLoc m:val="subSup"/>
                        <m:ctrlPr>
                          <a:rPr lang="pt-BR" altLang="zh-TW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p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</m:e>
                    </m:nary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dirty="0" smtClean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1">
                <a:blip r:embed="rId3"/>
                <a:stretch>
                  <a:fillRect l="-327" t="-2433" b="-111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9089168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假設</a:t>
            </a:r>
            <a:r>
              <a:rPr lang="en-US" altLang="zh-TW" dirty="0" smtClean="0"/>
              <a:t>n=2</a:t>
            </a:r>
            <a:r>
              <a:rPr lang="zh-TW" altLang="en-US" dirty="0" smtClean="0"/>
              <a:t>，考慮二連紲詞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輸入語料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伊 共 我 </a:t>
            </a:r>
            <a:r>
              <a:rPr lang="zh-TW" altLang="zh-TW" b="1" dirty="0"/>
              <a:t>拍</a:t>
            </a:r>
            <a:endParaRPr lang="en-US" altLang="zh-TW" b="1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b="1" dirty="0" smtClean="0"/>
              <a:t>拍</a:t>
            </a:r>
            <a:r>
              <a:rPr lang="zh-TW" altLang="en-US" dirty="0" smtClean="0"/>
              <a:t> 鼓 誠 趣味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我 </a:t>
            </a:r>
            <a:r>
              <a:rPr lang="zh-TW" altLang="en-US" b="1" dirty="0" smtClean="0"/>
              <a:t>敲</a:t>
            </a:r>
            <a:r>
              <a:rPr lang="zh-TW" altLang="en-US" dirty="0" smtClean="0"/>
              <a:t> 電話 予 伊</a:t>
            </a:r>
            <a:endParaRPr lang="en-US" altLang="zh-TW" dirty="0"/>
          </a:p>
          <a:p>
            <a:pPr lvl="2" eaLnBrk="1" hangingPunct="1"/>
            <a:endParaRPr lang="zh-TW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模型範例－訓練</a:t>
            </a:r>
            <a:endParaRPr lang="zh-TW" altLang="zh-TW" dirty="0"/>
          </a:p>
        </p:txBody>
      </p:sp>
      <p:sp>
        <p:nvSpPr>
          <p:cNvPr id="7" name="文字方塊 6"/>
          <p:cNvSpPr txBox="1"/>
          <p:nvPr/>
        </p:nvSpPr>
        <p:spPr>
          <a:xfrm>
            <a:off x="899593" y="6328660"/>
            <a:ext cx="5097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*</a:t>
            </a:r>
            <a:r>
              <a:rPr lang="zh-TW" altLang="en-US" sz="1600" dirty="0" smtClean="0"/>
              <a:t>註：無出現過的機率，有專門的算法予機率加起來是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0324681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004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敲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i="1" smtClean="0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TW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1">
                                        <a:latin typeface="Cambria Math"/>
                                      </a:rPr>
                                      <m:t>我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句頭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7629006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576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106557" r="-27755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106557" r="-7907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206557" r="-27755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206557" r="-7907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306557" r="-27755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7000" t="-306557" r="-2525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306557" r="-7907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406557" r="-27755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7000" t="-406557" r="-25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406557" r="-7907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31532" t="-406557" r="-45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208727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zh-TW" altLang="en-US" dirty="0" smtClean="0"/>
                  <a:t>假設</a:t>
                </a:r>
                <a:r>
                  <a:rPr lang="en-US" altLang="zh-TW" dirty="0" smtClean="0"/>
                  <a:t>n=2</a:t>
                </a:r>
                <a:r>
                  <a:rPr lang="zh-TW" altLang="en-US" dirty="0"/>
                  <a:t>，考慮二連紲</a:t>
                </a:r>
                <a:r>
                  <a:rPr lang="zh-TW" altLang="en-US" dirty="0" smtClean="0"/>
                  <a:t>詞</a:t>
                </a:r>
                <a:endParaRPr lang="en-US" altLang="zh-TW" dirty="0"/>
              </a:p>
              <a:p>
                <a:pPr eaLnBrk="1" hangingPunct="1"/>
                <a:r>
                  <a:rPr lang="zh-TW" altLang="en-US" dirty="0"/>
                  <a:t>語句機率</a:t>
                </a:r>
                <a:endParaRPr lang="en-US" altLang="zh-TW" dirty="0"/>
              </a:p>
              <a:p>
                <a:pPr lvl="1" eaLnBrk="1" hangingPunct="1"/>
                <a:r>
                  <a:rPr lang="zh-TW" altLang="en-US" dirty="0"/>
                  <a:t>我 拍 鼓</a:t>
                </a:r>
                <a:endParaRPr lang="en-US" altLang="zh-TW" dirty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句頭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拍</m:t>
                        </m:r>
                      </m:e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en-US" altLang="zh-TW" i="1">
                        <a:latin typeface="Cambria Math"/>
                      </a:rPr>
                      <m:t>鼓</m:t>
                    </m:r>
                    <m:r>
                      <a:rPr lang="en-US" altLang="zh-TW" i="1">
                        <a:latin typeface="Cambria Math"/>
                      </a:rPr>
                      <m:t>|</m:t>
                    </m:r>
                    <m:r>
                      <a:rPr lang="en-US" altLang="zh-TW" i="1">
                        <a:latin typeface="Cambria Math"/>
                      </a:rPr>
                      <m:t>拍</m:t>
                    </m:r>
                    <m:r>
                      <a:rPr lang="en-US" altLang="zh-TW" i="1">
                        <a:latin typeface="Cambria Math"/>
                      </a:rPr>
                      <m:t>)×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([</m:t>
                    </m:r>
                    <m:r>
                      <a:rPr lang="en-US" altLang="zh-TW" i="1">
                        <a:latin typeface="Cambria Math"/>
                      </a:rPr>
                      <m:t>句尾</m:t>
                    </m:r>
                    <m:r>
                      <a:rPr lang="en-US" altLang="zh-TW" i="1">
                        <a:latin typeface="Cambria Math"/>
                      </a:rPr>
                      <m:t>]|</m:t>
                    </m:r>
                    <m:r>
                      <a:rPr lang="en-US" altLang="zh-TW" i="1">
                        <a:latin typeface="Cambria Math"/>
                      </a:rPr>
                      <m:t>鼓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lvl="1" eaLnBrk="1" hangingPunct="1"/>
                <a:r>
                  <a:rPr lang="zh-TW" altLang="en-US" dirty="0"/>
                  <a:t>我 拍 電話</a:t>
                </a:r>
                <a:endParaRPr lang="en-US" altLang="zh-TW" dirty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句頭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拍</m:t>
                        </m:r>
                      </m:e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en-US" altLang="zh-TW" i="1">
                        <a:latin typeface="Cambria Math"/>
                      </a:rPr>
                      <m:t>電話</m:t>
                    </m:r>
                    <m:r>
                      <a:rPr lang="en-US" altLang="zh-TW" i="1">
                        <a:latin typeface="Cambria Math"/>
                      </a:rPr>
                      <m:t>|</m:t>
                    </m:r>
                    <m:r>
                      <a:rPr lang="en-US" altLang="zh-TW" i="1">
                        <a:latin typeface="Cambria Math"/>
                      </a:rPr>
                      <m:t>拍</m:t>
                    </m:r>
                    <m:r>
                      <a:rPr lang="en-US" altLang="zh-TW" i="1">
                        <a:latin typeface="Cambria Math"/>
                      </a:rPr>
                      <m:t>)×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([</m:t>
                    </m:r>
                    <m:r>
                      <a:rPr lang="en-US" altLang="zh-TW" i="1">
                        <a:latin typeface="Cambria Math"/>
                      </a:rPr>
                      <m:t>句尾</m:t>
                    </m:r>
                    <m:r>
                      <a:rPr lang="en-US" altLang="zh-TW" i="1">
                        <a:latin typeface="Cambria Math"/>
                      </a:rPr>
                      <m:t>]|</m:t>
                    </m:r>
                    <m:r>
                      <a:rPr lang="en-US" altLang="zh-TW" i="1">
                        <a:latin typeface="Cambria Math"/>
                      </a:rPr>
                      <m:t>電話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marL="457200" indent="-457200" eaLnBrk="1" hangingPunct="1">
                  <a:buFont typeface="+mj-lt"/>
                  <a:buAutoNum type="arabicPeriod"/>
                </a:pPr>
                <a:endParaRPr lang="en-US" altLang="zh-TW" dirty="0"/>
              </a:p>
              <a:p>
                <a:pPr lvl="2" eaLnBrk="1" hangingPunct="1"/>
                <a:endParaRPr lang="zh-TW" altLang="zh-TW" dirty="0" smtClean="0"/>
              </a:p>
            </p:txBody>
          </p:sp>
        </mc:Choice>
        <mc:Fallback xmlns=""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0">
                <a:blip r:embed="rId3"/>
                <a:stretch>
                  <a:fillRect l="-653" t="-1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模型範例－使用</a:t>
            </a:r>
            <a:endParaRPr lang="zh-TW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1619479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004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敲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i="1" smtClean="0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TW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1">
                                        <a:latin typeface="Cambria Math"/>
                                      </a:rPr>
                                      <m:t>我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句頭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2759855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576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106557" r="-27755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106557" r="-7907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206557" r="-27755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206557" r="-7907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306557" r="-27755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27000" t="-306557" r="-2525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306557" r="-7907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406557" r="-27755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27000" t="-406557" r="-25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406557" r="-7907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31532" t="-406557" r="-45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文字方塊 5"/>
          <p:cNvSpPr txBox="1"/>
          <p:nvPr/>
        </p:nvSpPr>
        <p:spPr>
          <a:xfrm>
            <a:off x="899593" y="6328660"/>
            <a:ext cx="5097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*</a:t>
            </a:r>
            <a:r>
              <a:rPr lang="zh-TW" altLang="en-US" sz="1600" dirty="0" smtClean="0"/>
              <a:t>註：無出現過的機率，有專門的算法予機率加起來是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289192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714488"/>
                <a:ext cx="7467600" cy="257860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zh-TW" dirty="0" smtClean="0"/>
                  <a:t>Bilingual Evaluation Understudy</a:t>
                </a:r>
              </a:p>
              <a:p>
                <a:r>
                  <a:rPr lang="zh-TW" altLang="en-US" dirty="0" smtClean="0"/>
                  <a:t>以連紲詞</a:t>
                </a:r>
                <a:r>
                  <a:rPr lang="en-US" altLang="zh-TW" dirty="0" smtClean="0"/>
                  <a:t>n-grams</a:t>
                </a:r>
                <a:r>
                  <a:rPr lang="zh-TW" altLang="en-US" dirty="0" smtClean="0"/>
                  <a:t>為單位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𝐵𝐿𝐸𝑈</m:t>
                    </m:r>
                    <m:r>
                      <a:rPr lang="en-US" altLang="zh-TW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100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zh-TW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/>
                              </a:rPr>
                              <m:t>max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⁡(0,</m:t>
                            </m:r>
                            <m:f>
                              <m:fPr>
                                <m:ctrlPr>
                                  <a:rPr lang="en-US" altLang="zh-TW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zh-TW" altLang="en-US" i="1">
                                    <a:latin typeface="Cambria Math"/>
                                  </a:rPr>
                                  <m:t>結果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zh-TW" altLang="en-US" i="1">
                                    <a:latin typeface="Cambria Math"/>
                                  </a:rPr>
                                  <m:t>答案長度</m:t>
                                </m:r>
                              </m:num>
                              <m:den>
                                <m:r>
                                  <a:rPr lang="zh-TW" altLang="en-US" i="1">
                                    <a:latin typeface="Cambria Math"/>
                                  </a:rPr>
                                  <m:t>結果長度</m:t>
                                </m:r>
                              </m:den>
                            </m:f>
                            <m:r>
                              <a:rPr lang="en-US" altLang="zh-TW" i="1">
                                <a:latin typeface="Cambria Math"/>
                              </a:rPr>
                              <m:t>)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ctrlP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4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/>
                                        <a:ea typeface="Cambria Math"/>
                                      </a:rPr>
                                      <m:t>連紲詞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488"/>
                <a:ext cx="7467600" cy="2578608"/>
              </a:xfrm>
              <a:blipFill rotWithShape="1">
                <a:blip r:embed="rId3"/>
                <a:stretch>
                  <a:fillRect l="-490" t="-18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BLEU</a:t>
            </a:r>
            <a:r>
              <a:rPr lang="zh-TW" altLang="zh-TW" dirty="0"/>
              <a:t>評分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256228"/>
              </p:ext>
            </p:extLst>
          </p:nvPr>
        </p:nvGraphicFramePr>
        <p:xfrm>
          <a:off x="1043608" y="5517232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zh-TW" dirty="0"/>
                    </a:p>
                  </a:txBody>
                  <a:tcPr>
                    <a:blipFill rotWithShape="1">
                      <a:blip r:embed="rId4"/>
                      <a:stretch>
                        <a:fillRect t="-8197" r="-499401" b="-2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BLEU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53.73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343278"/>
              </p:ext>
            </p:extLst>
          </p:nvPr>
        </p:nvGraphicFramePr>
        <p:xfrm>
          <a:off x="1043608" y="429309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458383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答案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這 幾 工 寒流 閣再 展威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這 幾 工 寒流 有 展威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寒流 這 幾 工 閣再 展威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5501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語料處理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語言</a:t>
            </a:r>
            <a:r>
              <a:rPr lang="zh-TW" altLang="en-US" dirty="0" smtClean="0"/>
              <a:t>分類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Cavnar</a:t>
            </a:r>
            <a:r>
              <a:rPr lang="en-US" altLang="zh-TW" dirty="0" smtClean="0"/>
              <a:t> </a:t>
            </a:r>
            <a:r>
              <a:rPr lang="en-US" altLang="zh-TW" dirty="0"/>
              <a:t>and </a:t>
            </a:r>
            <a:r>
              <a:rPr lang="en-US" altLang="zh-TW" dirty="0" err="1" smtClean="0"/>
              <a:t>Trenkle</a:t>
            </a:r>
            <a:r>
              <a:rPr lang="en-US" altLang="zh-TW" dirty="0" smtClean="0"/>
              <a:t>, 1994</a:t>
            </a:r>
          </a:p>
          <a:p>
            <a:pPr lvl="2"/>
            <a:r>
              <a:rPr lang="zh-TW" altLang="en-US" dirty="0"/>
              <a:t>用語言模型算分數</a:t>
            </a:r>
            <a:endParaRPr lang="en-US" altLang="zh-TW" dirty="0"/>
          </a:p>
          <a:p>
            <a:pPr lvl="2"/>
            <a:r>
              <a:rPr lang="zh-TW" altLang="en-US" dirty="0" smtClean="0"/>
              <a:t>以字元為單位</a:t>
            </a:r>
            <a:endParaRPr lang="en-US" altLang="zh-TW" dirty="0" smtClean="0"/>
          </a:p>
          <a:p>
            <a:r>
              <a:rPr lang="zh-TW" altLang="en-US" dirty="0"/>
              <a:t>語料</a:t>
            </a:r>
            <a:r>
              <a:rPr lang="zh-TW" altLang="en-US" dirty="0" smtClean="0"/>
              <a:t>對齊</a:t>
            </a:r>
            <a:endParaRPr lang="en-US" altLang="zh-TW" dirty="0" smtClean="0"/>
          </a:p>
          <a:p>
            <a:pPr lvl="1"/>
            <a:r>
              <a:rPr lang="en-US" altLang="zh-TW" dirty="0" err="1"/>
              <a:t>Sennrich</a:t>
            </a:r>
            <a:r>
              <a:rPr lang="en-US" altLang="zh-TW" dirty="0"/>
              <a:t> and Volk, 2010</a:t>
            </a:r>
            <a:endParaRPr lang="zh-TW" altLang="en-US" dirty="0"/>
          </a:p>
          <a:p>
            <a:pPr lvl="2"/>
            <a:r>
              <a:rPr lang="zh-TW" altLang="en-US" dirty="0" smtClean="0"/>
              <a:t>用翻譯模型鬥對齊語料</a:t>
            </a:r>
            <a:endParaRPr lang="en-US" altLang="zh-TW" dirty="0" smtClean="0"/>
          </a:p>
          <a:p>
            <a:endParaRPr lang="zh-TW" altLang="en-US" dirty="0"/>
          </a:p>
        </p:txBody>
      </p:sp>
      <p:grpSp>
        <p:nvGrpSpPr>
          <p:cNvPr id="27" name="群組 26"/>
          <p:cNvGrpSpPr/>
          <p:nvPr/>
        </p:nvGrpSpPr>
        <p:grpSpPr>
          <a:xfrm>
            <a:off x="1843868" y="4839569"/>
            <a:ext cx="4345565" cy="1635178"/>
            <a:chOff x="1843868" y="4839569"/>
            <a:chExt cx="4345565" cy="1635178"/>
          </a:xfrm>
        </p:grpSpPr>
        <p:sp>
          <p:nvSpPr>
            <p:cNvPr id="5" name="AutoShape 14"/>
            <p:cNvSpPr>
              <a:spLocks noChangeArrowheads="1"/>
            </p:cNvSpPr>
            <p:nvPr/>
          </p:nvSpPr>
          <p:spPr bwMode="auto">
            <a:xfrm>
              <a:off x="1843868" y="5901306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6" name="AutoShape 24"/>
            <p:cNvCxnSpPr>
              <a:cxnSpLocks noChangeShapeType="1"/>
              <a:stCxn id="5" idx="3"/>
              <a:endCxn id="10" idx="1"/>
            </p:cNvCxnSpPr>
            <p:nvPr/>
          </p:nvCxnSpPr>
          <p:spPr bwMode="auto">
            <a:xfrm>
              <a:off x="3163689" y="6162685"/>
              <a:ext cx="1843047" cy="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3733123" y="4839569"/>
              <a:ext cx="831850" cy="656430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翻譯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 smtClean="0">
                  <a:solidFill>
                    <a:srgbClr val="000000"/>
                  </a:solidFill>
                  <a:latin typeface="AR PL UMing TW"/>
                </a:rPr>
                <a:t>Moses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0" name="AutoShape 25"/>
            <p:cNvSpPr>
              <a:spLocks noChangeArrowheads="1"/>
            </p:cNvSpPr>
            <p:nvPr/>
          </p:nvSpPr>
          <p:spPr bwMode="auto">
            <a:xfrm>
              <a:off x="5006736" y="5850624"/>
              <a:ext cx="1085604" cy="624123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對齊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 err="1" smtClean="0">
                  <a:solidFill>
                    <a:srgbClr val="000000"/>
                  </a:solidFill>
                  <a:latin typeface="AR PL UMing TW"/>
                </a:rPr>
                <a:t>Bleualign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1" name="AutoShape 14"/>
            <p:cNvSpPr>
              <a:spLocks noChangeArrowheads="1"/>
            </p:cNvSpPr>
            <p:nvPr/>
          </p:nvSpPr>
          <p:spPr bwMode="auto">
            <a:xfrm>
              <a:off x="1843869" y="4906405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4" name="AutoShape 10"/>
            <p:cNvSpPr>
              <a:spLocks noChangeArrowheads="1"/>
            </p:cNvSpPr>
            <p:nvPr/>
          </p:nvSpPr>
          <p:spPr bwMode="auto">
            <a:xfrm>
              <a:off x="4909643" y="4905847"/>
              <a:ext cx="127979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閩南語翻譯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15" name="AutoShape 13"/>
            <p:cNvCxnSpPr>
              <a:cxnSpLocks noChangeShapeType="1"/>
              <a:stCxn id="14" idx="2"/>
              <a:endCxn id="10" idx="0"/>
            </p:cNvCxnSpPr>
            <p:nvPr/>
          </p:nvCxnSpPr>
          <p:spPr bwMode="auto">
            <a:xfrm>
              <a:off x="5549538" y="5429722"/>
              <a:ext cx="0" cy="42090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" name="直線單箭頭接點 17"/>
            <p:cNvCxnSpPr>
              <a:stCxn id="8" idx="3"/>
              <a:endCxn id="14" idx="1"/>
            </p:cNvCxnSpPr>
            <p:nvPr/>
          </p:nvCxnSpPr>
          <p:spPr bwMode="auto">
            <a:xfrm>
              <a:off x="4564973" y="5167784"/>
              <a:ext cx="344670" cy="1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stCxn id="11" idx="3"/>
              <a:endCxn id="8" idx="1"/>
            </p:cNvCxnSpPr>
            <p:nvPr/>
          </p:nvCxnSpPr>
          <p:spPr bwMode="auto">
            <a:xfrm>
              <a:off x="3163690" y="5167784"/>
              <a:ext cx="569433" cy="0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799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貢獻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比較漢語語料樣式對翻譯的影響</a:t>
            </a:r>
            <a:endParaRPr lang="en-US" altLang="zh-TW" dirty="0" smtClean="0"/>
          </a:p>
          <a:p>
            <a:r>
              <a:rPr lang="zh-TW" altLang="en-US" dirty="0" smtClean="0"/>
              <a:t>提出一个整理漢語語料的方法</a:t>
            </a:r>
            <a:endParaRPr lang="en-US" altLang="zh-TW" dirty="0" smtClean="0"/>
          </a:p>
          <a:p>
            <a:r>
              <a:rPr lang="zh-TW" altLang="en-US" dirty="0" smtClean="0"/>
              <a:t>分類兩種漢語的方法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370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第三節：研究方法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目標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予</a:t>
            </a:r>
            <a:r>
              <a:rPr lang="zh-TW" altLang="en-US" dirty="0" smtClean="0"/>
              <a:t>華語閩南語</a:t>
            </a:r>
            <a:r>
              <a:rPr lang="zh-TW" altLang="en-US" dirty="0"/>
              <a:t>翻譯</a:t>
            </a:r>
            <a:r>
              <a:rPr lang="zh-TW" altLang="en-US" dirty="0" smtClean="0"/>
              <a:t>，翻譯</a:t>
            </a:r>
            <a:r>
              <a:rPr lang="zh-TW" altLang="en-US" dirty="0"/>
              <a:t>效果</a:t>
            </a:r>
            <a:r>
              <a:rPr lang="zh-TW" altLang="en-US" dirty="0" smtClean="0"/>
              <a:t>較好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</a:t>
            </a:r>
            <a:r>
              <a:rPr lang="en-US" altLang="zh-TW" dirty="0" smtClean="0"/>
              <a:t>BLEU</a:t>
            </a:r>
            <a:r>
              <a:rPr lang="zh-TW" altLang="en-US" dirty="0" smtClean="0"/>
              <a:t>做評分標準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zh-TW" altLang="en-US" dirty="0" smtClean="0"/>
              <a:t>用語料預處理，提昇翻譯效果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語料</a:t>
            </a:r>
            <a:r>
              <a:rPr lang="zh-TW" altLang="en-US" dirty="0"/>
              <a:t>形式愈</a:t>
            </a:r>
            <a:r>
              <a:rPr lang="zh-TW" altLang="en-US" dirty="0" smtClean="0"/>
              <a:t>統一</a:t>
            </a:r>
            <a:r>
              <a:rPr lang="zh-TW" altLang="en-US" dirty="0"/>
              <a:t>翻譯</a:t>
            </a:r>
            <a:r>
              <a:rPr lang="zh-TW" altLang="en-US" dirty="0" smtClean="0"/>
              <a:t>愈好，所以用斷詞</a:t>
            </a:r>
            <a:endParaRPr lang="en-US" altLang="zh-TW" dirty="0"/>
          </a:p>
          <a:p>
            <a:pPr lvl="2"/>
            <a:r>
              <a:rPr lang="zh-TW" altLang="en-US" dirty="0"/>
              <a:t>第一个問題</a:t>
            </a:r>
            <a:r>
              <a:rPr lang="zh-TW" altLang="en-US" dirty="0" smtClean="0"/>
              <a:t>，按</a:t>
            </a:r>
            <a:r>
              <a:rPr lang="zh-TW" altLang="en-US" dirty="0"/>
              <a:t>怎斷詞（閩南語斷詞</a:t>
            </a:r>
            <a:r>
              <a:rPr lang="zh-TW" altLang="en-US" dirty="0" smtClean="0"/>
              <a:t>）</a:t>
            </a:r>
            <a:endParaRPr lang="en-US" altLang="zh-TW" dirty="0"/>
          </a:p>
          <a:p>
            <a:pPr lvl="2"/>
            <a:r>
              <a:rPr lang="zh-TW" altLang="en-US" dirty="0" smtClean="0"/>
              <a:t>第二个</a:t>
            </a:r>
            <a:r>
              <a:rPr lang="zh-TW" altLang="en-US" dirty="0"/>
              <a:t>問題</a:t>
            </a:r>
            <a:r>
              <a:rPr lang="zh-TW" altLang="en-US" dirty="0" smtClean="0"/>
              <a:t>，斷詞了有的字翻袂出來（未知詞問題）</a:t>
            </a:r>
            <a:endParaRPr lang="zh-TW" altLang="en-US" dirty="0"/>
          </a:p>
          <a:p>
            <a:pPr lvl="1"/>
            <a:r>
              <a:rPr lang="zh-TW" altLang="en-US" dirty="0" smtClean="0"/>
              <a:t>語料</a:t>
            </a:r>
            <a:r>
              <a:rPr lang="zh-TW" altLang="en-US" dirty="0"/>
              <a:t>愈濟愈</a:t>
            </a:r>
            <a:r>
              <a:rPr lang="zh-TW" altLang="en-US" dirty="0" smtClean="0"/>
              <a:t>好，所以加語料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第三个</a:t>
            </a:r>
            <a:r>
              <a:rPr lang="zh-TW" altLang="en-US" dirty="0"/>
              <a:t>問題，按怎加入資料無完整的語料庫（</a:t>
            </a:r>
            <a:r>
              <a:rPr lang="zh-TW" altLang="en-US" dirty="0" smtClean="0"/>
              <a:t>整理語料）</a:t>
            </a:r>
            <a:endParaRPr lang="zh-TW" altLang="en-US" dirty="0"/>
          </a:p>
          <a:p>
            <a:pPr lvl="2"/>
            <a:r>
              <a:rPr lang="zh-TW" altLang="en-US" dirty="0" smtClean="0"/>
              <a:t>第四个</a:t>
            </a:r>
            <a:r>
              <a:rPr lang="zh-TW" altLang="en-US" dirty="0"/>
              <a:t>問題，網路語料需要分華語佮閩南語（分類</a:t>
            </a:r>
            <a:r>
              <a:rPr lang="zh-TW" altLang="en-US" dirty="0" smtClean="0"/>
              <a:t>語言</a:t>
            </a:r>
            <a:r>
              <a:rPr lang="zh-TW" altLang="en-US" dirty="0"/>
              <a:t>）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469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第一个</a:t>
            </a:r>
            <a:r>
              <a:rPr lang="zh-TW" altLang="en-US" dirty="0"/>
              <a:t>問題</a:t>
            </a:r>
            <a:r>
              <a:rPr lang="zh-TW" altLang="en-US" dirty="0" smtClean="0"/>
              <a:t>－閩南語斷詞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輸入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全漢佮全羅的閩南語句</a:t>
            </a:r>
            <a:endParaRPr lang="en-US" altLang="zh-TW" dirty="0" smtClean="0"/>
          </a:p>
          <a:p>
            <a:r>
              <a:rPr lang="zh-TW" altLang="en-US" dirty="0" smtClean="0"/>
              <a:t>輸出</a:t>
            </a:r>
            <a:endParaRPr lang="en-US" altLang="zh-TW" dirty="0"/>
          </a:p>
          <a:p>
            <a:pPr lvl="1"/>
            <a:r>
              <a:rPr lang="zh-TW" altLang="en-US" dirty="0" smtClean="0"/>
              <a:t>斷詞的全漢佮全</a:t>
            </a:r>
            <a:r>
              <a:rPr lang="zh-TW" altLang="en-US" dirty="0"/>
              <a:t>羅的閩南語句</a:t>
            </a:r>
            <a:endParaRPr lang="en-US" altLang="zh-TW" dirty="0"/>
          </a:p>
          <a:p>
            <a:r>
              <a:rPr lang="zh-TW" altLang="en-US" dirty="0" smtClean="0"/>
              <a:t>條件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中間值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328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第二个</a:t>
            </a:r>
            <a:r>
              <a:rPr lang="zh-TW" altLang="en-US" dirty="0"/>
              <a:t>問題－</a:t>
            </a:r>
            <a:r>
              <a:rPr lang="zh-TW" altLang="zh-TW" dirty="0" smtClean="0"/>
              <a:t>未知</a:t>
            </a:r>
            <a:r>
              <a:rPr lang="zh-TW" altLang="zh-TW" dirty="0"/>
              <a:t>詞</a:t>
            </a:r>
            <a:r>
              <a:rPr lang="zh-TW" altLang="en-US" dirty="0"/>
              <a:t>問題</a:t>
            </a:r>
            <a:endParaRPr lang="en-US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原因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對齊模型、語言模型的單位攏是詞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拄著無看過的詞就會翻袂出來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語料無全部的華語詞</a:t>
            </a:r>
            <a:endParaRPr lang="en-US" altLang="zh-TW" dirty="0" smtClean="0"/>
          </a:p>
          <a:p>
            <a:r>
              <a:rPr lang="zh-TW" altLang="en-US" dirty="0" smtClean="0"/>
              <a:t>輸入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華語句</a:t>
            </a:r>
            <a:endParaRPr lang="en-US" altLang="zh-TW" dirty="0"/>
          </a:p>
          <a:p>
            <a:r>
              <a:rPr lang="zh-TW" altLang="en-US" dirty="0" smtClean="0"/>
              <a:t>輸出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閩南語句</a:t>
            </a:r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294345"/>
              </p:ext>
            </p:extLst>
          </p:nvPr>
        </p:nvGraphicFramePr>
        <p:xfrm>
          <a:off x="2627784" y="3645024"/>
          <a:ext cx="6336704" cy="29667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296144"/>
                <a:gridCol w="504056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1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動員了 </a:t>
                      </a:r>
                      <a:r>
                        <a:rPr lang="zh-TW" altLang="en-US" b="1" dirty="0" smtClean="0">
                          <a:solidFill>
                            <a:schemeClr val="tx1"/>
                          </a:solidFill>
                        </a:rPr>
                        <a:t>一百五十位</a:t>
                      </a:r>
                      <a:r>
                        <a:rPr lang="zh-TW" altLang="en-US" dirty="0" smtClean="0"/>
                        <a:t> 志工 ，</a:t>
                      </a:r>
                      <a:endParaRPr lang="zh-TW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liok8-siok8 siu1-tioh8 lak8-khin1 e5 soo2-tit4 kiau2-sue3-tuann1 </a:t>
                      </a:r>
                      <a:r>
                        <a:rPr lang="zh-TW" altLang="en-US" sz="1200" dirty="0" smtClean="0"/>
                        <a:t>。</a:t>
                      </a:r>
                      <a:endParaRPr lang="zh-TW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陸續 增加 好幾家 店面 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altLang="zh-TW" sz="1400" dirty="0" smtClean="0"/>
                        <a:t>liok8-siok8 tsing1-ka1 kui2-na7-king1 tiam3-bin7 </a:t>
                      </a:r>
                      <a:r>
                        <a:rPr lang="zh-TW" altLang="nn-NO" dirty="0" smtClean="0"/>
                        <a:t>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台南 空軍基地 要 在 十日 開放 參觀 ；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tong7-uan5-liau2 tsit8-pah4-goo7-tsap8-ui7 tsi3-kang1 </a:t>
                      </a:r>
                      <a:r>
                        <a:rPr lang="zh-TW" altLang="en-US" sz="1200" dirty="0" smtClean="0"/>
                        <a:t>，</a:t>
                      </a:r>
                      <a:endParaRPr lang="zh-TW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試驗輸入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陸續 開放 </a:t>
                      </a:r>
                      <a:r>
                        <a:rPr lang="zh-TW" altLang="zh-TW" b="1" dirty="0" smtClean="0"/>
                        <a:t>一百五十項</a:t>
                      </a:r>
                      <a:r>
                        <a:rPr lang="zh-TW" altLang="zh-TW" dirty="0" smtClean="0"/>
                        <a:t> 的 規費 ，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翻譯結果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liok8-siok8 khai1-hong3 </a:t>
                      </a:r>
                      <a:r>
                        <a:rPr lang="zh-TW" altLang="zh-TW" dirty="0" smtClean="0"/>
                        <a:t>一百五十項 </a:t>
                      </a:r>
                      <a:r>
                        <a:rPr lang="en-US" altLang="zh-TW" dirty="0" smtClean="0"/>
                        <a:t>e5 </a:t>
                      </a:r>
                      <a:r>
                        <a:rPr lang="zh-TW" altLang="zh-TW" dirty="0" smtClean="0"/>
                        <a:t>規費 ，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02605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第三个</a:t>
            </a:r>
            <a:r>
              <a:rPr lang="zh-TW" altLang="en-US" dirty="0"/>
              <a:t>問題</a:t>
            </a:r>
            <a:r>
              <a:rPr lang="zh-TW" altLang="en-US" dirty="0" smtClean="0"/>
              <a:t>－</a:t>
            </a:r>
            <a:r>
              <a:rPr lang="zh-TW" altLang="en-US" dirty="0"/>
              <a:t>整理語料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輸入</a:t>
            </a:r>
            <a:endParaRPr lang="en-US" altLang="zh-TW" dirty="0" smtClean="0"/>
          </a:p>
          <a:p>
            <a:pPr lvl="1"/>
            <a:r>
              <a:rPr lang="zh-TW" altLang="en-US" dirty="0"/>
              <a:t>全漢、全羅、斷詞</a:t>
            </a:r>
            <a:r>
              <a:rPr lang="zh-TW" altLang="en-US" dirty="0" smtClean="0"/>
              <a:t>無完整的閩南語句</a:t>
            </a:r>
            <a:endParaRPr lang="en-US" altLang="zh-TW" dirty="0" smtClean="0"/>
          </a:p>
          <a:p>
            <a:r>
              <a:rPr lang="zh-TW" altLang="en-US" dirty="0" smtClean="0"/>
              <a:t>輸出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有全漢、全羅、斷詞的閩南語句</a:t>
            </a:r>
            <a:endParaRPr lang="en-US" altLang="zh-TW" dirty="0" smtClean="0"/>
          </a:p>
          <a:p>
            <a:r>
              <a:rPr lang="zh-TW" altLang="en-US" dirty="0" smtClean="0"/>
              <a:t>條件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中間值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414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第一節：研究</a:t>
            </a:r>
            <a:r>
              <a:rPr lang="zh-TW" altLang="en-US" dirty="0" smtClean="0"/>
              <a:t>背景</a:t>
            </a:r>
            <a:endParaRPr lang="zh-TW" altLang="zh-TW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臺灣是多元語言的國家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南島語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阿美、泰雅、噶哈巫、西拉雅、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閩南語、客話、華語（官話）、二戰後移民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其他</a:t>
            </a:r>
            <a:endParaRPr lang="en-US" altLang="zh-TW" dirty="0"/>
          </a:p>
          <a:p>
            <a:pPr lvl="2" eaLnBrk="1" hangingPunct="1"/>
            <a:r>
              <a:rPr lang="zh-TW" altLang="en-US" dirty="0"/>
              <a:t>越南</a:t>
            </a:r>
            <a:r>
              <a:rPr lang="zh-TW" altLang="en-US" dirty="0" smtClean="0"/>
              <a:t>（新住民）、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講母語是人上基本的權利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毋過臺灣母語消失誠緊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學習資源無夠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第四个</a:t>
            </a:r>
            <a:r>
              <a:rPr lang="zh-TW" altLang="en-US" dirty="0"/>
              <a:t>問題</a:t>
            </a:r>
            <a:r>
              <a:rPr lang="zh-TW" altLang="en-US" dirty="0" smtClean="0"/>
              <a:t>－分類語言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輸入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一段語句</a:t>
            </a:r>
            <a:endParaRPr lang="en-US" altLang="zh-TW" dirty="0" smtClean="0"/>
          </a:p>
          <a:p>
            <a:r>
              <a:rPr lang="zh-TW" altLang="en-US" dirty="0" smtClean="0"/>
              <a:t>輸出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是閩南語，抑是華語</a:t>
            </a:r>
            <a:endParaRPr lang="en-US" altLang="zh-TW" dirty="0" smtClean="0"/>
          </a:p>
          <a:p>
            <a:r>
              <a:rPr lang="zh-TW" altLang="en-US" dirty="0" smtClean="0"/>
              <a:t>條件</a:t>
            </a:r>
            <a:endParaRPr lang="en-US" altLang="zh-TW" dirty="0" smtClean="0"/>
          </a:p>
          <a:p>
            <a:r>
              <a:rPr lang="zh-TW" altLang="en-US" dirty="0" smtClean="0"/>
              <a:t>中間值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414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閩南語斷</a:t>
            </a:r>
            <a:r>
              <a:rPr lang="zh-TW" altLang="en-US" dirty="0" smtClean="0"/>
              <a:t>詞－拄好長度斷詞方法</a:t>
            </a:r>
            <a:endParaRPr lang="zh-TW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4" name="Rectangle 2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 fontScale="92500" lnSpcReduction="10000"/>
              </a:bodyPr>
              <a:lstStyle/>
              <a:p>
                <a:pPr eaLnBrk="1" hangingPunct="1">
                  <a:defRPr/>
                </a:pPr>
                <a:r>
                  <a:rPr lang="zh-TW" altLang="en-US" dirty="0" smtClean="0"/>
                  <a:t>目的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zh-TW" dirty="0" smtClean="0"/>
                  <a:t>希望</a:t>
                </a:r>
                <a:r>
                  <a:rPr lang="zh-TW" altLang="en-US" dirty="0" smtClean="0"/>
                  <a:t>會當閃避長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優先的缺點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字平均分配到逐</a:t>
                </a:r>
                <a:r>
                  <a:rPr lang="zh-TW" altLang="en-US" dirty="0"/>
                  <a:t>个</a:t>
                </a:r>
                <a:r>
                  <a:rPr lang="zh-TW" altLang="en-US" dirty="0" smtClean="0"/>
                  <a:t>詞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詞數愈少愈好</a:t>
                </a:r>
                <a:endParaRPr lang="en-US" altLang="zh-TW" dirty="0" smtClean="0"/>
              </a:p>
              <a:p>
                <a:pPr eaLnBrk="1" hangingPunct="1">
                  <a:defRPr/>
                </a:pPr>
                <a:r>
                  <a:rPr lang="zh-TW" altLang="en-US" dirty="0" smtClean="0"/>
                  <a:t>方法</a:t>
                </a:r>
                <a:endParaRPr lang="zh-TW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要求成本愈低愈好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zh-TW" dirty="0" smtClean="0"/>
                  <a:t>對無仝長度的詞分數無仝</a:t>
                </a:r>
              </a:p>
              <a:p>
                <a:pPr lvl="2" eaLnBrk="1" hangingPunct="1">
                  <a:defRPr/>
                </a:pPr>
                <a:r>
                  <a:rPr lang="zh-TW" altLang="zh-TW" dirty="0" smtClean="0"/>
                  <a:t>一字詞</a:t>
                </a:r>
                <a:r>
                  <a:rPr lang="zh-TW" altLang="en-US" dirty="0"/>
                  <a:t>成本</a:t>
                </a:r>
                <a:r>
                  <a:rPr lang="en-US" altLang="zh-TW" dirty="0" smtClean="0"/>
                  <a:t>1</a:t>
                </a:r>
                <a:endParaRPr lang="zh-TW" altLang="zh-TW" dirty="0" smtClean="0"/>
              </a:p>
              <a:p>
                <a:pPr lvl="2" eaLnBrk="1" hangingPunct="1">
                  <a:defRPr/>
                </a:pPr>
                <a:r>
                  <a:rPr lang="zh-TW" altLang="zh-TW" dirty="0" smtClean="0"/>
                  <a:t>兩字詞</a:t>
                </a:r>
                <a:r>
                  <a:rPr lang="zh-TW" altLang="en-US" dirty="0" smtClean="0"/>
                  <a:t>成本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zh-TW" altLang="zh-TW" dirty="0" smtClean="0"/>
              </a:p>
              <a:p>
                <a:pPr lvl="2" eaLnBrk="1" hangingPunct="1">
                  <a:defRPr/>
                </a:pPr>
                <a:r>
                  <a:rPr lang="zh-TW" altLang="zh-TW" dirty="0" smtClean="0"/>
                  <a:t>三字詞</a:t>
                </a:r>
                <a:r>
                  <a:rPr lang="zh-TW" altLang="en-US" dirty="0" smtClean="0"/>
                  <a:t>成本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pPr lvl="2" eaLnBrk="1" hangingPunct="1">
                  <a:defRPr/>
                </a:pPr>
                <a:r>
                  <a:rPr lang="en-US" altLang="zh-TW" dirty="0"/>
                  <a:t>…</a:t>
                </a:r>
                <a:endParaRPr lang="zh-TW" altLang="zh-TW" dirty="0" smtClean="0"/>
              </a:p>
              <a:p>
                <a:pPr lvl="2" eaLnBrk="1" hangingPunct="1">
                  <a:defRPr/>
                </a:pPr>
                <a:r>
                  <a:rPr lang="en-US" altLang="zh-TW" dirty="0" smtClean="0"/>
                  <a:t>n</a:t>
                </a:r>
                <a:r>
                  <a:rPr lang="zh-TW" altLang="zh-TW" dirty="0" smtClean="0"/>
                  <a:t>字詞</a:t>
                </a:r>
                <a:r>
                  <a:rPr lang="zh-TW" altLang="en-US" dirty="0" smtClean="0"/>
                  <a:t>成本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zh-TW" altLang="zh-TW" dirty="0"/>
              </a:p>
              <a:p>
                <a:pPr lvl="1" eaLnBrk="1" hangingPunct="1">
                  <a:defRPr/>
                </a:pPr>
                <a:r>
                  <a:rPr lang="zh-TW" altLang="zh-TW" dirty="0"/>
                  <a:t>用維特比（</a:t>
                </a:r>
                <a:r>
                  <a:rPr lang="en-US" altLang="zh-TW" dirty="0"/>
                  <a:t>Viterbi</a:t>
                </a:r>
                <a:r>
                  <a:rPr lang="zh-TW" altLang="zh-TW" dirty="0"/>
                  <a:t>）</a:t>
                </a:r>
                <a:r>
                  <a:rPr lang="zh-TW" altLang="zh-TW" dirty="0" smtClean="0"/>
                  <a:t>揣</a:t>
                </a:r>
                <a:r>
                  <a:rPr lang="zh-TW" altLang="en-US" dirty="0" smtClean="0"/>
                  <a:t>出</a:t>
                </a:r>
                <a:r>
                  <a:rPr lang="zh-TW" altLang="zh-TW" dirty="0" smtClean="0"/>
                  <a:t>分數</a:t>
                </a:r>
                <a:r>
                  <a:rPr lang="zh-TW" altLang="zh-TW" dirty="0"/>
                  <a:t>上低的斷詞切</a:t>
                </a:r>
                <a:r>
                  <a:rPr lang="zh-TW" altLang="zh-TW" dirty="0" smtClean="0"/>
                  <a:t>法</a:t>
                </a:r>
                <a:endParaRPr lang="zh-TW" altLang="zh-TW" dirty="0"/>
              </a:p>
            </p:txBody>
          </p:sp>
        </mc:Choice>
        <mc:Fallback xmlns="">
          <p:sp>
            <p:nvSpPr>
              <p:cNvPr id="2355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0">
                <a:blip r:embed="rId3"/>
                <a:stretch>
                  <a:fillRect l="-490" t="-1921" b="-49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15373"/>
              </p:ext>
            </p:extLst>
          </p:nvPr>
        </p:nvGraphicFramePr>
        <p:xfrm>
          <a:off x="3779912" y="2564904"/>
          <a:ext cx="5256584" cy="1478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46381"/>
                <a:gridCol w="3210203"/>
              </a:tblGrid>
              <a:tr h="12024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長詞優先（後壁）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 小學生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答案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國小 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長詞優先（頭前）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唱歌 仔 戲</a:t>
                      </a:r>
                      <a:r>
                        <a:rPr lang="zh-TW" altLang="en-US" dirty="0" smtClean="0"/>
                        <a:t> 真 簡單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答案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 歌仔戲</a:t>
                      </a:r>
                      <a:r>
                        <a:rPr lang="zh-TW" altLang="en-US" dirty="0" smtClean="0"/>
                        <a:t> 真簡單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191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閩南語斷詞－拄</a:t>
            </a:r>
            <a:r>
              <a:rPr lang="zh-TW" altLang="en-US" dirty="0" smtClean="0"/>
              <a:t>好長度斷詞範例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範例</a:t>
            </a:r>
            <a:endParaRPr lang="en-US" altLang="zh-TW" dirty="0" smtClean="0"/>
          </a:p>
          <a:p>
            <a:pPr lvl="1"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endParaRPr lang="en-US" altLang="zh-TW" dirty="0"/>
          </a:p>
          <a:p>
            <a:pPr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缺點</a:t>
            </a:r>
          </a:p>
          <a:p>
            <a:pPr marL="366713" lvl="1" indent="0" eaLnBrk="1" hangingPunct="1">
              <a:buNone/>
              <a:defRPr/>
            </a:pPr>
            <a:endParaRPr lang="zh-TW" altLang="zh-TW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613052"/>
              </p:ext>
            </p:extLst>
          </p:nvPr>
        </p:nvGraphicFramePr>
        <p:xfrm>
          <a:off x="827584" y="2276872"/>
          <a:ext cx="7765143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180"/>
                <a:gridCol w="3205480"/>
                <a:gridCol w="2484483"/>
              </a:tblGrid>
              <a:tr h="12024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方法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成本</a:t>
                      </a:r>
                      <a:endParaRPr lang="zh-TW" altLang="en-US" dirty="0"/>
                    </a:p>
                  </a:txBody>
                  <a:tcPr/>
                </a:tc>
              </a:tr>
              <a:tr h="12024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長詞優先（後壁）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 小學生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…+1/1+1/3+…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拄好長度斷詞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國小 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…+1/2+1/2+…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長詞優先（頭前）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唱歌 仔 戲</a:t>
                      </a:r>
                      <a:r>
                        <a:rPr lang="zh-TW" altLang="en-US" dirty="0" smtClean="0"/>
                        <a:t> 真 簡單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…+1/2+1/1+1/1+…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拄好長度斷詞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 歌仔戲</a:t>
                      </a:r>
                      <a:r>
                        <a:rPr lang="zh-TW" altLang="en-US" dirty="0" smtClean="0"/>
                        <a:t> 真簡單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…+1/1+1/3+…</a:t>
                      </a: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304932"/>
              </p:ext>
            </p:extLst>
          </p:nvPr>
        </p:nvGraphicFramePr>
        <p:xfrm>
          <a:off x="827584" y="4725144"/>
          <a:ext cx="52565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2664296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斷詞結果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hoo7 i1 tsut4-khi3 sng2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zh-TW" dirty="0" smtClean="0">
                          <a:solidFill>
                            <a:srgbClr val="0070C0"/>
                          </a:solidFill>
                        </a:rPr>
                        <a:t>予</a:t>
                      </a:r>
                      <a:r>
                        <a:rPr lang="zh-TW" altLang="zh-TW" dirty="0" smtClean="0">
                          <a:solidFill>
                            <a:srgbClr val="FF0000"/>
                          </a:solidFill>
                        </a:rPr>
                        <a:t>伊</a:t>
                      </a:r>
                      <a:r>
                        <a:rPr lang="zh-TW" altLang="zh-TW" dirty="0" smtClean="0"/>
                        <a:t>出去耍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hoo7-i1 tsut4-khi3 sng2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zh-TW" dirty="0" smtClean="0">
                          <a:solidFill>
                            <a:srgbClr val="00B050"/>
                          </a:solidFill>
                        </a:rPr>
                        <a:t>雨衣</a:t>
                      </a:r>
                      <a:r>
                        <a:rPr lang="zh-TW" altLang="zh-TW" dirty="0" smtClean="0"/>
                        <a:t>出去耍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9679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900988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zh-TW" altLang="en-US" dirty="0" smtClean="0">
                <a:latin typeface="微軟正黑體" panose="020B0604030504040204" pitchFamily="34" charset="-120"/>
              </a:rPr>
              <a:t>未知詞問題</a:t>
            </a:r>
            <a:r>
              <a:rPr lang="zh-TW" altLang="en-US" dirty="0">
                <a:latin typeface="微軟正黑體" panose="020B0604030504040204" pitchFamily="34" charset="-120"/>
              </a:rPr>
              <a:t>－</a:t>
            </a:r>
            <a:r>
              <a:rPr lang="zh-TW" altLang="zh-TW" dirty="0" smtClean="0">
                <a:latin typeface="微軟正黑體" panose="020B0604030504040204" pitchFamily="34" charset="-120"/>
              </a:rPr>
              <a:t>未知詞另外翻譯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3" name="Rectangle 2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/>
              <a:lstStyle/>
              <a:p>
                <a:pPr eaLnBrk="1" hangingPunct="1"/>
                <a:r>
                  <a:rPr lang="zh-TW" altLang="en-US" dirty="0" smtClean="0"/>
                  <a:t>方法</a:t>
                </a:r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原本華語句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 smtClean="0"/>
                  <a:t>…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TW" dirty="0"/>
                  <a:t> </a:t>
                </a:r>
                <a:endParaRPr lang="en-US" altLang="zh-TW" dirty="0" smtClean="0"/>
              </a:p>
              <a:p>
                <a:pPr lvl="2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代表一</m:t>
                    </m:r>
                    <m:r>
                      <m:rPr>
                        <m:nor/>
                      </m:rPr>
                      <a:rPr lang="zh-TW" altLang="en-US" dirty="0"/>
                      <m:t>个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華語詞</m:t>
                    </m:r>
                  </m:oMath>
                </a14:m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先用斷詞翻譯，得著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TW" altLang="en-US" dirty="0" smtClean="0"/>
                  <a:t> </a:t>
                </a:r>
                <a:endParaRPr lang="en-US" altLang="zh-TW" dirty="0" smtClean="0"/>
              </a:p>
              <a:p>
                <a:pPr lvl="2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</a:rPr>
                      <m:t>代表一</m:t>
                    </m:r>
                    <m:r>
                      <m:rPr>
                        <m:nor/>
                      </m:rPr>
                      <a:rPr lang="zh-TW" altLang="en-US" dirty="0"/>
                      <m:t>个</m:t>
                    </m:r>
                    <m:r>
                      <a:rPr lang="zh-TW" altLang="en-US" b="0" i="1" dirty="0" smtClean="0">
                        <a:latin typeface="Cambria Math" panose="02040503050406030204" pitchFamily="18" charset="0"/>
                      </a:rPr>
                      <m:t>閩南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語詞</m:t>
                    </m:r>
                  </m:oMath>
                </a14:m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TW" altLang="en-US" dirty="0" smtClean="0"/>
                  <a:t> 攏是</a:t>
                </a:r>
                <a:r>
                  <a:rPr lang="zh-TW" altLang="zh-TW" dirty="0" smtClean="0"/>
                  <a:t>未知詞</a:t>
                </a:r>
                <a:r>
                  <a:rPr lang="zh-TW" altLang="en-US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dirty="0" smtClean="0"/>
                  <a:t>,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TW" altLang="en-US" dirty="0" smtClean="0"/>
                  <a:t>是已知詞</a:t>
                </a:r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zh-TW" altLang="en-US" dirty="0" smtClean="0"/>
                  <a:t>提</a:t>
                </a:r>
                <a:r>
                  <a:rPr lang="zh-TW" altLang="zh-TW" dirty="0" smtClean="0"/>
                  <a:t>去斷字翻譯</a:t>
                </a:r>
                <a:r>
                  <a:rPr lang="zh-TW" altLang="en-US" dirty="0" smtClean="0"/>
                  <a:t>得著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共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TW" altLang="en-US" dirty="0" smtClean="0"/>
                  <a:t>內的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zh-TW" altLang="en-US" dirty="0" smtClean="0"/>
                  <a:t>換做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重做第</a:t>
                </a:r>
                <a:r>
                  <a:rPr lang="en-US" altLang="zh-TW" dirty="0" smtClean="0"/>
                  <a:t>3</a:t>
                </a:r>
                <a:r>
                  <a:rPr lang="zh-TW" altLang="en-US" dirty="0" smtClean="0"/>
                  <a:t>步，到無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zh-TW" altLang="en-US" dirty="0" smtClean="0"/>
                  <a:t>存在為止</a:t>
                </a:r>
                <a:endParaRPr lang="en-US" altLang="zh-TW" dirty="0" smtClean="0"/>
              </a:p>
              <a:p>
                <a:pPr eaLnBrk="1" hangingPunct="1"/>
                <a:endParaRPr lang="zh-TW" altLang="zh-TW" dirty="0" smtClean="0"/>
              </a:p>
            </p:txBody>
          </p:sp>
        </mc:Choice>
        <mc:Fallback xmlns="">
          <p:sp>
            <p:nvSpPr>
              <p:cNvPr id="25603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0">
                <a:blip r:embed="rId3"/>
                <a:stretch>
                  <a:fillRect l="-653" t="-1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49404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</a:t>
            </a:r>
            <a:r>
              <a:rPr lang="zh-TW" altLang="en-US" dirty="0" smtClean="0"/>
              <a:t>語料</a:t>
            </a:r>
            <a:r>
              <a:rPr lang="zh-TW" altLang="en-US" dirty="0"/>
              <a:t>－</a:t>
            </a:r>
            <a:r>
              <a:rPr lang="zh-TW" altLang="zh-TW" dirty="0" smtClean="0"/>
              <a:t>語料無一致</a:t>
            </a:r>
            <a:endParaRPr lang="zh-TW" altLang="zh-TW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教育部辭典</a:t>
            </a:r>
          </a:p>
          <a:p>
            <a:pPr lvl="1" eaLnBrk="1" hangingPunct="1"/>
            <a:r>
              <a:rPr lang="zh-TW" altLang="zh-TW" dirty="0" smtClean="0"/>
              <a:t>斷詞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全漢佮全羅</a:t>
            </a:r>
            <a:endParaRPr lang="zh-TW" altLang="zh-TW" dirty="0" smtClean="0"/>
          </a:p>
          <a:p>
            <a:pPr eaLnBrk="1" hangingPunct="1"/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1" eaLnBrk="1" hangingPunct="1"/>
            <a:r>
              <a:rPr lang="zh-TW" altLang="en-US" b="1" dirty="0" smtClean="0"/>
              <a:t>無規範</a:t>
            </a:r>
            <a:r>
              <a:rPr lang="zh-TW" altLang="zh-TW" b="1" dirty="0" smtClean="0"/>
              <a:t>斷詞</a:t>
            </a:r>
          </a:p>
          <a:p>
            <a:pPr lvl="1" eaLnBrk="1" hangingPunct="1"/>
            <a:r>
              <a:rPr lang="zh-TW" altLang="en-US" dirty="0"/>
              <a:t>全</a:t>
            </a:r>
            <a:r>
              <a:rPr lang="zh-TW" altLang="en-US" dirty="0" smtClean="0"/>
              <a:t>漢佮全</a:t>
            </a:r>
            <a:r>
              <a:rPr lang="zh-TW" altLang="en-US" dirty="0"/>
              <a:t>羅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數位典藏</a:t>
            </a:r>
          </a:p>
          <a:p>
            <a:pPr lvl="1" eaLnBrk="1" hangingPunct="1"/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en-US" b="1" dirty="0" smtClean="0"/>
              <a:t>漢羅</a:t>
            </a:r>
            <a:r>
              <a:rPr lang="zh-TW" altLang="en-US" dirty="0" smtClean="0"/>
              <a:t>佮全羅</a:t>
            </a:r>
            <a:endParaRPr lang="en-US" altLang="zh-TW" dirty="0" smtClean="0"/>
          </a:p>
          <a:p>
            <a:pPr eaLnBrk="1" hangingPunct="1"/>
            <a:endParaRPr lang="en-US" altLang="zh-TW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123349"/>
              </p:ext>
            </p:extLst>
          </p:nvPr>
        </p:nvGraphicFramePr>
        <p:xfrm>
          <a:off x="2826847" y="2924944"/>
          <a:ext cx="6309360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89380"/>
                <a:gridCol w="4919980"/>
              </a:tblGrid>
              <a:tr h="37084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zh-TW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教育部辭典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彼个查某囡仔真媠。</a:t>
                      </a:r>
                      <a:endParaRPr lang="zh-TW" altLang="zh-TW" b="0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Hit ê </a:t>
                      </a:r>
                      <a:r>
                        <a:rPr lang="en-US" altLang="zh-TW" dirty="0" err="1" smtClean="0"/>
                        <a:t>tsa-bóo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gín</a:t>
                      </a:r>
                      <a:r>
                        <a:rPr lang="en-US" altLang="zh-TW" dirty="0" smtClean="0"/>
                        <a:t>-á </a:t>
                      </a:r>
                      <a:r>
                        <a:rPr lang="en-US" altLang="zh-TW" dirty="0" err="1" smtClean="0"/>
                        <a:t>tsin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suí</a:t>
                      </a:r>
                      <a:r>
                        <a:rPr lang="en-US" altLang="zh-TW" dirty="0" smtClean="0"/>
                        <a:t>.</a:t>
                      </a: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新聞</a:t>
                      </a:r>
                      <a:r>
                        <a:rPr kumimoji="0" lang="zh-TW" altLang="zh-TW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語料庫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這幾工　寒流　閣再　展威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tsit4-kui2-kang1 han5-liu5 koh4-tsai3 tian2-ui1</a:t>
                      </a: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zh-TW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數位典藏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u7</a:t>
                      </a:r>
                      <a:r>
                        <a:rPr lang="zh-TW" altLang="zh-TW" dirty="0" smtClean="0"/>
                        <a:t>危險</a:t>
                      </a:r>
                      <a:r>
                        <a:rPr lang="en-US" altLang="zh-TW" dirty="0" smtClean="0"/>
                        <a:t>..........</a:t>
                      </a:r>
                      <a:r>
                        <a:rPr lang="zh-TW" altLang="zh-TW" dirty="0" smtClean="0"/>
                        <a:t>，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gui5-hiam2...............,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7879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整理語料－</a:t>
            </a:r>
            <a:r>
              <a:rPr lang="zh-TW" altLang="zh-TW" dirty="0" smtClean="0"/>
              <a:t>數位典藏標漢字</a:t>
            </a:r>
            <a:endParaRPr lang="zh-TW" altLang="zh-TW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/>
              <a:t>無全部的字攏有漢字</a:t>
            </a:r>
            <a:endParaRPr lang="en-US" altLang="zh-TW" dirty="0"/>
          </a:p>
          <a:p>
            <a:pPr lvl="2" eaLnBrk="1" hangingPunct="1"/>
            <a:r>
              <a:rPr lang="zh-TW" altLang="en-US" dirty="0" smtClean="0"/>
              <a:t>典藏的是漢羅佮全羅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漢字用字佮教育部無仝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字提掉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仝款用拄好長度斷詞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斷詞時查全漢、全羅、漢羅全部形式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確定斷點後，選語言模型分數上懸的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查著了後，照原本全羅斷詞</a:t>
            </a:r>
            <a:endParaRPr lang="en-US" altLang="zh-TW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865520"/>
              </p:ext>
            </p:extLst>
          </p:nvPr>
        </p:nvGraphicFramePr>
        <p:xfrm>
          <a:off x="5148064" y="2132856"/>
          <a:ext cx="1152128" cy="1112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152128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/thau5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912402"/>
              </p:ext>
            </p:extLst>
          </p:nvPr>
        </p:nvGraphicFramePr>
        <p:xfrm>
          <a:off x="5148064" y="3645024"/>
          <a:ext cx="1152128" cy="1112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152128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家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家</a:t>
                      </a:r>
                      <a:r>
                        <a:rPr lang="en-US" altLang="zh-TW" dirty="0" smtClean="0"/>
                        <a:t>/ke1</a:t>
                      </a: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向右箭號 3"/>
          <p:cNvSpPr/>
          <p:nvPr/>
        </p:nvSpPr>
        <p:spPr>
          <a:xfrm>
            <a:off x="6372200" y="3057909"/>
            <a:ext cx="576064" cy="803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321663"/>
              </p:ext>
            </p:extLst>
          </p:nvPr>
        </p:nvGraphicFramePr>
        <p:xfrm>
          <a:off x="7020272" y="2132856"/>
          <a:ext cx="2016224" cy="3708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16224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頭家</a:t>
                      </a:r>
                      <a:r>
                        <a:rPr lang="en-US" altLang="zh-TW" dirty="0" smtClean="0"/>
                        <a:t>/thau5-ke1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zh-TW" dirty="0" smtClean="0"/>
                        <a:t>家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</a:t>
                      </a:r>
                      <a:r>
                        <a:rPr lang="zh-TW" altLang="en-US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thau5-ke1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乘號 5"/>
          <p:cNvSpPr/>
          <p:nvPr/>
        </p:nvSpPr>
        <p:spPr>
          <a:xfrm>
            <a:off x="5508104" y="3247263"/>
            <a:ext cx="432048" cy="42442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0531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整理語料－</a:t>
            </a:r>
            <a:r>
              <a:rPr lang="zh-TW" altLang="zh-TW" dirty="0" smtClean="0"/>
              <a:t>整理一開始</a:t>
            </a:r>
            <a:endParaRPr lang="zh-TW" altLang="zh-TW" dirty="0"/>
          </a:p>
        </p:txBody>
      </p:sp>
      <p:sp>
        <p:nvSpPr>
          <p:cNvPr id="41987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1988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1989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1990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1991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1992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1993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</p:spTree>
    <p:extLst>
      <p:ext uri="{BB962C8B-B14F-4D97-AF65-F5344CB8AC3E}">
        <p14:creationId xmlns:p14="http://schemas.microsoft.com/office/powerpoint/2010/main" val="3682752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整理語料－</a:t>
            </a:r>
            <a:r>
              <a:rPr lang="zh-TW" altLang="zh-TW" dirty="0"/>
              <a:t>整理第一</a:t>
            </a:r>
            <a:r>
              <a:rPr lang="zh-TW" altLang="zh-TW" dirty="0" smtClean="0"/>
              <a:t>擺</a:t>
            </a:r>
            <a:endParaRPr lang="zh-TW" altLang="zh-TW" dirty="0"/>
          </a:p>
        </p:txBody>
      </p:sp>
      <p:sp>
        <p:nvSpPr>
          <p:cNvPr id="43012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3013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3014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3015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6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3017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8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3019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3020" name="AutoShape 10"/>
          <p:cNvCxnSpPr>
            <a:cxnSpLocks noChangeShapeType="1"/>
            <a:stCxn id="43013" idx="1"/>
            <a:endCxn id="43018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1" name="AutoShape 11"/>
          <p:cNvCxnSpPr>
            <a:cxnSpLocks noChangeShapeType="1"/>
            <a:stCxn id="43013" idx="0"/>
            <a:endCxn id="43019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2" name="AutoShape 12"/>
          <p:cNvCxnSpPr>
            <a:cxnSpLocks noChangeShapeType="1"/>
            <a:stCxn id="43014" idx="3"/>
            <a:endCxn id="43019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3" name="AutoShape 13"/>
          <p:cNvCxnSpPr>
            <a:cxnSpLocks noChangeShapeType="1"/>
            <a:stCxn id="43019" idx="3"/>
            <a:endCxn id="43018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" name="文字方塊 15"/>
          <p:cNvSpPr txBox="1"/>
          <p:nvPr/>
        </p:nvSpPr>
        <p:spPr>
          <a:xfrm>
            <a:off x="4199620" y="26601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501496" y="25828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933524" y="27675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553289" y="16841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7184222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整理語料－</a:t>
            </a:r>
            <a:r>
              <a:rPr lang="zh-TW" altLang="zh-TW" dirty="0"/>
              <a:t>整理第二</a:t>
            </a:r>
            <a:r>
              <a:rPr lang="zh-TW" altLang="zh-TW" dirty="0" smtClean="0"/>
              <a:t>擺</a:t>
            </a:r>
            <a:endParaRPr lang="zh-TW" altLang="zh-TW" dirty="0"/>
          </a:p>
        </p:txBody>
      </p:sp>
      <p:sp>
        <p:nvSpPr>
          <p:cNvPr id="44036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4037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38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39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0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4041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2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43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44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45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4046" name="AutoShape 12"/>
          <p:cNvCxnSpPr>
            <a:cxnSpLocks noChangeShapeType="1"/>
            <a:stCxn id="44037" idx="1"/>
            <a:endCxn id="44042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7" name="AutoShape 13"/>
          <p:cNvCxnSpPr>
            <a:cxnSpLocks noChangeShapeType="1"/>
            <a:stCxn id="44037" idx="0"/>
            <a:endCxn id="44043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8" name="AutoShape 14"/>
          <p:cNvCxnSpPr>
            <a:cxnSpLocks noChangeShapeType="1"/>
            <a:stCxn id="44037" idx="1"/>
            <a:endCxn id="44044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9" name="AutoShape 15"/>
          <p:cNvCxnSpPr>
            <a:cxnSpLocks noChangeShapeType="1"/>
            <a:stCxn id="44038" idx="3"/>
            <a:endCxn id="44043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0" name="AutoShape 16"/>
          <p:cNvCxnSpPr>
            <a:cxnSpLocks noChangeShapeType="1"/>
            <a:stCxn id="44038" idx="3"/>
            <a:endCxn id="44045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1" name="AutoShape 17"/>
          <p:cNvCxnSpPr>
            <a:cxnSpLocks noChangeShapeType="1"/>
            <a:stCxn id="44043" idx="3"/>
            <a:endCxn id="44042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2" name="AutoShape 18"/>
          <p:cNvCxnSpPr>
            <a:cxnSpLocks noChangeShapeType="1"/>
            <a:stCxn id="44045" idx="3"/>
            <a:endCxn id="44044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3" name="AutoShape 19"/>
          <p:cNvCxnSpPr>
            <a:cxnSpLocks noChangeShapeType="1"/>
            <a:stCxn id="44042" idx="1"/>
            <a:endCxn id="44045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" name="文字方塊 21"/>
          <p:cNvSpPr txBox="1"/>
          <p:nvPr/>
        </p:nvSpPr>
        <p:spPr>
          <a:xfrm>
            <a:off x="2419132" y="35083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199621" y="27014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181717" y="33268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6381750" y="36930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6110589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整理語料－</a:t>
            </a:r>
            <a:r>
              <a:rPr lang="zh-TW" altLang="zh-TW" dirty="0"/>
              <a:t>整理第三</a:t>
            </a:r>
            <a:r>
              <a:rPr lang="zh-TW" altLang="zh-TW" dirty="0" smtClean="0"/>
              <a:t>擺</a:t>
            </a:r>
            <a:endParaRPr lang="zh-TW" altLang="zh-TW" dirty="0"/>
          </a:p>
        </p:txBody>
      </p:sp>
      <p:sp>
        <p:nvSpPr>
          <p:cNvPr id="45060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5061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2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3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4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5065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6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7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8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9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0" name="AutoShape 12"/>
          <p:cNvSpPr>
            <a:spLocks noChangeArrowheads="1"/>
          </p:cNvSpPr>
          <p:nvPr/>
        </p:nvSpPr>
        <p:spPr bwMode="auto">
          <a:xfrm>
            <a:off x="2789238" y="3611563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1" name="AutoShape 13"/>
          <p:cNvSpPr>
            <a:spLocks noChangeArrowheads="1"/>
          </p:cNvSpPr>
          <p:nvPr/>
        </p:nvSpPr>
        <p:spPr bwMode="auto">
          <a:xfrm>
            <a:off x="4965700" y="3621088"/>
            <a:ext cx="14160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cxnSp>
        <p:nvCxnSpPr>
          <p:cNvPr id="45072" name="AutoShape 14"/>
          <p:cNvCxnSpPr>
            <a:cxnSpLocks noChangeShapeType="1"/>
            <a:stCxn id="45061" idx="1"/>
            <a:endCxn id="45066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3" name="AutoShape 15"/>
          <p:cNvCxnSpPr>
            <a:cxnSpLocks noChangeShapeType="1"/>
            <a:stCxn id="45061" idx="0"/>
            <a:endCxn id="45067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4" name="AutoShape 16"/>
          <p:cNvCxnSpPr>
            <a:cxnSpLocks noChangeShapeType="1"/>
            <a:stCxn id="45061" idx="1"/>
            <a:endCxn id="45068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5" name="AutoShape 17"/>
          <p:cNvCxnSpPr>
            <a:cxnSpLocks noChangeShapeType="1"/>
            <a:stCxn id="45061" idx="1"/>
            <a:endCxn id="45071" idx="3"/>
          </p:cNvCxnSpPr>
          <p:nvPr/>
        </p:nvCxnSpPr>
        <p:spPr bwMode="auto">
          <a:xfrm flipH="1" flipV="1">
            <a:off x="6381750" y="3883025"/>
            <a:ext cx="885825" cy="1492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6" name="AutoShape 18"/>
          <p:cNvCxnSpPr>
            <a:cxnSpLocks noChangeShapeType="1"/>
            <a:stCxn id="45062" idx="3"/>
            <a:endCxn id="45070" idx="1"/>
          </p:cNvCxnSpPr>
          <p:nvPr/>
        </p:nvCxnSpPr>
        <p:spPr bwMode="auto">
          <a:xfrm flipV="1">
            <a:off x="1903413" y="3873500"/>
            <a:ext cx="885825" cy="1587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7" name="AutoShape 19"/>
          <p:cNvCxnSpPr>
            <a:cxnSpLocks noChangeShapeType="1"/>
            <a:stCxn id="45062" idx="3"/>
            <a:endCxn id="45067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8" name="AutoShape 20"/>
          <p:cNvCxnSpPr>
            <a:cxnSpLocks noChangeShapeType="1"/>
            <a:stCxn id="45062" idx="3"/>
            <a:endCxn id="45069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79" name="Text Box 21"/>
          <p:cNvSpPr txBox="1">
            <a:spLocks noChangeArrowheads="1"/>
          </p:cNvSpPr>
          <p:nvPr/>
        </p:nvSpPr>
        <p:spPr bwMode="auto">
          <a:xfrm>
            <a:off x="4288879" y="4424760"/>
            <a:ext cx="441871" cy="65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square" lIns="81639" tIns="65506" rIns="81639" bIns="40820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rtl="1"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cxnSp>
        <p:nvCxnSpPr>
          <p:cNvPr id="45080" name="AutoShape 22"/>
          <p:cNvCxnSpPr>
            <a:cxnSpLocks noChangeShapeType="1"/>
            <a:stCxn id="45067" idx="3"/>
            <a:endCxn id="45066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1" name="AutoShape 23"/>
          <p:cNvCxnSpPr>
            <a:cxnSpLocks noChangeShapeType="1"/>
            <a:stCxn id="45069" idx="3"/>
            <a:endCxn id="45068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2" name="AutoShape 24"/>
          <p:cNvCxnSpPr>
            <a:cxnSpLocks noChangeShapeType="1"/>
            <a:stCxn id="45070" idx="3"/>
            <a:endCxn id="45071" idx="1"/>
          </p:cNvCxnSpPr>
          <p:nvPr/>
        </p:nvCxnSpPr>
        <p:spPr bwMode="auto">
          <a:xfrm>
            <a:off x="4079875" y="3873500"/>
            <a:ext cx="885825" cy="95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3" name="AutoShape 25"/>
          <p:cNvCxnSpPr>
            <a:cxnSpLocks noChangeShapeType="1"/>
            <a:stCxn id="45068" idx="1"/>
            <a:endCxn id="45070" idx="3"/>
          </p:cNvCxnSpPr>
          <p:nvPr/>
        </p:nvCxnSpPr>
        <p:spPr bwMode="auto">
          <a:xfrm flipH="1">
            <a:off x="4079875" y="3233738"/>
            <a:ext cx="885825" cy="6397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4" name="AutoShape 26"/>
          <p:cNvCxnSpPr>
            <a:cxnSpLocks noChangeShapeType="1"/>
            <a:stCxn id="45066" idx="1"/>
            <a:endCxn id="45069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" name="文字方塊 1"/>
          <p:cNvSpPr txBox="1"/>
          <p:nvPr/>
        </p:nvSpPr>
        <p:spPr>
          <a:xfrm>
            <a:off x="4205971" y="39129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469840" y="39576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2049353" y="39667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185328" y="33393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2481324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研究方</a:t>
            </a:r>
            <a:r>
              <a:rPr lang="zh-TW" altLang="en-US" dirty="0"/>
              <a:t>向</a:t>
            </a:r>
            <a:endParaRPr lang="zh-TW" altLang="zh-TW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共</a:t>
            </a:r>
            <a:r>
              <a:rPr lang="zh-TW" altLang="en-US" dirty="0"/>
              <a:t>華語</a:t>
            </a:r>
            <a:r>
              <a:rPr lang="zh-TW" altLang="zh-TW" dirty="0"/>
              <a:t>翻譯做</a:t>
            </a:r>
            <a:r>
              <a:rPr lang="zh-TW" altLang="en-US" dirty="0" smtClean="0"/>
              <a:t>母</a:t>
            </a:r>
            <a:r>
              <a:rPr lang="zh-TW" altLang="zh-TW" dirty="0" smtClean="0"/>
              <a:t>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資料誠濟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予</a:t>
            </a:r>
            <a:r>
              <a:rPr lang="zh-TW" altLang="en-US" dirty="0" smtClean="0"/>
              <a:t>欲學</a:t>
            </a:r>
            <a:r>
              <a:rPr lang="zh-TW" altLang="zh-TW" dirty="0" smtClean="0"/>
              <a:t>的人</a:t>
            </a:r>
            <a:r>
              <a:rPr lang="zh-TW" altLang="en-US" dirty="0" smtClean="0"/>
              <a:t>參考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配合語音合成</a:t>
            </a:r>
            <a:endParaRPr lang="en-US" altLang="zh-TW" dirty="0" smtClean="0"/>
          </a:p>
          <a:p>
            <a:pPr eaLnBrk="1" hangingPunct="1"/>
            <a:r>
              <a:rPr lang="zh-TW" altLang="en-US" dirty="0"/>
              <a:t>針對</a:t>
            </a:r>
            <a:r>
              <a:rPr lang="zh-TW" altLang="en-US" dirty="0" smtClean="0"/>
              <a:t>漢語之間的翻譯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主要處理翻譯語料</a:t>
            </a:r>
            <a:endParaRPr lang="en-US" altLang="zh-TW" dirty="0" smtClean="0"/>
          </a:p>
          <a:p>
            <a:pPr lvl="2" eaLnBrk="1" hangingPunct="1"/>
            <a:r>
              <a:rPr lang="zh-TW" altLang="en-US" dirty="0"/>
              <a:t>無</a:t>
            </a:r>
            <a:r>
              <a:rPr lang="zh-TW" altLang="en-US" dirty="0" smtClean="0"/>
              <a:t>修改翻譯演算法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用閩南語示範，結果嘛會使用佇客話</a:t>
            </a:r>
            <a:endParaRPr lang="en-US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分類</a:t>
            </a:r>
            <a:r>
              <a:rPr lang="zh-TW" altLang="en-US" dirty="0" smtClean="0"/>
              <a:t>語言－方法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以早判斷語言的研究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對象是拼音文字為主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用字元算語言模型分數</a:t>
            </a:r>
            <a:endParaRPr lang="en-US" altLang="zh-TW" dirty="0" smtClean="0"/>
          </a:p>
          <a:p>
            <a:pPr lvl="2"/>
            <a:r>
              <a:rPr lang="zh-TW" altLang="en-US" dirty="0"/>
              <a:t>無適合用佇分閩南語</a:t>
            </a: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閩南語華語有誠濟共同詞</a:t>
            </a:r>
            <a:endParaRPr lang="en-US" altLang="zh-TW" dirty="0" smtClean="0"/>
          </a:p>
          <a:p>
            <a:r>
              <a:rPr lang="zh-TW" altLang="en-US" dirty="0" smtClean="0"/>
              <a:t>解決方法</a:t>
            </a:r>
            <a:endParaRPr lang="en-US" altLang="zh-TW" dirty="0"/>
          </a:p>
          <a:p>
            <a:pPr lvl="1"/>
            <a:r>
              <a:rPr lang="zh-TW" altLang="en-US" dirty="0" smtClean="0"/>
              <a:t>利用斷詞佮定用詞做特徵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斷詞的詞數資訊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定用詞愛提掉共同詞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後壁號做「特徵詞」</a:t>
            </a:r>
            <a:endParaRPr lang="en-US" altLang="zh-TW" dirty="0" smtClean="0"/>
          </a:p>
        </p:txBody>
      </p:sp>
      <p:grpSp>
        <p:nvGrpSpPr>
          <p:cNvPr id="4" name="群組 3"/>
          <p:cNvGrpSpPr/>
          <p:nvPr/>
        </p:nvGrpSpPr>
        <p:grpSpPr>
          <a:xfrm>
            <a:off x="5612935" y="2650345"/>
            <a:ext cx="2634911" cy="3165766"/>
            <a:chOff x="6258253" y="2657724"/>
            <a:chExt cx="2634911" cy="3165766"/>
          </a:xfrm>
        </p:grpSpPr>
        <p:sp>
          <p:nvSpPr>
            <p:cNvPr id="5" name="AutoShape 26"/>
            <p:cNvSpPr>
              <a:spLocks noChangeArrowheads="1"/>
            </p:cNvSpPr>
            <p:nvPr/>
          </p:nvSpPr>
          <p:spPr bwMode="auto">
            <a:xfrm>
              <a:off x="6930391" y="3643277"/>
              <a:ext cx="1290636" cy="1194660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判斷語言</a:t>
              </a:r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6930391" y="2657724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一段一段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的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網頁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>
              <a:off x="6258253" y="5301203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7884368" y="5301202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9" name="直線單箭頭接點 8"/>
            <p:cNvCxnSpPr>
              <a:stCxn id="6" idx="2"/>
              <a:endCxn id="5" idx="0"/>
            </p:cNvCxnSpPr>
            <p:nvPr/>
          </p:nvCxnSpPr>
          <p:spPr bwMode="auto">
            <a:xfrm flipH="1">
              <a:off x="7575709" y="3180012"/>
              <a:ext cx="1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>
              <a:stCxn id="5" idx="2"/>
              <a:endCxn id="7" idx="0"/>
            </p:cNvCxnSpPr>
            <p:nvPr/>
          </p:nvCxnSpPr>
          <p:spPr bwMode="auto">
            <a:xfrm flipH="1">
              <a:off x="6762651" y="4837937"/>
              <a:ext cx="813058" cy="463266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>
              <a:stCxn id="5" idx="2"/>
              <a:endCxn id="8" idx="0"/>
            </p:cNvCxnSpPr>
            <p:nvPr/>
          </p:nvCxnSpPr>
          <p:spPr bwMode="auto">
            <a:xfrm>
              <a:off x="7575709" y="4837937"/>
              <a:ext cx="813057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68011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分類語言－特徵</a:t>
            </a:r>
            <a:r>
              <a:rPr lang="zh-TW" altLang="en-US" dirty="0" smtClean="0"/>
              <a:t>詞介紹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特徵詞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無共同詞的定用詞</a:t>
            </a:r>
            <a:endParaRPr lang="en-US" altLang="zh-TW" dirty="0" smtClean="0"/>
          </a:p>
          <a:p>
            <a:pPr marL="366713" lvl="1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/>
            <a:r>
              <a:rPr lang="zh-TW" altLang="en-US" dirty="0"/>
              <a:t>閩南語</a:t>
            </a:r>
            <a:r>
              <a:rPr lang="zh-TW" altLang="en-US" dirty="0" smtClean="0"/>
              <a:t>佮華語分別選</a:t>
            </a:r>
            <a:r>
              <a:rPr lang="en-US" altLang="zh-TW" dirty="0" smtClean="0"/>
              <a:t>n</a:t>
            </a:r>
            <a:r>
              <a:rPr lang="zh-TW" altLang="en-US" dirty="0" smtClean="0"/>
              <a:t>个上定用的詞</a:t>
            </a:r>
            <a:endParaRPr lang="en-US" altLang="zh-TW" dirty="0" smtClean="0"/>
          </a:p>
          <a:p>
            <a:pPr lvl="1"/>
            <a:r>
              <a:rPr lang="zh-TW" altLang="en-US" dirty="0"/>
              <a:t>揣閩南語頭前</a:t>
            </a:r>
            <a:r>
              <a:rPr lang="en-US" altLang="zh-TW" dirty="0"/>
              <a:t>m</a:t>
            </a:r>
            <a:r>
              <a:rPr lang="zh-TW" altLang="en-US" dirty="0"/>
              <a:t>个無出現佇華語</a:t>
            </a:r>
            <a:r>
              <a:rPr lang="en-US" altLang="zh-TW" dirty="0"/>
              <a:t>n</a:t>
            </a:r>
            <a:r>
              <a:rPr lang="zh-TW" altLang="en-US" dirty="0"/>
              <a:t>个的定用詞</a:t>
            </a:r>
            <a:endParaRPr lang="en-US" altLang="zh-TW" dirty="0"/>
          </a:p>
          <a:p>
            <a:pPr lvl="2"/>
            <a:r>
              <a:rPr lang="zh-TW" altLang="en-US" dirty="0"/>
              <a:t>就揣出閩南語</a:t>
            </a:r>
            <a:r>
              <a:rPr lang="en-US" altLang="zh-TW" dirty="0"/>
              <a:t>m</a:t>
            </a:r>
            <a:r>
              <a:rPr lang="zh-TW" altLang="en-US" dirty="0"/>
              <a:t>特徵詞</a:t>
            </a:r>
            <a:endParaRPr lang="en-US" altLang="zh-TW" dirty="0"/>
          </a:p>
          <a:p>
            <a:pPr lvl="1"/>
            <a:r>
              <a:rPr lang="zh-TW" altLang="en-US" dirty="0" smtClean="0"/>
              <a:t>揣華語</a:t>
            </a:r>
            <a:r>
              <a:rPr lang="zh-TW" altLang="en-US" dirty="0"/>
              <a:t>頭前</a:t>
            </a:r>
            <a:r>
              <a:rPr lang="en-US" altLang="zh-TW" dirty="0"/>
              <a:t>m</a:t>
            </a:r>
            <a:r>
              <a:rPr lang="zh-TW" altLang="en-US" dirty="0"/>
              <a:t>个無出現</a:t>
            </a:r>
            <a:r>
              <a:rPr lang="zh-TW" altLang="en-US" dirty="0" smtClean="0"/>
              <a:t>佇</a:t>
            </a:r>
            <a:r>
              <a:rPr lang="zh-TW" altLang="en-US" dirty="0"/>
              <a:t>閩南</a:t>
            </a:r>
            <a:r>
              <a:rPr lang="zh-TW" altLang="en-US" dirty="0" smtClean="0"/>
              <a:t>語</a:t>
            </a:r>
            <a:r>
              <a:rPr lang="en-US" altLang="zh-TW" dirty="0"/>
              <a:t>n</a:t>
            </a:r>
            <a:r>
              <a:rPr lang="zh-TW" altLang="en-US" dirty="0"/>
              <a:t>个的定用詞</a:t>
            </a:r>
            <a:endParaRPr lang="en-US" altLang="zh-TW" dirty="0"/>
          </a:p>
          <a:p>
            <a:pPr lvl="2"/>
            <a:r>
              <a:rPr lang="zh-TW" altLang="en-US" dirty="0"/>
              <a:t>就揣</a:t>
            </a:r>
            <a:r>
              <a:rPr lang="zh-TW" altLang="en-US" dirty="0" smtClean="0"/>
              <a:t>出華語</a:t>
            </a:r>
            <a:r>
              <a:rPr lang="en-US" altLang="zh-TW" dirty="0"/>
              <a:t>m</a:t>
            </a:r>
            <a:r>
              <a:rPr lang="zh-TW" altLang="en-US" dirty="0"/>
              <a:t>特徵詞</a:t>
            </a:r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554958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分類語言－特徵</a:t>
            </a:r>
            <a:r>
              <a:rPr lang="zh-TW" altLang="en-US" dirty="0" smtClean="0"/>
              <a:t>詞範例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閩南語</a:t>
            </a:r>
            <a:r>
              <a:rPr lang="zh-TW" altLang="en-US" dirty="0"/>
              <a:t>統計</a:t>
            </a:r>
            <a:r>
              <a:rPr lang="zh-TW" altLang="en-US" dirty="0" smtClean="0"/>
              <a:t>來源</a:t>
            </a:r>
            <a:endParaRPr lang="en-US" altLang="zh-TW" dirty="0"/>
          </a:p>
          <a:p>
            <a:pPr lvl="1"/>
            <a:r>
              <a:rPr lang="zh-TW" altLang="en-US" dirty="0" smtClean="0"/>
              <a:t>教育部例句附錄句、</a:t>
            </a:r>
            <a:r>
              <a:rPr lang="zh-TW" altLang="en-US" dirty="0"/>
              <a:t>新聞語料庫</a:t>
            </a:r>
            <a:r>
              <a:rPr lang="zh-TW" altLang="en-US" dirty="0" smtClean="0"/>
              <a:t>、數位</a:t>
            </a:r>
            <a:r>
              <a:rPr lang="zh-TW" altLang="en-US" dirty="0"/>
              <a:t>典藏</a:t>
            </a:r>
            <a:endParaRPr lang="en-US" altLang="zh-TW" dirty="0"/>
          </a:p>
          <a:p>
            <a:r>
              <a:rPr lang="zh-TW" altLang="en-US" dirty="0" smtClean="0"/>
              <a:t>華語</a:t>
            </a:r>
            <a:r>
              <a:rPr lang="zh-TW" altLang="en-US" dirty="0"/>
              <a:t>統計</a:t>
            </a:r>
            <a:r>
              <a:rPr lang="zh-TW" altLang="en-US" dirty="0" smtClean="0"/>
              <a:t>來源</a:t>
            </a:r>
            <a:endParaRPr lang="en-US" altLang="zh-TW" dirty="0"/>
          </a:p>
          <a:p>
            <a:pPr lvl="1"/>
            <a:r>
              <a:rPr lang="zh-TW" altLang="en-US" dirty="0"/>
              <a:t>中研院</a:t>
            </a:r>
            <a:r>
              <a:rPr lang="en-US" altLang="zh-TW" dirty="0"/>
              <a:t>1000</a:t>
            </a:r>
            <a:r>
              <a:rPr lang="zh-TW" altLang="en-US" dirty="0"/>
              <a:t>萬字平衡語料庫</a:t>
            </a:r>
            <a:endParaRPr lang="en-US" altLang="zh-TW" dirty="0"/>
          </a:p>
          <a:p>
            <a:r>
              <a:rPr lang="zh-TW" altLang="en-US" dirty="0" smtClean="0"/>
              <a:t>定用詞數量</a:t>
            </a:r>
            <a:r>
              <a:rPr lang="en-US" altLang="zh-TW" dirty="0" smtClean="0"/>
              <a:t>n=7000</a:t>
            </a:r>
            <a:r>
              <a:rPr lang="zh-TW" altLang="en-US" dirty="0" smtClean="0"/>
              <a:t>，特徵詞數量</a:t>
            </a:r>
            <a:r>
              <a:rPr lang="en-US" altLang="zh-TW" dirty="0" smtClean="0"/>
              <a:t>m=3000</a:t>
            </a:r>
          </a:p>
          <a:p>
            <a:pPr lvl="1"/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721401"/>
              </p:ext>
            </p:extLst>
          </p:nvPr>
        </p:nvGraphicFramePr>
        <p:xfrm>
          <a:off x="323528" y="4077072"/>
          <a:ext cx="8352924" cy="25603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936100"/>
                <a:gridCol w="648076"/>
                <a:gridCol w="504056"/>
                <a:gridCol w="720080"/>
                <a:gridCol w="792088"/>
                <a:gridCol w="720080"/>
                <a:gridCol w="864096"/>
                <a:gridCol w="720080"/>
                <a:gridCol w="1080120"/>
                <a:gridCol w="720076"/>
                <a:gridCol w="64807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定用詞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的</a:t>
                      </a:r>
                      <a:r>
                        <a:rPr lang="en-US" altLang="zh-TW" dirty="0" smtClean="0"/>
                        <a:t>e5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伊</a:t>
                      </a:r>
                      <a:r>
                        <a:rPr lang="en-US" altLang="zh-TW" dirty="0" smtClean="0"/>
                        <a:t>i1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有</a:t>
                      </a:r>
                      <a:r>
                        <a:rPr lang="en-US" altLang="zh-TW" dirty="0" smtClean="0"/>
                        <a:t>u7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是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si7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</a:t>
                      </a:r>
                      <a:r>
                        <a:rPr lang="en-US" altLang="zh-TW" dirty="0" smtClean="0"/>
                        <a:t>gua2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人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lang5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無</a:t>
                      </a:r>
                      <a:r>
                        <a:rPr lang="en-US" altLang="zh-TW" dirty="0" smtClean="0"/>
                        <a:t>bo5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講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kong2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ti7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定用詞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的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是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在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了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閩南語特徵詞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r>
                        <a:rPr lang="en-US" altLang="zh-TW" dirty="0" smtClean="0"/>
                        <a:t>ti7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个</a:t>
                      </a:r>
                      <a:r>
                        <a:rPr lang="en-US" altLang="zh-TW" dirty="0" smtClean="0"/>
                        <a:t>e5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閣</a:t>
                      </a:r>
                      <a:r>
                        <a:rPr lang="en-US" altLang="zh-TW" dirty="0" smtClean="0"/>
                        <a:t>koh4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攏</a:t>
                      </a:r>
                      <a:r>
                        <a:rPr lang="en-US" altLang="zh-TW" dirty="0" smtClean="0"/>
                        <a:t>long2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佮</a:t>
                      </a:r>
                      <a:r>
                        <a:rPr lang="en-US" altLang="zh-TW" dirty="0" smtClean="0"/>
                        <a:t>kap4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𪜶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in1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咧</a:t>
                      </a:r>
                      <a:r>
                        <a:rPr lang="en-US" altLang="zh-TW" dirty="0" smtClean="0"/>
                        <a:t>teh4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咱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lan2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彼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hit4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特徵詞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她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沒有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或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他們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更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這些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1514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分類語言</a:t>
            </a:r>
            <a:r>
              <a:rPr lang="zh-TW" altLang="en-US" dirty="0" smtClean="0"/>
              <a:t>－參數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dirty="0" smtClean="0"/>
              <a:t>特徵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語言模型分數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斷詞詞數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1~k</a:t>
            </a:r>
            <a:r>
              <a:rPr lang="zh-TW" altLang="en-US" dirty="0" smtClean="0"/>
              <a:t>字詞分別數量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</a:t>
            </a:r>
            <a:r>
              <a:rPr lang="zh-TW" altLang="en-US" dirty="0" smtClean="0"/>
              <a:t>特徵詞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m</a:t>
            </a:r>
            <a:r>
              <a:rPr lang="zh-TW" altLang="en-US" dirty="0" smtClean="0"/>
              <a:t>若傷大，會影響著速度</a:t>
            </a:r>
            <a:endParaRPr lang="en-US" altLang="zh-TW" dirty="0" smtClean="0"/>
          </a:p>
        </p:txBody>
      </p:sp>
      <p:grpSp>
        <p:nvGrpSpPr>
          <p:cNvPr id="52228" name="群組 1"/>
          <p:cNvGrpSpPr>
            <a:grpSpLocks/>
          </p:cNvGrpSpPr>
          <p:nvPr/>
        </p:nvGrpSpPr>
        <p:grpSpPr bwMode="auto">
          <a:xfrm>
            <a:off x="611188" y="4724400"/>
            <a:ext cx="7850187" cy="1908175"/>
            <a:chOff x="2936875" y="3171825"/>
            <a:chExt cx="7851499" cy="1908175"/>
          </a:xfrm>
        </p:grpSpPr>
        <p:sp>
          <p:nvSpPr>
            <p:cNvPr id="52229" name="AutoShape 3"/>
            <p:cNvSpPr>
              <a:spLocks noChangeArrowheads="1"/>
            </p:cNvSpPr>
            <p:nvPr/>
          </p:nvSpPr>
          <p:spPr bwMode="auto">
            <a:xfrm>
              <a:off x="2936875" y="386238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輸入</a:t>
              </a:r>
            </a:p>
          </p:txBody>
        </p:sp>
        <p:sp>
          <p:nvSpPr>
            <p:cNvPr id="52230" name="AutoShape 4"/>
            <p:cNvSpPr>
              <a:spLocks noChangeArrowheads="1"/>
            </p:cNvSpPr>
            <p:nvPr/>
          </p:nvSpPr>
          <p:spPr bwMode="auto">
            <a:xfrm>
              <a:off x="4579472" y="4327525"/>
              <a:ext cx="1284288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閩南語斷詞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1" name="AutoShape 5"/>
            <p:cNvCxnSpPr>
              <a:cxnSpLocks noChangeShapeType="1"/>
              <a:stCxn id="52229" idx="3"/>
              <a:endCxn id="52230" idx="1"/>
            </p:cNvCxnSpPr>
            <p:nvPr/>
          </p:nvCxnSpPr>
          <p:spPr bwMode="auto">
            <a:xfrm>
              <a:off x="4225925" y="4124326"/>
              <a:ext cx="353547" cy="5794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32" name="AutoShape 6"/>
            <p:cNvCxnSpPr>
              <a:cxnSpLocks noChangeShapeType="1"/>
              <a:stCxn id="52230" idx="3"/>
              <a:endCxn id="52234" idx="1"/>
            </p:cNvCxnSpPr>
            <p:nvPr/>
          </p:nvCxnSpPr>
          <p:spPr bwMode="auto">
            <a:xfrm>
              <a:off x="5863760" y="4703763"/>
              <a:ext cx="353547" cy="7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3" name="AutoShape 7"/>
            <p:cNvSpPr>
              <a:spLocks noChangeArrowheads="1"/>
            </p:cNvSpPr>
            <p:nvPr/>
          </p:nvSpPr>
          <p:spPr bwMode="auto">
            <a:xfrm>
              <a:off x="7859904" y="3748088"/>
              <a:ext cx="1284287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en-US" altLang="zh-TW" dirty="0" smtClean="0">
                  <a:solidFill>
                    <a:srgbClr val="000000"/>
                  </a:solidFill>
                  <a:latin typeface="AR PL UMing TW"/>
                </a:rPr>
                <a:t>SVM</a:t>
              </a: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分類器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52234" name="AutoShape 8"/>
            <p:cNvSpPr>
              <a:spLocks noChangeArrowheads="1"/>
            </p:cNvSpPr>
            <p:nvPr/>
          </p:nvSpPr>
          <p:spPr bwMode="auto">
            <a:xfrm>
              <a:off x="6217307" y="4443413"/>
              <a:ext cx="1289050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/>
                <a:t>特徵詞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5" name="AutoShape 9"/>
            <p:cNvCxnSpPr>
              <a:cxnSpLocks noChangeShapeType="1"/>
              <a:stCxn id="52234" idx="3"/>
              <a:endCxn id="52233" idx="1"/>
            </p:cNvCxnSpPr>
            <p:nvPr/>
          </p:nvCxnSpPr>
          <p:spPr bwMode="auto">
            <a:xfrm flipV="1">
              <a:off x="7506357" y="4124326"/>
              <a:ext cx="353547" cy="5802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6" name="AutoShape 10"/>
            <p:cNvSpPr>
              <a:spLocks noChangeArrowheads="1"/>
            </p:cNvSpPr>
            <p:nvPr/>
          </p:nvSpPr>
          <p:spPr bwMode="auto">
            <a:xfrm>
              <a:off x="4579472" y="3171825"/>
              <a:ext cx="1284288" cy="75088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語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7" name="AutoShape 11"/>
            <p:cNvCxnSpPr>
              <a:cxnSpLocks noChangeShapeType="1"/>
              <a:stCxn id="52236" idx="3"/>
              <a:endCxn id="52238" idx="1"/>
            </p:cNvCxnSpPr>
            <p:nvPr/>
          </p:nvCxnSpPr>
          <p:spPr bwMode="auto">
            <a:xfrm flipV="1">
              <a:off x="5863760" y="3546476"/>
              <a:ext cx="353547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8" name="AutoShape 12"/>
            <p:cNvSpPr>
              <a:spLocks noChangeArrowheads="1"/>
            </p:cNvSpPr>
            <p:nvPr/>
          </p:nvSpPr>
          <p:spPr bwMode="auto">
            <a:xfrm>
              <a:off x="6217307" y="328453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/>
                <a:t>特徵詞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9" name="AutoShape 17"/>
            <p:cNvCxnSpPr>
              <a:cxnSpLocks noChangeShapeType="1"/>
              <a:stCxn id="52229" idx="3"/>
              <a:endCxn id="52236" idx="1"/>
            </p:cNvCxnSpPr>
            <p:nvPr/>
          </p:nvCxnSpPr>
          <p:spPr bwMode="auto">
            <a:xfrm flipV="1">
              <a:off x="4225925" y="3547269"/>
              <a:ext cx="353547" cy="5770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40" name="AutoShape 19"/>
            <p:cNvCxnSpPr>
              <a:cxnSpLocks noChangeShapeType="1"/>
              <a:stCxn id="52238" idx="3"/>
              <a:endCxn id="52233" idx="1"/>
            </p:cNvCxnSpPr>
            <p:nvPr/>
          </p:nvCxnSpPr>
          <p:spPr bwMode="auto">
            <a:xfrm>
              <a:off x="7506357" y="3546476"/>
              <a:ext cx="353547" cy="5778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41" name="AutoShape 20"/>
            <p:cNvSpPr>
              <a:spLocks noChangeArrowheads="1"/>
            </p:cNvSpPr>
            <p:nvPr/>
          </p:nvSpPr>
          <p:spPr bwMode="auto">
            <a:xfrm>
              <a:off x="9497736" y="3863975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結果</a:t>
              </a:r>
            </a:p>
          </p:txBody>
        </p:sp>
        <p:cxnSp>
          <p:nvCxnSpPr>
            <p:cNvPr id="52242" name="AutoShape 21"/>
            <p:cNvCxnSpPr>
              <a:cxnSpLocks noChangeShapeType="1"/>
              <a:stCxn id="52233" idx="3"/>
              <a:endCxn id="52241" idx="1"/>
            </p:cNvCxnSpPr>
            <p:nvPr/>
          </p:nvCxnSpPr>
          <p:spPr bwMode="auto">
            <a:xfrm>
              <a:off x="9144191" y="4124326"/>
              <a:ext cx="353545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6227330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第四</a:t>
            </a:r>
            <a:r>
              <a:rPr lang="zh-TW" altLang="en-US" dirty="0"/>
              <a:t>節：實驗</a:t>
            </a:r>
            <a:r>
              <a:rPr lang="zh-TW" altLang="en-US" dirty="0" smtClean="0"/>
              <a:t>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實驗一：斷詞效果</a:t>
            </a:r>
            <a:endParaRPr lang="en-US" altLang="zh-TW" dirty="0" smtClean="0"/>
          </a:p>
          <a:p>
            <a:r>
              <a:rPr lang="zh-TW" altLang="en-US" dirty="0"/>
              <a:t>實驗</a:t>
            </a:r>
            <a:r>
              <a:rPr lang="zh-TW" altLang="en-US" dirty="0" smtClean="0"/>
              <a:t>二：校對的效果</a:t>
            </a:r>
            <a:endParaRPr lang="en-US" altLang="zh-TW" dirty="0" smtClean="0"/>
          </a:p>
          <a:p>
            <a:r>
              <a:rPr lang="zh-TW" altLang="en-US" dirty="0"/>
              <a:t>實驗</a:t>
            </a:r>
            <a:r>
              <a:rPr lang="zh-TW" altLang="en-US" dirty="0" smtClean="0"/>
              <a:t>三：分類語言效果</a:t>
            </a:r>
            <a:endParaRPr lang="en-US" altLang="zh-TW" dirty="0"/>
          </a:p>
          <a:p>
            <a:r>
              <a:rPr lang="zh-TW" altLang="en-US" dirty="0"/>
              <a:t>實驗四</a:t>
            </a:r>
            <a:r>
              <a:rPr lang="zh-TW" altLang="en-US" dirty="0" smtClean="0"/>
              <a:t>：加入</a:t>
            </a:r>
            <a:r>
              <a:rPr lang="en-US" altLang="zh-TW" dirty="0" smtClean="0"/>
              <a:t>TGB</a:t>
            </a:r>
            <a:r>
              <a:rPr lang="zh-TW" altLang="en-US" dirty="0" smtClean="0"/>
              <a:t>的翻譯效果</a:t>
            </a:r>
            <a:endParaRPr lang="en-US" altLang="zh-TW" dirty="0"/>
          </a:p>
          <a:p>
            <a:r>
              <a:rPr lang="zh-TW" altLang="en-US" dirty="0" smtClean="0"/>
              <a:t>實驗五</a:t>
            </a:r>
            <a:r>
              <a:rPr lang="zh-TW" altLang="en-US" dirty="0"/>
              <a:t>：斷字佮斷詞的效果比較</a:t>
            </a:r>
          </a:p>
        </p:txBody>
      </p:sp>
    </p:spTree>
    <p:extLst>
      <p:ext uri="{BB962C8B-B14F-4D97-AF65-F5344CB8AC3E}">
        <p14:creationId xmlns:p14="http://schemas.microsoft.com/office/powerpoint/2010/main" val="288690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實驗一</a:t>
            </a:r>
            <a:r>
              <a:rPr lang="zh-TW" altLang="en-US" dirty="0"/>
              <a:t>－</a:t>
            </a:r>
            <a:r>
              <a:rPr lang="zh-TW" altLang="en-US" dirty="0" smtClean="0"/>
              <a:t>斷詞效果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3586720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Cambria Math"/>
              </a:rPr>
              <a:t>訓練語料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>
                <a:latin typeface="Cambria Math"/>
              </a:rPr>
              <a:t>教育部辭典條目</a:t>
            </a:r>
            <a:r>
              <a:rPr lang="en-US" altLang="zh-TW" dirty="0" smtClean="0">
                <a:latin typeface="Cambria Math"/>
              </a:rPr>
              <a:t>35130</a:t>
            </a:r>
            <a:r>
              <a:rPr lang="zh-TW" altLang="en-US" dirty="0" smtClean="0">
                <a:latin typeface="Cambria Math"/>
              </a:rPr>
              <a:t>詞</a:t>
            </a:r>
            <a:endParaRPr lang="en-US" altLang="zh-TW" dirty="0" smtClean="0">
              <a:latin typeface="Cambria Math"/>
            </a:endParaRPr>
          </a:p>
          <a:p>
            <a:r>
              <a:rPr lang="zh-TW" altLang="en-US" dirty="0" smtClean="0">
                <a:latin typeface="Cambria Math"/>
              </a:rPr>
              <a:t>試驗語料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>
                <a:latin typeface="Cambria Math"/>
              </a:rPr>
              <a:t>教育部辭典例句</a:t>
            </a:r>
            <a:r>
              <a:rPr lang="en-US" altLang="zh-TW" dirty="0" smtClean="0">
                <a:latin typeface="Cambria Math"/>
              </a:rPr>
              <a:t>8027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endParaRPr lang="zh-TW" altLang="en-US" dirty="0"/>
          </a:p>
        </p:txBody>
      </p:sp>
      <p:graphicFrame>
        <p:nvGraphicFramePr>
          <p:cNvPr id="5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685757"/>
              </p:ext>
            </p:extLst>
          </p:nvPr>
        </p:nvGraphicFramePr>
        <p:xfrm>
          <a:off x="611560" y="3789040"/>
          <a:ext cx="7488831" cy="1307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4112"/>
                <a:gridCol w="1571863"/>
                <a:gridCol w="1571863"/>
                <a:gridCol w="1920993"/>
              </a:tblGrid>
              <a:tr h="24851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斷詞方法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召回率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精確率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Ｆ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測量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24851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拄好長度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91.1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85.1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88.0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24851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長詞優先（對頭前）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91.0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87.9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34574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/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長詞優先（對後壁）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91.1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85.0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88.0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14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/>
              <a:t>二</a:t>
            </a:r>
            <a:r>
              <a:rPr lang="zh-TW" altLang="en-US" dirty="0" smtClean="0"/>
              <a:t>－</a:t>
            </a:r>
            <a:r>
              <a:rPr lang="zh-TW" altLang="en-US" dirty="0"/>
              <a:t>校對的效果</a:t>
            </a:r>
            <a:endParaRPr lang="zh-TW" altLang="zh-TW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4186808" cy="4162772"/>
          </a:xfrm>
        </p:spPr>
        <p:txBody>
          <a:bodyPr>
            <a:normAutofit/>
          </a:bodyPr>
          <a:lstStyle/>
          <a:p>
            <a:r>
              <a:rPr lang="zh-TW" altLang="zh-TW" dirty="0" smtClean="0"/>
              <a:t>訓練語料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教育部辭典條目</a:t>
            </a:r>
            <a:r>
              <a:rPr lang="en-US" altLang="zh-TW" dirty="0">
                <a:latin typeface="Cambria Math"/>
              </a:rPr>
              <a:t>35130</a:t>
            </a:r>
            <a:r>
              <a:rPr lang="zh-TW" altLang="en-US" dirty="0" smtClean="0">
                <a:latin typeface="Cambria Math"/>
              </a:rPr>
              <a:t>詞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/>
              <a:t>教育部附錄</a:t>
            </a:r>
            <a:r>
              <a:rPr lang="en-US" altLang="zh-TW" dirty="0" smtClean="0"/>
              <a:t>388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新聞平行語料</a:t>
            </a:r>
            <a:r>
              <a:rPr lang="en-US" altLang="zh-TW" dirty="0" smtClean="0"/>
              <a:t>64121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>
                <a:latin typeface="Cambria Math"/>
              </a:rPr>
              <a:t>數位典藏</a:t>
            </a:r>
            <a:r>
              <a:rPr lang="en-US" altLang="zh-TW" dirty="0" smtClean="0">
                <a:latin typeface="Cambria Math"/>
              </a:rPr>
              <a:t>329476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>
              <a:latin typeface="Cambria Math"/>
            </a:endParaRPr>
          </a:p>
          <a:p>
            <a:r>
              <a:rPr lang="zh-TW" altLang="en-US" dirty="0">
                <a:latin typeface="Cambria Math"/>
              </a:rPr>
              <a:t>試驗語料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</a:t>
            </a:r>
            <a:r>
              <a:rPr lang="zh-TW" altLang="en-US" dirty="0" smtClean="0">
                <a:latin typeface="Cambria Math"/>
              </a:rPr>
              <a:t>辭典例句</a:t>
            </a:r>
            <a:r>
              <a:rPr lang="en-US" altLang="zh-TW" dirty="0">
                <a:latin typeface="Cambria Math"/>
              </a:rPr>
              <a:t>8027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r>
              <a:rPr lang="zh-TW" altLang="en-US" dirty="0" smtClean="0"/>
              <a:t>翻譯效果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BLEU</a:t>
            </a:r>
            <a:r>
              <a:rPr lang="zh-TW" altLang="en-US" dirty="0" smtClean="0"/>
              <a:t>分數以</a:t>
            </a:r>
            <a:r>
              <a:rPr lang="zh-TW" altLang="en-US" b="1" dirty="0"/>
              <a:t>詞</a:t>
            </a:r>
            <a:r>
              <a:rPr lang="zh-TW" altLang="en-US" dirty="0"/>
              <a:t>為單位</a:t>
            </a:r>
            <a:endParaRPr lang="zh-TW" altLang="zh-TW" dirty="0" smtClean="0"/>
          </a:p>
        </p:txBody>
      </p:sp>
      <p:graphicFrame>
        <p:nvGraphicFramePr>
          <p:cNvPr id="3277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435770"/>
              </p:ext>
            </p:extLst>
          </p:nvPr>
        </p:nvGraphicFramePr>
        <p:xfrm>
          <a:off x="1115616" y="5949280"/>
          <a:ext cx="5516090" cy="64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376"/>
                <a:gridCol w="727119"/>
                <a:gridCol w="727119"/>
                <a:gridCol w="727119"/>
                <a:gridCol w="727119"/>
                <a:gridCol w="727119"/>
                <a:gridCol w="727119"/>
              </a:tblGrid>
              <a:tr h="14401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整理幾擺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25188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BLEU</a:t>
                      </a: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分數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9.3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14.7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</a:tbl>
          </a:graphicData>
        </a:graphic>
      </p:graphicFrame>
      <p:graphicFrame>
        <p:nvGraphicFramePr>
          <p:cNvPr id="2" name="圖表 1"/>
          <p:cNvGraphicFramePr/>
          <p:nvPr>
            <p:extLst>
              <p:ext uri="{D42A27DB-BD31-4B8C-83A1-F6EECF244321}">
                <p14:modId xmlns:p14="http://schemas.microsoft.com/office/powerpoint/2010/main" val="3439645386"/>
              </p:ext>
            </p:extLst>
          </p:nvPr>
        </p:nvGraphicFramePr>
        <p:xfrm>
          <a:off x="4499992" y="1700808"/>
          <a:ext cx="4644008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323807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實驗三－</a:t>
            </a:r>
            <a:r>
              <a:rPr lang="zh-TW" altLang="en-US" dirty="0"/>
              <a:t>分類</a:t>
            </a:r>
            <a:r>
              <a:rPr lang="zh-TW" altLang="en-US" dirty="0" smtClean="0"/>
              <a:t>語言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dirty="0" smtClean="0"/>
              <a:t>TGB</a:t>
            </a:r>
            <a:r>
              <a:rPr lang="zh-TW" altLang="en-US" dirty="0" smtClean="0"/>
              <a:t>通訊語料庫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實驗參數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字詞數量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k=4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定用詞</a:t>
            </a:r>
            <a:r>
              <a:rPr lang="zh-TW" altLang="en-US" dirty="0" smtClean="0"/>
              <a:t>數量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n=7000</a:t>
            </a:r>
          </a:p>
          <a:p>
            <a:pPr lvl="1">
              <a:defRPr/>
            </a:pPr>
            <a:r>
              <a:rPr lang="zh-TW" altLang="en-US" dirty="0" smtClean="0"/>
              <a:t>特徵詞數量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m=0~3000</a:t>
            </a:r>
            <a:endParaRPr lang="en-US" altLang="zh-TW" dirty="0"/>
          </a:p>
          <a:p>
            <a:pPr>
              <a:defRPr/>
            </a:pPr>
            <a:r>
              <a:rPr lang="zh-TW" altLang="en-US" dirty="0" smtClean="0"/>
              <a:t>以段做辨識單位</a:t>
            </a:r>
            <a:endParaRPr lang="zh-TW" altLang="en-US" dirty="0"/>
          </a:p>
        </p:txBody>
      </p:sp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9313512"/>
              </p:ext>
            </p:extLst>
          </p:nvPr>
        </p:nvGraphicFramePr>
        <p:xfrm>
          <a:off x="3027784" y="16288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660879"/>
              </p:ext>
            </p:extLst>
          </p:nvPr>
        </p:nvGraphicFramePr>
        <p:xfrm>
          <a:off x="2483768" y="5589240"/>
          <a:ext cx="586814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565"/>
                <a:gridCol w="1440739"/>
                <a:gridCol w="1584176"/>
                <a:gridCol w="1547664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段數</a:t>
                      </a:r>
                      <a:r>
                        <a:rPr lang="en-US" altLang="zh-TW" dirty="0" smtClean="0"/>
                        <a:t>/</a:t>
                      </a:r>
                      <a:r>
                        <a:rPr lang="zh-TW" altLang="en-US" dirty="0" smtClean="0"/>
                        <a:t>詞數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總合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1000</a:t>
                      </a:r>
                      <a:r>
                        <a:rPr lang="zh-TW" altLang="en-US" dirty="0" smtClean="0"/>
                        <a:t>篇文章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8519/439436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9368/488844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試驗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179</a:t>
                      </a:r>
                      <a:r>
                        <a:rPr lang="zh-TW" altLang="en-US" dirty="0" smtClean="0"/>
                        <a:t>篇文章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2397/114901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1344/75282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02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 smtClean="0"/>
              <a:t>四－加</a:t>
            </a:r>
            <a:r>
              <a:rPr lang="en-US" altLang="zh-TW" dirty="0" smtClean="0"/>
              <a:t>TGB</a:t>
            </a:r>
            <a:r>
              <a:rPr lang="zh-TW" altLang="en-US" dirty="0" smtClean="0"/>
              <a:t>了的翻譯效果</a:t>
            </a:r>
            <a:endParaRPr lang="zh-TW" altLang="zh-TW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018756"/>
          </a:xfrm>
        </p:spPr>
        <p:txBody>
          <a:bodyPr>
            <a:normAutofit fontScale="92500" lnSpcReduction="10000"/>
          </a:bodyPr>
          <a:lstStyle/>
          <a:p>
            <a:r>
              <a:rPr lang="zh-TW" altLang="zh-TW" dirty="0" smtClean="0"/>
              <a:t>訓練語料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教育部辭典條目</a:t>
            </a:r>
            <a:r>
              <a:rPr lang="en-US" altLang="zh-TW" dirty="0">
                <a:latin typeface="Cambria Math"/>
              </a:rPr>
              <a:t>35130</a:t>
            </a:r>
            <a:r>
              <a:rPr lang="zh-TW" altLang="en-US" dirty="0" smtClean="0">
                <a:latin typeface="Cambria Math"/>
              </a:rPr>
              <a:t>詞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/>
              <a:t>教育部附錄句</a:t>
            </a:r>
            <a:r>
              <a:rPr lang="en-US" altLang="zh-TW" dirty="0" smtClean="0"/>
              <a:t>388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新聞</a:t>
            </a:r>
            <a:r>
              <a:rPr lang="zh-TW" altLang="en-US" dirty="0">
                <a:latin typeface="Cambria Math"/>
              </a:rPr>
              <a:t>平行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64121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>
                <a:latin typeface="Cambria Math"/>
              </a:rPr>
              <a:t>數位典藏</a:t>
            </a:r>
            <a:r>
              <a:rPr lang="en-US" altLang="zh-TW" dirty="0" smtClean="0">
                <a:latin typeface="Cambria Math"/>
              </a:rPr>
              <a:t>329476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en-US" altLang="zh-TW" dirty="0" smtClean="0">
                <a:latin typeface="Cambria Math"/>
              </a:rPr>
              <a:t>TGB</a:t>
            </a:r>
            <a:r>
              <a:rPr lang="zh-TW" altLang="en-US" dirty="0" smtClean="0">
                <a:latin typeface="Cambria Math"/>
              </a:rPr>
              <a:t>平行語料</a:t>
            </a:r>
            <a:r>
              <a:rPr lang="en-US" altLang="zh-TW" dirty="0" smtClean="0">
                <a:latin typeface="Cambria Math"/>
              </a:rPr>
              <a:t>35025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r>
              <a:rPr lang="zh-TW" altLang="en-US" dirty="0" smtClean="0">
                <a:latin typeface="Cambria Math"/>
              </a:rPr>
              <a:t>試驗</a:t>
            </a:r>
            <a:r>
              <a:rPr lang="zh-TW" altLang="en-US" dirty="0">
                <a:latin typeface="Cambria Math"/>
              </a:rPr>
              <a:t>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教育部辭典平行例句</a:t>
            </a:r>
            <a:r>
              <a:rPr lang="en-US" altLang="zh-TW" dirty="0">
                <a:latin typeface="Cambria Math"/>
              </a:rPr>
              <a:t>8027</a:t>
            </a:r>
            <a:r>
              <a:rPr lang="zh-TW" altLang="en-US" dirty="0">
                <a:latin typeface="Cambria Math"/>
              </a:rPr>
              <a:t>句</a:t>
            </a:r>
            <a:endParaRPr lang="en-US" altLang="zh-TW" dirty="0">
              <a:latin typeface="Cambria Math"/>
            </a:endParaRPr>
          </a:p>
          <a:p>
            <a:r>
              <a:rPr lang="zh-TW" altLang="en-US" dirty="0"/>
              <a:t>翻譯效果</a:t>
            </a:r>
            <a:endParaRPr lang="en-US" altLang="zh-TW" dirty="0"/>
          </a:p>
          <a:p>
            <a:pPr lvl="1"/>
            <a:r>
              <a:rPr lang="en-US" altLang="zh-TW" dirty="0"/>
              <a:t>BLEU</a:t>
            </a:r>
            <a:r>
              <a:rPr lang="zh-TW" altLang="en-US" dirty="0"/>
              <a:t>分數以</a:t>
            </a:r>
            <a:r>
              <a:rPr lang="zh-TW" altLang="en-US" b="1" dirty="0"/>
              <a:t>詞</a:t>
            </a:r>
            <a:r>
              <a:rPr lang="zh-TW" altLang="en-US" dirty="0"/>
              <a:t>為單位</a:t>
            </a:r>
            <a:endParaRPr lang="zh-TW" altLang="zh-TW" dirty="0"/>
          </a:p>
          <a:p>
            <a:endParaRPr lang="zh-TW" altLang="zh-TW" dirty="0" smtClean="0"/>
          </a:p>
        </p:txBody>
      </p:sp>
      <p:graphicFrame>
        <p:nvGraphicFramePr>
          <p:cNvPr id="3277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349745"/>
              </p:ext>
            </p:extLst>
          </p:nvPr>
        </p:nvGraphicFramePr>
        <p:xfrm>
          <a:off x="1187624" y="5733256"/>
          <a:ext cx="4467841" cy="972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311"/>
                <a:gridCol w="1450765"/>
                <a:gridCol w="1450765"/>
              </a:tblGrid>
              <a:tr h="14401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加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TGB</a:t>
                      </a: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語料前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加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TGB</a:t>
                      </a: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語料後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25188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平行語料句數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64121</a:t>
                      </a: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句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99146</a:t>
                      </a: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句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25188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BLEU</a:t>
                      </a: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分數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19.3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64240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 smtClean="0"/>
              <a:t>五－斷字佮斷詞的效果比較環境</a:t>
            </a:r>
            <a:endParaRPr lang="zh-TW" altLang="zh-TW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018756"/>
          </a:xfrm>
        </p:spPr>
        <p:txBody>
          <a:bodyPr>
            <a:normAutofit fontScale="92500" lnSpcReduction="10000"/>
          </a:bodyPr>
          <a:lstStyle/>
          <a:p>
            <a:r>
              <a:rPr lang="zh-TW" altLang="zh-TW" dirty="0" smtClean="0"/>
              <a:t>訓練語料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教育部辭典條目</a:t>
            </a:r>
            <a:r>
              <a:rPr lang="en-US" altLang="zh-TW" dirty="0">
                <a:latin typeface="Cambria Math"/>
              </a:rPr>
              <a:t>35130</a:t>
            </a:r>
            <a:r>
              <a:rPr lang="zh-TW" altLang="en-US" dirty="0" smtClean="0">
                <a:latin typeface="Cambria Math"/>
              </a:rPr>
              <a:t>詞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/>
              <a:t>教育部附錄句</a:t>
            </a:r>
            <a:r>
              <a:rPr lang="en-US" altLang="zh-TW" dirty="0" smtClean="0"/>
              <a:t>388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新聞</a:t>
            </a:r>
            <a:r>
              <a:rPr lang="zh-TW" altLang="en-US" dirty="0">
                <a:latin typeface="Cambria Math"/>
              </a:rPr>
              <a:t>平行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64121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>
                <a:latin typeface="Cambria Math"/>
              </a:rPr>
              <a:t>數位典藏</a:t>
            </a:r>
            <a:r>
              <a:rPr lang="en-US" altLang="zh-TW" dirty="0" smtClean="0">
                <a:latin typeface="Cambria Math"/>
              </a:rPr>
              <a:t>329476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en-US" altLang="zh-TW" dirty="0" smtClean="0">
                <a:latin typeface="Cambria Math"/>
              </a:rPr>
              <a:t>TGB</a:t>
            </a:r>
            <a:r>
              <a:rPr lang="zh-TW" altLang="en-US" dirty="0" smtClean="0">
                <a:latin typeface="Cambria Math"/>
              </a:rPr>
              <a:t>平行語料</a:t>
            </a:r>
            <a:r>
              <a:rPr lang="en-US" altLang="zh-TW" dirty="0" smtClean="0">
                <a:latin typeface="Cambria Math"/>
              </a:rPr>
              <a:t>35025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r>
              <a:rPr lang="zh-TW" altLang="en-US" dirty="0" smtClean="0">
                <a:latin typeface="Cambria Math"/>
              </a:rPr>
              <a:t>試驗</a:t>
            </a:r>
            <a:r>
              <a:rPr lang="zh-TW" altLang="en-US" dirty="0">
                <a:latin typeface="Cambria Math"/>
              </a:rPr>
              <a:t>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教育部辭典平行例句</a:t>
            </a:r>
            <a:r>
              <a:rPr lang="en-US" altLang="zh-TW" dirty="0">
                <a:latin typeface="Cambria Math"/>
              </a:rPr>
              <a:t>8027</a:t>
            </a:r>
            <a:r>
              <a:rPr lang="zh-TW" altLang="en-US" dirty="0">
                <a:latin typeface="Cambria Math"/>
              </a:rPr>
              <a:t>句</a:t>
            </a:r>
            <a:endParaRPr lang="en-US" altLang="zh-TW" dirty="0">
              <a:latin typeface="Cambria Math"/>
            </a:endParaRPr>
          </a:p>
          <a:p>
            <a:r>
              <a:rPr lang="zh-TW" altLang="en-US" dirty="0"/>
              <a:t>翻譯效果</a:t>
            </a:r>
            <a:endParaRPr lang="en-US" altLang="zh-TW" dirty="0"/>
          </a:p>
          <a:p>
            <a:pPr lvl="1"/>
            <a:r>
              <a:rPr lang="en-US" altLang="zh-TW" dirty="0"/>
              <a:t>BLEU</a:t>
            </a:r>
            <a:r>
              <a:rPr lang="zh-TW" altLang="en-US" dirty="0"/>
              <a:t>分數</a:t>
            </a:r>
            <a:r>
              <a:rPr lang="zh-TW" altLang="en-US" dirty="0" smtClean="0"/>
              <a:t>以</a:t>
            </a:r>
            <a:r>
              <a:rPr lang="zh-TW" altLang="en-US" b="1" dirty="0" smtClean="0">
                <a:solidFill>
                  <a:srgbClr val="FF0000"/>
                </a:solidFill>
              </a:rPr>
              <a:t>字</a:t>
            </a:r>
            <a:r>
              <a:rPr lang="zh-TW" altLang="en-US" dirty="0" smtClean="0"/>
              <a:t>為</a:t>
            </a:r>
            <a:r>
              <a:rPr lang="zh-TW" altLang="en-US" dirty="0"/>
              <a:t>單位</a:t>
            </a:r>
            <a:endParaRPr lang="zh-TW" altLang="zh-TW" dirty="0"/>
          </a:p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5669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語料狀況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語料庫介紹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語料樣式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翻譯模型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評分方式</a:t>
            </a:r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第二節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相關文獻佮背景</a:t>
            </a:r>
            <a:r>
              <a:rPr lang="zh-TW" altLang="en-US" dirty="0" smtClean="0"/>
              <a:t>智識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 smtClean="0"/>
              <a:t>五－斷字佮斷詞的效果</a:t>
            </a:r>
            <a:r>
              <a:rPr lang="zh-TW" altLang="en-US" dirty="0"/>
              <a:t>比較實驗</a:t>
            </a:r>
            <a:endParaRPr lang="zh-TW" altLang="zh-TW" dirty="0"/>
          </a:p>
        </p:txBody>
      </p:sp>
      <p:graphicFrame>
        <p:nvGraphicFramePr>
          <p:cNvPr id="2" name="圖表 1"/>
          <p:cNvGraphicFramePr/>
          <p:nvPr>
            <p:extLst>
              <p:ext uri="{D42A27DB-BD31-4B8C-83A1-F6EECF244321}">
                <p14:modId xmlns:p14="http://schemas.microsoft.com/office/powerpoint/2010/main" val="1405814671"/>
              </p:ext>
            </p:extLst>
          </p:nvPr>
        </p:nvGraphicFramePr>
        <p:xfrm>
          <a:off x="827584" y="1916832"/>
          <a:ext cx="8064896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7164288" y="33314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未知詞處理方法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5026126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第四節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結論佮未來發展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zh-TW" altLang="en-US" dirty="0" smtClean="0"/>
              <a:t>結論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拄好長度斷</a:t>
            </a:r>
            <a:r>
              <a:rPr lang="zh-TW" altLang="en-US" dirty="0" smtClean="0"/>
              <a:t>詞佮長</a:t>
            </a:r>
            <a:r>
              <a:rPr lang="zh-TW" altLang="en-US" dirty="0" smtClean="0"/>
              <a:t>詞</a:t>
            </a:r>
            <a:r>
              <a:rPr lang="zh-TW" altLang="en-US" dirty="0" smtClean="0"/>
              <a:t>優先差無濟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整理資訊</a:t>
            </a:r>
            <a:r>
              <a:rPr lang="zh-TW" altLang="en-US" dirty="0" smtClean="0"/>
              <a:t>無完整的語料庫，對翻譯有幫助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分類閩南語佮</a:t>
            </a:r>
            <a:r>
              <a:rPr lang="zh-TW" altLang="en-US" dirty="0" smtClean="0"/>
              <a:t>華語各</a:t>
            </a:r>
            <a:r>
              <a:rPr lang="en-US" altLang="zh-TW" dirty="0" smtClean="0"/>
              <a:t>50</a:t>
            </a:r>
            <a:r>
              <a:rPr lang="zh-TW" altLang="en-US" dirty="0"/>
              <a:t>个特徵</a:t>
            </a:r>
            <a:r>
              <a:rPr lang="zh-TW" altLang="en-US" dirty="0" smtClean="0"/>
              <a:t>詞就夠用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華語有斷詞有較好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閩南語有斷詞顛倒無效果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可能是斷詞的效果無好</a:t>
            </a:r>
            <a:endParaRPr lang="en-US" altLang="zh-TW" dirty="0"/>
          </a:p>
          <a:p>
            <a:pPr>
              <a:defRPr/>
            </a:pPr>
            <a:r>
              <a:rPr lang="zh-TW" altLang="en-US" dirty="0" smtClean="0"/>
              <a:t>未來發展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自動校對語料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加強斷詞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應用佇字幕辨識</a:t>
            </a:r>
          </a:p>
        </p:txBody>
      </p:sp>
    </p:spTree>
    <p:extLst>
      <p:ext uri="{BB962C8B-B14F-4D97-AF65-F5344CB8AC3E}">
        <p14:creationId xmlns:p14="http://schemas.microsoft.com/office/powerpoint/2010/main" val="175322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未來發展─加強翻譯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zh-TW" altLang="en-US" dirty="0"/>
              <a:t>自動校對</a:t>
            </a:r>
            <a:r>
              <a:rPr lang="zh-TW" altLang="en-US" dirty="0" smtClean="0"/>
              <a:t>語料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翻譯的訓練語料有誠濟錯誤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語料需要人工校對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減人工負擔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問題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語料改錯字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方法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用「原始語料」佮「校對語料」訓練翻譯模型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加強</a:t>
            </a:r>
            <a:r>
              <a:rPr lang="zh-TW" altLang="en-US" dirty="0"/>
              <a:t>斷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目的</a:t>
            </a:r>
            <a:endParaRPr lang="zh-TW" altLang="en-US" dirty="0"/>
          </a:p>
          <a:p>
            <a:pPr lvl="2">
              <a:defRPr/>
            </a:pPr>
            <a:r>
              <a:rPr lang="zh-TW" altLang="en-US" dirty="0"/>
              <a:t>斷</a:t>
            </a:r>
            <a:r>
              <a:rPr lang="zh-TW" altLang="en-US" dirty="0" smtClean="0"/>
              <a:t>詞效果影響著翻譯效果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詞性</a:t>
            </a:r>
            <a:r>
              <a:rPr lang="zh-TW" altLang="en-US" dirty="0"/>
              <a:t>斷詞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剖析</a:t>
            </a:r>
            <a:r>
              <a:rPr lang="zh-TW" altLang="en-US" dirty="0"/>
              <a:t>器</a:t>
            </a:r>
            <a:endParaRPr lang="en-US" altLang="zh-TW" dirty="0"/>
          </a:p>
          <a:p>
            <a:pPr lvl="3">
              <a:defRPr/>
            </a:pPr>
            <a:r>
              <a:rPr lang="zh-TW" altLang="en-US" dirty="0"/>
              <a:t>我佮伊欲來去食</a:t>
            </a:r>
            <a:r>
              <a:rPr lang="zh-TW" altLang="en-US" dirty="0" smtClean="0"/>
              <a:t>飯</a:t>
            </a:r>
            <a:endParaRPr lang="en-US" altLang="zh-TW" dirty="0"/>
          </a:p>
        </p:txBody>
      </p:sp>
      <p:grpSp>
        <p:nvGrpSpPr>
          <p:cNvPr id="3" name="群組 2"/>
          <p:cNvGrpSpPr/>
          <p:nvPr/>
        </p:nvGrpSpPr>
        <p:grpSpPr>
          <a:xfrm>
            <a:off x="3963345" y="1850520"/>
            <a:ext cx="4579031" cy="2036669"/>
            <a:chOff x="3624499" y="4462134"/>
            <a:chExt cx="4579031" cy="2036669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6927400" y="5919791"/>
              <a:ext cx="1268929" cy="57901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校對語料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4412358" y="4547113"/>
              <a:ext cx="1268929" cy="57901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原始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9" name="AutoShape 8"/>
            <p:cNvCxnSpPr>
              <a:cxnSpLocks noChangeShapeType="1"/>
              <a:stCxn id="11" idx="2"/>
              <a:endCxn id="5" idx="0"/>
            </p:cNvCxnSpPr>
            <p:nvPr/>
          </p:nvCxnSpPr>
          <p:spPr bwMode="auto">
            <a:xfrm>
              <a:off x="7561864" y="5212545"/>
              <a:ext cx="1" cy="70724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6920198" y="4462134"/>
              <a:ext cx="1283332" cy="75041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人工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校對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12" name="AutoShape 11"/>
            <p:cNvCxnSpPr>
              <a:cxnSpLocks noChangeShapeType="1"/>
              <a:stCxn id="6" idx="3"/>
              <a:endCxn id="11" idx="1"/>
            </p:cNvCxnSpPr>
            <p:nvPr/>
          </p:nvCxnSpPr>
          <p:spPr bwMode="auto">
            <a:xfrm>
              <a:off x="5681287" y="4836619"/>
              <a:ext cx="1238911" cy="72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12"/>
            <p:cNvCxnSpPr>
              <a:cxnSpLocks noChangeShapeType="1"/>
              <a:endCxn id="6" idx="1"/>
            </p:cNvCxnSpPr>
            <p:nvPr/>
          </p:nvCxnSpPr>
          <p:spPr bwMode="auto">
            <a:xfrm>
              <a:off x="3624499" y="4838060"/>
              <a:ext cx="786419" cy="0"/>
            </a:xfrm>
            <a:prstGeom prst="straightConnector1">
              <a:avLst/>
            </a:prstGeom>
            <a:noFill/>
            <a:ln w="720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2" name="AutoShape 4"/>
            <p:cNvSpPr>
              <a:spLocks noChangeArrowheads="1"/>
            </p:cNvSpPr>
            <p:nvPr/>
          </p:nvSpPr>
          <p:spPr bwMode="auto">
            <a:xfrm>
              <a:off x="4412358" y="5907302"/>
              <a:ext cx="1268929" cy="57901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訓練資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3" name="AutoShape 11"/>
            <p:cNvCxnSpPr>
              <a:cxnSpLocks noChangeShapeType="1"/>
              <a:stCxn id="5" idx="1"/>
              <a:endCxn id="22" idx="3"/>
            </p:cNvCxnSpPr>
            <p:nvPr/>
          </p:nvCxnSpPr>
          <p:spPr bwMode="auto">
            <a:xfrm flipH="1" flipV="1">
              <a:off x="5681287" y="6196808"/>
              <a:ext cx="1246113" cy="1248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62" name="群組 61"/>
          <p:cNvGrpSpPr/>
          <p:nvPr/>
        </p:nvGrpSpPr>
        <p:grpSpPr>
          <a:xfrm>
            <a:off x="4233456" y="4585347"/>
            <a:ext cx="4038811" cy="1881944"/>
            <a:chOff x="4925853" y="1872942"/>
            <a:chExt cx="4038811" cy="1881944"/>
          </a:xfrm>
        </p:grpSpPr>
        <p:sp>
          <p:nvSpPr>
            <p:cNvPr id="27" name="Oval 3"/>
            <p:cNvSpPr>
              <a:spLocks noChangeArrowheads="1"/>
            </p:cNvSpPr>
            <p:nvPr/>
          </p:nvSpPr>
          <p:spPr bwMode="auto">
            <a:xfrm>
              <a:off x="5579484" y="2733998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492585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我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801240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食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6469131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欲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544027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8526834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飯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6983557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來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5954705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/>
                <a:t>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749798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去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7" name="Oval 3"/>
            <p:cNvSpPr>
              <a:spLocks noChangeArrowheads="1"/>
            </p:cNvSpPr>
            <p:nvPr/>
          </p:nvSpPr>
          <p:spPr bwMode="auto">
            <a:xfrm>
              <a:off x="7379976" y="2701347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8" name="Oval 3"/>
            <p:cNvSpPr>
              <a:spLocks noChangeArrowheads="1"/>
            </p:cNvSpPr>
            <p:nvPr/>
          </p:nvSpPr>
          <p:spPr bwMode="auto">
            <a:xfrm>
              <a:off x="8408827" y="2695333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9" name="Oval 3"/>
            <p:cNvSpPr>
              <a:spLocks noChangeArrowheads="1"/>
            </p:cNvSpPr>
            <p:nvPr/>
          </p:nvSpPr>
          <p:spPr bwMode="auto">
            <a:xfrm>
              <a:off x="6865549" y="1872942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cxnSp>
          <p:nvCxnSpPr>
            <p:cNvPr id="40" name="直線單箭頭接點 39"/>
            <p:cNvCxnSpPr>
              <a:stCxn id="28" idx="0"/>
              <a:endCxn id="27" idx="3"/>
            </p:cNvCxnSpPr>
            <p:nvPr/>
          </p:nvCxnSpPr>
          <p:spPr bwMode="auto">
            <a:xfrm flipV="1">
              <a:off x="5144768" y="2869735"/>
              <a:ext cx="458062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>
              <a:stCxn id="31" idx="0"/>
              <a:endCxn id="27" idx="4"/>
            </p:cNvCxnSpPr>
            <p:nvPr/>
          </p:nvCxnSpPr>
          <p:spPr bwMode="auto">
            <a:xfrm flipV="1">
              <a:off x="5659194" y="2893024"/>
              <a:ext cx="0" cy="42484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stCxn id="34" idx="0"/>
              <a:endCxn id="27" idx="5"/>
            </p:cNvCxnSpPr>
            <p:nvPr/>
          </p:nvCxnSpPr>
          <p:spPr bwMode="auto">
            <a:xfrm flipH="1" flipV="1">
              <a:off x="5715557" y="2869735"/>
              <a:ext cx="458063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>
              <a:stCxn id="33" idx="0"/>
              <a:endCxn id="37" idx="4"/>
            </p:cNvCxnSpPr>
            <p:nvPr/>
          </p:nvCxnSpPr>
          <p:spPr bwMode="auto">
            <a:xfrm flipV="1">
              <a:off x="7202472" y="2860373"/>
              <a:ext cx="257214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>
              <a:stCxn id="36" idx="0"/>
              <a:endCxn id="37" idx="4"/>
            </p:cNvCxnSpPr>
            <p:nvPr/>
          </p:nvCxnSpPr>
          <p:spPr bwMode="auto">
            <a:xfrm flipH="1" flipV="1">
              <a:off x="7459686" y="2860373"/>
              <a:ext cx="257212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>
              <a:stCxn id="29" idx="0"/>
              <a:endCxn id="38" idx="4"/>
            </p:cNvCxnSpPr>
            <p:nvPr/>
          </p:nvCxnSpPr>
          <p:spPr bwMode="auto">
            <a:xfrm flipV="1">
              <a:off x="8231324" y="2854359"/>
              <a:ext cx="257213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>
              <a:stCxn id="32" idx="0"/>
              <a:endCxn id="38" idx="4"/>
            </p:cNvCxnSpPr>
            <p:nvPr/>
          </p:nvCxnSpPr>
          <p:spPr bwMode="auto">
            <a:xfrm flipH="1" flipV="1">
              <a:off x="8488537" y="2854359"/>
              <a:ext cx="257212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>
              <a:stCxn id="27" idx="0"/>
              <a:endCxn id="39" idx="4"/>
            </p:cNvCxnSpPr>
            <p:nvPr/>
          </p:nvCxnSpPr>
          <p:spPr bwMode="auto">
            <a:xfrm flipV="1">
              <a:off x="5659194" y="2031968"/>
              <a:ext cx="1286065" cy="70203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單箭頭接點 55"/>
            <p:cNvCxnSpPr>
              <a:stCxn id="30" idx="0"/>
              <a:endCxn id="39" idx="4"/>
            </p:cNvCxnSpPr>
            <p:nvPr/>
          </p:nvCxnSpPr>
          <p:spPr bwMode="auto">
            <a:xfrm flipV="1">
              <a:off x="6688046" y="2031968"/>
              <a:ext cx="257213" cy="128590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>
              <a:stCxn id="37" idx="0"/>
              <a:endCxn id="39" idx="4"/>
            </p:cNvCxnSpPr>
            <p:nvPr/>
          </p:nvCxnSpPr>
          <p:spPr bwMode="auto">
            <a:xfrm flipH="1" flipV="1">
              <a:off x="6945259" y="2031968"/>
              <a:ext cx="514427" cy="66937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>
              <a:stCxn id="38" idx="0"/>
              <a:endCxn id="39" idx="4"/>
            </p:cNvCxnSpPr>
            <p:nvPr/>
          </p:nvCxnSpPr>
          <p:spPr bwMode="auto">
            <a:xfrm flipH="1" flipV="1">
              <a:off x="6945259" y="2031968"/>
              <a:ext cx="1543278" cy="66336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439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未來發展─應用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字幕</a:t>
            </a:r>
            <a:r>
              <a:rPr lang="zh-TW" altLang="en-US" dirty="0" smtClean="0"/>
              <a:t>辨識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目的</a:t>
            </a:r>
            <a:endParaRPr lang="zh-TW" altLang="en-US" dirty="0"/>
          </a:p>
          <a:p>
            <a:pPr lvl="2"/>
            <a:r>
              <a:rPr lang="zh-TW" altLang="en-US" dirty="0"/>
              <a:t>聲音語料大部份母語</a:t>
            </a:r>
            <a:r>
              <a:rPr lang="zh-TW" altLang="en-US" dirty="0" smtClean="0"/>
              <a:t>發音、配</a:t>
            </a:r>
            <a:r>
              <a:rPr lang="zh-TW" altLang="en-US" dirty="0"/>
              <a:t>華語</a:t>
            </a:r>
            <a:r>
              <a:rPr lang="zh-TW" altLang="en-US" dirty="0" smtClean="0"/>
              <a:t>字幕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電視劇、廣播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補上母語字幕，學母語用字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輸入母語聲音、華語字幕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輸出母語字幕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第五節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參考文獻</a:t>
            </a:r>
            <a:endParaRPr lang="zh-TW" altLang="en-US" dirty="0"/>
          </a:p>
        </p:txBody>
      </p:sp>
      <p:sp>
        <p:nvSpPr>
          <p:cNvPr id="583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/>
              <a:t>Ma, Wei-Yun and </a:t>
            </a:r>
            <a:r>
              <a:rPr lang="en-US" altLang="zh-TW" dirty="0" err="1"/>
              <a:t>Keh-Jiann</a:t>
            </a:r>
            <a:r>
              <a:rPr lang="en-US" altLang="zh-TW" dirty="0"/>
              <a:t> Chen, 2003, "Introduction to CKIP Chinese Word Segmentation System for the First International Chinese Word Segmentation Bakeoff", Proceedings of ACL, Second SIGHAN Workshop on Chinese Language Processing, pp168-171.</a:t>
            </a:r>
            <a:endParaRPr lang="en-US" altLang="zh-TW" dirty="0" smtClean="0"/>
          </a:p>
          <a:p>
            <a:r>
              <a:rPr lang="en-US" altLang="zh-TW" dirty="0" smtClean="0"/>
              <a:t>Peter </a:t>
            </a:r>
            <a:r>
              <a:rPr lang="en-US" altLang="zh-TW" dirty="0"/>
              <a:t>F. Brown , Vincent J. Della </a:t>
            </a:r>
            <a:r>
              <a:rPr lang="en-US" altLang="zh-TW" dirty="0" err="1"/>
              <a:t>Pietra</a:t>
            </a:r>
            <a:r>
              <a:rPr lang="en-US" altLang="zh-TW" dirty="0"/>
              <a:t> , Stephen A. Della </a:t>
            </a:r>
            <a:r>
              <a:rPr lang="en-US" altLang="zh-TW" dirty="0" err="1"/>
              <a:t>Pietra</a:t>
            </a:r>
            <a:r>
              <a:rPr lang="en-US" altLang="zh-TW" dirty="0"/>
              <a:t> , Robert L. Mercer, The mathematics of statistical machine translation: parameter estimation, Computational Linguistics, v.19 n.2, June 1993 </a:t>
            </a:r>
            <a:endParaRPr lang="en-US" altLang="zh-TW" dirty="0" smtClean="0"/>
          </a:p>
          <a:p>
            <a:r>
              <a:rPr lang="en-US" altLang="zh-TW" dirty="0"/>
              <a:t>Philipp Koehn, </a:t>
            </a:r>
            <a:r>
              <a:rPr lang="en-US" altLang="zh-TW" dirty="0" err="1"/>
              <a:t>Hieu</a:t>
            </a:r>
            <a:r>
              <a:rPr lang="en-US" altLang="zh-TW" dirty="0"/>
              <a:t> Hoang, Alexandra Birch, Chris </a:t>
            </a:r>
            <a:r>
              <a:rPr lang="en-US" altLang="zh-TW" dirty="0" err="1"/>
              <a:t>Callison</a:t>
            </a:r>
            <a:r>
              <a:rPr lang="en-US" altLang="zh-TW" dirty="0"/>
              <a:t>-Burch, Marcello Federico, Nicola </a:t>
            </a:r>
            <a:r>
              <a:rPr lang="en-US" altLang="zh-TW" dirty="0" err="1"/>
              <a:t>Bertoldi</a:t>
            </a:r>
            <a:r>
              <a:rPr lang="en-US" altLang="zh-TW" dirty="0"/>
              <a:t>, Brooke Cowan, Wade Shen, Christine Moran, Richard </a:t>
            </a:r>
            <a:r>
              <a:rPr lang="en-US" altLang="zh-TW" dirty="0" err="1"/>
              <a:t>Zens</a:t>
            </a:r>
            <a:r>
              <a:rPr lang="en-US" altLang="zh-TW" dirty="0"/>
              <a:t>, Chris Dyer, </a:t>
            </a:r>
            <a:r>
              <a:rPr lang="en-US" altLang="zh-TW" dirty="0" err="1"/>
              <a:t>Ondrej</a:t>
            </a:r>
            <a:r>
              <a:rPr lang="en-US" altLang="zh-TW" dirty="0"/>
              <a:t> </a:t>
            </a:r>
            <a:r>
              <a:rPr lang="en-US" altLang="zh-TW" dirty="0" err="1"/>
              <a:t>Bojar</a:t>
            </a:r>
            <a:r>
              <a:rPr lang="en-US" altLang="zh-TW" dirty="0"/>
              <a:t>, Alexandra Constantin, Evan </a:t>
            </a:r>
            <a:r>
              <a:rPr lang="en-US" altLang="zh-TW" dirty="0" err="1"/>
              <a:t>Herbst</a:t>
            </a:r>
            <a:r>
              <a:rPr lang="en-US" altLang="zh-TW" dirty="0"/>
              <a:t>, Moses: Open Source Toolkit for Statistical Machine Translation, Annual Meeting of the Association for Computational Linguistics (ACL), demonstration session, Prague, Czech Republic, June 2007. 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122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多謝逐家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18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附錄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語言模型介紹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898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95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動機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想欲改善翻譯效果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改變語料樣式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用開源翻譯工具，無修改演算法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GIZA++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SRILM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Moses</a:t>
            </a:r>
          </a:p>
          <a:p>
            <a:pPr eaLnBrk="1" hangingPunct="1"/>
            <a:r>
              <a:rPr lang="zh-TW" altLang="en-US" dirty="0" smtClean="0"/>
              <a:t>問題</a:t>
            </a:r>
            <a:endParaRPr lang="en-US" altLang="zh-TW" dirty="0"/>
          </a:p>
          <a:p>
            <a:pPr lvl="1" eaLnBrk="1" hangingPunct="1"/>
            <a:r>
              <a:rPr lang="zh-TW" altLang="en-US" dirty="0"/>
              <a:t>探討佗一種樣式</a:t>
            </a:r>
            <a:r>
              <a:rPr lang="zh-TW" altLang="en-US" dirty="0" smtClean="0"/>
              <a:t>較好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改變翻譯的流程</a:t>
            </a:r>
            <a:endParaRPr lang="en-US" altLang="zh-TW" dirty="0" smtClean="0"/>
          </a:p>
          <a:p>
            <a:pPr lvl="2" eaLnBrk="1" hangingPunct="1"/>
            <a:endParaRPr lang="en-US" altLang="zh-TW" dirty="0" smtClean="0"/>
          </a:p>
          <a:p>
            <a:pPr lvl="1" eaLnBrk="1" hangingPunct="1"/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三</a:t>
            </a:r>
            <a:r>
              <a:rPr lang="zh-TW" altLang="zh-TW" dirty="0" smtClean="0"/>
              <a:t>節：語料</a:t>
            </a:r>
            <a:r>
              <a:rPr lang="zh-TW" altLang="en-US" dirty="0" smtClean="0"/>
              <a:t>樣</a:t>
            </a:r>
            <a:r>
              <a:rPr lang="zh-TW" altLang="zh-TW" dirty="0" smtClean="0"/>
              <a:t>式</a:t>
            </a:r>
            <a:r>
              <a:rPr lang="zh-TW" altLang="en-US" dirty="0" smtClean="0"/>
              <a:t>探討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3324422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問題改善</a:t>
            </a:r>
            <a:endParaRPr lang="zh-TW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現象研究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平行語料無法</a:t>
            </a:r>
            <a:r>
              <a:rPr lang="zh-TW" altLang="en-US" dirty="0" smtClean="0"/>
              <a:t>度</a:t>
            </a:r>
            <a:r>
              <a:rPr lang="zh-TW" altLang="zh-TW" dirty="0" smtClean="0"/>
              <a:t>充分利用</a:t>
            </a:r>
          </a:p>
          <a:p>
            <a:pPr lvl="2" eaLnBrk="1" hangingPunct="1"/>
            <a:r>
              <a:rPr lang="zh-TW" altLang="en-US" dirty="0" smtClean="0"/>
              <a:t>訓練語料有「</a:t>
            </a:r>
            <a:r>
              <a:rPr lang="zh-TW" altLang="zh-TW" dirty="0" smtClean="0"/>
              <a:t>一百五十位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對「一百五十項」無法度用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解決方法</a:t>
            </a:r>
          </a:p>
          <a:p>
            <a:pPr lvl="1" eaLnBrk="1" hangingPunct="1"/>
            <a:r>
              <a:rPr lang="zh-TW" altLang="en-US" dirty="0"/>
              <a:t>語料</a:t>
            </a:r>
            <a:r>
              <a:rPr lang="zh-TW" altLang="en-US" dirty="0" smtClean="0"/>
              <a:t>的單位對斷詞組改做斷字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字做一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單位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「一 百 五 十 位」的「一 百 五 十」就會當充分利用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效果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82.94</a:t>
            </a:r>
            <a:r>
              <a:rPr lang="zh-TW" altLang="zh-TW" dirty="0"/>
              <a:t>分</a:t>
            </a:r>
            <a:endParaRPr lang="zh-TW" altLang="zh-TW" dirty="0" smtClean="0"/>
          </a:p>
        </p:txBody>
      </p:sp>
      <p:grpSp>
        <p:nvGrpSpPr>
          <p:cNvPr id="5" name="群組 4"/>
          <p:cNvGrpSpPr/>
          <p:nvPr/>
        </p:nvGrpSpPr>
        <p:grpSpPr>
          <a:xfrm>
            <a:off x="2598251" y="5301148"/>
            <a:ext cx="6144861" cy="869950"/>
            <a:chOff x="2411760" y="5361649"/>
            <a:chExt cx="6144861" cy="869950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2411760" y="5491277"/>
              <a:ext cx="1435769" cy="58620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12" name="AutoShape 5"/>
            <p:cNvCxnSpPr>
              <a:cxnSpLocks noChangeShapeType="1"/>
              <a:stCxn id="11" idx="3"/>
              <a:endCxn id="13" idx="1"/>
            </p:cNvCxnSpPr>
            <p:nvPr/>
          </p:nvCxnSpPr>
          <p:spPr bwMode="auto">
            <a:xfrm>
              <a:off x="3847529" y="5783661"/>
              <a:ext cx="327332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7120852" y="5491277"/>
              <a:ext cx="1435769" cy="58620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字句</a:t>
              </a:r>
            </a:p>
          </p:txBody>
        </p:sp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5670682" y="5361649"/>
              <a:ext cx="1077187" cy="869950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15" name="AutoShape 8"/>
            <p:cNvSpPr>
              <a:spLocks noChangeArrowheads="1"/>
            </p:cNvSpPr>
            <p:nvPr/>
          </p:nvSpPr>
          <p:spPr bwMode="auto">
            <a:xfrm>
              <a:off x="4220512" y="5361649"/>
              <a:ext cx="1077187" cy="869950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65508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閩南語語料種類</a:t>
            </a:r>
            <a:endParaRPr lang="zh-TW" altLang="zh-TW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452827"/>
              </p:ext>
            </p:extLst>
          </p:nvPr>
        </p:nvGraphicFramePr>
        <p:xfrm>
          <a:off x="395536" y="1916832"/>
          <a:ext cx="8352928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2592288"/>
                <a:gridCol w="2088232"/>
                <a:gridCol w="2016224"/>
              </a:tblGrid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種類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範例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語料庫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備註</a:t>
                      </a:r>
                      <a:endParaRPr lang="zh-TW" altLang="en-US" dirty="0"/>
                    </a:p>
                  </a:txBody>
                  <a:tcPr/>
                </a:tc>
              </a:tr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全部漢字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全部羅馬拼音</a:t>
                      </a:r>
                      <a:endParaRPr lang="en-US" altLang="zh-TW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有斷詞資訊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TGB</a:t>
                      </a:r>
                      <a:r>
                        <a:rPr lang="zh-TW" altLang="en-US" dirty="0" smtClean="0"/>
                        <a:t>通訊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漢字拼音濫咧用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新聞語料庫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教育部辭典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漢字佮拼音攏有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臺語文數位典藏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部份字有漢字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5122802"/>
            <a:ext cx="7467600" cy="1351023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逐</a:t>
            </a:r>
            <a:r>
              <a:rPr lang="zh-TW" altLang="en-US" dirty="0"/>
              <a:t>个語料庫攏無</a:t>
            </a:r>
            <a:r>
              <a:rPr lang="zh-TW" altLang="en-US" dirty="0" smtClean="0"/>
              <a:t>仝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後</a:t>
            </a:r>
            <a:r>
              <a:rPr lang="zh-TW" altLang="en-US" dirty="0"/>
              <a:t>壁愛處理的</a:t>
            </a:r>
            <a:r>
              <a:rPr lang="zh-TW" altLang="en-US" dirty="0" smtClean="0"/>
              <a:t>問題</a:t>
            </a:r>
            <a:endParaRPr lang="en-US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900988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zh-TW" altLang="zh-TW" dirty="0" smtClean="0">
                <a:latin typeface="微軟正黑體" panose="020B0604030504040204" pitchFamily="34" charset="-120"/>
              </a:rPr>
              <a:t>未知詞另外翻譯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斷詞組</a:t>
            </a:r>
            <a:r>
              <a:rPr lang="zh-TW" altLang="en-US" dirty="0"/>
              <a:t>翻譯</a:t>
            </a:r>
            <a:r>
              <a:rPr lang="zh-TW" altLang="en-US" dirty="0" smtClean="0"/>
              <a:t>有詞組資訊</a:t>
            </a:r>
            <a:endParaRPr lang="en-US" altLang="zh-TW" dirty="0"/>
          </a:p>
          <a:p>
            <a:pPr lvl="1" eaLnBrk="1" hangingPunct="1"/>
            <a:r>
              <a:rPr lang="zh-TW" altLang="en-US" dirty="0" smtClean="0"/>
              <a:t>斷字翻譯解決未知詞問題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揣一个方法綜合兩个方法的優點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先共語句用斷詞組翻譯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閣共</a:t>
            </a:r>
            <a:r>
              <a:rPr lang="zh-TW" altLang="zh-TW" dirty="0" smtClean="0"/>
              <a:t>未知詞拿去斷字翻譯 </a:t>
            </a:r>
          </a:p>
          <a:p>
            <a:pPr eaLnBrk="1" hangingPunct="1"/>
            <a:r>
              <a:rPr lang="en-US" altLang="zh-TW" dirty="0" smtClean="0"/>
              <a:t>BLEU</a:t>
            </a:r>
          </a:p>
          <a:p>
            <a:pPr lvl="1" eaLnBrk="1" hangingPunct="1"/>
            <a:r>
              <a:rPr lang="en-US" altLang="zh-TW" dirty="0" smtClean="0"/>
              <a:t>84.85</a:t>
            </a:r>
            <a:r>
              <a:rPr lang="zh-TW" altLang="zh-TW" dirty="0" smtClean="0"/>
              <a:t>分</a:t>
            </a:r>
          </a:p>
        </p:txBody>
      </p:sp>
      <p:grpSp>
        <p:nvGrpSpPr>
          <p:cNvPr id="25604" name="Group 3"/>
          <p:cNvGrpSpPr>
            <a:grpSpLocks/>
          </p:cNvGrpSpPr>
          <p:nvPr/>
        </p:nvGrpSpPr>
        <p:grpSpPr bwMode="auto">
          <a:xfrm>
            <a:off x="768803" y="4219094"/>
            <a:ext cx="7504113" cy="2666304"/>
            <a:chOff x="547" y="2850"/>
            <a:chExt cx="5211" cy="1851"/>
          </a:xfrm>
        </p:grpSpPr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547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25606" name="AutoShape 5"/>
            <p:cNvCxnSpPr>
              <a:cxnSpLocks noChangeShapeType="1"/>
              <a:stCxn id="25605" idx="3"/>
              <a:endCxn id="25610" idx="1"/>
            </p:cNvCxnSpPr>
            <p:nvPr/>
          </p:nvCxnSpPr>
          <p:spPr bwMode="auto">
            <a:xfrm>
              <a:off x="1545" y="4207"/>
              <a:ext cx="104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07" name="Rectangle 6"/>
            <p:cNvSpPr>
              <a:spLocks noChangeArrowheads="1"/>
            </p:cNvSpPr>
            <p:nvPr/>
          </p:nvSpPr>
          <p:spPr bwMode="auto">
            <a:xfrm>
              <a:off x="4761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5608" name="AutoShape 7"/>
            <p:cNvSpPr>
              <a:spLocks noChangeArrowheads="1"/>
            </p:cNvSpPr>
            <p:nvPr/>
          </p:nvSpPr>
          <p:spPr bwMode="auto">
            <a:xfrm>
              <a:off x="1686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詞組</a:t>
              </a: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5609" name="AutoShape 8"/>
            <p:cNvSpPr>
              <a:spLocks noChangeArrowheads="1"/>
            </p:cNvSpPr>
            <p:nvPr/>
          </p:nvSpPr>
          <p:spPr bwMode="auto">
            <a:xfrm>
              <a:off x="3721" y="306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字</a:t>
              </a:r>
              <a:r>
                <a:rPr lang="zh-TW" altLang="en-US" dirty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5610" name="AutoShape 9"/>
            <p:cNvSpPr>
              <a:spLocks noChangeArrowheads="1"/>
            </p:cNvSpPr>
            <p:nvPr/>
          </p:nvSpPr>
          <p:spPr bwMode="auto">
            <a:xfrm>
              <a:off x="2593" y="3784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是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未知詞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5611" name="AutoShape 10"/>
            <p:cNvCxnSpPr>
              <a:cxnSpLocks noChangeShapeType="1"/>
              <a:stCxn id="25610" idx="3"/>
              <a:endCxn id="25607" idx="1"/>
            </p:cNvCxnSpPr>
            <p:nvPr/>
          </p:nvCxnSpPr>
          <p:spPr bwMode="auto">
            <a:xfrm>
              <a:off x="3439" y="4207"/>
              <a:ext cx="132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5612" name="AutoShape 11"/>
            <p:cNvCxnSpPr>
              <a:cxnSpLocks noChangeShapeType="1"/>
              <a:stCxn id="25609" idx="3"/>
              <a:endCxn id="25607" idx="1"/>
            </p:cNvCxnSpPr>
            <p:nvPr/>
          </p:nvCxnSpPr>
          <p:spPr bwMode="auto">
            <a:xfrm>
              <a:off x="4470" y="3371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13" name="AutoShape 12"/>
            <p:cNvSpPr>
              <a:spLocks noChangeArrowheads="1"/>
            </p:cNvSpPr>
            <p:nvPr/>
          </p:nvSpPr>
          <p:spPr bwMode="auto">
            <a:xfrm>
              <a:off x="3713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  <p:sp>
          <p:nvSpPr>
            <p:cNvPr id="25614" name="Text Box 13"/>
            <p:cNvSpPr txBox="1">
              <a:spLocks noChangeArrowheads="1"/>
            </p:cNvSpPr>
            <p:nvPr/>
          </p:nvSpPr>
          <p:spPr bwMode="auto">
            <a:xfrm>
              <a:off x="3351" y="2850"/>
              <a:ext cx="166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未知詞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：一百五十項、…</a:t>
              </a:r>
            </a:p>
          </p:txBody>
        </p:sp>
        <p:sp>
          <p:nvSpPr>
            <p:cNvPr id="25615" name="Text Box 14"/>
            <p:cNvSpPr txBox="1">
              <a:spLocks noChangeArrowheads="1"/>
            </p:cNvSpPr>
            <p:nvPr/>
          </p:nvSpPr>
          <p:spPr bwMode="auto">
            <a:xfrm>
              <a:off x="3353" y="4454"/>
              <a:ext cx="180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已知詞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</a:t>
              </a:r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liok8-siok8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、…</a:t>
              </a:r>
            </a:p>
          </p:txBody>
        </p:sp>
        <p:cxnSp>
          <p:nvCxnSpPr>
            <p:cNvPr id="25616" name="AutoShape 15"/>
            <p:cNvCxnSpPr>
              <a:cxnSpLocks noChangeShapeType="1"/>
              <a:stCxn id="25610" idx="3"/>
              <a:endCxn id="25609" idx="1"/>
            </p:cNvCxnSpPr>
            <p:nvPr/>
          </p:nvCxnSpPr>
          <p:spPr bwMode="auto">
            <a:xfrm flipV="1">
              <a:off x="3439" y="3371"/>
              <a:ext cx="282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無仝樣式翻譯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原因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來源的華語佮結果的閩南語形式會當無仝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試無仝樣式分別的效果</a:t>
            </a:r>
            <a:endParaRPr lang="en-US" altLang="zh-TW" dirty="0" smtClean="0"/>
          </a:p>
          <a:p>
            <a:r>
              <a:rPr lang="zh-TW" altLang="en-US" dirty="0" smtClean="0"/>
              <a:t>華語樣式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原本斷詞組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中研院斷詞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斷字</a:t>
            </a:r>
            <a:endParaRPr lang="en-US" altLang="zh-TW" dirty="0" smtClean="0"/>
          </a:p>
          <a:p>
            <a:r>
              <a:rPr lang="zh-TW" altLang="en-US" dirty="0" smtClean="0"/>
              <a:t>閩南語樣式</a:t>
            </a:r>
            <a:endParaRPr lang="en-US" altLang="zh-TW" dirty="0"/>
          </a:p>
          <a:p>
            <a:pPr lvl="1"/>
            <a:r>
              <a:rPr lang="zh-TW" altLang="en-US" dirty="0"/>
              <a:t>原本斷詞組</a:t>
            </a:r>
            <a:endParaRPr lang="en-US" altLang="zh-TW" dirty="0"/>
          </a:p>
          <a:p>
            <a:pPr lvl="1"/>
            <a:r>
              <a:rPr lang="zh-TW" altLang="en-US" dirty="0" smtClean="0"/>
              <a:t>拄好長度斷詞</a:t>
            </a:r>
            <a:endParaRPr lang="en-US" altLang="zh-TW" dirty="0"/>
          </a:p>
          <a:p>
            <a:pPr lvl="1"/>
            <a:r>
              <a:rPr lang="zh-TW" altLang="en-US" dirty="0"/>
              <a:t>斷</a:t>
            </a:r>
            <a:r>
              <a:rPr lang="zh-TW" altLang="en-US" dirty="0" smtClean="0"/>
              <a:t>字</a:t>
            </a: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614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比較結果</a:t>
            </a:r>
            <a:endParaRPr lang="zh-TW" altLang="zh-TW" dirty="0"/>
          </a:p>
        </p:txBody>
      </p:sp>
      <p:sp>
        <p:nvSpPr>
          <p:cNvPr id="26627" name="Rectangle 59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平行語料</a:t>
            </a:r>
            <a:r>
              <a:rPr lang="zh-TW" altLang="en-US" dirty="0" smtClean="0"/>
              <a:t>樣</a:t>
            </a:r>
            <a:r>
              <a:rPr lang="zh-TW" altLang="zh-TW" dirty="0" smtClean="0"/>
              <a:t>式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閩南語兩種語言</a:t>
            </a:r>
          </a:p>
          <a:p>
            <a:pPr lvl="1" eaLnBrk="1" hangingPunct="1"/>
            <a:r>
              <a:rPr lang="zh-TW" altLang="zh-TW" dirty="0" smtClean="0"/>
              <a:t>斷字、斷詞、斷詞組，</a:t>
            </a:r>
            <a:r>
              <a:rPr lang="en-US" altLang="zh-TW" dirty="0" smtClean="0"/>
              <a:t>3</a:t>
            </a:r>
            <a:r>
              <a:rPr lang="zh-TW" altLang="zh-TW" dirty="0" smtClean="0"/>
              <a:t>種格式</a:t>
            </a:r>
          </a:p>
          <a:p>
            <a:pPr lvl="1" eaLnBrk="1" hangingPunct="1"/>
            <a:r>
              <a:rPr lang="zh-TW" altLang="zh-TW" dirty="0" smtClean="0"/>
              <a:t>攏總</a:t>
            </a:r>
            <a:r>
              <a:rPr lang="en-US" altLang="zh-TW" dirty="0" smtClean="0"/>
              <a:t>3x3=9</a:t>
            </a:r>
            <a:r>
              <a:rPr lang="zh-TW" altLang="zh-TW" dirty="0" smtClean="0"/>
              <a:t>種組合</a:t>
            </a:r>
          </a:p>
        </p:txBody>
      </p:sp>
      <p:graphicFrame>
        <p:nvGraphicFramePr>
          <p:cNvPr id="1433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479309"/>
              </p:ext>
            </p:extLst>
          </p:nvPr>
        </p:nvGraphicFramePr>
        <p:xfrm>
          <a:off x="683567" y="5075238"/>
          <a:ext cx="7848873" cy="1439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604"/>
                <a:gridCol w="1546254"/>
                <a:gridCol w="1545005"/>
                <a:gridCol w="1545005"/>
                <a:gridCol w="1545005"/>
              </a:tblGrid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華語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\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閩南語</a:t>
                      </a: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樣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式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長詞優先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*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拄好長度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82.94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82.74/82.78</a:t>
                      </a: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82.81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80.23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84.28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84.05/84.03</a:t>
                      </a: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82.85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83.94/83.95</a:t>
                      </a: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83.95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84.85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</a:tbl>
          </a:graphicData>
        </a:graphic>
      </p:graphicFrame>
      <p:grpSp>
        <p:nvGrpSpPr>
          <p:cNvPr id="26655" name="Group 60"/>
          <p:cNvGrpSpPr>
            <a:grpSpLocks/>
          </p:cNvGrpSpPr>
          <p:nvPr/>
        </p:nvGrpSpPr>
        <p:grpSpPr bwMode="auto">
          <a:xfrm>
            <a:off x="908050" y="2754313"/>
            <a:ext cx="8040688" cy="2247900"/>
            <a:chOff x="631" y="1913"/>
            <a:chExt cx="5583" cy="1560"/>
          </a:xfrm>
        </p:grpSpPr>
        <p:sp>
          <p:nvSpPr>
            <p:cNvPr id="26657" name="Rectangle 61"/>
            <p:cNvSpPr>
              <a:spLocks noChangeArrowheads="1"/>
            </p:cNvSpPr>
            <p:nvPr/>
          </p:nvSpPr>
          <p:spPr bwMode="auto">
            <a:xfrm>
              <a:off x="631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6658" name="AutoShape 62"/>
            <p:cNvCxnSpPr>
              <a:cxnSpLocks noChangeShapeType="1"/>
              <a:stCxn id="26657" idx="3"/>
              <a:endCxn id="26662" idx="1"/>
            </p:cNvCxnSpPr>
            <p:nvPr/>
          </p:nvCxnSpPr>
          <p:spPr bwMode="auto">
            <a:xfrm>
              <a:off x="1629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59" name="Rectangle 63"/>
            <p:cNvSpPr>
              <a:spLocks noChangeArrowheads="1"/>
            </p:cNvSpPr>
            <p:nvPr/>
          </p:nvSpPr>
          <p:spPr bwMode="auto">
            <a:xfrm>
              <a:off x="5217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閩南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6660" name="AutoShape 64"/>
            <p:cNvSpPr>
              <a:spLocks noChangeArrowheads="1"/>
            </p:cNvSpPr>
            <p:nvPr/>
          </p:nvSpPr>
          <p:spPr bwMode="auto">
            <a:xfrm>
              <a:off x="1902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6661" name="AutoShape 65"/>
            <p:cNvSpPr>
              <a:spLocks noChangeArrowheads="1"/>
            </p:cNvSpPr>
            <p:nvPr/>
          </p:nvSpPr>
          <p:spPr bwMode="auto">
            <a:xfrm>
              <a:off x="4177" y="1913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斷字及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6662" name="AutoShape 66"/>
            <p:cNvSpPr>
              <a:spLocks noChangeArrowheads="1"/>
            </p:cNvSpPr>
            <p:nvPr/>
          </p:nvSpPr>
          <p:spPr bwMode="auto">
            <a:xfrm>
              <a:off x="3000" y="2628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未知詞組</a:t>
              </a:r>
            </a:p>
          </p:txBody>
        </p:sp>
        <p:cxnSp>
          <p:nvCxnSpPr>
            <p:cNvPr id="26663" name="AutoShape 67"/>
            <p:cNvCxnSpPr>
              <a:cxnSpLocks noChangeShapeType="1"/>
              <a:stCxn id="26662" idx="3"/>
              <a:endCxn id="26659" idx="1"/>
            </p:cNvCxnSpPr>
            <p:nvPr/>
          </p:nvCxnSpPr>
          <p:spPr bwMode="auto">
            <a:xfrm>
              <a:off x="3846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6664" name="AutoShape 68"/>
            <p:cNvCxnSpPr>
              <a:cxnSpLocks noChangeShapeType="1"/>
              <a:stCxn id="26661" idx="3"/>
              <a:endCxn id="26659" idx="1"/>
            </p:cNvCxnSpPr>
            <p:nvPr/>
          </p:nvCxnSpPr>
          <p:spPr bwMode="auto">
            <a:xfrm>
              <a:off x="4926" y="2215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65" name="AutoShape 69"/>
            <p:cNvSpPr>
              <a:spLocks noChangeArrowheads="1"/>
            </p:cNvSpPr>
            <p:nvPr/>
          </p:nvSpPr>
          <p:spPr bwMode="auto">
            <a:xfrm>
              <a:off x="4195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無變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6666" name="AutoShape 70"/>
            <p:cNvCxnSpPr>
              <a:cxnSpLocks noChangeShapeType="1"/>
              <a:stCxn id="26662" idx="3"/>
              <a:endCxn id="26661" idx="1"/>
            </p:cNvCxnSpPr>
            <p:nvPr/>
          </p:nvCxnSpPr>
          <p:spPr bwMode="auto">
            <a:xfrm flipV="1">
              <a:off x="3846" y="2215"/>
              <a:ext cx="330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2" name="文字方塊 1"/>
          <p:cNvSpPr txBox="1"/>
          <p:nvPr/>
        </p:nvSpPr>
        <p:spPr>
          <a:xfrm>
            <a:off x="831652" y="6488668"/>
            <a:ext cx="4163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/>
              <a:t>長詞優先</a:t>
            </a:r>
            <a:r>
              <a:rPr lang="en-US" altLang="zh-TW" sz="1600" dirty="0" smtClean="0"/>
              <a:t>*</a:t>
            </a:r>
            <a:r>
              <a:rPr lang="zh-TW" altLang="en-US" sz="1600" dirty="0" smtClean="0"/>
              <a:t>：一个是對頭前斷詞，一个對後壁</a:t>
            </a:r>
            <a:endParaRPr lang="zh-TW" altLang="en-US" sz="1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四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語料整理</a:t>
            </a:r>
            <a:endParaRPr lang="zh-TW" altLang="zh-TW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用加語料會當予翻譯的效果較好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翻譯</a:t>
            </a:r>
            <a:r>
              <a:rPr lang="zh-TW" altLang="en-US" dirty="0"/>
              <a:t>語料樣式愛仝款</a:t>
            </a:r>
            <a:r>
              <a:rPr lang="zh-TW" altLang="en-US" dirty="0" smtClean="0"/>
              <a:t>，較好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原本逐</a:t>
            </a:r>
            <a:r>
              <a:rPr lang="zh-TW" altLang="en-US" dirty="0"/>
              <a:t>个語料庫</a:t>
            </a:r>
            <a:r>
              <a:rPr lang="zh-TW" altLang="en-US" dirty="0" smtClean="0"/>
              <a:t>樣式攏無</a:t>
            </a:r>
            <a:r>
              <a:rPr lang="zh-TW" altLang="en-US" dirty="0"/>
              <a:t>仝款</a:t>
            </a:r>
            <a:endParaRPr lang="en-US" altLang="zh-TW" dirty="0"/>
          </a:p>
          <a:p>
            <a:pPr lvl="2" eaLnBrk="1" hangingPunct="1"/>
            <a:endParaRPr lang="en-US" altLang="zh-TW" dirty="0"/>
          </a:p>
          <a:p>
            <a:pPr eaLnBrk="1" hangingPunct="1"/>
            <a:r>
              <a:rPr lang="zh-TW" altLang="zh-TW" dirty="0" smtClean="0"/>
              <a:t>語料之間的問題</a:t>
            </a:r>
          </a:p>
          <a:p>
            <a:pPr lvl="1" eaLnBrk="1" hangingPunct="1"/>
            <a:r>
              <a:rPr lang="zh-TW" altLang="en-US" dirty="0" smtClean="0"/>
              <a:t>漢字</a:t>
            </a:r>
            <a:r>
              <a:rPr lang="zh-TW" altLang="zh-TW" dirty="0" smtClean="0"/>
              <a:t>用字無一致</a:t>
            </a:r>
          </a:p>
          <a:p>
            <a:pPr lvl="1" eaLnBrk="1" hangingPunct="1"/>
            <a:r>
              <a:rPr lang="zh-TW" altLang="en-US" dirty="0" smtClean="0"/>
              <a:t>無完整的全漢佮全羅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斷詞</a:t>
            </a:r>
            <a:r>
              <a:rPr lang="zh-TW" altLang="en-US" dirty="0" smtClean="0"/>
              <a:t>資訊</a:t>
            </a:r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對齊語料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教育部例句</a:t>
            </a:r>
          </a:p>
          <a:p>
            <a:pPr lvl="2" eaLnBrk="1" hangingPunct="1">
              <a:defRPr/>
            </a:pPr>
            <a:r>
              <a:rPr lang="en-US" altLang="zh-TW" dirty="0" smtClean="0"/>
              <a:t>34693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273619</a:t>
            </a:r>
            <a:r>
              <a:rPr lang="zh-TW" altLang="zh-TW" dirty="0" smtClean="0"/>
              <a:t>閩南詞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en-US" altLang="zh-TW" dirty="0" smtClean="0"/>
              <a:t>377061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en-US" altLang="zh-TW" dirty="0" smtClean="0"/>
              <a:t>64121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365855</a:t>
            </a:r>
            <a:r>
              <a:rPr lang="zh-TW" altLang="zh-TW" dirty="0" smtClean="0"/>
              <a:t>詞組</a:t>
            </a:r>
            <a:endParaRPr lang="en-US" altLang="zh-TW" dirty="0"/>
          </a:p>
          <a:p>
            <a:pPr lvl="2" eaLnBrk="1" hangingPunct="1">
              <a:defRPr/>
            </a:pPr>
            <a:r>
              <a:rPr lang="en-US" altLang="zh-TW" dirty="0" smtClean="0"/>
              <a:t>759538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語言模型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教育部附錄</a:t>
            </a:r>
          </a:p>
          <a:p>
            <a:pPr lvl="2" eaLnBrk="1" hangingPunct="1">
              <a:defRPr/>
            </a:pPr>
            <a:r>
              <a:rPr lang="en-US" altLang="zh-TW" dirty="0" smtClean="0"/>
              <a:t>388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3055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 smtClean="0"/>
              <a:t>3795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數位典藏</a:t>
            </a:r>
          </a:p>
          <a:p>
            <a:pPr lvl="2" eaLnBrk="1" hangingPunct="1">
              <a:defRPr/>
            </a:pPr>
            <a:r>
              <a:rPr lang="en-US" altLang="zh-TW" dirty="0" smtClean="0"/>
              <a:t>2167</a:t>
            </a:r>
            <a:r>
              <a:rPr lang="zh-TW" altLang="zh-TW" dirty="0" smtClean="0"/>
              <a:t>篇、</a:t>
            </a:r>
            <a:r>
              <a:rPr lang="en-US" altLang="zh-TW" dirty="0" smtClean="0"/>
              <a:t>329476</a:t>
            </a:r>
            <a:r>
              <a:rPr lang="zh-TW" altLang="zh-TW" dirty="0" smtClean="0"/>
              <a:t>句</a:t>
            </a:r>
          </a:p>
          <a:p>
            <a:pPr lvl="2" eaLnBrk="1" hangingPunct="1">
              <a:defRPr/>
            </a:pPr>
            <a:r>
              <a:rPr lang="zh-TW" altLang="en-US" dirty="0" smtClean="0"/>
              <a:t>加</a:t>
            </a:r>
            <a:r>
              <a:rPr lang="zh-TW" altLang="zh-TW" dirty="0" smtClean="0"/>
              <a:t>標點</a:t>
            </a:r>
            <a:r>
              <a:rPr lang="en-US" altLang="zh-TW" dirty="0" smtClean="0"/>
              <a:t>2250889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/>
              <a:t>3027268</a:t>
            </a:r>
            <a:r>
              <a:rPr lang="zh-TW" altLang="en-US" dirty="0" smtClean="0"/>
              <a:t>字</a:t>
            </a:r>
            <a:endParaRPr lang="zh-TW" altLang="zh-TW" dirty="0" smtClean="0"/>
          </a:p>
        </p:txBody>
      </p:sp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欲使用的語料</a:t>
            </a:r>
            <a:endParaRPr lang="zh-TW" altLang="zh-TW" dirty="0"/>
          </a:p>
        </p:txBody>
      </p:sp>
      <p:cxnSp>
        <p:nvCxnSpPr>
          <p:cNvPr id="29717" name="AutoShape 20"/>
          <p:cNvCxnSpPr>
            <a:cxnSpLocks noChangeShapeType="1"/>
            <a:stCxn id="29710" idx="2"/>
            <a:endCxn id="34" idx="1"/>
          </p:cNvCxnSpPr>
          <p:nvPr/>
        </p:nvCxnSpPr>
        <p:spPr bwMode="auto">
          <a:xfrm rot="5400000">
            <a:off x="5090367" y="2678081"/>
            <a:ext cx="2357591" cy="2223821"/>
          </a:xfrm>
          <a:prstGeom prst="bentConnector4">
            <a:avLst>
              <a:gd name="adj1" fmla="val 18573"/>
              <a:gd name="adj2" fmla="val 11028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19" name="AutoShape 22"/>
          <p:cNvCxnSpPr>
            <a:cxnSpLocks noChangeShapeType="1"/>
            <a:stCxn id="70" idx="1"/>
            <a:endCxn id="34" idx="1"/>
          </p:cNvCxnSpPr>
          <p:nvPr/>
        </p:nvCxnSpPr>
        <p:spPr bwMode="auto">
          <a:xfrm rot="10800000" flipH="1" flipV="1">
            <a:off x="4891115" y="2327963"/>
            <a:ext cx="266136" cy="2640824"/>
          </a:xfrm>
          <a:prstGeom prst="bentConnector3">
            <a:avLst>
              <a:gd name="adj1" fmla="val -85896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710" name="AutoShape 13"/>
          <p:cNvSpPr>
            <a:spLocks noChangeArrowheads="1"/>
          </p:cNvSpPr>
          <p:nvPr/>
        </p:nvSpPr>
        <p:spPr bwMode="auto">
          <a:xfrm>
            <a:off x="6793697" y="2088909"/>
            <a:ext cx="11747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en-US" dirty="0">
                <a:solidFill>
                  <a:srgbClr val="000000"/>
                </a:solidFill>
                <a:latin typeface="AR PL UMing TW"/>
              </a:rPr>
              <a:t>新聞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29720" name="Rectangle 23"/>
          <p:cNvSpPr>
            <a:spLocks noChangeArrowheads="1"/>
          </p:cNvSpPr>
          <p:nvPr/>
        </p:nvSpPr>
        <p:spPr bwMode="auto">
          <a:xfrm>
            <a:off x="6706384" y="1985721"/>
            <a:ext cx="1347788" cy="725488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3" name="AutoShape 8"/>
          <p:cNvSpPr>
            <a:spLocks noChangeArrowheads="1"/>
          </p:cNvSpPr>
          <p:nvPr/>
        </p:nvSpPr>
        <p:spPr bwMode="auto">
          <a:xfrm>
            <a:off x="5157251" y="3494672"/>
            <a:ext cx="831850" cy="725487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對齊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GIZA++</a:t>
            </a:r>
          </a:p>
        </p:txBody>
      </p:sp>
      <p:cxnSp>
        <p:nvCxnSpPr>
          <p:cNvPr id="16" name="肘形接點 15"/>
          <p:cNvCxnSpPr>
            <a:stCxn id="29710" idx="2"/>
            <a:endCxn id="53" idx="0"/>
          </p:cNvCxnSpPr>
          <p:nvPr/>
        </p:nvCxnSpPr>
        <p:spPr bwMode="auto">
          <a:xfrm rot="5400000">
            <a:off x="6035386" y="2148986"/>
            <a:ext cx="883476" cy="1807896"/>
          </a:xfrm>
          <a:prstGeom prst="bentConnector3">
            <a:avLst>
              <a:gd name="adj1" fmla="val 50000"/>
            </a:avLst>
          </a:prstGeom>
          <a:ln>
            <a:headE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4891115" y="1965219"/>
            <a:ext cx="1422402" cy="725488"/>
            <a:chOff x="4876828" y="1997018"/>
            <a:chExt cx="1422402" cy="725488"/>
          </a:xfrm>
        </p:grpSpPr>
        <p:sp>
          <p:nvSpPr>
            <p:cNvPr id="29718" name="AutoShape 21"/>
            <p:cNvSpPr>
              <a:spLocks noChangeArrowheads="1"/>
            </p:cNvSpPr>
            <p:nvPr/>
          </p:nvSpPr>
          <p:spPr bwMode="auto">
            <a:xfrm>
              <a:off x="4880004" y="2090469"/>
              <a:ext cx="1416050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教育部附錄</a:t>
              </a: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數位典藏</a:t>
              </a:r>
            </a:p>
          </p:txBody>
        </p:sp>
        <p:sp>
          <p:nvSpPr>
            <p:cNvPr id="70" name="Rectangle 23"/>
            <p:cNvSpPr>
              <a:spLocks noChangeArrowheads="1"/>
            </p:cNvSpPr>
            <p:nvPr/>
          </p:nvSpPr>
          <p:spPr bwMode="auto">
            <a:xfrm>
              <a:off x="4876828" y="1997018"/>
              <a:ext cx="1422402" cy="725488"/>
            </a:xfrm>
            <a:prstGeom prst="rect">
              <a:avLst/>
            </a:prstGeom>
            <a:noFill/>
            <a:ln w="1080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27" name="AutoShape 9"/>
          <p:cNvSpPr>
            <a:spLocks noChangeArrowheads="1"/>
          </p:cNvSpPr>
          <p:nvPr/>
        </p:nvSpPr>
        <p:spPr bwMode="auto">
          <a:xfrm>
            <a:off x="6338879" y="4707644"/>
            <a:ext cx="127979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連紲詞機率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28" name="AutoShape 10"/>
          <p:cNvSpPr>
            <a:spLocks noChangeArrowheads="1"/>
          </p:cNvSpPr>
          <p:nvPr/>
        </p:nvSpPr>
        <p:spPr bwMode="auto">
          <a:xfrm>
            <a:off x="6338879" y="3595478"/>
            <a:ext cx="127979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對齊語料</a:t>
            </a:r>
          </a:p>
        </p:txBody>
      </p:sp>
      <p:sp>
        <p:nvSpPr>
          <p:cNvPr id="29" name="AutoShape 11"/>
          <p:cNvSpPr>
            <a:spLocks noChangeArrowheads="1"/>
          </p:cNvSpPr>
          <p:nvPr/>
        </p:nvSpPr>
        <p:spPr bwMode="auto">
          <a:xfrm>
            <a:off x="7968447" y="4158857"/>
            <a:ext cx="996950" cy="5873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解碼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Moses</a:t>
            </a:r>
          </a:p>
        </p:txBody>
      </p:sp>
      <p:cxnSp>
        <p:nvCxnSpPr>
          <p:cNvPr id="30" name="AutoShape 13"/>
          <p:cNvCxnSpPr>
            <a:cxnSpLocks noChangeShapeType="1"/>
            <a:stCxn id="27" idx="3"/>
            <a:endCxn id="29" idx="1"/>
          </p:cNvCxnSpPr>
          <p:nvPr/>
        </p:nvCxnSpPr>
        <p:spPr bwMode="auto">
          <a:xfrm flipV="1">
            <a:off x="7618669" y="4452545"/>
            <a:ext cx="349778" cy="51624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" name="AutoShape 22"/>
          <p:cNvCxnSpPr>
            <a:cxnSpLocks noChangeShapeType="1"/>
            <a:stCxn id="28" idx="3"/>
            <a:endCxn id="29" idx="1"/>
          </p:cNvCxnSpPr>
          <p:nvPr/>
        </p:nvCxnSpPr>
        <p:spPr bwMode="auto">
          <a:xfrm>
            <a:off x="7618669" y="3857416"/>
            <a:ext cx="349778" cy="59512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AutoShape 25"/>
          <p:cNvSpPr>
            <a:spLocks noChangeArrowheads="1"/>
          </p:cNvSpPr>
          <p:nvPr/>
        </p:nvSpPr>
        <p:spPr bwMode="auto">
          <a:xfrm>
            <a:off x="5157251" y="4606043"/>
            <a:ext cx="830262" cy="7254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語言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SRILM</a:t>
            </a:r>
          </a:p>
        </p:txBody>
      </p:sp>
      <p:cxnSp>
        <p:nvCxnSpPr>
          <p:cNvPr id="35" name="AutoShape 26"/>
          <p:cNvCxnSpPr>
            <a:cxnSpLocks noChangeShapeType="1"/>
            <a:stCxn id="34" idx="3"/>
            <a:endCxn id="27" idx="1"/>
          </p:cNvCxnSpPr>
          <p:nvPr/>
        </p:nvCxnSpPr>
        <p:spPr bwMode="auto">
          <a:xfrm>
            <a:off x="5987513" y="4968787"/>
            <a:ext cx="351366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" name="直線單箭頭接點 35"/>
          <p:cNvCxnSpPr>
            <a:stCxn id="53" idx="3"/>
            <a:endCxn id="28" idx="1"/>
          </p:cNvCxnSpPr>
          <p:nvPr/>
        </p:nvCxnSpPr>
        <p:spPr bwMode="auto">
          <a:xfrm>
            <a:off x="5989101" y="3857416"/>
            <a:ext cx="349778" cy="0"/>
          </a:xfrm>
          <a:prstGeom prst="straightConnector1">
            <a:avLst/>
          </a:prstGeom>
          <a:ln>
            <a:headEnd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新聞</a:t>
            </a:r>
            <a:r>
              <a:rPr lang="zh-TW" altLang="zh-TW" dirty="0" smtClean="0"/>
              <a:t>語料庫斷詞</a:t>
            </a:r>
            <a:endParaRPr lang="zh-TW" altLang="zh-TW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zh-TW" dirty="0" smtClean="0"/>
              <a:t>用中研院中文斷詞系統（</a:t>
            </a:r>
            <a:r>
              <a:rPr lang="en-US" altLang="zh-TW" dirty="0" smtClean="0"/>
              <a:t>CKIP</a:t>
            </a:r>
            <a:r>
              <a:rPr lang="zh-TW" altLang="zh-TW" dirty="0" smtClean="0"/>
              <a:t>）</a:t>
            </a:r>
          </a:p>
          <a:p>
            <a:pPr eaLnBrk="1" hangingPunct="1"/>
            <a:r>
              <a:rPr lang="zh-TW" altLang="zh-TW" dirty="0" smtClean="0"/>
              <a:t>閩南語斷詞</a:t>
            </a:r>
          </a:p>
          <a:p>
            <a:pPr lvl="1" eaLnBrk="1" hangingPunct="1"/>
            <a:r>
              <a:rPr lang="zh-TW" altLang="zh-TW" dirty="0" smtClean="0"/>
              <a:t>用教育部辭典、典藏</a:t>
            </a:r>
            <a:r>
              <a:rPr lang="zh-TW" altLang="en-US" dirty="0" smtClean="0"/>
              <a:t>的資料做辭典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用拄好長度斷詞</a:t>
            </a:r>
            <a:r>
              <a:rPr lang="zh-TW" altLang="zh-TW" dirty="0" smtClean="0"/>
              <a:t>來斷</a:t>
            </a: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1" eaLnBrk="1" hangingPunct="1"/>
            <a:r>
              <a:rPr lang="zh-TW" altLang="zh-TW" dirty="0" smtClean="0"/>
              <a:t>教育部辭典攏總</a:t>
            </a:r>
            <a:r>
              <a:rPr lang="en-US" altLang="zh-TW" dirty="0" smtClean="0"/>
              <a:t>116552</a:t>
            </a:r>
            <a:r>
              <a:rPr lang="zh-TW" altLang="zh-TW" dirty="0" smtClean="0"/>
              <a:t>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標漢字流程</a:t>
            </a:r>
            <a:endParaRPr lang="zh-TW" altLang="zh-TW" dirty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原本語料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伊</a:t>
            </a:r>
            <a:r>
              <a:rPr lang="en-US" altLang="zh-TW" dirty="0" smtClean="0"/>
              <a:t>i1 ti7 tsiah8-</a:t>
            </a:r>
            <a:r>
              <a:rPr lang="zh-TW" altLang="en-US" dirty="0" smtClean="0"/>
              <a:t>飯</a:t>
            </a:r>
            <a:r>
              <a:rPr lang="en-US" altLang="zh-TW" dirty="0" smtClean="0"/>
              <a:t>png7-thiann1</a:t>
            </a:r>
          </a:p>
          <a:p>
            <a:pPr eaLnBrk="1" hangingPunct="1"/>
            <a:r>
              <a:rPr lang="zh-TW" altLang="en-US" dirty="0" smtClean="0"/>
              <a:t>斷詞了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</a:t>
            </a:r>
            <a:r>
              <a:rPr lang="en-US" altLang="zh-TW" dirty="0" smtClean="0"/>
              <a:t>tsiah8-</a:t>
            </a:r>
            <a:r>
              <a:rPr lang="zh-TW" altLang="zh-TW" dirty="0"/>
              <a:t>飯</a:t>
            </a:r>
            <a:r>
              <a:rPr lang="en-US" altLang="zh-TW" dirty="0" smtClean="0"/>
              <a:t>png7 </a:t>
            </a:r>
            <a:r>
              <a:rPr lang="zh-TW" altLang="zh-TW" dirty="0" smtClean="0"/>
              <a:t>廳</a:t>
            </a:r>
            <a:r>
              <a:rPr lang="en-US" altLang="zh-TW" dirty="0" smtClean="0"/>
              <a:t>thiann1</a:t>
            </a:r>
          </a:p>
          <a:p>
            <a:pPr eaLnBrk="1" hangingPunct="1"/>
            <a:r>
              <a:rPr lang="zh-TW" altLang="en-US" dirty="0" smtClean="0"/>
              <a:t>照原本斷詞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</a:t>
            </a:r>
            <a:r>
              <a:rPr lang="en-US" altLang="zh-TW" dirty="0" smtClean="0"/>
              <a:t>tsiah8-</a:t>
            </a:r>
            <a:r>
              <a:rPr lang="zh-TW" altLang="zh-TW" dirty="0"/>
              <a:t>飯</a:t>
            </a:r>
            <a:r>
              <a:rPr lang="en-US" altLang="zh-TW" dirty="0" smtClean="0"/>
              <a:t>png7-</a:t>
            </a:r>
            <a:r>
              <a:rPr lang="zh-TW" altLang="zh-TW" dirty="0"/>
              <a:t>廳</a:t>
            </a:r>
            <a:r>
              <a:rPr lang="en-US" altLang="zh-TW" dirty="0" smtClean="0"/>
              <a:t>thiann1</a:t>
            </a:r>
          </a:p>
        </p:txBody>
      </p:sp>
    </p:spTree>
    <p:extLst>
      <p:ext uri="{BB962C8B-B14F-4D97-AF65-F5344CB8AC3E}">
        <p14:creationId xmlns:p14="http://schemas.microsoft.com/office/powerpoint/2010/main" val="9230539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語言分類標準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以閩南語為主，</a:t>
            </a:r>
            <a:r>
              <a:rPr lang="zh-TW" altLang="en-US" dirty="0"/>
              <a:t>有</a:t>
            </a:r>
            <a:r>
              <a:rPr lang="zh-TW" altLang="en-US" dirty="0" smtClean="0"/>
              <a:t>華語詞無要緊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有完整華語句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華語閩南語攏通</a:t>
            </a:r>
            <a:r>
              <a:rPr lang="zh-TW" altLang="en-US" dirty="0"/>
              <a:t>的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221165"/>
              </p:ext>
            </p:extLst>
          </p:nvPr>
        </p:nvGraphicFramePr>
        <p:xfrm>
          <a:off x="323528" y="4024821"/>
          <a:ext cx="8496944" cy="2763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008112"/>
                <a:gridCol w="7488832"/>
              </a:tblGrid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聽人講 </a:t>
                      </a:r>
                      <a:r>
                        <a:rPr lang="en-US" altLang="zh-TW" dirty="0" err="1" smtClean="0"/>
                        <a:t>khah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早有出現過</a:t>
                      </a: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小蜜蜂</a:t>
                      </a:r>
                      <a:r>
                        <a:rPr lang="en-US" altLang="zh-TW" dirty="0" smtClean="0"/>
                        <a:t>』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我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tńg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來種作 </a:t>
                      </a:r>
                      <a:r>
                        <a:rPr lang="en-US" altLang="zh-TW" dirty="0" smtClean="0"/>
                        <a:t>! ── </a:t>
                      </a:r>
                      <a:r>
                        <a:rPr lang="zh-TW" altLang="en-US" dirty="0" smtClean="0"/>
                        <a:t>記 </a:t>
                      </a:r>
                      <a:r>
                        <a:rPr lang="en-US" altLang="zh-TW" dirty="0" smtClean="0"/>
                        <a:t>0312 </a:t>
                      </a:r>
                      <a:r>
                        <a:rPr lang="en-US" altLang="zh-TW" dirty="0" err="1" smtClean="0"/>
                        <a:t>Truku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反亞泥 </a:t>
                      </a:r>
                      <a:r>
                        <a:rPr lang="en-US" altLang="zh-TW" dirty="0" smtClean="0"/>
                        <a:t>‧ </a:t>
                      </a:r>
                      <a:r>
                        <a:rPr lang="zh-TW" altLang="en-US" dirty="0" smtClean="0"/>
                        <a:t>還我土地運動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有台灣味 </a:t>
                      </a:r>
                      <a:r>
                        <a:rPr lang="en-US" altLang="zh-TW" dirty="0" smtClean="0"/>
                        <a:t>ê </a:t>
                      </a:r>
                      <a:r>
                        <a:rPr lang="zh-TW" altLang="en-US" dirty="0" smtClean="0"/>
                        <a:t>繪本──</a:t>
                      </a:r>
                      <a:r>
                        <a:rPr lang="en-US" altLang="zh-TW" dirty="0" smtClean="0"/>
                        <a:t>《</a:t>
                      </a:r>
                      <a:r>
                        <a:rPr lang="zh-TW" altLang="en-US" dirty="0" smtClean="0"/>
                        <a:t>我和我的腳踏車</a:t>
                      </a:r>
                      <a:r>
                        <a:rPr lang="en-US" altLang="zh-TW" dirty="0" smtClean="0"/>
                        <a:t>》 .</a:t>
                      </a:r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「 糟了 ，是工地火燒厝， 緊轉去打 火 ！ 」建設公司 的 工地主任 從手機接到消息，通話結束後就帶著那群混混先離開了。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聽說妳最近遇到什麼問題 </a:t>
                      </a:r>
                      <a:r>
                        <a:rPr lang="en-US" altLang="zh-TW" dirty="0" smtClean="0"/>
                        <a:t>, </a:t>
                      </a:r>
                      <a:r>
                        <a:rPr lang="zh-TW" altLang="en-US" dirty="0" smtClean="0"/>
                        <a:t>是不是 </a:t>
                      </a:r>
                      <a:r>
                        <a:rPr lang="en-US" altLang="zh-TW" dirty="0" smtClean="0"/>
                        <a:t>? </a:t>
                      </a:r>
                      <a:r>
                        <a:rPr lang="zh-TW" altLang="en-US" dirty="0" smtClean="0"/>
                        <a:t>怎麼了 </a:t>
                      </a:r>
                      <a:r>
                        <a:rPr lang="en-US" altLang="zh-TW" dirty="0" smtClean="0"/>
                        <a:t>? 』</a:t>
                      </a:r>
                      <a:r>
                        <a:rPr lang="zh-TW" altLang="en-US" dirty="0" smtClean="0"/>
                        <a:t>好性地 </a:t>
                      </a:r>
                      <a:r>
                        <a:rPr lang="en-US" altLang="zh-TW" dirty="0" smtClean="0"/>
                        <a:t>ê QA </a:t>
                      </a:r>
                      <a:r>
                        <a:rPr lang="zh-TW" altLang="en-US" dirty="0" smtClean="0"/>
                        <a:t>繼續問</a:t>
                      </a:r>
                      <a:r>
                        <a:rPr lang="en-US" altLang="zh-TW" dirty="0" smtClean="0"/>
                        <a:t>--</a:t>
                      </a:r>
                      <a:r>
                        <a:rPr lang="zh-TW" altLang="en-US" dirty="0" smtClean="0"/>
                        <a:t>落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去 </a:t>
                      </a:r>
                      <a:r>
                        <a:rPr lang="en-US" altLang="zh-TW" dirty="0" smtClean="0"/>
                        <a:t>.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去越南胡志明市 </a:t>
                      </a:r>
                      <a:r>
                        <a:rPr lang="en-US" altLang="zh-TW" dirty="0" smtClean="0"/>
                        <a:t>4 </a:t>
                      </a:r>
                      <a:r>
                        <a:rPr lang="zh-TW" altLang="en-US" dirty="0" smtClean="0"/>
                        <a:t>工／越南胡志明市四日行 </a:t>
                      </a:r>
                      <a:r>
                        <a:rPr lang="en-US" altLang="zh-TW" dirty="0" smtClean="0"/>
                        <a:t>@</a:t>
                      </a:r>
                      <a:r>
                        <a:rPr lang="en-US" altLang="zh-TW" dirty="0" err="1" smtClean="0"/>
                        <a:t>Gio̍k-hōng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71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五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語言分類</a:t>
            </a:r>
            <a:endParaRPr lang="zh-TW" altLang="zh-TW" dirty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想欲加閣較濟語料，予翻譯較穩定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這馬</a:t>
            </a:r>
            <a:r>
              <a:rPr lang="zh-TW" altLang="zh-TW" dirty="0" smtClean="0"/>
              <a:t>閩南語語料四十萬句</a:t>
            </a:r>
            <a:r>
              <a:rPr lang="zh-TW" altLang="en-US" dirty="0" smtClean="0"/>
              <a:t>爾爾</a:t>
            </a:r>
            <a:endParaRPr lang="zh-TW" altLang="zh-TW" dirty="0" smtClean="0"/>
          </a:p>
          <a:p>
            <a:pPr lvl="1" eaLnBrk="1" hangingPunct="1"/>
            <a:r>
              <a:rPr lang="zh-TW" altLang="zh-TW" dirty="0" smtClean="0"/>
              <a:t>對網路頂收集</a:t>
            </a:r>
            <a:r>
              <a:rPr lang="zh-TW" altLang="en-US" dirty="0" smtClean="0"/>
              <a:t>語料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毋過</a:t>
            </a:r>
            <a:r>
              <a:rPr lang="zh-TW" altLang="zh-TW" dirty="0" smtClean="0"/>
              <a:t>網路頂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百百款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</a:t>
            </a:r>
            <a:r>
              <a:rPr lang="en-US" altLang="zh-TW" dirty="0" smtClean="0"/>
              <a:t>TGB</a:t>
            </a:r>
            <a:r>
              <a:rPr lang="zh-TW" altLang="en-US" dirty="0" smtClean="0"/>
              <a:t>通訊語料庫</a:t>
            </a:r>
            <a:endParaRPr lang="en-US" altLang="zh-TW" dirty="0" smtClean="0"/>
          </a:p>
          <a:p>
            <a:pPr lvl="2" eaLnBrk="1" hangingPunct="1"/>
            <a:endParaRPr lang="en-US" altLang="zh-TW" dirty="0"/>
          </a:p>
          <a:p>
            <a:pPr eaLnBrk="1" hangingPunct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分類網頁中的閩南語佮華語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閩南語網頁內底定定有華語</a:t>
            </a:r>
            <a:endParaRPr lang="en-US" altLang="zh-TW" dirty="0" smtClean="0"/>
          </a:p>
        </p:txBody>
      </p:sp>
      <p:grpSp>
        <p:nvGrpSpPr>
          <p:cNvPr id="22" name="群組 21"/>
          <p:cNvGrpSpPr/>
          <p:nvPr/>
        </p:nvGrpSpPr>
        <p:grpSpPr>
          <a:xfrm>
            <a:off x="5612935" y="2650345"/>
            <a:ext cx="2634911" cy="3165766"/>
            <a:chOff x="6258253" y="2657724"/>
            <a:chExt cx="2634911" cy="3165766"/>
          </a:xfrm>
        </p:grpSpPr>
        <p:sp>
          <p:nvSpPr>
            <p:cNvPr id="6" name="AutoShape 26"/>
            <p:cNvSpPr>
              <a:spLocks noChangeArrowheads="1"/>
            </p:cNvSpPr>
            <p:nvPr/>
          </p:nvSpPr>
          <p:spPr bwMode="auto">
            <a:xfrm>
              <a:off x="6930391" y="3643277"/>
              <a:ext cx="1290636" cy="1194660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判斷語言</a:t>
              </a: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6930391" y="2657724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一段一段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的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網頁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6258253" y="5301203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7884368" y="5301202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3" name="直線單箭頭接點 2"/>
            <p:cNvCxnSpPr>
              <a:stCxn id="8" idx="2"/>
              <a:endCxn id="6" idx="0"/>
            </p:cNvCxnSpPr>
            <p:nvPr/>
          </p:nvCxnSpPr>
          <p:spPr bwMode="auto">
            <a:xfrm flipH="1">
              <a:off x="7575709" y="3180012"/>
              <a:ext cx="1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>
              <a:stCxn id="6" idx="2"/>
              <a:endCxn id="9" idx="0"/>
            </p:cNvCxnSpPr>
            <p:nvPr/>
          </p:nvCxnSpPr>
          <p:spPr bwMode="auto">
            <a:xfrm flipH="1">
              <a:off x="6762651" y="4837937"/>
              <a:ext cx="813058" cy="463266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6" idx="2"/>
              <a:endCxn id="10" idx="0"/>
            </p:cNvCxnSpPr>
            <p:nvPr/>
          </p:nvCxnSpPr>
          <p:spPr bwMode="auto">
            <a:xfrm>
              <a:off x="7575709" y="4837937"/>
              <a:ext cx="813057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77879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漢羅全羅對齊</a:t>
            </a:r>
            <a:endParaRPr lang="zh-TW" altLang="en-US" dirty="0"/>
          </a:p>
        </p:txBody>
      </p:sp>
      <p:sp>
        <p:nvSpPr>
          <p:cNvPr id="327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做法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看字佮音有佇辭典無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揣上大的配對組合</a:t>
            </a:r>
            <a:endParaRPr lang="en-US" altLang="zh-TW" smtClean="0"/>
          </a:p>
          <a:p>
            <a:pPr lvl="2" eaLnBrk="1" hangingPunct="1"/>
            <a:r>
              <a:rPr lang="en-US" altLang="zh-TW" smtClean="0"/>
              <a:t>Koh m7</a:t>
            </a:r>
            <a:r>
              <a:rPr lang="zh-TW" altLang="zh-TW" smtClean="0"/>
              <a:t>知</a:t>
            </a:r>
            <a:r>
              <a:rPr lang="en-US" altLang="zh-TW" smtClean="0"/>
              <a:t>u7</a:t>
            </a:r>
            <a:r>
              <a:rPr lang="zh-TW" altLang="zh-TW" smtClean="0"/>
              <a:t>危險</a:t>
            </a:r>
          </a:p>
          <a:p>
            <a:pPr lvl="2" eaLnBrk="1" hangingPunct="1"/>
            <a:r>
              <a:rPr lang="en-US" altLang="zh-TW" smtClean="0"/>
              <a:t>Koh m7-tsai u7 gui5-hiam2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19250" y="4005263"/>
          <a:ext cx="5664197" cy="256063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09171"/>
                <a:gridCol w="809171"/>
                <a:gridCol w="809171"/>
                <a:gridCol w="809171"/>
                <a:gridCol w="809171"/>
                <a:gridCol w="809171"/>
                <a:gridCol w="809171"/>
              </a:tblGrid>
              <a:tr h="365805"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配對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r>
                        <a:rPr lang="en-US" altLang="zh-TW" sz="1800" dirty="0" smtClean="0"/>
                        <a:t> 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知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危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險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tsai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gui5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hiam2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</a:t>
            </a:r>
            <a:r>
              <a:rPr lang="zh-TW" altLang="zh-TW" dirty="0" smtClean="0"/>
              <a:t>教育部辭典</a:t>
            </a:r>
            <a:endParaRPr lang="zh-TW" altLang="zh-TW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3883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全名「臺灣閩南語常用詞辭典」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較濟生活用語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內部有規範</a:t>
            </a:r>
          </a:p>
          <a:p>
            <a:pPr lvl="1" eaLnBrk="1" hangingPunct="1">
              <a:defRPr/>
            </a:pPr>
            <a:r>
              <a:rPr lang="zh-TW" altLang="zh-TW" dirty="0" smtClean="0"/>
              <a:t>資料攏</a:t>
            </a:r>
            <a:r>
              <a:rPr lang="zh-TW" altLang="en-US" dirty="0" smtClean="0"/>
              <a:t>有全漢佮全羅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音標有斷</a:t>
            </a:r>
            <a:r>
              <a:rPr lang="zh-TW" altLang="zh-TW" dirty="0" smtClean="0"/>
              <a:t>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有腔口標示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詞條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116724</a:t>
            </a:r>
            <a:r>
              <a:rPr lang="zh-TW" altLang="en-US" dirty="0"/>
              <a:t>詞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例句有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8027</a:t>
            </a:r>
            <a:r>
              <a:rPr lang="zh-TW" altLang="en-US" dirty="0" smtClean="0"/>
              <a:t>句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附錄</a:t>
            </a:r>
            <a:r>
              <a:rPr lang="zh-TW" altLang="zh-TW" dirty="0" smtClean="0"/>
              <a:t>句無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388</a:t>
            </a:r>
            <a:r>
              <a:rPr lang="zh-TW" altLang="en-US" dirty="0" smtClean="0"/>
              <a:t>句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232405"/>
              </p:ext>
            </p:extLst>
          </p:nvPr>
        </p:nvGraphicFramePr>
        <p:xfrm>
          <a:off x="4139952" y="2924944"/>
          <a:ext cx="4752528" cy="1112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898215"/>
                <a:gridCol w="3854313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全漢</a:t>
                      </a:r>
                      <a:endParaRPr lang="zh-TW" alt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彼个查某囡仔真媠。</a:t>
                      </a:r>
                      <a:endParaRPr lang="zh-TW" altLang="zh-TW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Hit ê </a:t>
                      </a:r>
                      <a:r>
                        <a:rPr lang="en-US" altLang="zh-TW" dirty="0" err="1" smtClean="0"/>
                        <a:t>tsa-bóo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gín</a:t>
                      </a:r>
                      <a:r>
                        <a:rPr lang="en-US" altLang="zh-TW" dirty="0" smtClean="0"/>
                        <a:t>-á </a:t>
                      </a:r>
                      <a:r>
                        <a:rPr lang="en-US" altLang="zh-TW" dirty="0" err="1" smtClean="0"/>
                        <a:t>tsin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suí</a:t>
                      </a:r>
                      <a:r>
                        <a:rPr lang="en-US" altLang="zh-TW" dirty="0" smtClean="0"/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那個女孩子很漂亮。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911573"/>
              </p:ext>
            </p:extLst>
          </p:nvPr>
        </p:nvGraphicFramePr>
        <p:xfrm>
          <a:off x="4139952" y="4365104"/>
          <a:ext cx="4752528" cy="1112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459600"/>
                <a:gridCol w="329292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我欲去買雞卵。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混合</a:t>
                      </a:r>
                      <a:r>
                        <a:rPr lang="zh-TW" altLang="en-US" dirty="0" smtClean="0"/>
                        <a:t>腔全羅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Guá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khì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bé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ke-nn̄g</a:t>
                      </a:r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偏泉</a:t>
                      </a:r>
                      <a:r>
                        <a:rPr lang="zh-TW" altLang="en-US" dirty="0" smtClean="0"/>
                        <a:t>腔全羅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Guá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khì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bé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kue-nn̄g</a:t>
                      </a:r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8740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找候選詞</a:t>
            </a:r>
            <a:endParaRPr lang="zh-TW" altLang="zh-TW"/>
          </a:p>
        </p:txBody>
      </p:sp>
      <p:sp>
        <p:nvSpPr>
          <p:cNvPr id="3789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辭典加入</a:t>
            </a:r>
          </a:p>
          <a:p>
            <a:pPr lvl="1" eaLnBrk="1" hangingPunct="1"/>
            <a:r>
              <a:rPr lang="zh-TW" altLang="zh-TW" smtClean="0"/>
              <a:t>頭家</a:t>
            </a:r>
            <a:r>
              <a:rPr lang="en-US" altLang="zh-TW" smtClean="0"/>
              <a:t>/thau5-ke1</a:t>
            </a:r>
          </a:p>
          <a:p>
            <a:pPr lvl="1" eaLnBrk="1" hangingPunct="1"/>
            <a:r>
              <a:rPr lang="zh-TW" altLang="zh-TW" smtClean="0"/>
              <a:t>頭前</a:t>
            </a:r>
            <a:r>
              <a:rPr lang="en-US" altLang="zh-TW" smtClean="0"/>
              <a:t>/thau5-tsing5</a:t>
            </a:r>
          </a:p>
          <a:p>
            <a:pPr eaLnBrk="1" hangingPunct="1"/>
            <a:r>
              <a:rPr lang="zh-TW" altLang="zh-TW" smtClean="0"/>
              <a:t>一個四字詞的節點數</a:t>
            </a:r>
          </a:p>
          <a:p>
            <a:pPr lvl="1" eaLnBrk="1" hangingPunct="1"/>
            <a:r>
              <a:rPr lang="en-US" altLang="zh-TW" smtClean="0"/>
              <a:t>31+32+33+34</a:t>
            </a:r>
          </a:p>
          <a:p>
            <a:pPr lvl="2" eaLnBrk="1" hangingPunct="1"/>
            <a:r>
              <a:rPr lang="en-US" altLang="zh-TW" smtClean="0"/>
              <a:t>120</a:t>
            </a:r>
            <a:r>
              <a:rPr lang="zh-TW" altLang="zh-TW" smtClean="0"/>
              <a:t>點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線性時間</a:t>
            </a:r>
            <a:endParaRPr lang="zh-TW" altLang="zh-TW" smtClean="0"/>
          </a:p>
        </p:txBody>
      </p:sp>
      <p:sp>
        <p:nvSpPr>
          <p:cNvPr id="37892" name="Oval 3"/>
          <p:cNvSpPr>
            <a:spLocks noChangeArrowheads="1"/>
          </p:cNvSpPr>
          <p:nvPr/>
        </p:nvSpPr>
        <p:spPr bwMode="auto">
          <a:xfrm>
            <a:off x="6500813" y="1835150"/>
            <a:ext cx="644525" cy="642938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</a:rPr>
              <a:t>起點</a:t>
            </a:r>
          </a:p>
        </p:txBody>
      </p:sp>
      <p:sp>
        <p:nvSpPr>
          <p:cNvPr id="37893" name="Oval 4"/>
          <p:cNvSpPr>
            <a:spLocks noChangeArrowheads="1"/>
          </p:cNvSpPr>
          <p:nvPr/>
        </p:nvSpPr>
        <p:spPr bwMode="auto">
          <a:xfrm>
            <a:off x="436403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</a:p>
        </p:txBody>
      </p:sp>
      <p:cxnSp>
        <p:nvCxnSpPr>
          <p:cNvPr id="37894" name="AutoShape 5"/>
          <p:cNvCxnSpPr>
            <a:cxnSpLocks noChangeShapeType="1"/>
            <a:stCxn id="37892" idx="3"/>
            <a:endCxn id="37897" idx="7"/>
          </p:cNvCxnSpPr>
          <p:nvPr/>
        </p:nvCxnSpPr>
        <p:spPr bwMode="auto">
          <a:xfrm flipH="1">
            <a:off x="6391275" y="2384425"/>
            <a:ext cx="20320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5" name="Oval 6"/>
          <p:cNvSpPr>
            <a:spLocks noChangeArrowheads="1"/>
          </p:cNvSpPr>
          <p:nvPr/>
        </p:nvSpPr>
        <p:spPr bwMode="auto">
          <a:xfrm>
            <a:off x="6965950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</a:t>
            </a:r>
          </a:p>
        </p:txBody>
      </p:sp>
      <p:cxnSp>
        <p:nvCxnSpPr>
          <p:cNvPr id="37896" name="AutoShape 7"/>
          <p:cNvCxnSpPr>
            <a:cxnSpLocks noChangeShapeType="1"/>
            <a:stCxn id="37892" idx="3"/>
            <a:endCxn id="37895" idx="0"/>
          </p:cNvCxnSpPr>
          <p:nvPr/>
        </p:nvCxnSpPr>
        <p:spPr bwMode="auto">
          <a:xfrm>
            <a:off x="6596063" y="2384425"/>
            <a:ext cx="795337" cy="9334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7" name="Oval 8"/>
          <p:cNvSpPr>
            <a:spLocks noChangeArrowheads="1"/>
          </p:cNvSpPr>
          <p:nvPr/>
        </p:nvSpPr>
        <p:spPr bwMode="auto">
          <a:xfrm>
            <a:off x="566578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thau5</a:t>
            </a:r>
          </a:p>
        </p:txBody>
      </p:sp>
      <p:cxnSp>
        <p:nvCxnSpPr>
          <p:cNvPr id="37898" name="AutoShape 9"/>
          <p:cNvCxnSpPr>
            <a:cxnSpLocks noChangeShapeType="1"/>
            <a:stCxn id="37892" idx="3"/>
            <a:endCxn id="37893" idx="7"/>
          </p:cNvCxnSpPr>
          <p:nvPr/>
        </p:nvCxnSpPr>
        <p:spPr bwMode="auto">
          <a:xfrm flipH="1">
            <a:off x="5089525" y="2384425"/>
            <a:ext cx="150495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9" name="Oval 10"/>
          <p:cNvSpPr>
            <a:spLocks noChangeArrowheads="1"/>
          </p:cNvSpPr>
          <p:nvPr/>
        </p:nvSpPr>
        <p:spPr bwMode="auto">
          <a:xfrm>
            <a:off x="952500" y="5126038"/>
            <a:ext cx="849313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</a:p>
        </p:txBody>
      </p:sp>
      <p:cxnSp>
        <p:nvCxnSpPr>
          <p:cNvPr id="37900" name="AutoShape 11"/>
          <p:cNvCxnSpPr>
            <a:cxnSpLocks noChangeShapeType="1"/>
            <a:stCxn id="37893" idx="4"/>
            <a:endCxn id="37899" idx="0"/>
          </p:cNvCxnSpPr>
          <p:nvPr/>
        </p:nvCxnSpPr>
        <p:spPr bwMode="auto">
          <a:xfrm flipH="1">
            <a:off x="1376363" y="4167188"/>
            <a:ext cx="34131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1" name="Oval 12"/>
          <p:cNvSpPr>
            <a:spLocks noChangeArrowheads="1"/>
          </p:cNvSpPr>
          <p:nvPr/>
        </p:nvSpPr>
        <p:spPr bwMode="auto">
          <a:xfrm>
            <a:off x="2030413" y="5126038"/>
            <a:ext cx="849312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ke1</a:t>
            </a:r>
          </a:p>
        </p:txBody>
      </p:sp>
      <p:cxnSp>
        <p:nvCxnSpPr>
          <p:cNvPr id="37902" name="AutoShape 13"/>
          <p:cNvCxnSpPr>
            <a:cxnSpLocks noChangeShapeType="1"/>
            <a:stCxn id="37893" idx="4"/>
            <a:endCxn id="37901" idx="0"/>
          </p:cNvCxnSpPr>
          <p:nvPr/>
        </p:nvCxnSpPr>
        <p:spPr bwMode="auto">
          <a:xfrm flipH="1">
            <a:off x="2455863" y="4167188"/>
            <a:ext cx="23336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3" name="Oval 14"/>
          <p:cNvSpPr>
            <a:spLocks noChangeArrowheads="1"/>
          </p:cNvSpPr>
          <p:nvPr/>
        </p:nvSpPr>
        <p:spPr bwMode="auto">
          <a:xfrm>
            <a:off x="3106738" y="5126038"/>
            <a:ext cx="850900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/ke1</a:t>
            </a:r>
          </a:p>
        </p:txBody>
      </p:sp>
      <p:cxnSp>
        <p:nvCxnSpPr>
          <p:cNvPr id="37904" name="AutoShape 15"/>
          <p:cNvCxnSpPr>
            <a:cxnSpLocks noChangeShapeType="1"/>
            <a:stCxn id="37893" idx="4"/>
            <a:endCxn id="37903" idx="0"/>
          </p:cNvCxnSpPr>
          <p:nvPr/>
        </p:nvCxnSpPr>
        <p:spPr bwMode="auto">
          <a:xfrm flipH="1">
            <a:off x="3532188" y="4167188"/>
            <a:ext cx="1255712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5" name="Oval 16"/>
          <p:cNvSpPr>
            <a:spLocks noChangeArrowheads="1"/>
          </p:cNvSpPr>
          <p:nvPr/>
        </p:nvSpPr>
        <p:spPr bwMode="auto">
          <a:xfrm>
            <a:off x="418623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</a:p>
        </p:txBody>
      </p:sp>
      <p:cxnSp>
        <p:nvCxnSpPr>
          <p:cNvPr id="37906" name="AutoShape 17"/>
          <p:cNvCxnSpPr>
            <a:cxnSpLocks noChangeShapeType="1"/>
            <a:stCxn id="37893" idx="5"/>
            <a:endCxn id="37905" idx="0"/>
          </p:cNvCxnSpPr>
          <p:nvPr/>
        </p:nvCxnSpPr>
        <p:spPr bwMode="auto">
          <a:xfrm flipH="1">
            <a:off x="4691063" y="4041775"/>
            <a:ext cx="398462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7" name="Oval 18"/>
          <p:cNvSpPr>
            <a:spLocks noChangeArrowheads="1"/>
          </p:cNvSpPr>
          <p:nvPr/>
        </p:nvSpPr>
        <p:spPr bwMode="auto">
          <a:xfrm>
            <a:off x="542448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tsing5</a:t>
            </a:r>
          </a:p>
        </p:txBody>
      </p:sp>
      <p:cxnSp>
        <p:nvCxnSpPr>
          <p:cNvPr id="37908" name="AutoShape 19"/>
          <p:cNvCxnSpPr>
            <a:cxnSpLocks noChangeShapeType="1"/>
            <a:stCxn id="37893" idx="5"/>
            <a:endCxn id="37907" idx="0"/>
          </p:cNvCxnSpPr>
          <p:nvPr/>
        </p:nvCxnSpPr>
        <p:spPr bwMode="auto">
          <a:xfrm>
            <a:off x="5089525" y="4041775"/>
            <a:ext cx="839788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9" name="Oval 20"/>
          <p:cNvSpPr>
            <a:spLocks noChangeArrowheads="1"/>
          </p:cNvSpPr>
          <p:nvPr/>
        </p:nvSpPr>
        <p:spPr bwMode="auto">
          <a:xfrm>
            <a:off x="6662738" y="5141913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/tsing5</a:t>
            </a:r>
          </a:p>
        </p:txBody>
      </p:sp>
      <p:cxnSp>
        <p:nvCxnSpPr>
          <p:cNvPr id="37910" name="AutoShape 21"/>
          <p:cNvCxnSpPr>
            <a:cxnSpLocks noChangeShapeType="1"/>
            <a:stCxn id="37893" idx="5"/>
            <a:endCxn id="37909" idx="0"/>
          </p:cNvCxnSpPr>
          <p:nvPr/>
        </p:nvCxnSpPr>
        <p:spPr bwMode="auto">
          <a:xfrm>
            <a:off x="5089525" y="4041775"/>
            <a:ext cx="2078038" cy="11001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11" name="Text Box 22"/>
          <p:cNvSpPr txBox="1">
            <a:spLocks noChangeArrowheads="1"/>
          </p:cNvSpPr>
          <p:nvPr/>
        </p:nvSpPr>
        <p:spPr bwMode="auto">
          <a:xfrm>
            <a:off x="7878763" y="5419725"/>
            <a:ext cx="487362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2" name="Text Box 23"/>
          <p:cNvSpPr txBox="1">
            <a:spLocks noChangeArrowheads="1"/>
          </p:cNvSpPr>
          <p:nvPr/>
        </p:nvSpPr>
        <p:spPr bwMode="auto">
          <a:xfrm>
            <a:off x="8143875" y="3624263"/>
            <a:ext cx="6286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3" name="Rectangle 24"/>
          <p:cNvSpPr>
            <a:spLocks noChangeArrowheads="1"/>
          </p:cNvSpPr>
          <p:nvPr/>
        </p:nvSpPr>
        <p:spPr bwMode="auto">
          <a:xfrm>
            <a:off x="1435100" y="6340475"/>
            <a:ext cx="1801813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/thau5-ke1</a:t>
            </a:r>
          </a:p>
        </p:txBody>
      </p:sp>
      <p:sp>
        <p:nvSpPr>
          <p:cNvPr id="37914" name="Rectangle 25"/>
          <p:cNvSpPr>
            <a:spLocks noChangeArrowheads="1"/>
          </p:cNvSpPr>
          <p:nvPr/>
        </p:nvSpPr>
        <p:spPr bwMode="auto">
          <a:xfrm>
            <a:off x="5005388" y="6340475"/>
            <a:ext cx="1801812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/thau5-tsing5</a:t>
            </a:r>
          </a:p>
        </p:txBody>
      </p:sp>
      <p:cxnSp>
        <p:nvCxnSpPr>
          <p:cNvPr id="37915" name="AutoShape 26"/>
          <p:cNvCxnSpPr>
            <a:cxnSpLocks noChangeShapeType="1"/>
            <a:stCxn id="37899" idx="4"/>
            <a:endCxn id="37913" idx="0"/>
          </p:cNvCxnSpPr>
          <p:nvPr/>
        </p:nvCxnSpPr>
        <p:spPr bwMode="auto">
          <a:xfrm>
            <a:off x="1376363" y="5975350"/>
            <a:ext cx="958850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6" name="AutoShape 27"/>
          <p:cNvCxnSpPr>
            <a:cxnSpLocks noChangeShapeType="1"/>
            <a:stCxn id="37901" idx="4"/>
            <a:endCxn id="37913" idx="0"/>
          </p:cNvCxnSpPr>
          <p:nvPr/>
        </p:nvCxnSpPr>
        <p:spPr bwMode="auto">
          <a:xfrm flipH="1">
            <a:off x="2335213" y="5975350"/>
            <a:ext cx="119062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7" name="AutoShape 28"/>
          <p:cNvCxnSpPr>
            <a:cxnSpLocks noChangeShapeType="1"/>
            <a:stCxn id="37903" idx="4"/>
            <a:endCxn id="37913" idx="0"/>
          </p:cNvCxnSpPr>
          <p:nvPr/>
        </p:nvCxnSpPr>
        <p:spPr bwMode="auto">
          <a:xfrm flipH="1">
            <a:off x="2335213" y="5975350"/>
            <a:ext cx="119697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8" name="AutoShape 29"/>
          <p:cNvCxnSpPr>
            <a:cxnSpLocks noChangeShapeType="1"/>
            <a:stCxn id="37905" idx="4"/>
            <a:endCxn id="37914" idx="0"/>
          </p:cNvCxnSpPr>
          <p:nvPr/>
        </p:nvCxnSpPr>
        <p:spPr bwMode="auto">
          <a:xfrm>
            <a:off x="4691063" y="5975350"/>
            <a:ext cx="12160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9" name="AutoShape 30"/>
          <p:cNvCxnSpPr>
            <a:cxnSpLocks noChangeShapeType="1"/>
            <a:stCxn id="37907" idx="4"/>
            <a:endCxn id="37914" idx="0"/>
          </p:cNvCxnSpPr>
          <p:nvPr/>
        </p:nvCxnSpPr>
        <p:spPr bwMode="auto">
          <a:xfrm flipH="1">
            <a:off x="5907088" y="5975350"/>
            <a:ext cx="222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20" name="AutoShape 31"/>
          <p:cNvCxnSpPr>
            <a:cxnSpLocks noChangeShapeType="1"/>
            <a:stCxn id="37909" idx="4"/>
            <a:endCxn id="37914" idx="0"/>
          </p:cNvCxnSpPr>
          <p:nvPr/>
        </p:nvCxnSpPr>
        <p:spPr bwMode="auto">
          <a:xfrm flipH="1">
            <a:off x="5907088" y="5989638"/>
            <a:ext cx="1260475" cy="3508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附錄一：加臺華平行語料庫漢字</a:t>
            </a:r>
            <a:endParaRPr lang="zh-TW" altLang="zh-TW" dirty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何澤政翻譯</a:t>
            </a:r>
          </a:p>
          <a:p>
            <a:pPr lvl="1" eaLnBrk="1" hangingPunct="1"/>
            <a:r>
              <a:rPr lang="zh-TW" altLang="zh-TW" dirty="0" smtClean="0"/>
              <a:t>參考線頂辭典</a:t>
            </a:r>
          </a:p>
          <a:p>
            <a:pPr eaLnBrk="1" hangingPunct="1"/>
            <a:r>
              <a:rPr lang="zh-TW" altLang="zh-TW" dirty="0" smtClean="0"/>
              <a:t>由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的新聞翻做閩南語全羅</a:t>
            </a:r>
          </a:p>
          <a:p>
            <a:pPr lvl="1" eaLnBrk="1" hangingPunct="1"/>
            <a:r>
              <a:rPr lang="zh-TW" altLang="zh-TW" dirty="0" smtClean="0"/>
              <a:t>這幾天 寒流 再度 發威 </a:t>
            </a:r>
          </a:p>
          <a:p>
            <a:pPr lvl="1" eaLnBrk="1" hangingPunct="1"/>
            <a:r>
              <a:rPr lang="en-US" altLang="zh-TW" dirty="0" smtClean="0"/>
              <a:t>tsit4-kui2-kang han5-liu5 koh-tsai3 tian2-ui </a:t>
            </a:r>
          </a:p>
          <a:p>
            <a:pPr eaLnBrk="1" hangingPunct="1"/>
            <a:r>
              <a:rPr lang="zh-TW" altLang="zh-TW" dirty="0" smtClean="0"/>
              <a:t>補上漢字變成一對一</a:t>
            </a:r>
          </a:p>
          <a:p>
            <a:pPr lvl="1" eaLnBrk="1" hangingPunct="1"/>
            <a:r>
              <a:rPr lang="zh-TW" altLang="zh-TW" dirty="0" smtClean="0"/>
              <a:t>這幾工 寒流 閣再 展威</a:t>
            </a:r>
          </a:p>
          <a:p>
            <a:pPr eaLnBrk="1" hangingPunct="1"/>
            <a:r>
              <a:rPr lang="zh-TW" altLang="zh-TW" dirty="0" smtClean="0"/>
              <a:t>全部約</a:t>
            </a:r>
            <a:r>
              <a:rPr lang="en-US" altLang="zh-TW" dirty="0" smtClean="0"/>
              <a:t>37</a:t>
            </a:r>
            <a:r>
              <a:rPr lang="zh-TW" altLang="zh-TW" dirty="0" smtClean="0"/>
              <a:t>萬詞組</a:t>
            </a:r>
          </a:p>
          <a:p>
            <a:pPr eaLnBrk="1" hangingPunct="1"/>
            <a:r>
              <a:rPr lang="zh-TW" altLang="zh-TW" dirty="0" smtClean="0"/>
              <a:t>極少調動語句結構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補上漢字的方法</a:t>
            </a:r>
            <a:endParaRPr lang="zh-TW" altLang="zh-TW"/>
          </a:p>
        </p:txBody>
      </p:sp>
      <p:sp>
        <p:nvSpPr>
          <p:cNvPr id="4403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zh-TW" altLang="zh-TW" smtClean="0"/>
              <a:t>如果詞組數一樣，直接對齊</a:t>
            </a:r>
          </a:p>
          <a:p>
            <a:pPr lvl="1" eaLnBrk="1" hangingPunct="1">
              <a:defRPr/>
            </a:pPr>
            <a:r>
              <a:rPr lang="zh-TW" altLang="zh-TW" smtClean="0"/>
              <a:t>這幾天 </a:t>
            </a:r>
            <a:r>
              <a:rPr lang="en-US" altLang="zh-TW" smtClean="0"/>
              <a:t>tsit4-kui2-kang1</a:t>
            </a:r>
          </a:p>
          <a:p>
            <a:pPr lvl="1" eaLnBrk="1" hangingPunct="1">
              <a:defRPr/>
            </a:pPr>
            <a:r>
              <a:rPr lang="zh-TW" altLang="zh-TW" smtClean="0"/>
              <a:t>寒流 </a:t>
            </a:r>
            <a:r>
              <a:rPr lang="en-US" altLang="zh-TW" smtClean="0"/>
              <a:t>han5-liu5</a:t>
            </a:r>
          </a:p>
          <a:p>
            <a:pPr lvl="1" eaLnBrk="1" hangingPunct="1">
              <a:defRPr/>
            </a:pPr>
            <a:r>
              <a:rPr lang="zh-TW" altLang="zh-TW" smtClean="0"/>
              <a:t>再度 </a:t>
            </a:r>
            <a:r>
              <a:rPr lang="en-US" altLang="zh-TW" smtClean="0"/>
              <a:t>koh-tsai3</a:t>
            </a:r>
          </a:p>
          <a:p>
            <a:pPr lvl="1" eaLnBrk="1" hangingPunct="1">
              <a:defRPr/>
            </a:pPr>
            <a:r>
              <a:rPr lang="zh-TW" altLang="zh-TW" smtClean="0"/>
              <a:t>發威 </a:t>
            </a:r>
            <a:r>
              <a:rPr lang="en-US" altLang="zh-TW" smtClean="0"/>
              <a:t>tian2-ui</a:t>
            </a:r>
          </a:p>
          <a:p>
            <a:pPr eaLnBrk="1" hangingPunct="1">
              <a:defRPr/>
            </a:pPr>
            <a:r>
              <a:rPr lang="zh-TW" altLang="zh-TW" smtClean="0"/>
              <a:t>將詞一字一字對辭典，如果不符合要人工看過</a:t>
            </a:r>
          </a:p>
          <a:p>
            <a:pPr lvl="1" eaLnBrk="1" hangingPunct="1">
              <a:defRPr/>
            </a:pPr>
            <a:r>
              <a:rPr lang="zh-TW" altLang="zh-TW" smtClean="0"/>
              <a:t>這幾天←要人工看，天不會唸</a:t>
            </a:r>
            <a:r>
              <a:rPr lang="en-US" altLang="zh-TW" smtClean="0"/>
              <a:t>kang1</a:t>
            </a:r>
          </a:p>
          <a:p>
            <a:pPr lvl="1" eaLnBrk="1" hangingPunct="1">
              <a:defRPr/>
            </a:pPr>
            <a:r>
              <a:rPr lang="zh-TW" altLang="zh-TW" smtClean="0"/>
              <a:t>寒流←免檢查，「寒</a:t>
            </a:r>
            <a:r>
              <a:rPr lang="en-US" altLang="zh-TW" smtClean="0"/>
              <a:t>han5</a:t>
            </a:r>
            <a:r>
              <a:rPr lang="zh-TW" altLang="zh-TW" smtClean="0"/>
              <a:t>」「流</a:t>
            </a:r>
            <a:r>
              <a:rPr lang="en-US" altLang="zh-TW" smtClean="0"/>
              <a:t>liu5</a:t>
            </a:r>
            <a:r>
              <a:rPr lang="zh-TW" altLang="zh-TW" smtClean="0"/>
              <a:t>」字典都有</a:t>
            </a:r>
          </a:p>
          <a:p>
            <a:pPr lvl="1" eaLnBrk="1" hangingPunct="1">
              <a:defRPr/>
            </a:pPr>
            <a:r>
              <a:rPr lang="en-US" altLang="zh-TW" smtClean="0"/>
              <a:t>37</a:t>
            </a:r>
            <a:r>
              <a:rPr lang="zh-TW" altLang="zh-TW" smtClean="0"/>
              <a:t>萬詞組約</a:t>
            </a:r>
            <a:r>
              <a:rPr lang="en-US" altLang="zh-TW" smtClean="0"/>
              <a:t>20</a:t>
            </a:r>
            <a:r>
              <a:rPr lang="zh-TW" altLang="zh-TW" smtClean="0"/>
              <a:t>萬詞組免檢查</a:t>
            </a:r>
          </a:p>
          <a:p>
            <a:pPr eaLnBrk="1" hangingPunct="1">
              <a:defRPr/>
            </a:pPr>
            <a:r>
              <a:rPr lang="zh-TW" altLang="zh-TW" smtClean="0"/>
              <a:t>人工看</a:t>
            </a:r>
          </a:p>
          <a:p>
            <a:pPr lvl="1" eaLnBrk="1" hangingPunct="1">
              <a:defRPr/>
            </a:pPr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句做的語言模型攏會</a:t>
            </a:r>
            <a:endParaRPr lang="zh-TW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實際狀況</a:t>
            </a:r>
            <a:endParaRPr lang="zh-TW" altLang="zh-TW"/>
          </a:p>
        </p:txBody>
      </p:sp>
      <p:sp>
        <p:nvSpPr>
          <p:cNvPr id="4505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從</a:t>
            </a: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366190</a:t>
            </a:r>
            <a:r>
              <a:rPr lang="zh-TW" altLang="zh-TW" dirty="0" smtClean="0"/>
              <a:t>詞組</a:t>
            </a:r>
          </a:p>
          <a:p>
            <a:pPr lvl="2" eaLnBrk="1" hangingPunct="1">
              <a:defRPr/>
            </a:pPr>
            <a:r>
              <a:rPr lang="zh-TW" altLang="zh-TW" dirty="0" smtClean="0"/>
              <a:t>依斷詞資訊看字音是否符合教育部規範</a:t>
            </a:r>
          </a:p>
          <a:p>
            <a:pPr lvl="3" eaLnBrk="1" hangingPunct="1">
              <a:defRPr/>
            </a:pPr>
            <a:r>
              <a:rPr lang="en-US" altLang="zh-TW" dirty="0" smtClean="0"/>
              <a:t>199629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寒流 </a:t>
            </a:r>
            <a:r>
              <a:rPr lang="en-US" altLang="zh-TW" dirty="0" smtClean="0"/>
              <a:t>han5-liu5</a:t>
            </a:r>
          </a:p>
          <a:p>
            <a:pPr lvl="2" eaLnBrk="1" hangingPunct="1">
              <a:defRPr/>
            </a:pPr>
            <a:r>
              <a:rPr lang="zh-TW" altLang="zh-TW" dirty="0" smtClean="0"/>
              <a:t>忽略斷詞資訊，由句子的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，去找是否有符合音標的</a:t>
            </a:r>
          </a:p>
          <a:p>
            <a:pPr lvl="3" eaLnBrk="1" hangingPunct="1">
              <a:defRPr/>
            </a:pPr>
            <a:r>
              <a:rPr lang="en-US" altLang="zh-TW" dirty="0" smtClean="0"/>
              <a:t>34434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民視 新聞報導</a:t>
            </a:r>
            <a:r>
              <a:rPr lang="en-US" altLang="zh-TW" dirty="0" smtClean="0"/>
              <a:t>/bin5-si7-sin1-bun5-po3-to7</a:t>
            </a:r>
          </a:p>
          <a:p>
            <a:pPr lvl="2" eaLnBrk="1" hangingPunct="1">
              <a:defRPr/>
            </a:pPr>
            <a:r>
              <a:rPr lang="zh-TW" altLang="zh-TW" dirty="0" smtClean="0"/>
              <a:t>由資料庫處理無同音詞的詞</a:t>
            </a:r>
          </a:p>
          <a:p>
            <a:pPr lvl="3" eaLnBrk="1" hangingPunct="1">
              <a:defRPr/>
            </a:pPr>
            <a:r>
              <a:rPr lang="en-US" altLang="zh-TW" dirty="0" smtClean="0"/>
              <a:t>37587</a:t>
            </a:r>
            <a:r>
              <a:rPr lang="zh-TW" altLang="zh-TW" dirty="0" smtClean="0"/>
              <a:t>由資料庫快速校對</a:t>
            </a:r>
          </a:p>
          <a:p>
            <a:pPr lvl="2" eaLnBrk="1" hangingPunct="1">
              <a:defRPr/>
            </a:pPr>
            <a:r>
              <a:rPr lang="zh-TW" altLang="zh-TW" dirty="0" smtClean="0"/>
              <a:t>要人工看的</a:t>
            </a:r>
          </a:p>
          <a:p>
            <a:pPr lvl="3" eaLnBrk="1" hangingPunct="1">
              <a:defRPr/>
            </a:pPr>
            <a:r>
              <a:rPr lang="en-US" altLang="zh-TW" dirty="0" smtClean="0"/>
              <a:t>94540 </a:t>
            </a:r>
            <a:r>
              <a:rPr lang="zh-TW" altLang="zh-TW" dirty="0" smtClean="0"/>
              <a:t>詞組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校對介面</a:t>
            </a:r>
            <a:endParaRPr lang="zh-TW" altLang="zh-TW"/>
          </a:p>
        </p:txBody>
      </p:sp>
      <p:sp>
        <p:nvSpPr>
          <p:cNvPr id="6246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人工看</a:t>
            </a:r>
          </a:p>
          <a:p>
            <a:pPr lvl="1" eaLnBrk="1" hangingPunct="1"/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句做的語言模型猜漢字</a:t>
            </a:r>
          </a:p>
          <a:p>
            <a:pPr lvl="2" eaLnBrk="1" hangingPunct="1"/>
            <a:r>
              <a:rPr lang="zh-TW" altLang="zh-TW" smtClean="0"/>
              <a:t>大部份只要按「確定」就好</a:t>
            </a:r>
          </a:p>
          <a:p>
            <a:pPr lvl="1" eaLnBrk="1" hangingPunct="1"/>
            <a:r>
              <a:rPr lang="zh-TW" altLang="zh-TW" smtClean="0"/>
              <a:t>一小時約可以檢查</a:t>
            </a:r>
            <a:r>
              <a:rPr lang="en-US" altLang="zh-TW" smtClean="0"/>
              <a:t>200</a:t>
            </a:r>
            <a:r>
              <a:rPr lang="zh-TW" altLang="zh-TW" smtClean="0"/>
              <a:t>詞</a:t>
            </a:r>
          </a:p>
          <a:p>
            <a:pPr lvl="1" eaLnBrk="1" hangingPunct="1"/>
            <a:r>
              <a:rPr lang="zh-TW" altLang="zh-TW" smtClean="0"/>
              <a:t>不夠快</a:t>
            </a:r>
          </a:p>
        </p:txBody>
      </p:sp>
      <p:pic>
        <p:nvPicPr>
          <p:cNvPr id="624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4092575"/>
            <a:ext cx="9142413" cy="27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附錄二：教育部辭典處理</a:t>
            </a:r>
            <a:endParaRPr lang="zh-TW" altLang="zh-TW"/>
          </a:p>
        </p:txBody>
      </p:sp>
      <p:sp>
        <p:nvSpPr>
          <p:cNvPr id="645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部份詞有地方腔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辭典干焦一句混合腔例句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地方全部套例句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寒著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例句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這馬去寒著矣乎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三峽腔：冷著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產生→這馬去冷著矣乎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鹿港腔：寒著；感著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產生→這馬去寒著矣乎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產生→這馬去感著矣乎</a:t>
            </a:r>
            <a:endParaRPr lang="en-US" altLang="zh-TW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日語外來詞</a:t>
            </a:r>
            <a:endParaRPr lang="zh-TW" altLang="en-US" dirty="0"/>
          </a:p>
        </p:txBody>
      </p:sp>
      <p:sp>
        <p:nvSpPr>
          <p:cNvPr id="6553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smtClean="0"/>
              <a:t>親像「蕃茄」</a:t>
            </a:r>
            <a:endParaRPr lang="en-US" altLang="zh-TW" smtClean="0"/>
          </a:p>
          <a:p>
            <a:pPr lvl="1"/>
            <a:r>
              <a:rPr lang="zh-TW" altLang="en-US" smtClean="0"/>
              <a:t>有人號做「臭柿仔」</a:t>
            </a:r>
            <a:endParaRPr lang="en-US" altLang="zh-TW" smtClean="0"/>
          </a:p>
          <a:p>
            <a:pPr lvl="1"/>
            <a:r>
              <a:rPr lang="zh-TW" altLang="en-US" smtClean="0"/>
              <a:t>閣有人叫「</a:t>
            </a:r>
            <a:r>
              <a:rPr lang="en-US" altLang="zh-TW" smtClean="0"/>
              <a:t> thoo7-ma1-tooh3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トマト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日語就當做漢字</a:t>
            </a:r>
            <a:r>
              <a:rPr lang="ja-JP" altLang="en-US" smtClean="0"/>
              <a:t>ト</a:t>
            </a:r>
            <a:r>
              <a:rPr lang="en-US" altLang="zh-TW" smtClean="0"/>
              <a:t>thoo7-</a:t>
            </a:r>
            <a:r>
              <a:rPr lang="ja-JP" altLang="en-US" smtClean="0"/>
              <a:t>マ</a:t>
            </a:r>
            <a:r>
              <a:rPr lang="en-US" altLang="zh-TW" smtClean="0"/>
              <a:t>ma1-</a:t>
            </a:r>
            <a:r>
              <a:rPr lang="ja-JP" altLang="en-US" smtClean="0"/>
              <a:t>ト</a:t>
            </a:r>
            <a:r>
              <a:rPr lang="en-US" altLang="zh-TW" smtClean="0"/>
              <a:t>tooh3</a:t>
            </a:r>
          </a:p>
          <a:p>
            <a:r>
              <a:rPr lang="zh-TW" altLang="en-US" smtClean="0"/>
              <a:t>親像「打火機」</a:t>
            </a:r>
            <a:endParaRPr lang="en-US" altLang="zh-TW" smtClean="0"/>
          </a:p>
          <a:p>
            <a:pPr lvl="1"/>
            <a:r>
              <a:rPr lang="en-US" altLang="zh-TW" smtClean="0"/>
              <a:t>lai2-tah4</a:t>
            </a:r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ライタ－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長度無仝，用統一碼表意文字的符號</a:t>
            </a:r>
            <a:endParaRPr lang="en-US" altLang="zh-TW" smtClean="0"/>
          </a:p>
          <a:p>
            <a:pPr lvl="3"/>
            <a:r>
              <a:rPr lang="zh-TW" altLang="en-US" smtClean="0"/>
              <a:t>標做「</a:t>
            </a:r>
            <a:r>
              <a:rPr lang="ja-JP" altLang="en-US" smtClean="0"/>
              <a:t> ⿰ライ⿰タ－ 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3"/>
            <a:r>
              <a:rPr lang="ja-JP" altLang="en-US" smtClean="0"/>
              <a:t>⿰ライ</a:t>
            </a:r>
            <a:r>
              <a:rPr lang="en-US" altLang="ja-JP" smtClean="0"/>
              <a:t>lai2-</a:t>
            </a:r>
            <a:r>
              <a:rPr lang="ja-JP" altLang="en-US" smtClean="0"/>
              <a:t>⿰タ－</a:t>
            </a:r>
            <a:r>
              <a:rPr lang="en-US" altLang="ja-JP" smtClean="0"/>
              <a:t>tah4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/>
          <p:cNvSpPr txBox="1">
            <a:spLocks noChangeArrowheads="1"/>
          </p:cNvSpPr>
          <p:nvPr/>
        </p:nvSpPr>
        <p:spPr bwMode="auto">
          <a:xfrm>
            <a:off x="457200" y="273050"/>
            <a:ext cx="8228013" cy="530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3889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sz="2900">
                <a:solidFill>
                  <a:srgbClr val="000000"/>
                </a:solidFill>
                <a:latin typeface="AR PL UMing TW"/>
              </a:rPr>
              <a:t>暫存</a:t>
            </a: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endParaRPr lang="zh-TW" altLang="en-US"/>
          </a:p>
        </p:txBody>
      </p:sp>
      <p:sp>
        <p:nvSpPr>
          <p:cNvPr id="69636" name="內容版面配置區 6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辭典類</a:t>
            </a:r>
            <a:endParaRPr lang="zh-TW" altLang="zh-TW"/>
          </a:p>
        </p:txBody>
      </p:sp>
      <p:sp>
        <p:nvSpPr>
          <p:cNvPr id="7065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信望愛語料庫</a:t>
            </a:r>
          </a:p>
          <a:p>
            <a:pPr eaLnBrk="1" hangingPunct="1"/>
            <a:r>
              <a:rPr lang="zh-TW" altLang="zh-TW" smtClean="0"/>
              <a:t>整理中的詞典</a:t>
            </a:r>
            <a:r>
              <a:rPr lang="en-US" altLang="zh-TW" smtClean="0"/>
              <a:t>01</a:t>
            </a:r>
            <a:r>
              <a:rPr lang="zh-TW" altLang="zh-TW" smtClean="0"/>
              <a:t>、</a:t>
            </a:r>
            <a:r>
              <a:rPr lang="en-US" altLang="zh-TW" smtClean="0"/>
              <a:t>03</a:t>
            </a:r>
            <a:r>
              <a:rPr lang="zh-TW" altLang="zh-TW" smtClean="0"/>
              <a:t>、</a:t>
            </a:r>
            <a:r>
              <a:rPr lang="en-US" altLang="zh-TW" smtClean="0"/>
              <a:t>05</a:t>
            </a:r>
            <a:r>
              <a:rPr lang="zh-TW" altLang="zh-TW" smtClean="0"/>
              <a:t>、</a:t>
            </a:r>
            <a:r>
              <a:rPr lang="en-US" altLang="zh-TW" smtClean="0"/>
              <a:t>06</a:t>
            </a:r>
            <a:r>
              <a:rPr lang="zh-TW" altLang="zh-TW" smtClean="0"/>
              <a:t>、</a:t>
            </a:r>
            <a:r>
              <a:rPr lang="en-US" altLang="zh-TW" smtClean="0"/>
              <a:t>07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閩南語</a:t>
            </a:r>
            <a:r>
              <a:rPr lang="zh-TW" altLang="zh-TW" dirty="0" smtClean="0"/>
              <a:t>文章語料</a:t>
            </a:r>
            <a:endParaRPr lang="zh-TW" altLang="zh-TW" dirty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數位典藏文本</a:t>
            </a:r>
          </a:p>
          <a:p>
            <a:pPr eaLnBrk="1" hangingPunct="1"/>
            <a:r>
              <a:rPr lang="zh-TW" altLang="zh-TW" smtClean="0"/>
              <a:t>中央研究院台語語音語料庫系統</a:t>
            </a:r>
          </a:p>
          <a:p>
            <a:pPr eaLnBrk="1" hangingPunct="1"/>
            <a:r>
              <a:rPr lang="zh-TW" altLang="zh-TW" smtClean="0"/>
              <a:t>張春鳳老師學生的翻譯</a:t>
            </a:r>
          </a:p>
          <a:p>
            <a:pPr eaLnBrk="1" hangingPunct="1"/>
            <a:r>
              <a:rPr lang="zh-TW" altLang="zh-TW" smtClean="0"/>
              <a:t>網路文章</a:t>
            </a:r>
          </a:p>
          <a:p>
            <a:pPr lvl="1" eaLnBrk="1" hangingPunct="1"/>
            <a:r>
              <a:rPr lang="en-US" altLang="zh-TW" smtClean="0"/>
              <a:t>TGB</a:t>
            </a:r>
            <a:r>
              <a:rPr lang="zh-TW" altLang="zh-TW" smtClean="0"/>
              <a:t>通訊</a:t>
            </a:r>
          </a:p>
          <a:p>
            <a:pPr lvl="1" eaLnBrk="1" hangingPunct="1"/>
            <a:r>
              <a:rPr lang="zh-TW" altLang="zh-TW" smtClean="0"/>
              <a:t>台文通訊</a:t>
            </a:r>
            <a:r>
              <a:rPr lang="en-US" altLang="zh-TW" smtClean="0"/>
              <a:t>BONG</a:t>
            </a:r>
            <a:r>
              <a:rPr lang="zh-TW" altLang="zh-TW" smtClean="0"/>
              <a:t>報</a:t>
            </a:r>
          </a:p>
          <a:p>
            <a:pPr lvl="1" eaLnBrk="1" hangingPunct="1"/>
            <a:r>
              <a:rPr lang="zh-TW" altLang="zh-TW" smtClean="0"/>
              <a:t>老刀烏白講 </a:t>
            </a:r>
            <a:r>
              <a:rPr lang="en-US" altLang="zh-TW" smtClean="0"/>
              <a:t>(Knife Says)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語料庫ㄧ新聞</a:t>
            </a:r>
            <a:r>
              <a:rPr lang="zh-TW" altLang="en-US" dirty="0" smtClean="0"/>
              <a:t>語料庫</a:t>
            </a:r>
            <a:endParaRPr lang="zh-TW" altLang="zh-TW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全名「</a:t>
            </a:r>
            <a:r>
              <a:rPr lang="zh-TW" altLang="zh-TW" dirty="0"/>
              <a:t>臺</a:t>
            </a:r>
            <a:r>
              <a:rPr lang="zh-TW" altLang="zh-TW" dirty="0" smtClean="0"/>
              <a:t>華</a:t>
            </a:r>
            <a:r>
              <a:rPr lang="zh-TW" altLang="en-US" dirty="0" smtClean="0"/>
              <a:t>平行新聞</a:t>
            </a:r>
            <a:r>
              <a:rPr lang="zh-TW" altLang="zh-TW" dirty="0" smtClean="0"/>
              <a:t>語料庫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中研院資訊所陳孟彰老師主持，何澤政翻譯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有華語佮對應的閩南語全漢全羅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翻譯</a:t>
            </a:r>
            <a:r>
              <a:rPr lang="zh-TW" altLang="en-US" dirty="0" smtClean="0"/>
              <a:t>時，</a:t>
            </a:r>
            <a:r>
              <a:rPr lang="zh-TW" altLang="zh-TW" dirty="0" smtClean="0"/>
              <a:t>罕</a:t>
            </a:r>
            <a:r>
              <a:rPr lang="zh-TW" altLang="zh-TW" dirty="0"/>
              <a:t>得調整語</a:t>
            </a:r>
            <a:r>
              <a:rPr lang="zh-TW" altLang="en-US" dirty="0"/>
              <a:t>詞</a:t>
            </a:r>
            <a:r>
              <a:rPr lang="zh-TW" altLang="zh-TW" dirty="0"/>
              <a:t>先後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en-US" dirty="0"/>
              <a:t>現代用語、古早用語攏</a:t>
            </a:r>
            <a:r>
              <a:rPr lang="zh-TW" altLang="en-US" dirty="0" smtClean="0"/>
              <a:t>有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359554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詞組、</a:t>
            </a:r>
            <a:r>
              <a:rPr lang="en-US" altLang="zh-TW" dirty="0" smtClean="0"/>
              <a:t>366190</a:t>
            </a:r>
            <a:r>
              <a:rPr lang="zh-TW" altLang="zh-TW" dirty="0" smtClean="0"/>
              <a:t>閩南語詞組</a:t>
            </a:r>
            <a:endParaRPr lang="en-US" altLang="zh-TW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730973"/>
              </p:ext>
            </p:extLst>
          </p:nvPr>
        </p:nvGraphicFramePr>
        <p:xfrm>
          <a:off x="1115616" y="5589240"/>
          <a:ext cx="6096000" cy="111252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1152128"/>
                <a:gridCol w="494387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這幾</a:t>
                      </a:r>
                      <a:r>
                        <a:rPr lang="zh-TW" altLang="zh-TW" dirty="0" smtClean="0"/>
                        <a:t>工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zh-TW" dirty="0" smtClean="0"/>
                        <a:t>寒流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閣再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展</a:t>
                      </a:r>
                      <a:r>
                        <a:rPr lang="zh-TW" altLang="zh-TW" dirty="0" smtClean="0"/>
                        <a:t>威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tsit4-kui2-kang1 han5-liu5 koh4-tsai3 tian2-ui1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華語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b="0" dirty="0" smtClean="0"/>
                        <a:t>這幾天 寒流 再度 發威 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掠閩南語網頁</a:t>
            </a:r>
            <a:endParaRPr lang="zh-TW" altLang="zh-TW"/>
          </a:p>
        </p:txBody>
      </p:sp>
      <p:sp>
        <p:nvSpPr>
          <p:cNvPr id="5632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給一個網址</a:t>
            </a:r>
          </a:p>
          <a:p>
            <a:pPr lvl="1" eaLnBrk="1" hangingPunct="1"/>
            <a:r>
              <a:rPr lang="zh-TW" altLang="zh-TW" smtClean="0"/>
              <a:t>看超連結，掠相關的網頁</a:t>
            </a:r>
          </a:p>
          <a:p>
            <a:pPr eaLnBrk="1" hangingPunct="1"/>
            <a:r>
              <a:rPr lang="zh-TW" altLang="zh-TW" smtClean="0"/>
              <a:t>不同網站收尋深度不同</a:t>
            </a:r>
          </a:p>
          <a:p>
            <a:pPr lvl="1" eaLnBrk="1" hangingPunct="1"/>
            <a:r>
              <a:rPr lang="zh-TW" altLang="zh-TW" smtClean="0"/>
              <a:t>部落格</a:t>
            </a:r>
            <a:endParaRPr lang="en-US" altLang="zh-TW" smtClean="0"/>
          </a:p>
          <a:p>
            <a:pPr lvl="1" eaLnBrk="1" hangingPunct="1"/>
            <a:r>
              <a:rPr lang="zh-TW" altLang="zh-TW" smtClean="0"/>
              <a:t>歌詞網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網路冊店</a:t>
            </a:r>
            <a:endParaRPr lang="zh-TW" altLang="zh-TW" smtClean="0"/>
          </a:p>
          <a:p>
            <a:pPr eaLnBrk="1" hangingPunct="1"/>
            <a:r>
              <a:rPr lang="zh-TW" altLang="zh-TW" smtClean="0"/>
              <a:t>若這網頁無夠濟閩南語</a:t>
            </a:r>
          </a:p>
          <a:p>
            <a:pPr lvl="1" eaLnBrk="1" hangingPunct="1"/>
            <a:r>
              <a:rPr lang="zh-TW" altLang="zh-TW" smtClean="0"/>
              <a:t>停止掠後一個網頁</a:t>
            </a:r>
          </a:p>
        </p:txBody>
      </p:sp>
      <p:grpSp>
        <p:nvGrpSpPr>
          <p:cNvPr id="56324" name="Group 3"/>
          <p:cNvGrpSpPr>
            <a:grpSpLocks/>
          </p:cNvGrpSpPr>
          <p:nvPr/>
        </p:nvGrpSpPr>
        <p:grpSpPr bwMode="auto">
          <a:xfrm>
            <a:off x="1187450" y="5281613"/>
            <a:ext cx="7102475" cy="1376362"/>
            <a:chOff x="825" y="3667"/>
            <a:chExt cx="4932" cy="956"/>
          </a:xfrm>
        </p:grpSpPr>
        <p:sp>
          <p:nvSpPr>
            <p:cNvPr id="56325" name="AutoShape 4"/>
            <p:cNvSpPr>
              <a:spLocks noChangeArrowheads="1"/>
            </p:cNvSpPr>
            <p:nvPr/>
          </p:nvSpPr>
          <p:spPr bwMode="auto">
            <a:xfrm>
              <a:off x="825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網址</a:t>
              </a:r>
            </a:p>
          </p:txBody>
        </p:sp>
        <p:sp>
          <p:nvSpPr>
            <p:cNvPr id="56326" name="AutoShape 5"/>
            <p:cNvSpPr>
              <a:spLocks noChangeArrowheads="1"/>
            </p:cNvSpPr>
            <p:nvPr/>
          </p:nvSpPr>
          <p:spPr bwMode="auto">
            <a:xfrm>
              <a:off x="2176" y="3811"/>
              <a:ext cx="891" cy="52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分析網頁</a:t>
              </a:r>
            </a:p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  <a:latin typeface="AR PL UMing TW"/>
                </a:rPr>
                <a:t>Scrapy</a:t>
              </a:r>
            </a:p>
          </p:txBody>
        </p:sp>
        <p:sp>
          <p:nvSpPr>
            <p:cNvPr id="56327" name="AutoShape 6"/>
            <p:cNvSpPr>
              <a:spLocks noChangeArrowheads="1"/>
            </p:cNvSpPr>
            <p:nvPr/>
          </p:nvSpPr>
          <p:spPr bwMode="auto">
            <a:xfrm>
              <a:off x="3523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網頁內容</a:t>
              </a:r>
            </a:p>
          </p:txBody>
        </p:sp>
        <p:cxnSp>
          <p:nvCxnSpPr>
            <p:cNvPr id="56328" name="AutoShape 7"/>
            <p:cNvCxnSpPr>
              <a:cxnSpLocks noChangeShapeType="1"/>
              <a:stCxn id="56325" idx="3"/>
              <a:endCxn id="56326" idx="1"/>
            </p:cNvCxnSpPr>
            <p:nvPr/>
          </p:nvCxnSpPr>
          <p:spPr bwMode="auto">
            <a:xfrm>
              <a:off x="1721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29" name="AutoShape 8"/>
            <p:cNvSpPr>
              <a:spLocks noChangeArrowheads="1"/>
            </p:cNvSpPr>
            <p:nvPr/>
          </p:nvSpPr>
          <p:spPr bwMode="auto">
            <a:xfrm>
              <a:off x="4882" y="3667"/>
              <a:ext cx="875" cy="809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有閩南語</a:t>
              </a:r>
            </a:p>
          </p:txBody>
        </p:sp>
        <p:sp>
          <p:nvSpPr>
            <p:cNvPr id="56330" name="Text Box 9"/>
            <p:cNvSpPr txBox="1">
              <a:spLocks noChangeArrowheads="1"/>
            </p:cNvSpPr>
            <p:nvPr/>
          </p:nvSpPr>
          <p:spPr bwMode="auto">
            <a:xfrm>
              <a:off x="2636" y="4376"/>
              <a:ext cx="1589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存網頁，傳超連結</a:t>
              </a:r>
            </a:p>
          </p:txBody>
        </p:sp>
        <p:cxnSp>
          <p:nvCxnSpPr>
            <p:cNvPr id="56331" name="AutoShape 10"/>
            <p:cNvCxnSpPr>
              <a:cxnSpLocks noChangeShapeType="1"/>
              <a:stCxn id="56329" idx="2"/>
              <a:endCxn id="56325" idx="2"/>
            </p:cNvCxnSpPr>
            <p:nvPr/>
          </p:nvCxnSpPr>
          <p:spPr bwMode="auto">
            <a:xfrm rot="5400000" flipH="1">
              <a:off x="3184" y="2341"/>
              <a:ext cx="224" cy="4047"/>
            </a:xfrm>
            <a:prstGeom prst="bentConnector3">
              <a:avLst>
                <a:gd name="adj1" fmla="val -7087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32" name="Text Box 11"/>
            <p:cNvSpPr txBox="1">
              <a:spLocks noChangeArrowheads="1"/>
            </p:cNvSpPr>
            <p:nvPr/>
          </p:nvSpPr>
          <p:spPr bwMode="auto">
            <a:xfrm>
              <a:off x="4962" y="4371"/>
              <a:ext cx="257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>
                  <a:solidFill>
                    <a:srgbClr val="000000"/>
                  </a:solidFill>
                </a:rPr>
                <a:t>是</a:t>
              </a:r>
            </a:p>
          </p:txBody>
        </p:sp>
        <p:cxnSp>
          <p:nvCxnSpPr>
            <p:cNvPr id="56333" name="AutoShape 12"/>
            <p:cNvCxnSpPr>
              <a:cxnSpLocks noChangeShapeType="1"/>
              <a:stCxn id="56326" idx="3"/>
              <a:endCxn id="56327" idx="1"/>
            </p:cNvCxnSpPr>
            <p:nvPr/>
          </p:nvCxnSpPr>
          <p:spPr bwMode="auto">
            <a:xfrm>
              <a:off x="3068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6334" name="AutoShape 13"/>
            <p:cNvCxnSpPr>
              <a:cxnSpLocks noChangeShapeType="1"/>
              <a:stCxn id="56327" idx="3"/>
              <a:endCxn id="56329" idx="1"/>
            </p:cNvCxnSpPr>
            <p:nvPr/>
          </p:nvCxnSpPr>
          <p:spPr bwMode="auto">
            <a:xfrm>
              <a:off x="4419" y="4071"/>
              <a:ext cx="46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網路文章</a:t>
            </a:r>
            <a:endParaRPr lang="zh-TW" altLang="zh-TW"/>
          </a:p>
        </p:txBody>
      </p:sp>
      <p:sp>
        <p:nvSpPr>
          <p:cNvPr id="6041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【技藝</a:t>
            </a:r>
            <a:r>
              <a:rPr lang="en-US" altLang="zh-TW" dirty="0" smtClean="0"/>
              <a:t>101</a:t>
            </a:r>
            <a:r>
              <a:rPr lang="zh-TW" altLang="zh-TW" dirty="0" smtClean="0"/>
              <a:t>】打鐵</a:t>
            </a:r>
            <a:r>
              <a:rPr lang="en-US" altLang="zh-TW" dirty="0" smtClean="0"/>
              <a:t>| PNN </a:t>
            </a:r>
            <a:r>
              <a:rPr lang="zh-TW" altLang="zh-TW" dirty="0" smtClean="0"/>
              <a:t>公視新聞議題中心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3"/>
              </a:rPr>
              <a:t>http://pnn.pts.org.tw/main/2013/07/15/%E3%80%90%E6%8A%80%E8%97%9D101%E3%80%91%E6%89%93%E9%90%B5/</a:t>
            </a:r>
          </a:p>
          <a:p>
            <a:pPr eaLnBrk="1" hangingPunct="1">
              <a:defRPr/>
            </a:pPr>
            <a:r>
              <a:rPr lang="zh-TW" altLang="zh-TW" dirty="0" smtClean="0"/>
              <a:t>台灣歌是咱永遠ㄝ記憶</a:t>
            </a:r>
            <a:r>
              <a:rPr lang="en-US" altLang="zh-TW" dirty="0" smtClean="0"/>
              <a:t>: Taiwanese Lyrics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4"/>
              </a:rPr>
              <a:t>http://enjoytpopmusic.blogspot.tw/search/label/Taiwanese%20Lyrics</a:t>
            </a:r>
          </a:p>
          <a:p>
            <a:pPr eaLnBrk="1" hangingPunct="1">
              <a:defRPr/>
            </a:pPr>
            <a:r>
              <a:rPr lang="zh-TW" altLang="zh-TW" dirty="0" smtClean="0"/>
              <a:t>臺南市海東國小－</a:t>
            </a:r>
            <a:r>
              <a:rPr lang="zh-TW" altLang="en-US" dirty="0" smtClean="0"/>
              <a:t>閩南語</a:t>
            </a:r>
            <a:r>
              <a:rPr lang="zh-TW" altLang="zh-TW" dirty="0" smtClean="0"/>
              <a:t>教學網站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5"/>
              </a:rPr>
              <a:t>http://web.htps.tn.edu.tw/90ct/Default.htm</a:t>
            </a:r>
          </a:p>
          <a:p>
            <a:pPr eaLnBrk="1" hangingPunct="1">
              <a:defRPr/>
            </a:pPr>
            <a:r>
              <a:rPr lang="zh-TW" altLang="zh-TW" dirty="0" smtClean="0"/>
              <a:t>第二集 少年好學顯壯志</a:t>
            </a:r>
            <a:r>
              <a:rPr lang="en-US" altLang="zh-TW" dirty="0" smtClean="0"/>
              <a:t>-</a:t>
            </a:r>
            <a:r>
              <a:rPr lang="zh-TW" altLang="zh-TW" dirty="0" smtClean="0"/>
              <a:t>節目音頻網路收聽</a:t>
            </a:r>
            <a:r>
              <a:rPr lang="en-US" altLang="zh-TW" dirty="0" smtClean="0"/>
              <a:t>-</a:t>
            </a:r>
            <a:r>
              <a:rPr lang="zh-TW" altLang="zh-TW" dirty="0" smtClean="0"/>
              <a:t>你好台灣網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6"/>
              </a:rPr>
              <a:t>http://www.hellotw.com/zthz/lzlds/ldsjmyp/201311/t20131111_889380_4.htm</a:t>
            </a:r>
          </a:p>
          <a:p>
            <a:pPr eaLnBrk="1" hangingPunct="1">
              <a:defRPr/>
            </a:pPr>
            <a:r>
              <a:rPr lang="en-US" altLang="zh-TW" dirty="0" smtClean="0"/>
              <a:t>[PDF]</a:t>
            </a:r>
            <a:r>
              <a:rPr lang="zh-TW" altLang="zh-TW" dirty="0" smtClean="0"/>
              <a:t>對鶯歌瓷仔用語來探討台灣常民文化來探討台灣常民文化</a:t>
            </a:r>
          </a:p>
          <a:p>
            <a:pPr lvl="1" eaLnBrk="1" hangingPunct="1">
              <a:defRPr/>
            </a:pPr>
            <a:r>
              <a:rPr lang="en-US" altLang="zh-TW" dirty="0" smtClean="0"/>
              <a:t>ir.lib.ntnu.edu.tw/retrieve/47577/metadata_02_06_s_05_0001.pdf</a:t>
            </a:r>
            <a:endParaRPr lang="en-US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2765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TW" altLang="zh-TW" dirty="0" smtClean="0"/>
              <a:t>由實驗知影</a:t>
            </a:r>
          </a:p>
          <a:p>
            <a:pPr lvl="1" eaLnBrk="1" hangingPunct="1"/>
            <a:r>
              <a:rPr lang="zh-TW" altLang="zh-TW" dirty="0" smtClean="0"/>
              <a:t>斷詞組</a:t>
            </a:r>
            <a:r>
              <a:rPr lang="zh-TW" altLang="en-US" dirty="0" smtClean="0"/>
              <a:t>加</a:t>
            </a:r>
            <a:r>
              <a:rPr lang="zh-TW" altLang="zh-TW" dirty="0" smtClean="0"/>
              <a:t>斷字翻譯比</a:t>
            </a:r>
            <a:r>
              <a:rPr lang="zh-TW" altLang="en-US" dirty="0" smtClean="0"/>
              <a:t>干焦</a:t>
            </a:r>
            <a:r>
              <a:rPr lang="zh-TW" altLang="zh-TW" dirty="0" smtClean="0"/>
              <a:t>斷字翻譯好</a:t>
            </a:r>
          </a:p>
          <a:p>
            <a:pPr lvl="1" eaLnBrk="1" hangingPunct="1"/>
            <a:r>
              <a:rPr lang="zh-TW" altLang="zh-TW" dirty="0" smtClean="0"/>
              <a:t>斷詞組分數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斷詞分數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斷字分數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固定華語斷詞，閩南語斷詞比斷字效果</a:t>
            </a:r>
            <a:r>
              <a:rPr lang="en-US" altLang="zh-TW" dirty="0" smtClean="0"/>
              <a:t>(</a:t>
            </a:r>
            <a:r>
              <a:rPr lang="zh-TW" altLang="en-US" dirty="0" smtClean="0"/>
              <a:t>禾黑</a:t>
            </a:r>
            <a:r>
              <a:rPr lang="en-US" altLang="zh-TW" dirty="0" smtClean="0"/>
              <a:t>)</a:t>
            </a:r>
          </a:p>
          <a:p>
            <a:pPr lvl="2" eaLnBrk="1" hangingPunct="1"/>
            <a:r>
              <a:rPr lang="zh-TW" altLang="en-US" dirty="0" smtClean="0"/>
              <a:t>訓練語料無清氣，斷詞嘛斷毋著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斷詞組</a:t>
            </a:r>
          </a:p>
          <a:p>
            <a:pPr lvl="1" eaLnBrk="1" hangingPunct="1"/>
            <a:r>
              <a:rPr lang="zh-TW" altLang="zh-TW" dirty="0" smtClean="0"/>
              <a:t>需要用詞性、語法來做</a:t>
            </a:r>
          </a:p>
          <a:p>
            <a:pPr lvl="1" eaLnBrk="1" hangingPunct="1"/>
            <a:r>
              <a:rPr lang="zh-TW" altLang="zh-TW" dirty="0" smtClean="0"/>
              <a:t>閩南語欠這種資料</a:t>
            </a:r>
          </a:p>
          <a:p>
            <a:pPr eaLnBrk="1" hangingPunct="1"/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佮閩南語攏有法度斷詞</a:t>
            </a:r>
          </a:p>
          <a:p>
            <a:pPr lvl="1" eaLnBrk="1" hangingPunct="1"/>
            <a:r>
              <a:rPr lang="zh-TW" altLang="zh-TW" dirty="0" smtClean="0"/>
              <a:t>後壁實驗以斷詞為主</a:t>
            </a:r>
          </a:p>
        </p:txBody>
      </p:sp>
    </p:spTree>
    <p:extLst>
      <p:ext uri="{BB962C8B-B14F-4D97-AF65-F5344CB8AC3E}">
        <p14:creationId xmlns:p14="http://schemas.microsoft.com/office/powerpoint/2010/main" val="12970192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471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佇使用仝款的語料時</a:t>
            </a:r>
          </a:p>
          <a:p>
            <a:pPr lvl="1" eaLnBrk="1" hangingPunct="1"/>
            <a:r>
              <a:rPr lang="zh-TW" altLang="zh-TW" smtClean="0"/>
              <a:t>典藏佮</a:t>
            </a:r>
            <a:r>
              <a:rPr lang="zh-TW" altLang="en-US" smtClean="0"/>
              <a:t>新聞</a:t>
            </a:r>
            <a:r>
              <a:rPr lang="zh-TW" altLang="zh-TW" smtClean="0"/>
              <a:t>有互相整理過，分數有較懸</a:t>
            </a:r>
          </a:p>
          <a:p>
            <a:pPr eaLnBrk="1" hangingPunct="1"/>
            <a:r>
              <a:rPr lang="zh-TW" altLang="zh-TW" smtClean="0"/>
              <a:t>摻典藏做語言模型</a:t>
            </a:r>
          </a:p>
          <a:p>
            <a:pPr lvl="1" eaLnBrk="1" hangingPunct="1"/>
            <a:r>
              <a:rPr lang="zh-TW" altLang="zh-TW" smtClean="0"/>
              <a:t>分數降落來</a:t>
            </a:r>
          </a:p>
          <a:p>
            <a:pPr lvl="1" eaLnBrk="1" hangingPunct="1"/>
            <a:r>
              <a:rPr lang="zh-TW" altLang="zh-TW" smtClean="0"/>
              <a:t>因為典藏對訓練佮試驗語料來講是外部的資料</a:t>
            </a:r>
          </a:p>
          <a:p>
            <a:pPr eaLnBrk="1" hangingPunct="1"/>
            <a:r>
              <a:rPr lang="zh-TW" altLang="zh-TW" smtClean="0"/>
              <a:t>分數一息仔就收斂</a:t>
            </a:r>
          </a:p>
          <a:p>
            <a:pPr lvl="1" eaLnBrk="1" hangingPunct="1"/>
            <a:r>
              <a:rPr lang="zh-TW" altLang="en-US" smtClean="0"/>
              <a:t>新聞</a:t>
            </a:r>
            <a:r>
              <a:rPr lang="zh-TW" altLang="zh-TW" smtClean="0"/>
              <a:t>語料做第一擺就收斂</a:t>
            </a:r>
          </a:p>
          <a:p>
            <a:pPr lvl="1" eaLnBrk="1" hangingPunct="1"/>
            <a:r>
              <a:rPr lang="zh-TW" altLang="zh-TW" smtClean="0"/>
              <a:t>典藏到第二擺就收斂</a:t>
            </a:r>
          </a:p>
          <a:p>
            <a:pPr lvl="1" eaLnBrk="1" hangingPunct="1"/>
            <a:r>
              <a:rPr lang="zh-TW" altLang="zh-TW" smtClean="0"/>
              <a:t>整理免傷濟擺</a:t>
            </a:r>
          </a:p>
        </p:txBody>
      </p:sp>
    </p:spTree>
    <p:extLst>
      <p:ext uri="{BB962C8B-B14F-4D97-AF65-F5344CB8AC3E}">
        <p14:creationId xmlns:p14="http://schemas.microsoft.com/office/powerpoint/2010/main" val="19659250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累積網路語料</a:t>
            </a:r>
            <a:endParaRPr lang="zh-TW" altLang="zh-TW"/>
          </a:p>
        </p:txBody>
      </p:sp>
      <p:sp>
        <p:nvSpPr>
          <p:cNvPr id="50179" name="AutoShape 2"/>
          <p:cNvSpPr>
            <a:spLocks noChangeArrowheads="1"/>
          </p:cNvSpPr>
          <p:nvPr/>
        </p:nvSpPr>
        <p:spPr bwMode="auto">
          <a:xfrm>
            <a:off x="1862138" y="2085975"/>
            <a:ext cx="1303337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關鍵詞</a:t>
            </a:r>
          </a:p>
        </p:txBody>
      </p:sp>
      <p:sp>
        <p:nvSpPr>
          <p:cNvPr id="50180" name="AutoShape 3"/>
          <p:cNvSpPr>
            <a:spLocks noChangeArrowheads="1"/>
          </p:cNvSpPr>
          <p:nvPr/>
        </p:nvSpPr>
        <p:spPr bwMode="auto">
          <a:xfrm>
            <a:off x="4265613" y="1971675"/>
            <a:ext cx="1484312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搜尋引擎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GoogleScrape</a:t>
            </a:r>
          </a:p>
        </p:txBody>
      </p:sp>
      <p:sp>
        <p:nvSpPr>
          <p:cNvPr id="50181" name="AutoShape 4"/>
          <p:cNvSpPr>
            <a:spLocks noChangeArrowheads="1"/>
          </p:cNvSpPr>
          <p:nvPr/>
        </p:nvSpPr>
        <p:spPr bwMode="auto">
          <a:xfrm>
            <a:off x="6851650" y="2085975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網域</a:t>
            </a:r>
          </a:p>
        </p:txBody>
      </p:sp>
      <p:sp>
        <p:nvSpPr>
          <p:cNvPr id="50182" name="AutoShape 5"/>
          <p:cNvSpPr>
            <a:spLocks noChangeArrowheads="1"/>
          </p:cNvSpPr>
          <p:nvPr/>
        </p:nvSpPr>
        <p:spPr bwMode="auto">
          <a:xfrm>
            <a:off x="6854825" y="3262313"/>
            <a:ext cx="12842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掠閩南語網頁</a:t>
            </a:r>
          </a:p>
          <a:p>
            <a:pPr algn="ctr" eaLnBrk="1" hangingPunct="1"/>
            <a:r>
              <a:rPr lang="en-US" altLang="zh-TW" dirty="0" err="1">
                <a:solidFill>
                  <a:srgbClr val="000000"/>
                </a:solidFill>
                <a:latin typeface="AR PL UMing TW"/>
              </a:rPr>
              <a:t>Scrapy</a:t>
            </a:r>
            <a:endParaRPr lang="en-US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183" name="AutoShape 6"/>
          <p:cNvSpPr>
            <a:spLocks noChangeArrowheads="1"/>
          </p:cNvSpPr>
          <p:nvPr/>
        </p:nvSpPr>
        <p:spPr bwMode="auto">
          <a:xfrm>
            <a:off x="6851650" y="4667250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網頁內容</a:t>
            </a:r>
          </a:p>
        </p:txBody>
      </p:sp>
      <p:sp>
        <p:nvSpPr>
          <p:cNvPr id="50184" name="AutoShape 8"/>
          <p:cNvSpPr>
            <a:spLocks noChangeArrowheads="1"/>
          </p:cNvSpPr>
          <p:nvPr/>
        </p:nvSpPr>
        <p:spPr bwMode="auto">
          <a:xfrm>
            <a:off x="1946275" y="3176588"/>
            <a:ext cx="1290638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閩南語文本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4556125" y="4343400"/>
            <a:ext cx="1201738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000000"/>
                </a:solidFill>
                <a:latin typeface="AR PL UMing TW"/>
              </a:rPr>
              <a:t>干焦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492500" y="5084763"/>
            <a:ext cx="131445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  <a:r>
              <a:rPr lang="zh-TW" altLang="en-US">
                <a:solidFill>
                  <a:srgbClr val="000000"/>
                </a:solidFill>
                <a:latin typeface="AR PL UMing TW"/>
              </a:rPr>
              <a:t>華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sp>
        <p:nvSpPr>
          <p:cNvPr id="50187" name="AutoShape 11"/>
          <p:cNvSpPr>
            <a:spLocks noChangeArrowheads="1"/>
          </p:cNvSpPr>
          <p:nvPr/>
        </p:nvSpPr>
        <p:spPr bwMode="auto">
          <a:xfrm>
            <a:off x="739775" y="4119563"/>
            <a:ext cx="1290638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cxnSp>
        <p:nvCxnSpPr>
          <p:cNvPr id="50188" name="AutoShape 12"/>
          <p:cNvCxnSpPr>
            <a:cxnSpLocks noChangeShapeType="1"/>
            <a:stCxn id="50198" idx="1"/>
            <a:endCxn id="50199" idx="3"/>
          </p:cNvCxnSpPr>
          <p:nvPr/>
        </p:nvCxnSpPr>
        <p:spPr bwMode="auto">
          <a:xfrm flipH="1">
            <a:off x="3397250" y="5811838"/>
            <a:ext cx="15668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89" name="AutoShape 13"/>
          <p:cNvCxnSpPr>
            <a:cxnSpLocks noChangeShapeType="1"/>
            <a:stCxn id="50199" idx="0"/>
            <a:endCxn id="50184" idx="2"/>
          </p:cNvCxnSpPr>
          <p:nvPr/>
        </p:nvCxnSpPr>
        <p:spPr bwMode="auto">
          <a:xfrm flipV="1">
            <a:off x="2589213" y="3698875"/>
            <a:ext cx="1587" cy="13668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0" name="AutoShape 17"/>
          <p:cNvCxnSpPr>
            <a:cxnSpLocks noChangeShapeType="1"/>
            <a:stCxn id="50179" idx="3"/>
            <a:endCxn id="50180" idx="1"/>
          </p:cNvCxnSpPr>
          <p:nvPr/>
        </p:nvCxnSpPr>
        <p:spPr bwMode="auto">
          <a:xfrm>
            <a:off x="3165475" y="2347913"/>
            <a:ext cx="11001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1" name="AutoShape 18"/>
          <p:cNvCxnSpPr>
            <a:cxnSpLocks noChangeShapeType="1"/>
            <a:stCxn id="50180" idx="3"/>
            <a:endCxn id="50181" idx="1"/>
          </p:cNvCxnSpPr>
          <p:nvPr/>
        </p:nvCxnSpPr>
        <p:spPr bwMode="auto">
          <a:xfrm>
            <a:off x="5749925" y="2347913"/>
            <a:ext cx="11017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2" name="AutoShape 19"/>
          <p:cNvCxnSpPr>
            <a:cxnSpLocks noChangeShapeType="1"/>
            <a:stCxn id="50181" idx="2"/>
            <a:endCxn id="50182" idx="0"/>
          </p:cNvCxnSpPr>
          <p:nvPr/>
        </p:nvCxnSpPr>
        <p:spPr bwMode="auto">
          <a:xfrm>
            <a:off x="7497763" y="2608263"/>
            <a:ext cx="0" cy="654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3" name="AutoShape 20"/>
          <p:cNvCxnSpPr>
            <a:cxnSpLocks noChangeShapeType="1"/>
            <a:stCxn id="50182" idx="2"/>
            <a:endCxn id="50183" idx="0"/>
          </p:cNvCxnSpPr>
          <p:nvPr/>
        </p:nvCxnSpPr>
        <p:spPr bwMode="auto">
          <a:xfrm>
            <a:off x="7497763" y="4014788"/>
            <a:ext cx="0" cy="6524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4" name="AutoShape 22"/>
          <p:cNvCxnSpPr>
            <a:cxnSpLocks noChangeShapeType="1"/>
            <a:stCxn id="50199" idx="1"/>
            <a:endCxn id="50187" idx="2"/>
          </p:cNvCxnSpPr>
          <p:nvPr/>
        </p:nvCxnSpPr>
        <p:spPr bwMode="auto">
          <a:xfrm rot="10800000">
            <a:off x="1384300" y="4643438"/>
            <a:ext cx="396875" cy="1168400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5" name="Text Box 23"/>
          <p:cNvSpPr txBox="1">
            <a:spLocks noChangeArrowheads="1"/>
          </p:cNvSpPr>
          <p:nvPr/>
        </p:nvSpPr>
        <p:spPr bwMode="auto">
          <a:xfrm>
            <a:off x="2679700" y="431006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無法度對齊</a:t>
            </a:r>
          </a:p>
        </p:txBody>
      </p:sp>
      <p:sp>
        <p:nvSpPr>
          <p:cNvPr id="50196" name="Text Box 24"/>
          <p:cNvSpPr txBox="1">
            <a:spLocks noChangeArrowheads="1"/>
          </p:cNvSpPr>
          <p:nvPr/>
        </p:nvSpPr>
        <p:spPr bwMode="auto">
          <a:xfrm>
            <a:off x="865188" y="599281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有法度對齊</a:t>
            </a:r>
          </a:p>
        </p:txBody>
      </p:sp>
      <p:cxnSp>
        <p:nvCxnSpPr>
          <p:cNvPr id="50197" name="AutoShape 25"/>
          <p:cNvCxnSpPr>
            <a:cxnSpLocks noChangeShapeType="1"/>
            <a:endCxn id="50179" idx="1"/>
          </p:cNvCxnSpPr>
          <p:nvPr/>
        </p:nvCxnSpPr>
        <p:spPr bwMode="auto">
          <a:xfrm>
            <a:off x="979488" y="2347913"/>
            <a:ext cx="882650" cy="0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8" name="AutoShape 26"/>
          <p:cNvSpPr>
            <a:spLocks noChangeArrowheads="1"/>
          </p:cNvSpPr>
          <p:nvPr/>
        </p:nvSpPr>
        <p:spPr bwMode="auto">
          <a:xfrm>
            <a:off x="4964113" y="5060950"/>
            <a:ext cx="1622425" cy="1501775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判斷語言</a:t>
            </a:r>
          </a:p>
        </p:txBody>
      </p:sp>
      <p:sp>
        <p:nvSpPr>
          <p:cNvPr id="50199" name="AutoShape 27"/>
          <p:cNvSpPr>
            <a:spLocks noChangeArrowheads="1"/>
          </p:cNvSpPr>
          <p:nvPr/>
        </p:nvSpPr>
        <p:spPr bwMode="auto">
          <a:xfrm>
            <a:off x="1781175" y="5065713"/>
            <a:ext cx="1616075" cy="1492250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一句一句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</a:t>
            </a:r>
            <a:endParaRPr lang="en-US" altLang="zh-TW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Bleualign</a:t>
            </a:r>
            <a:endParaRPr lang="zh-TW" altLang="zh-TW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200" name="AutoShape 28"/>
          <p:cNvSpPr>
            <a:spLocks noChangeArrowheads="1"/>
          </p:cNvSpPr>
          <p:nvPr/>
        </p:nvSpPr>
        <p:spPr bwMode="auto">
          <a:xfrm>
            <a:off x="3914775" y="3060700"/>
            <a:ext cx="14493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漢羅全羅對齊</a:t>
            </a:r>
          </a:p>
        </p:txBody>
      </p:sp>
      <p:cxnSp>
        <p:nvCxnSpPr>
          <p:cNvPr id="50201" name="AutoShape 29"/>
          <p:cNvCxnSpPr>
            <a:cxnSpLocks noChangeShapeType="1"/>
            <a:stCxn id="50183" idx="2"/>
            <a:endCxn id="50198" idx="3"/>
          </p:cNvCxnSpPr>
          <p:nvPr/>
        </p:nvCxnSpPr>
        <p:spPr bwMode="auto">
          <a:xfrm rot="5400000">
            <a:off x="6731001" y="5045075"/>
            <a:ext cx="622300" cy="91122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2" name="AutoShape 30"/>
          <p:cNvCxnSpPr>
            <a:cxnSpLocks noChangeShapeType="1"/>
            <a:stCxn id="50198" idx="0"/>
            <a:endCxn id="50200" idx="3"/>
          </p:cNvCxnSpPr>
          <p:nvPr/>
        </p:nvCxnSpPr>
        <p:spPr bwMode="auto">
          <a:xfrm rot="16200000" flipV="1">
            <a:off x="4757738" y="4043363"/>
            <a:ext cx="1624012" cy="411162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3" name="AutoShape 31"/>
          <p:cNvCxnSpPr>
            <a:cxnSpLocks noChangeShapeType="1"/>
            <a:stCxn id="50187" idx="0"/>
            <a:endCxn id="50184" idx="1"/>
          </p:cNvCxnSpPr>
          <p:nvPr/>
        </p:nvCxnSpPr>
        <p:spPr bwMode="auto">
          <a:xfrm rot="5400000" flipH="1" flipV="1">
            <a:off x="1323975" y="3497263"/>
            <a:ext cx="682625" cy="56197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4" name="AutoShape 32"/>
          <p:cNvCxnSpPr>
            <a:cxnSpLocks noChangeShapeType="1"/>
            <a:stCxn id="50200" idx="1"/>
            <a:endCxn id="50184" idx="3"/>
          </p:cNvCxnSpPr>
          <p:nvPr/>
        </p:nvCxnSpPr>
        <p:spPr bwMode="auto">
          <a:xfrm flipH="1" flipV="1">
            <a:off x="3236913" y="3436938"/>
            <a:ext cx="6778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205" name="Rectangle 1"/>
          <p:cNvSpPr>
            <a:spLocks noChangeArrowheads="1"/>
          </p:cNvSpPr>
          <p:nvPr/>
        </p:nvSpPr>
        <p:spPr bwMode="auto">
          <a:xfrm>
            <a:off x="4875213" y="4922838"/>
            <a:ext cx="1857375" cy="1819275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971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</a:t>
            </a:r>
            <a:r>
              <a:rPr lang="zh-TW" altLang="zh-TW" dirty="0" smtClean="0"/>
              <a:t>數位典藏</a:t>
            </a:r>
            <a:endParaRPr lang="zh-TW" altLang="zh-TW" dirty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全名「台語文數位典藏」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國家臺灣文學館收集</a:t>
            </a:r>
            <a:r>
              <a:rPr lang="en-US" altLang="zh-TW" dirty="0"/>
              <a:t>1885</a:t>
            </a:r>
            <a:r>
              <a:rPr lang="zh-TW" altLang="zh-TW" dirty="0"/>
              <a:t>～</a:t>
            </a:r>
            <a:r>
              <a:rPr lang="en-US" altLang="zh-TW" dirty="0"/>
              <a:t>2006</a:t>
            </a:r>
            <a:r>
              <a:rPr lang="zh-TW" altLang="zh-TW" dirty="0"/>
              <a:t>年的</a:t>
            </a:r>
            <a:r>
              <a:rPr lang="zh-TW" altLang="zh-TW" dirty="0" smtClean="0"/>
              <a:t>語料</a:t>
            </a:r>
            <a:endParaRPr lang="en-US" altLang="zh-TW" dirty="0"/>
          </a:p>
          <a:p>
            <a:pPr eaLnBrk="1" hangingPunct="1"/>
            <a:r>
              <a:rPr lang="zh-TW" altLang="zh-TW" dirty="0"/>
              <a:t>漢羅</a:t>
            </a:r>
            <a:r>
              <a:rPr lang="zh-TW" altLang="en-US" dirty="0"/>
              <a:t>佮</a:t>
            </a:r>
            <a:r>
              <a:rPr lang="zh-TW" altLang="zh-TW" dirty="0"/>
              <a:t>全羅對照</a:t>
            </a:r>
          </a:p>
          <a:p>
            <a:pPr lvl="1" eaLnBrk="1" hangingPunct="1"/>
            <a:r>
              <a:rPr lang="zh-TW" altLang="zh-TW" dirty="0"/>
              <a:t>原本</a:t>
            </a:r>
            <a:r>
              <a:rPr lang="zh-TW" altLang="en-US" dirty="0"/>
              <a:t>干焦</a:t>
            </a:r>
            <a:r>
              <a:rPr lang="zh-TW" altLang="zh-TW" dirty="0"/>
              <a:t>一種，臺文館後來倩人拍字</a:t>
            </a:r>
          </a:p>
          <a:p>
            <a:pPr lvl="1" eaLnBrk="1" hangingPunct="1"/>
            <a:r>
              <a:rPr lang="zh-TW" altLang="zh-TW" dirty="0"/>
              <a:t>有的劇本全羅內底有漢字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攏</a:t>
            </a:r>
            <a:r>
              <a:rPr lang="zh-TW" altLang="zh-TW" dirty="0"/>
              <a:t>總</a:t>
            </a:r>
            <a:r>
              <a:rPr lang="en-US" altLang="zh-TW" dirty="0"/>
              <a:t>2167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詩</a:t>
            </a:r>
            <a:r>
              <a:rPr lang="en-US" altLang="zh-TW" dirty="0" smtClean="0"/>
              <a:t>387</a:t>
            </a:r>
            <a:r>
              <a:rPr lang="zh-TW" altLang="zh-TW" dirty="0" smtClean="0"/>
              <a:t>條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散文</a:t>
            </a:r>
            <a:r>
              <a:rPr lang="en-US" altLang="zh-TW" dirty="0" smtClean="0"/>
              <a:t>1127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小說</a:t>
            </a:r>
            <a:r>
              <a:rPr lang="en-US" altLang="zh-TW" dirty="0" smtClean="0"/>
              <a:t>387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劇本</a:t>
            </a:r>
            <a:r>
              <a:rPr lang="en-US" altLang="zh-TW" dirty="0" smtClean="0"/>
              <a:t>49</a:t>
            </a:r>
            <a:r>
              <a:rPr lang="zh-TW" altLang="zh-TW" dirty="0" smtClean="0"/>
              <a:t>篇</a:t>
            </a:r>
            <a:endParaRPr lang="zh-TW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605912"/>
              </p:ext>
            </p:extLst>
          </p:nvPr>
        </p:nvGraphicFramePr>
        <p:xfrm>
          <a:off x="3779912" y="4653136"/>
          <a:ext cx="5040560" cy="73660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849608"/>
                <a:gridCol w="4190952"/>
              </a:tblGrid>
              <a:tr h="154816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u7</a:t>
                      </a:r>
                      <a:r>
                        <a:rPr lang="zh-TW" altLang="zh-TW" dirty="0" smtClean="0"/>
                        <a:t>危險</a:t>
                      </a:r>
                      <a:r>
                        <a:rPr lang="en-US" altLang="zh-TW" dirty="0" smtClean="0"/>
                        <a:t>..........</a:t>
                      </a:r>
                      <a:r>
                        <a:rPr lang="zh-TW" altLang="zh-TW" dirty="0" smtClean="0"/>
                        <a:t>，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gui5-hiam2...............,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2947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自訂 3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lnDef>
      <a:spPr bwMode="auto">
        <a:ln>
          <a:headEnd/>
          <a:tailEnd type="triangl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壁窗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37274</TotalTime>
  <Words>6115</Words>
  <Application>Microsoft Office PowerPoint</Application>
  <PresentationFormat>如螢幕大小 (4:3)</PresentationFormat>
  <Paragraphs>1398</Paragraphs>
  <Slides>84</Slides>
  <Notes>64</Notes>
  <HiddenSlides>4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84</vt:i4>
      </vt:variant>
    </vt:vector>
  </HeadingPairs>
  <TitlesOfParts>
    <vt:vector size="85" baseType="lpstr">
      <vt:lpstr>壁窗</vt:lpstr>
      <vt:lpstr>漢語間統計式機器翻譯語料處理 用臺灣閩南語示範</vt:lpstr>
      <vt:lpstr>目錄</vt:lpstr>
      <vt:lpstr>第一節：研究背景</vt:lpstr>
      <vt:lpstr>研究方向</vt:lpstr>
      <vt:lpstr>第二節：相關文獻佮背景智識</vt:lpstr>
      <vt:lpstr>閩南語語料種類</vt:lpstr>
      <vt:lpstr>語料庫ㄧ教育部辭典</vt:lpstr>
      <vt:lpstr>語料庫ㄧ新聞語料庫</vt:lpstr>
      <vt:lpstr>語料庫ㄧ數位典藏</vt:lpstr>
      <vt:lpstr>語料庫ㄧTGB通訊</vt:lpstr>
      <vt:lpstr>腔口無仝</vt:lpstr>
      <vt:lpstr>語料樣式</vt:lpstr>
      <vt:lpstr>長詞優先斷詞方法</vt:lpstr>
      <vt:lpstr>長詞優先斷詞範例</vt:lpstr>
      <vt:lpstr>斷詞評分方式</vt:lpstr>
      <vt:lpstr>翻譯翻譯模型</vt:lpstr>
      <vt:lpstr>對齊模型介紹</vt:lpstr>
      <vt:lpstr>對齊模型範例</vt:lpstr>
      <vt:lpstr>對齊模型種類無仝範例</vt:lpstr>
      <vt:lpstr>語言模型介紹</vt:lpstr>
      <vt:lpstr>語言模型範例－訓練</vt:lpstr>
      <vt:lpstr>語言模型範例－使用</vt:lpstr>
      <vt:lpstr>BLEU評分</vt:lpstr>
      <vt:lpstr>語料處理</vt:lpstr>
      <vt:lpstr>貢獻</vt:lpstr>
      <vt:lpstr>第三節：研究方法</vt:lpstr>
      <vt:lpstr>第一个問題－閩南語斷詞</vt:lpstr>
      <vt:lpstr>第二个問題－未知詞問題</vt:lpstr>
      <vt:lpstr>第三个問題－整理語料</vt:lpstr>
      <vt:lpstr>第四个問題－分類語言</vt:lpstr>
      <vt:lpstr>閩南語斷詞－拄好長度斷詞方法</vt:lpstr>
      <vt:lpstr>閩南語斷詞－拄好長度斷詞範例</vt:lpstr>
      <vt:lpstr>未知詞問題－未知詞另外翻譯</vt:lpstr>
      <vt:lpstr>整理語料－語料無一致</vt:lpstr>
      <vt:lpstr>整理語料－數位典藏標漢字</vt:lpstr>
      <vt:lpstr>整理語料－整理一開始</vt:lpstr>
      <vt:lpstr>整理語料－整理第一擺</vt:lpstr>
      <vt:lpstr>整理語料－整理第二擺</vt:lpstr>
      <vt:lpstr>整理語料－整理第三擺</vt:lpstr>
      <vt:lpstr>分類語言－方法</vt:lpstr>
      <vt:lpstr>分類語言－特徵詞介紹</vt:lpstr>
      <vt:lpstr>分類語言－特徵詞範例</vt:lpstr>
      <vt:lpstr>分類語言－參數</vt:lpstr>
      <vt:lpstr>第四節：實驗結果</vt:lpstr>
      <vt:lpstr>實驗一－斷詞效果</vt:lpstr>
      <vt:lpstr>實驗二－校對的效果</vt:lpstr>
      <vt:lpstr>實驗三－分類語言</vt:lpstr>
      <vt:lpstr>實驗四－加TGB了的翻譯效果</vt:lpstr>
      <vt:lpstr>實驗五－斷字佮斷詞的效果比較環境</vt:lpstr>
      <vt:lpstr>實驗五－斷字佮斷詞的效果比較實驗</vt:lpstr>
      <vt:lpstr>第四節：結論佮未來發展</vt:lpstr>
      <vt:lpstr>未來發展─加強翻譯</vt:lpstr>
      <vt:lpstr>未來發展─應用</vt:lpstr>
      <vt:lpstr>第五節：參考文獻</vt:lpstr>
      <vt:lpstr>多謝逐家</vt:lpstr>
      <vt:lpstr>附錄</vt:lpstr>
      <vt:lpstr>PowerPoint 簡報</vt:lpstr>
      <vt:lpstr>第三節：語料樣式探討</vt:lpstr>
      <vt:lpstr>問題改善</vt:lpstr>
      <vt:lpstr>未知詞另外翻譯</vt:lpstr>
      <vt:lpstr>無仝樣式翻譯</vt:lpstr>
      <vt:lpstr>比較結果</vt:lpstr>
      <vt:lpstr>第四節：語料整理</vt:lpstr>
      <vt:lpstr>欲使用的語料</vt:lpstr>
      <vt:lpstr>新聞語料庫斷詞</vt:lpstr>
      <vt:lpstr>標漢字流程</vt:lpstr>
      <vt:lpstr>語言分類標準</vt:lpstr>
      <vt:lpstr>第五節：語言分類</vt:lpstr>
      <vt:lpstr>漢羅全羅對齊</vt:lpstr>
      <vt:lpstr>找候選詞</vt:lpstr>
      <vt:lpstr>附錄一：加臺華平行語料庫漢字</vt:lpstr>
      <vt:lpstr>補上漢字的方法</vt:lpstr>
      <vt:lpstr>實際狀況</vt:lpstr>
      <vt:lpstr>校對介面</vt:lpstr>
      <vt:lpstr>附錄二：教育部辭典處理</vt:lpstr>
      <vt:lpstr>日語外來詞</vt:lpstr>
      <vt:lpstr>PowerPoint 簡報</vt:lpstr>
      <vt:lpstr>辭典類</vt:lpstr>
      <vt:lpstr>閩南語文章語料</vt:lpstr>
      <vt:lpstr>掠閩南語網頁</vt:lpstr>
      <vt:lpstr>網路文章</vt:lpstr>
      <vt:lpstr>小結</vt:lpstr>
      <vt:lpstr>小結</vt:lpstr>
      <vt:lpstr>累積網路語料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使用語音評分輔助台語語料的驗證 – Using Speech Scoring for the Validation of Taiwanese Speech Corpus</dc:title>
  <dc:creator>yujhe.li</dc:creator>
  <cp:lastModifiedBy>Ihc</cp:lastModifiedBy>
  <cp:revision>1553</cp:revision>
  <cp:lastPrinted>2013-07-08T01:55:56Z</cp:lastPrinted>
  <dcterms:created xsi:type="dcterms:W3CDTF">2008-11-09T17:03:56Z</dcterms:created>
  <dcterms:modified xsi:type="dcterms:W3CDTF">2014-10-26T14:35:41Z</dcterms:modified>
</cp:coreProperties>
</file>