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1.xml" ContentType="application/vnd.openxmlformats-officedocument.drawingml.chart+xml"/>
  <Override PartName="/ppt/notesSlides/notesSlide38.xml" ContentType="application/vnd.openxmlformats-officedocument.presentationml.notesSlide+xml"/>
  <Override PartName="/ppt/charts/chart2.xml" ContentType="application/vnd.openxmlformats-officedocument.drawingml.chart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rts/chart3.xml" ContentType="application/vnd.openxmlformats-officedocument.drawingml.chart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6"/>
  </p:notesMasterIdLst>
  <p:handoutMasterIdLst>
    <p:handoutMasterId r:id="rId87"/>
  </p:handoutMasterIdLst>
  <p:sldIdLst>
    <p:sldId id="256" r:id="rId2"/>
    <p:sldId id="397" r:id="rId3"/>
    <p:sldId id="398" r:id="rId4"/>
    <p:sldId id="462" r:id="rId5"/>
    <p:sldId id="401" r:id="rId6"/>
    <p:sldId id="399" r:id="rId7"/>
    <p:sldId id="475" r:id="rId8"/>
    <p:sldId id="400" r:id="rId9"/>
    <p:sldId id="476" r:id="rId10"/>
    <p:sldId id="477" r:id="rId11"/>
    <p:sldId id="474" r:id="rId12"/>
    <p:sldId id="484" r:id="rId13"/>
    <p:sldId id="485" r:id="rId14"/>
    <p:sldId id="483" r:id="rId15"/>
    <p:sldId id="544" r:id="rId16"/>
    <p:sldId id="481" r:id="rId17"/>
    <p:sldId id="488" r:id="rId18"/>
    <p:sldId id="490" r:id="rId19"/>
    <p:sldId id="504" r:id="rId20"/>
    <p:sldId id="557" r:id="rId21"/>
    <p:sldId id="558" r:id="rId22"/>
    <p:sldId id="559" r:id="rId23"/>
    <p:sldId id="505" r:id="rId24"/>
    <p:sldId id="555" r:id="rId25"/>
    <p:sldId id="547" r:id="rId26"/>
    <p:sldId id="510" r:id="rId27"/>
    <p:sldId id="511" r:id="rId28"/>
    <p:sldId id="548" r:id="rId29"/>
    <p:sldId id="512" r:id="rId30"/>
    <p:sldId id="513" r:id="rId31"/>
    <p:sldId id="515" r:id="rId32"/>
    <p:sldId id="516" r:id="rId33"/>
    <p:sldId id="549" r:id="rId34"/>
    <p:sldId id="517" r:id="rId35"/>
    <p:sldId id="518" r:id="rId36"/>
    <p:sldId id="519" r:id="rId37"/>
    <p:sldId id="520" r:id="rId38"/>
    <p:sldId id="521" r:id="rId39"/>
    <p:sldId id="522" r:id="rId40"/>
    <p:sldId id="524" r:id="rId41"/>
    <p:sldId id="525" r:id="rId42"/>
    <p:sldId id="526" r:id="rId43"/>
    <p:sldId id="534" r:id="rId44"/>
    <p:sldId id="529" r:id="rId45"/>
    <p:sldId id="531" r:id="rId46"/>
    <p:sldId id="532" r:id="rId47"/>
    <p:sldId id="535" r:id="rId48"/>
    <p:sldId id="545" r:id="rId49"/>
    <p:sldId id="546" r:id="rId50"/>
    <p:sldId id="550" r:id="rId51"/>
    <p:sldId id="536" r:id="rId52"/>
    <p:sldId id="537" r:id="rId53"/>
    <p:sldId id="538" r:id="rId54"/>
    <p:sldId id="539" r:id="rId55"/>
    <p:sldId id="540" r:id="rId56"/>
    <p:sldId id="551" r:id="rId57"/>
    <p:sldId id="530" r:id="rId58"/>
    <p:sldId id="541" r:id="rId59"/>
    <p:sldId id="497" r:id="rId60"/>
    <p:sldId id="406" r:id="rId61"/>
    <p:sldId id="499" r:id="rId62"/>
    <p:sldId id="407" r:id="rId63"/>
    <p:sldId id="409" r:id="rId64"/>
    <p:sldId id="410" r:id="rId65"/>
    <p:sldId id="415" r:id="rId66"/>
    <p:sldId id="501" r:id="rId67"/>
    <p:sldId id="466" r:id="rId68"/>
    <p:sldId id="527" r:id="rId69"/>
    <p:sldId id="460" r:id="rId70"/>
    <p:sldId id="419" r:id="rId71"/>
    <p:sldId id="435" r:id="rId72"/>
    <p:sldId id="436" r:id="rId73"/>
    <p:sldId id="437" r:id="rId74"/>
    <p:sldId id="438" r:id="rId75"/>
    <p:sldId id="440" r:id="rId76"/>
    <p:sldId id="454" r:id="rId77"/>
    <p:sldId id="444" r:id="rId78"/>
    <p:sldId id="450" r:id="rId79"/>
    <p:sldId id="451" r:id="rId80"/>
    <p:sldId id="431" r:id="rId81"/>
    <p:sldId id="452" r:id="rId82"/>
    <p:sldId id="507" r:id="rId83"/>
    <p:sldId id="509" r:id="rId84"/>
    <p:sldId id="508" r:id="rId85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C1E77B1-BA65-44CD-8D56-84251A2E9D3C}">
          <p14:sldIdLst>
            <p14:sldId id="256"/>
            <p14:sldId id="397"/>
            <p14:sldId id="398"/>
            <p14:sldId id="462"/>
            <p14:sldId id="401"/>
            <p14:sldId id="399"/>
            <p14:sldId id="475"/>
            <p14:sldId id="400"/>
            <p14:sldId id="476"/>
            <p14:sldId id="477"/>
            <p14:sldId id="474"/>
            <p14:sldId id="484"/>
            <p14:sldId id="485"/>
            <p14:sldId id="483"/>
            <p14:sldId id="544"/>
            <p14:sldId id="481"/>
            <p14:sldId id="488"/>
            <p14:sldId id="490"/>
            <p14:sldId id="504"/>
            <p14:sldId id="557"/>
            <p14:sldId id="558"/>
            <p14:sldId id="559"/>
            <p14:sldId id="505"/>
            <p14:sldId id="555"/>
            <p14:sldId id="547"/>
          </p14:sldIdLst>
        </p14:section>
        <p14:section name="第三節" id="{C043FFB3-BC10-43F4-82A0-E9AE1EEECC99}">
          <p14:sldIdLst>
            <p14:sldId id="510"/>
            <p14:sldId id="511"/>
            <p14:sldId id="548"/>
            <p14:sldId id="512"/>
            <p14:sldId id="513"/>
            <p14:sldId id="515"/>
            <p14:sldId id="516"/>
            <p14:sldId id="549"/>
            <p14:sldId id="517"/>
            <p14:sldId id="518"/>
            <p14:sldId id="519"/>
            <p14:sldId id="520"/>
            <p14:sldId id="521"/>
            <p14:sldId id="522"/>
            <p14:sldId id="524"/>
            <p14:sldId id="525"/>
            <p14:sldId id="526"/>
            <p14:sldId id="534"/>
          </p14:sldIdLst>
        </p14:section>
        <p14:section name="第四節" id="{229D6ECA-64CF-473C-B64A-8BE14E48E202}">
          <p14:sldIdLst>
            <p14:sldId id="529"/>
            <p14:sldId id="531"/>
            <p14:sldId id="532"/>
            <p14:sldId id="535"/>
            <p14:sldId id="545"/>
            <p14:sldId id="546"/>
            <p14:sldId id="550"/>
            <p14:sldId id="536"/>
            <p14:sldId id="537"/>
            <p14:sldId id="538"/>
          </p14:sldIdLst>
        </p14:section>
        <p14:section name="第五節" id="{998E32F7-6C0E-4C20-BC34-5F841DA6023A}">
          <p14:sldIdLst>
            <p14:sldId id="539"/>
            <p14:sldId id="540"/>
            <p14:sldId id="551"/>
            <p14:sldId id="530"/>
            <p14:sldId id="541"/>
            <p14:sldId id="497"/>
            <p14:sldId id="406"/>
            <p14:sldId id="499"/>
            <p14:sldId id="407"/>
            <p14:sldId id="409"/>
            <p14:sldId id="410"/>
            <p14:sldId id="415"/>
            <p14:sldId id="501"/>
            <p14:sldId id="466"/>
            <p14:sldId id="527"/>
            <p14:sldId id="460"/>
            <p14:sldId id="419"/>
            <p14:sldId id="435"/>
            <p14:sldId id="436"/>
            <p14:sldId id="437"/>
            <p14:sldId id="438"/>
            <p14:sldId id="440"/>
            <p14:sldId id="454"/>
            <p14:sldId id="444"/>
            <p14:sldId id="450"/>
            <p14:sldId id="451"/>
            <p14:sldId id="431"/>
            <p14:sldId id="452"/>
            <p14:sldId id="507"/>
            <p14:sldId id="509"/>
            <p14:sldId id="50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1353" autoAdjust="0"/>
  </p:normalViewPr>
  <p:slideViewPr>
    <p:cSldViewPr>
      <p:cViewPr varScale="1">
        <p:scale>
          <a:sx n="75" d="100"/>
          <a:sy n="75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BLEU</c:v>
                </c:pt>
              </c:strCache>
            </c:strRef>
          </c:tx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原始語料</c:v>
                </c:pt>
                <c:pt idx="1">
                  <c:v>整理1擺</c:v>
                </c:pt>
                <c:pt idx="2">
                  <c:v>整理2擺</c:v>
                </c:pt>
                <c:pt idx="3">
                  <c:v>整理3擺</c:v>
                </c:pt>
                <c:pt idx="4">
                  <c:v>整理4擺</c:v>
                </c:pt>
                <c:pt idx="5">
                  <c:v>整理5擺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9.3000000000000007</c:v>
                </c:pt>
                <c:pt idx="1">
                  <c:v>14.72</c:v>
                </c:pt>
                <c:pt idx="2">
                  <c:v>13.77</c:v>
                </c:pt>
                <c:pt idx="3">
                  <c:v>13.82</c:v>
                </c:pt>
                <c:pt idx="4">
                  <c:v>13.82</c:v>
                </c:pt>
                <c:pt idx="5">
                  <c:v>13.82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1638912"/>
        <c:axId val="252154240"/>
      </c:lineChart>
      <c:catAx>
        <c:axId val="251638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2154240"/>
        <c:crosses val="autoZero"/>
        <c:auto val="1"/>
        <c:lblAlgn val="ctr"/>
        <c:lblOffset val="100"/>
        <c:noMultiLvlLbl val="0"/>
      </c:catAx>
      <c:valAx>
        <c:axId val="252154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16389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13.79</c:v>
                </c:pt>
                <c:pt idx="1">
                  <c:v>6.87</c:v>
                </c:pt>
                <c:pt idx="2">
                  <c:v>5.45</c:v>
                </c:pt>
                <c:pt idx="3">
                  <c:v>4.12</c:v>
                </c:pt>
                <c:pt idx="4">
                  <c:v>3.88</c:v>
                </c:pt>
                <c:pt idx="5">
                  <c:v>3.9</c:v>
                </c:pt>
                <c:pt idx="6">
                  <c:v>4.12</c:v>
                </c:pt>
                <c:pt idx="7">
                  <c:v>3.8</c:v>
                </c:pt>
                <c:pt idx="8">
                  <c:v>4.1399999999999997</c:v>
                </c:pt>
                <c:pt idx="9">
                  <c:v>4.1399999999999997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221696"/>
        <c:axId val="252236160"/>
      </c:lineChart>
      <c:catAx>
        <c:axId val="252221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2236160"/>
        <c:crosses val="autoZero"/>
        <c:auto val="1"/>
        <c:lblAlgn val="ctr"/>
        <c:lblOffset val="100"/>
        <c:noMultiLvlLbl val="0"/>
      </c:catAx>
      <c:valAx>
        <c:axId val="252236160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22216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30.74</c:v>
                </c:pt>
                <c:pt idx="3">
                  <c:v>29.22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31.85</c:v>
                </c:pt>
                <c:pt idx="1">
                  <c:v>31.26</c:v>
                </c:pt>
                <c:pt idx="2">
                  <c:v>31.9</c:v>
                </c:pt>
                <c:pt idx="3">
                  <c:v>30.92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31.44</c:v>
                </c:pt>
                <c:pt idx="3">
                  <c:v>30.43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2856192"/>
        <c:axId val="252857728"/>
      </c:barChart>
      <c:catAx>
        <c:axId val="252856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2857728"/>
        <c:crosses val="autoZero"/>
        <c:auto val="1"/>
        <c:lblAlgn val="ctr"/>
        <c:lblOffset val="100"/>
        <c:noMultiLvlLbl val="0"/>
      </c:catAx>
      <c:valAx>
        <c:axId val="252857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2856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排版袂順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定義三種資訊全羅全漢斷詞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214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語料愛揣</a:t>
            </a:r>
            <a:r>
              <a:rPr lang="en-US" altLang="zh-TW" dirty="0" smtClean="0"/>
              <a:t>!!!!!!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4515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38540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44073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用字抑是用詞？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/55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195736" y="1196975"/>
            <a:ext cx="6408712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20868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103/10/30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形式真濟款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閩南語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華語閩南語平行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華語閩南語濫做</a:t>
            </a:r>
            <a:r>
              <a:rPr lang="zh-TW" altLang="en-US" dirty="0" smtClean="0"/>
              <a:t>伙</a:t>
            </a:r>
            <a:endParaRPr lang="en-US" altLang="zh-TW" dirty="0" smtClean="0"/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1999</a:t>
            </a:r>
            <a:r>
              <a:rPr lang="zh-TW" altLang="en-US" dirty="0" smtClean="0"/>
              <a:t>年到這馬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11922"/>
              </p:ext>
            </p:extLst>
          </p:nvPr>
        </p:nvGraphicFramePr>
        <p:xfrm>
          <a:off x="3460166" y="2708920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4075"/>
              </p:ext>
            </p:extLst>
          </p:nvPr>
        </p:nvGraphicFramePr>
        <p:xfrm>
          <a:off x="4211960" y="4437112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smtClean="0"/>
              <a:t>澤政是臺中烏日人，</a:t>
            </a:r>
            <a:r>
              <a:rPr lang="en-US" altLang="zh-TW" smtClean="0"/>
              <a:t>60</a:t>
            </a:r>
            <a:r>
              <a:rPr lang="zh-TW" altLang="zh-TW" smtClean="0"/>
              <a:t>年代出身</a:t>
            </a:r>
          </a:p>
          <a:p>
            <a:pPr lvl="2" eaLnBrk="1" hangingPunct="1">
              <a:defRPr/>
            </a:pPr>
            <a:r>
              <a:rPr lang="zh-TW" altLang="zh-TW" smtClean="0"/>
              <a:t>偏</a:t>
            </a:r>
            <a:r>
              <a:rPr lang="zh-TW" altLang="zh-TW" dirty="0" smtClean="0"/>
              <a:t>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語料樣式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無詞的資訊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[1] Ma</a:t>
            </a:r>
            <a:r>
              <a:rPr lang="en-US" altLang="zh-TW" dirty="0"/>
              <a:t>, </a:t>
            </a:r>
            <a:r>
              <a:rPr lang="en-US" altLang="zh-TW" dirty="0" smtClean="0"/>
              <a:t>Wei-Yun, 2003</a:t>
            </a:r>
          </a:p>
          <a:p>
            <a:pPr lvl="2"/>
            <a:r>
              <a:rPr lang="zh-TW" altLang="en-US" dirty="0" smtClean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長詞優先</a:t>
            </a:r>
            <a:r>
              <a:rPr lang="zh-TW" altLang="zh-TW" dirty="0" smtClean="0"/>
              <a:t>斷詞</a:t>
            </a:r>
            <a:endParaRPr lang="en-US" altLang="zh-TW" dirty="0" smtClean="0"/>
          </a:p>
          <a:p>
            <a:r>
              <a:rPr lang="zh-TW" altLang="en-US" dirty="0" smtClean="0"/>
              <a:t>後壁會比較這兩个對翻譯的影響</a:t>
            </a:r>
            <a:endParaRPr lang="en-US" altLang="zh-TW" dirty="0" smtClean="0"/>
          </a:p>
          <a:p>
            <a:pPr lvl="1"/>
            <a:r>
              <a:rPr lang="zh-TW" altLang="en-US" dirty="0"/>
              <a:t>攏會提來試看覓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27702"/>
              </p:ext>
            </p:extLst>
          </p:nvPr>
        </p:nvGraphicFramePr>
        <p:xfrm>
          <a:off x="3275856" y="2348880"/>
          <a:ext cx="5688632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 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/>
              <a:t>華語實驗的結果</a:t>
            </a:r>
            <a:r>
              <a:rPr lang="zh-TW" altLang="en-US" dirty="0" smtClean="0"/>
              <a:t>，效果比對頭前閣較好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</a:t>
            </a:r>
            <a:r>
              <a:rPr lang="zh-TW" altLang="en-US" dirty="0"/>
              <a:t>困苦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斷詞評分方式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zh-TW" altLang="en-US" b="0" i="1" smtClean="0">
                        <a:latin typeface="Cambria Math"/>
                      </a:rPr>
                      <m:t>測量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209551"/>
              </p:ext>
            </p:extLst>
          </p:nvPr>
        </p:nvGraphicFramePr>
        <p:xfrm>
          <a:off x="9900592" y="472514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1"/>
            <a:ext cx="7467600" cy="345272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TW" altLang="en-US" dirty="0" smtClean="0"/>
              <a:t>統計式翻譯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Brown </a:t>
            </a:r>
            <a:r>
              <a:rPr lang="en-US" altLang="zh-TW" dirty="0"/>
              <a:t>et al., </a:t>
            </a:r>
            <a:r>
              <a:rPr lang="en-US" altLang="zh-TW" dirty="0" smtClean="0"/>
              <a:t>1993</a:t>
            </a:r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 smtClean="0"/>
              <a:t>Och</a:t>
            </a:r>
            <a:r>
              <a:rPr lang="en-US" altLang="zh-TW" dirty="0" smtClean="0"/>
              <a:t> </a:t>
            </a:r>
            <a:r>
              <a:rPr lang="en-US" altLang="zh-TW" dirty="0"/>
              <a:t>and Ney, 2003</a:t>
            </a:r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/>
              <a:t>Stolcke</a:t>
            </a:r>
            <a:r>
              <a:rPr lang="en-US" altLang="zh-TW" dirty="0"/>
              <a:t>, </a:t>
            </a:r>
            <a:r>
              <a:rPr lang="en-US" altLang="zh-TW" dirty="0" smtClean="0"/>
              <a:t>2002</a:t>
            </a:r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Philipp Koehn</a:t>
            </a:r>
            <a:r>
              <a:rPr lang="en-US" altLang="zh-TW" dirty="0"/>
              <a:t> et al.</a:t>
            </a:r>
            <a:r>
              <a:rPr lang="en-US" altLang="zh-TW" dirty="0" smtClean="0"/>
              <a:t> </a:t>
            </a:r>
            <a:r>
              <a:rPr lang="en-US" altLang="zh-TW" dirty="0"/>
              <a:t>2007.</a:t>
            </a:r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192" name="群組 8191"/>
          <p:cNvGrpSpPr/>
          <p:nvPr/>
        </p:nvGrpSpPr>
        <p:grpSpPr>
          <a:xfrm>
            <a:off x="1907704" y="5086644"/>
            <a:ext cx="5619376" cy="1649484"/>
            <a:chOff x="3273104" y="4936711"/>
            <a:chExt cx="5619376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3273104" y="6012752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4592925" y="6274131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5273306" y="4936711"/>
              <a:ext cx="3619174" cy="1649484"/>
            </a:xfrm>
            <a:prstGeom prst="flowChartAlternateProcess">
              <a:avLst/>
            </a:prstGeom>
            <a:solidFill>
              <a:srgbClr val="7DA647">
                <a:alpha val="59000"/>
              </a:srgb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翻譯模型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5277559" y="4951015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968447" y="5467766"/>
              <a:ext cx="901062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5274896" y="5962070"/>
              <a:ext cx="830262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3273105" y="5017851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4592926" y="5279230"/>
              <a:ext cx="681970" cy="994902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6338879" y="6012988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6338879" y="5017293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cxnSp>
          <p:nvCxnSpPr>
            <p:cNvPr id="17" name="AutoShape 13"/>
            <p:cNvCxnSpPr>
              <a:cxnSpLocks noChangeShapeType="1"/>
              <a:stCxn id="15" idx="3"/>
              <a:endCxn id="17418" idx="1"/>
            </p:cNvCxnSpPr>
            <p:nvPr/>
          </p:nvCxnSpPr>
          <p:spPr bwMode="auto">
            <a:xfrm flipV="1">
              <a:off x="7618669" y="5761454"/>
              <a:ext cx="349778" cy="5126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/>
            <p:cNvCxnSpPr>
              <a:cxnSpLocks noChangeShapeType="1"/>
              <a:stCxn id="16" idx="3"/>
              <a:endCxn id="17418" idx="1"/>
            </p:cNvCxnSpPr>
            <p:nvPr/>
          </p:nvCxnSpPr>
          <p:spPr bwMode="auto">
            <a:xfrm>
              <a:off x="7618669" y="5279231"/>
              <a:ext cx="349778" cy="48222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AutoShape 26"/>
            <p:cNvCxnSpPr>
              <a:cxnSpLocks noChangeShapeType="1"/>
              <a:stCxn id="17424" idx="3"/>
              <a:endCxn id="15" idx="1"/>
            </p:cNvCxnSpPr>
            <p:nvPr/>
          </p:nvCxnSpPr>
          <p:spPr bwMode="auto">
            <a:xfrm>
              <a:off x="6105158" y="6274132"/>
              <a:ext cx="23372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直線單箭頭接點 22"/>
            <p:cNvCxnSpPr>
              <a:stCxn id="17415" idx="3"/>
              <a:endCxn id="16" idx="1"/>
            </p:cNvCxnSpPr>
            <p:nvPr/>
          </p:nvCxnSpPr>
          <p:spPr bwMode="auto">
            <a:xfrm>
              <a:off x="6109409" y="5279230"/>
              <a:ext cx="2294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6" idx="3"/>
              <a:endCxn id="17415" idx="1"/>
            </p:cNvCxnSpPr>
            <p:nvPr/>
          </p:nvCxnSpPr>
          <p:spPr bwMode="auto">
            <a:xfrm>
              <a:off x="4592926" y="5279230"/>
              <a:ext cx="6846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endParaRPr lang="en-US" altLang="zh-TW" dirty="0" smtClean="0"/>
          </a:p>
          <a:p>
            <a:pPr lvl="2" eaLnBrk="1" hangingPunct="1"/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en-US" altLang="zh-TW" dirty="0" err="1"/>
              <a:t>phah</a:t>
            </a:r>
            <a:endParaRPr lang="en-US" altLang="zh-TW"/>
          </a:p>
          <a:p>
            <a:pPr lvl="2" eaLnBrk="1" hangingPunct="1"/>
            <a:r>
              <a:rPr lang="zh-TW" altLang="zh-TW" smtClean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/>
              <a:t>相關文獻佮背景</a:t>
            </a:r>
            <a:r>
              <a:rPr lang="zh-TW" altLang="en-US" dirty="0" smtClean="0"/>
              <a:t>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908916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模型範例－訓練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0324681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0872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模型範例－使用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1619479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8919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57860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578608"/>
              </a:xfrm>
              <a:blipFill rotWithShape="0">
                <a:blip r:embed="rId3"/>
                <a:stretch>
                  <a:fillRect l="-653" t="-2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Cavnar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 smtClean="0"/>
              <a:t>Trenkle</a:t>
            </a:r>
            <a:r>
              <a:rPr lang="en-US" altLang="zh-TW" dirty="0" smtClean="0"/>
              <a:t>, 1994</a:t>
            </a:r>
          </a:p>
          <a:p>
            <a:pPr lvl="2"/>
            <a:r>
              <a:rPr lang="zh-TW" altLang="en-US" dirty="0"/>
              <a:t>用語言模型算分數</a:t>
            </a:r>
            <a:endParaRPr lang="en-US" altLang="zh-TW" dirty="0"/>
          </a:p>
          <a:p>
            <a:pPr lvl="2"/>
            <a:r>
              <a:rPr lang="zh-TW" altLang="en-US" dirty="0" smtClean="0"/>
              <a:t>以字元為單位</a:t>
            </a:r>
            <a:endParaRPr lang="en-US" altLang="zh-TW" dirty="0" smtClean="0"/>
          </a:p>
          <a:p>
            <a:r>
              <a:rPr lang="zh-TW" altLang="en-US" dirty="0"/>
              <a:t>語料</a:t>
            </a:r>
            <a:r>
              <a:rPr lang="zh-TW" altLang="en-US" dirty="0" smtClean="0"/>
              <a:t>對齊</a:t>
            </a:r>
            <a:endParaRPr lang="en-US" altLang="zh-TW" dirty="0" smtClean="0"/>
          </a:p>
          <a:p>
            <a:pPr lvl="1"/>
            <a:r>
              <a:rPr lang="en-US" altLang="zh-TW" dirty="0" err="1"/>
              <a:t>Sennrich</a:t>
            </a:r>
            <a:r>
              <a:rPr lang="en-US" altLang="zh-TW" dirty="0"/>
              <a:t> and Volk, 2010</a:t>
            </a:r>
            <a:endParaRPr lang="zh-TW" altLang="en-US" dirty="0"/>
          </a:p>
          <a:p>
            <a:pPr lvl="2"/>
            <a:r>
              <a:rPr lang="zh-TW" altLang="en-US" dirty="0" smtClean="0"/>
              <a:t>用翻譯模型鬥對齊語料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1843868" y="4839569"/>
            <a:ext cx="4345565" cy="1635178"/>
            <a:chOff x="1843868" y="4839569"/>
            <a:chExt cx="4345565" cy="1635178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843868" y="5901306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6" name="AutoShape 24"/>
            <p:cNvCxnSpPr>
              <a:cxnSpLocks noChangeShapeType="1"/>
              <a:stCxn id="5" idx="3"/>
              <a:endCxn id="10" idx="1"/>
            </p:cNvCxnSpPr>
            <p:nvPr/>
          </p:nvCxnSpPr>
          <p:spPr bwMode="auto">
            <a:xfrm>
              <a:off x="3163689" y="6162685"/>
              <a:ext cx="1843047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3123" y="4839569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Moses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25"/>
            <p:cNvSpPr>
              <a:spLocks noChangeArrowheads="1"/>
            </p:cNvSpPr>
            <p:nvPr/>
          </p:nvSpPr>
          <p:spPr bwMode="auto">
            <a:xfrm>
              <a:off x="5006736" y="5850624"/>
              <a:ext cx="1085604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err="1" smtClean="0">
                  <a:solidFill>
                    <a:srgbClr val="000000"/>
                  </a:solidFill>
                  <a:latin typeface="AR PL UMing TW"/>
                </a:rPr>
                <a:t>Bleualign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1843869" y="4906405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4909643" y="4905847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閩南語翻譯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5" name="AutoShape 13"/>
            <p:cNvCxnSpPr>
              <a:cxnSpLocks noChangeShapeType="1"/>
              <a:stCxn id="14" idx="2"/>
              <a:endCxn id="10" idx="0"/>
            </p:cNvCxnSpPr>
            <p:nvPr/>
          </p:nvCxnSpPr>
          <p:spPr bwMode="auto">
            <a:xfrm>
              <a:off x="5549538" y="5429722"/>
              <a:ext cx="0" cy="4209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直線單箭頭接點 17"/>
            <p:cNvCxnSpPr>
              <a:stCxn id="8" idx="3"/>
              <a:endCxn id="14" idx="1"/>
            </p:cNvCxnSpPr>
            <p:nvPr/>
          </p:nvCxnSpPr>
          <p:spPr bwMode="auto">
            <a:xfrm>
              <a:off x="4564973" y="5167784"/>
              <a:ext cx="3446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11" idx="3"/>
              <a:endCxn id="8" idx="1"/>
            </p:cNvCxnSpPr>
            <p:nvPr/>
          </p:nvCxnSpPr>
          <p:spPr bwMode="auto">
            <a:xfrm>
              <a:off x="3163690" y="5167784"/>
              <a:ext cx="5694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9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比較漢語語料樣式對翻譯的影響</a:t>
            </a:r>
            <a:endParaRPr lang="en-US" altLang="zh-TW" dirty="0" smtClean="0"/>
          </a:p>
          <a:p>
            <a:r>
              <a:rPr lang="zh-TW" altLang="en-US" dirty="0" smtClean="0"/>
              <a:t>提出一个整理漢語語料的方法</a:t>
            </a:r>
            <a:endParaRPr lang="en-US" altLang="zh-TW" dirty="0" smtClean="0"/>
          </a:p>
          <a:p>
            <a:r>
              <a:rPr lang="zh-TW" altLang="en-US" dirty="0" smtClean="0"/>
              <a:t>分類兩種漢語的方法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37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/>
              <a:t>語料預處理</a:t>
            </a:r>
            <a:r>
              <a:rPr lang="zh-TW" altLang="en-US" dirty="0" smtClean="0"/>
              <a:t>，予華語閩南語</a:t>
            </a:r>
            <a:r>
              <a:rPr lang="zh-TW" altLang="en-US" dirty="0"/>
              <a:t>翻譯</a:t>
            </a:r>
            <a:r>
              <a:rPr lang="zh-TW" altLang="en-US" dirty="0" smtClean="0"/>
              <a:t>，</a:t>
            </a:r>
            <a:r>
              <a:rPr lang="zh-TW" altLang="en-US" dirty="0"/>
              <a:t>效</a:t>
            </a:r>
            <a:r>
              <a:rPr lang="zh-TW" altLang="en-US" dirty="0" smtClean="0"/>
              <a:t>果較好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做評分標準</a:t>
            </a:r>
            <a:endParaRPr lang="en-US" altLang="zh-TW" dirty="0" smtClean="0"/>
          </a:p>
          <a:p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</a:t>
            </a:r>
            <a:r>
              <a:rPr lang="zh-TW" altLang="en-US" dirty="0" smtClean="0"/>
              <a:t>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</a:t>
            </a:r>
            <a:r>
              <a:rPr lang="zh-TW" altLang="en-US" dirty="0"/>
              <a:t>个問題</a:t>
            </a:r>
            <a:r>
              <a:rPr lang="zh-TW" altLang="en-US" dirty="0" smtClean="0"/>
              <a:t>，按</a:t>
            </a:r>
            <a:r>
              <a:rPr lang="zh-TW" altLang="en-US" dirty="0"/>
              <a:t>怎斷詞（閩南語斷詞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1"/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，有的</a:t>
            </a:r>
            <a:r>
              <a:rPr lang="zh-TW" altLang="en-US" dirty="0"/>
              <a:t>詞翻</a:t>
            </a:r>
            <a:r>
              <a:rPr lang="zh-TW" altLang="en-US" dirty="0" smtClean="0"/>
              <a:t>袂出來（未知詞問題）</a:t>
            </a:r>
            <a:endParaRPr lang="zh-TW" altLang="en-US" dirty="0"/>
          </a:p>
          <a:p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第三个</a:t>
            </a:r>
            <a:r>
              <a:rPr lang="zh-TW" altLang="en-US" dirty="0"/>
              <a:t>問題，按怎加入資料無完整的語料庫（</a:t>
            </a:r>
            <a:r>
              <a:rPr lang="zh-TW" altLang="en-US" dirty="0" smtClean="0"/>
              <a:t>整理語料）</a:t>
            </a:r>
            <a:endParaRPr lang="zh-TW" altLang="en-US" dirty="0"/>
          </a:p>
          <a:p>
            <a:pPr lvl="1"/>
            <a:r>
              <a:rPr lang="zh-TW" altLang="en-US" dirty="0" smtClean="0"/>
              <a:t>第四个</a:t>
            </a:r>
            <a:r>
              <a:rPr lang="zh-TW" altLang="en-US" dirty="0"/>
              <a:t>問題，網路語料需要分華語佮閩南語（分類</a:t>
            </a:r>
            <a:r>
              <a:rPr lang="zh-TW" altLang="en-US" dirty="0" smtClean="0"/>
              <a:t>語言</a:t>
            </a:r>
            <a:r>
              <a:rPr lang="zh-TW" altLang="en-US" dirty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第二个</a:t>
            </a:r>
            <a:r>
              <a:rPr lang="zh-TW" altLang="en-US" dirty="0"/>
              <a:t>問題－</a:t>
            </a:r>
            <a:r>
              <a:rPr lang="zh-TW" altLang="zh-TW" dirty="0" smtClean="0"/>
              <a:t>未知</a:t>
            </a:r>
            <a:r>
              <a:rPr lang="zh-TW" altLang="zh-TW" dirty="0"/>
              <a:t>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華語句</a:t>
            </a:r>
            <a:endParaRPr lang="en-US" altLang="zh-TW" dirty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閩南語句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94345"/>
              </p:ext>
            </p:extLst>
          </p:nvPr>
        </p:nvGraphicFramePr>
        <p:xfrm>
          <a:off x="2627784" y="3645024"/>
          <a:ext cx="6336704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296144"/>
                <a:gridCol w="50405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liok8-siok8 siu1-tioh8 lak8-khin1 e5 soo2-tit4 kiau2-sue3-tuann1 </a:t>
                      </a:r>
                      <a:r>
                        <a:rPr lang="zh-TW" altLang="en-US" sz="1200" dirty="0" smtClean="0"/>
                        <a:t>。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sz="1400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tong7-uan5-liau2 tsit8-pah4-goo7-tsap8-ui7 tsi3-kang1 </a:t>
                      </a:r>
                      <a:r>
                        <a:rPr lang="zh-TW" altLang="en-US" sz="1200" dirty="0" smtClean="0"/>
                        <a:t>，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60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</a:t>
            </a:r>
            <a:r>
              <a:rPr lang="zh-TW" altLang="en-US" dirty="0" smtClean="0"/>
              <a:t>－</a:t>
            </a:r>
            <a:r>
              <a:rPr lang="zh-TW" altLang="en-US" dirty="0"/>
              <a:t>整理語料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/>
              <a:t>全漢、全羅、斷詞</a:t>
            </a:r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第四个</a:t>
            </a:r>
            <a:r>
              <a:rPr lang="zh-TW" altLang="en-US" dirty="0"/>
              <a:t>問題</a:t>
            </a:r>
            <a:r>
              <a:rPr lang="zh-TW" altLang="en-US" dirty="0" smtClean="0"/>
              <a:t>－分類語言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一段語句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是閩南語，抑是華語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希望</a:t>
                </a:r>
                <a:r>
                  <a:rPr lang="zh-TW" altLang="en-US" dirty="0" smtClean="0"/>
                  <a:t>會當閃避長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優先的缺點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字平均分配到逐</a:t>
                </a:r>
                <a:r>
                  <a:rPr lang="zh-TW" altLang="en-US" dirty="0"/>
                  <a:t>个</a:t>
                </a:r>
                <a:r>
                  <a:rPr lang="zh-TW" altLang="en-US" dirty="0" smtClean="0"/>
                  <a:t>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詞數愈少愈好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zh-TW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要求成本愈低愈好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對無仝長度的詞分數無仝</a:t>
                </a:r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一字詞</a:t>
                </a:r>
                <a:r>
                  <a:rPr lang="zh-TW" altLang="en-US" dirty="0"/>
                  <a:t>成本</a:t>
                </a:r>
                <a:r>
                  <a:rPr lang="en-US" altLang="zh-TW" dirty="0" smtClean="0"/>
                  <a:t>1</a:t>
                </a:r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兩字詞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三字詞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2" eaLnBrk="1" hangingPunct="1">
                  <a:defRPr/>
                </a:pPr>
                <a:r>
                  <a:rPr lang="en-US" altLang="zh-TW" dirty="0"/>
                  <a:t>…</a:t>
                </a:r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en-US" altLang="zh-TW" dirty="0" smtClean="0"/>
                  <a:t>n</a:t>
                </a:r>
                <a:r>
                  <a:rPr lang="zh-TW" altLang="zh-TW" dirty="0" smtClean="0"/>
                  <a:t>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TW" altLang="zh-TW" dirty="0"/>
              </a:p>
              <a:p>
                <a:pPr lvl="1" eaLnBrk="1" hangingPunct="1">
                  <a:defRPr/>
                </a:pPr>
                <a:r>
                  <a:rPr lang="zh-TW" altLang="zh-TW" dirty="0"/>
                  <a:t>用維特比（</a:t>
                </a:r>
                <a:r>
                  <a:rPr lang="en-US" altLang="zh-TW" dirty="0"/>
                  <a:t>Viterbi</a:t>
                </a:r>
                <a:r>
                  <a:rPr lang="zh-TW" altLang="zh-TW" dirty="0"/>
                  <a:t>）</a:t>
                </a:r>
                <a:r>
                  <a:rPr lang="zh-TW" altLang="zh-TW" dirty="0" smtClean="0"/>
                  <a:t>揣</a:t>
                </a:r>
                <a:r>
                  <a:rPr lang="zh-TW" altLang="en-US" dirty="0" smtClean="0"/>
                  <a:t>出</a:t>
                </a:r>
                <a:r>
                  <a:rPr lang="zh-TW" altLang="zh-TW" dirty="0" smtClean="0"/>
                  <a:t>分數</a:t>
                </a:r>
                <a:r>
                  <a:rPr lang="zh-TW" altLang="zh-TW" dirty="0"/>
                  <a:t>上低的斷詞切</a:t>
                </a:r>
                <a:r>
                  <a:rPr lang="zh-TW" altLang="zh-TW" dirty="0" smtClean="0"/>
                  <a:t>法</a:t>
                </a:r>
                <a:endParaRPr lang="zh-TW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490" t="-1921" b="-49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80226"/>
              </p:ext>
            </p:extLst>
          </p:nvPr>
        </p:nvGraphicFramePr>
        <p:xfrm>
          <a:off x="3779912" y="256490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marL="366713" lvl="1" indent="0" eaLnBrk="1" hangingPunct="1">
              <a:buNone/>
              <a:defRPr/>
            </a:pPr>
            <a:endParaRPr lang="zh-TW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13052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04932"/>
              </p:ext>
            </p:extLst>
          </p:nvPr>
        </p:nvGraphicFramePr>
        <p:xfrm>
          <a:off x="827584" y="4725144"/>
          <a:ext cx="52565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斷詞結果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hoo7 i1 tsut4-khi3 sng2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70C0"/>
                          </a:solidFill>
                        </a:rPr>
                        <a:t>予</a:t>
                      </a:r>
                      <a:r>
                        <a:rPr lang="zh-TW" altLang="zh-TW" dirty="0" smtClean="0">
                          <a:solidFill>
                            <a:srgbClr val="FF0000"/>
                          </a:solidFill>
                        </a:rPr>
                        <a:t>伊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hoo7-i1 tsut4-khi3 sng2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B050"/>
                          </a:solidFill>
                        </a:rPr>
                        <a:t>雨衣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未知詞問題</a:t>
            </a:r>
            <a:r>
              <a:rPr lang="zh-TW" altLang="en-US" dirty="0">
                <a:latin typeface="微軟正黑體" panose="020B0604030504040204" pitchFamily="34" charset="-120"/>
              </a:rPr>
              <a:t>－</a:t>
            </a:r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/>
              <a:lstStyle/>
              <a:p>
                <a:pPr eaLnBrk="1" hangingPunct="1"/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原本華語句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…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華語詞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先用斷詞翻譯，得著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閩南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攏是</a:t>
                </a:r>
                <a:r>
                  <a:rPr lang="zh-TW" altLang="zh-TW" dirty="0" smtClean="0"/>
                  <a:t>未知詞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是已知詞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提</a:t>
                </a:r>
                <a:r>
                  <a:rPr lang="zh-TW" altLang="zh-TW" dirty="0" smtClean="0"/>
                  <a:t>去斷字翻譯</a:t>
                </a:r>
                <a:r>
                  <a:rPr lang="zh-TW" altLang="en-US" dirty="0" smtClean="0"/>
                  <a:t>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 smtClean="0"/>
                  <a:t>內的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換做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重做第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步，到無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存在為止</a:t>
                </a:r>
                <a:endParaRPr lang="en-US" altLang="zh-TW" dirty="0" smtClean="0"/>
              </a:p>
              <a:p>
                <a:pPr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2560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40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</a:t>
            </a:r>
            <a:r>
              <a:rPr lang="zh-TW" altLang="en-US" dirty="0"/>
              <a:t>－</a:t>
            </a: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en-US" b="1" dirty="0" smtClean="0"/>
              <a:t>無規範</a:t>
            </a:r>
            <a:r>
              <a:rPr lang="zh-TW" altLang="zh-TW" b="1" dirty="0" smtClean="0"/>
              <a:t>斷詞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b="1" dirty="0" smtClean="0"/>
              <a:t>漢羅</a:t>
            </a:r>
            <a:r>
              <a:rPr lang="zh-TW" altLang="en-US" dirty="0" smtClean="0"/>
              <a:t>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23349"/>
              </p:ext>
            </p:extLst>
          </p:nvPr>
        </p:nvGraphicFramePr>
        <p:xfrm>
          <a:off x="2826847" y="2924944"/>
          <a:ext cx="630936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9380"/>
                <a:gridCol w="4919980"/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教育部辭典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新聞</a:t>
                      </a: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語料庫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數位典藏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數位典藏標漢字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65520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/thau5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12402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/ke1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21663"/>
              </p:ext>
            </p:extLst>
          </p:nvPr>
        </p:nvGraphicFramePr>
        <p:xfrm>
          <a:off x="702027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語言－方法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 smtClean="0"/>
              <a:t>教育部例句附錄句、</a:t>
            </a:r>
            <a:r>
              <a:rPr lang="zh-TW" altLang="en-US" dirty="0"/>
              <a:t>新聞語料庫</a:t>
            </a:r>
            <a:r>
              <a:rPr lang="zh-TW" altLang="en-US" dirty="0" smtClean="0"/>
              <a:t>、數位</a:t>
            </a:r>
            <a:r>
              <a:rPr lang="zh-TW" altLang="en-US" dirty="0"/>
              <a:t>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若傷大，會影響著速度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節：實驗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實驗一：斷詞效果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二：校對的效果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三：分類語言效果</a:t>
            </a:r>
            <a:endParaRPr lang="en-US" altLang="zh-TW" dirty="0"/>
          </a:p>
          <a:p>
            <a:r>
              <a:rPr lang="zh-TW" altLang="en-US" dirty="0"/>
              <a:t>實驗四</a:t>
            </a:r>
            <a:r>
              <a:rPr lang="zh-TW" altLang="en-US" dirty="0" smtClean="0"/>
              <a:t>：加入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的翻譯效果</a:t>
            </a:r>
            <a:endParaRPr lang="en-US" altLang="zh-TW" dirty="0"/>
          </a:p>
          <a:p>
            <a:r>
              <a:rPr lang="zh-TW" altLang="en-US" dirty="0" smtClean="0"/>
              <a:t>實驗五</a:t>
            </a:r>
            <a:r>
              <a:rPr lang="zh-TW" altLang="en-US" dirty="0"/>
              <a:t>：斷字佮斷詞的效果比較</a:t>
            </a:r>
          </a:p>
        </p:txBody>
      </p:sp>
    </p:spTree>
    <p:extLst>
      <p:ext uri="{BB962C8B-B14F-4D97-AF65-F5344CB8AC3E}">
        <p14:creationId xmlns:p14="http://schemas.microsoft.com/office/powerpoint/2010/main" val="2886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35867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mbria Math"/>
              </a:rPr>
              <a:t>訓練語料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教育部辭典條目</a:t>
            </a:r>
            <a:r>
              <a:rPr lang="en-US" altLang="zh-TW" dirty="0" smtClean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教育部辭典例句</a:t>
            </a:r>
            <a:r>
              <a:rPr lang="en-US" altLang="zh-TW" dirty="0" smtClean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85757"/>
              </p:ext>
            </p:extLst>
          </p:nvPr>
        </p:nvGraphicFramePr>
        <p:xfrm>
          <a:off x="611560" y="3789040"/>
          <a:ext cx="7488831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12"/>
                <a:gridCol w="1571863"/>
                <a:gridCol w="1571863"/>
                <a:gridCol w="1920993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斷詞方法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4186808" cy="4162772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新聞平行語料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>
                <a:latin typeface="Cambria Math"/>
              </a:rPr>
              <a:t>試驗語料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/>
              <a:t>翻譯效果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BLEU</a:t>
            </a:r>
            <a:r>
              <a:rPr lang="zh-TW" altLang="en-US" dirty="0" smtClean="0"/>
              <a:t>分數以</a:t>
            </a:r>
            <a:r>
              <a:rPr lang="zh-TW" altLang="en-US" b="1" dirty="0"/>
              <a:t>詞</a:t>
            </a:r>
            <a:r>
              <a:rPr lang="zh-TW" altLang="en-US" dirty="0"/>
              <a:t>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683112"/>
              </p:ext>
            </p:extLst>
          </p:nvPr>
        </p:nvGraphicFramePr>
        <p:xfrm>
          <a:off x="1115616" y="5949280"/>
          <a:ext cx="5516090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76"/>
                <a:gridCol w="727119"/>
                <a:gridCol w="727119"/>
                <a:gridCol w="727119"/>
                <a:gridCol w="727119"/>
                <a:gridCol w="727119"/>
                <a:gridCol w="727119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9.30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14.72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13.77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3975425330"/>
              </p:ext>
            </p:extLst>
          </p:nvPr>
        </p:nvGraphicFramePr>
        <p:xfrm>
          <a:off x="4499992" y="1700808"/>
          <a:ext cx="46440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2380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實驗三－</a:t>
            </a: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實驗參數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313512"/>
              </p:ext>
            </p:extLst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0879"/>
              </p:ext>
            </p:extLst>
          </p:nvPr>
        </p:nvGraphicFramePr>
        <p:xfrm>
          <a:off x="2483768" y="5589240"/>
          <a:ext cx="58681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65"/>
                <a:gridCol w="1440739"/>
                <a:gridCol w="1584176"/>
                <a:gridCol w="154766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段數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詞數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8519/439436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9368/488844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2397/114901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1344/75282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0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四－加</a:t>
            </a:r>
            <a:r>
              <a:rPr lang="en-US" altLang="zh-TW" dirty="0" smtClean="0"/>
              <a:t>TGB</a:t>
            </a:r>
            <a:r>
              <a:rPr lang="zh-TW" altLang="en-US" dirty="0" smtClean="0"/>
              <a:t>語料的翻譯效果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b="1" dirty="0" smtClean="0">
                <a:latin typeface="Cambria Math"/>
              </a:rPr>
              <a:t>TGB</a:t>
            </a:r>
            <a:r>
              <a:rPr lang="zh-TW" altLang="en-US" b="1" dirty="0" smtClean="0">
                <a:latin typeface="Cambria Math"/>
              </a:rPr>
              <a:t>平行語料</a:t>
            </a:r>
            <a:r>
              <a:rPr lang="en-US" altLang="zh-TW" b="1" dirty="0" smtClean="0">
                <a:latin typeface="Cambria Math"/>
              </a:rPr>
              <a:t>35025</a:t>
            </a:r>
            <a:r>
              <a:rPr lang="zh-TW" altLang="en-US" b="1" dirty="0" smtClean="0">
                <a:latin typeface="Cambria Math"/>
              </a:rPr>
              <a:t>句</a:t>
            </a:r>
            <a:endParaRPr lang="en-US" altLang="zh-TW" b="1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分數以</a:t>
            </a:r>
            <a:r>
              <a:rPr lang="zh-TW" altLang="en-US" b="1" dirty="0"/>
              <a:t>詞</a:t>
            </a:r>
            <a:r>
              <a:rPr lang="zh-TW" altLang="en-US" dirty="0"/>
              <a:t>為單位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07963"/>
              </p:ext>
            </p:extLst>
          </p:nvPr>
        </p:nvGraphicFramePr>
        <p:xfrm>
          <a:off x="1187624" y="5733256"/>
          <a:ext cx="4467841" cy="97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1450765"/>
                <a:gridCol w="145076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語料前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語料後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平行語料句數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64121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99146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19.33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424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五－斷字佮斷詞的效果比較環境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</a:t>
            </a:r>
            <a:r>
              <a:rPr lang="zh-TW" altLang="en-US" dirty="0" smtClean="0"/>
              <a:t>以</a:t>
            </a:r>
            <a:r>
              <a:rPr lang="zh-TW" altLang="en-US" b="1" dirty="0" smtClean="0">
                <a:solidFill>
                  <a:srgbClr val="FF0000"/>
                </a:solidFill>
              </a:rPr>
              <a:t>字</a:t>
            </a:r>
            <a:r>
              <a:rPr lang="zh-TW" altLang="en-US" dirty="0" smtClean="0"/>
              <a:t>為</a:t>
            </a:r>
            <a:r>
              <a:rPr lang="zh-TW" altLang="en-US" dirty="0"/>
              <a:t>單位</a:t>
            </a:r>
            <a:endParaRPr lang="zh-TW" altLang="zh-TW" dirty="0"/>
          </a:p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5669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相關文獻佮背景智識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1405814671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02612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第四節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拄好長度斷詞佮長詞優先差無濟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整理資訊</a:t>
            </a:r>
            <a:r>
              <a:rPr lang="zh-TW" altLang="en-US" dirty="0" smtClean="0"/>
              <a:t>無完整的語料庫，對翻譯有幫助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華語各</a:t>
            </a:r>
            <a:r>
              <a:rPr lang="en-US" altLang="zh-TW" dirty="0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詞就夠用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可能是斷詞的效果無好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212533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751204" y="1935499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3"/>
            <a:endCxn id="43" idx="1"/>
          </p:cNvCxnSpPr>
          <p:nvPr/>
        </p:nvCxnSpPr>
        <p:spPr bwMode="auto">
          <a:xfrm>
            <a:off x="7667533" y="2225726"/>
            <a:ext cx="107971" cy="7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384201" y="1850520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機器整理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6020133" y="2225005"/>
            <a:ext cx="364068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963345" y="2226446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751204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>
            <a:off x="6020133" y="3585194"/>
            <a:ext cx="19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AutoShape 10"/>
          <p:cNvSpPr>
            <a:spLocks noChangeArrowheads="1"/>
          </p:cNvSpPr>
          <p:nvPr/>
        </p:nvSpPr>
        <p:spPr bwMode="auto">
          <a:xfrm>
            <a:off x="7691965" y="3295688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>
            <a:off x="7775504" y="1936940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整理了語料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7728190" y="261106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改錯字語料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Ma, Wei-Yun and </a:t>
            </a:r>
            <a:r>
              <a:rPr lang="en-US" altLang="zh-TW" dirty="0" err="1"/>
              <a:t>Keh-Jiann</a:t>
            </a:r>
            <a:r>
              <a:rPr lang="en-US" altLang="zh-TW" dirty="0"/>
              <a:t> Chen, 2003, "Introduction to CKIP Chinese Word Segmentation System for the First International Chinese Word Segmentation Bakeoff", Proceedings of ACL, Second SIGHAN Workshop on Chinese Language Processing, pp168-171.</a:t>
            </a:r>
            <a:endParaRPr lang="en-US" altLang="zh-TW" dirty="0" smtClean="0"/>
          </a:p>
          <a:p>
            <a:r>
              <a:rPr lang="en-US" altLang="zh-TW" dirty="0" smtClean="0"/>
              <a:t>Peter </a:t>
            </a:r>
            <a:r>
              <a:rPr lang="en-US" altLang="zh-TW" dirty="0"/>
              <a:t>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語言模型介紹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9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3883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有腔口標示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詞條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116724</a:t>
            </a:r>
            <a:r>
              <a:rPr lang="zh-TW" altLang="en-US" dirty="0"/>
              <a:t>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8027</a:t>
            </a:r>
            <a:r>
              <a:rPr lang="zh-TW" altLang="en-US" dirty="0" smtClean="0"/>
              <a:t>句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32405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11573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30973"/>
              </p:ext>
            </p:extLst>
          </p:nvPr>
        </p:nvGraphicFramePr>
        <p:xfrm>
          <a:off x="1115616" y="5589240"/>
          <a:ext cx="6096000" cy="111252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/>
          </a:p>
          <a:p>
            <a:pPr eaLnBrk="1" hangingPunct="1"/>
            <a:r>
              <a:rPr lang="zh-TW" altLang="zh-TW" dirty="0"/>
              <a:t>漢羅</a:t>
            </a:r>
            <a:r>
              <a:rPr lang="zh-TW" altLang="en-US" dirty="0"/>
              <a:t>佮</a:t>
            </a:r>
            <a:r>
              <a:rPr lang="zh-TW" altLang="zh-TW" dirty="0"/>
              <a:t>全羅對照</a:t>
            </a:r>
          </a:p>
          <a:p>
            <a:pPr lvl="1" eaLnBrk="1" hangingPunct="1"/>
            <a:r>
              <a:rPr lang="zh-TW" altLang="zh-TW" dirty="0"/>
              <a:t>原本</a:t>
            </a:r>
            <a:r>
              <a:rPr lang="zh-TW" altLang="en-US" dirty="0"/>
              <a:t>干焦</a:t>
            </a:r>
            <a:r>
              <a:rPr lang="zh-TW" altLang="zh-TW" dirty="0"/>
              <a:t>一種，臺文館後來倩人拍字</a:t>
            </a:r>
          </a:p>
          <a:p>
            <a:pPr lvl="1" eaLnBrk="1" hangingPunct="1"/>
            <a:r>
              <a:rPr lang="zh-TW" altLang="zh-TW" dirty="0"/>
              <a:t>有的劇本全羅內底有漢字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05912"/>
              </p:ext>
            </p:extLst>
          </p:nvPr>
        </p:nvGraphicFramePr>
        <p:xfrm>
          <a:off x="3779912" y="4653136"/>
          <a:ext cx="504056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49608"/>
                <a:gridCol w="4190952"/>
              </a:tblGrid>
              <a:tr h="15481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41306</TotalTime>
  <Words>6090</Words>
  <Application>Microsoft Office PowerPoint</Application>
  <PresentationFormat>如螢幕大小 (4:3)</PresentationFormat>
  <Paragraphs>1392</Paragraphs>
  <Slides>84</Slides>
  <Notes>65</Notes>
  <HiddenSlides>4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84</vt:i4>
      </vt:variant>
    </vt:vector>
  </HeadingPairs>
  <TitlesOfParts>
    <vt:vector size="85" baseType="lpstr">
      <vt:lpstr>壁窗</vt:lpstr>
      <vt:lpstr>漢語間統計式機器翻譯語料處理 用臺灣閩南語示範</vt:lpstr>
      <vt:lpstr>目錄</vt:lpstr>
      <vt:lpstr>第一節：研究背景</vt:lpstr>
      <vt:lpstr>研究方向</vt:lpstr>
      <vt:lpstr>第二節：相關文獻佮背景智識</vt:lpstr>
      <vt:lpstr>閩南語語料種類</vt:lpstr>
      <vt:lpstr>語料庫ㄧ教育部辭典</vt:lpstr>
      <vt:lpstr>語料庫ㄧ新聞語料庫</vt:lpstr>
      <vt:lpstr>語料庫ㄧ數位典藏</vt:lpstr>
      <vt:lpstr>語料庫ㄧTGB通訊</vt:lpstr>
      <vt:lpstr>腔口無仝</vt:lpstr>
      <vt:lpstr>語料樣式</vt:lpstr>
      <vt:lpstr>長詞優先斷詞方法</vt:lpstr>
      <vt:lpstr>長詞優先斷詞範例</vt:lpstr>
      <vt:lpstr>斷詞評分方式</vt:lpstr>
      <vt:lpstr>翻譯模型</vt:lpstr>
      <vt:lpstr>對齊模型介紹</vt:lpstr>
      <vt:lpstr>對齊模型範例</vt:lpstr>
      <vt:lpstr>對齊模型種類無仝範例</vt:lpstr>
      <vt:lpstr>語言模型介紹</vt:lpstr>
      <vt:lpstr>語言模型範例－訓練</vt:lpstr>
      <vt:lpstr>語言模型範例－使用</vt:lpstr>
      <vt:lpstr>BLEU評分</vt:lpstr>
      <vt:lpstr>語料處理</vt:lpstr>
      <vt:lpstr>貢獻</vt:lpstr>
      <vt:lpstr>第三節：研究方法</vt:lpstr>
      <vt:lpstr>第一个問題－閩南語斷詞</vt:lpstr>
      <vt:lpstr>第二个問題－未知詞問題</vt:lpstr>
      <vt:lpstr>第三个問題－整理語料</vt:lpstr>
      <vt:lpstr>第四个問題－分類語言</vt:lpstr>
      <vt:lpstr>閩南語斷詞－拄好長度斷詞方法</vt:lpstr>
      <vt:lpstr>閩南語斷詞－拄好長度斷詞範例</vt:lpstr>
      <vt:lpstr>未知詞問題－未知詞另外翻譯</vt:lpstr>
      <vt:lpstr>整理語料－語料無一致</vt:lpstr>
      <vt:lpstr>整理語料－數位典藏標漢字</vt:lpstr>
      <vt:lpstr>整理語料－整理一開始</vt:lpstr>
      <vt:lpstr>整理語料－整理第一擺</vt:lpstr>
      <vt:lpstr>整理語料－整理第二擺</vt:lpstr>
      <vt:lpstr>整理語料－整理第三擺</vt:lpstr>
      <vt:lpstr>分類語言－方法</vt:lpstr>
      <vt:lpstr>分類語言－特徵詞介紹</vt:lpstr>
      <vt:lpstr>分類語言－特徵詞範例</vt:lpstr>
      <vt:lpstr>分類語言－參數</vt:lpstr>
      <vt:lpstr>第四節：實驗結果</vt:lpstr>
      <vt:lpstr>實驗一－斷詞效果</vt:lpstr>
      <vt:lpstr>實驗二－校對的效果</vt:lpstr>
      <vt:lpstr>實驗三－分類語言</vt:lpstr>
      <vt:lpstr>實驗四－加TGB語料的翻譯效果</vt:lpstr>
      <vt:lpstr>實驗五－斷字佮斷詞的效果比較環境</vt:lpstr>
      <vt:lpstr>實驗五－斷字佮斷詞的效果比較實驗</vt:lpstr>
      <vt:lpstr>第四節：結論佮未來發展</vt:lpstr>
      <vt:lpstr>未來發展─加強翻譯</vt:lpstr>
      <vt:lpstr>未來發展─應用</vt:lpstr>
      <vt:lpstr>第五節：參考文獻</vt:lpstr>
      <vt:lpstr>多謝逐家</vt:lpstr>
      <vt:lpstr>附錄</vt:lpstr>
      <vt:lpstr>PowerPoint 簡報</vt:lpstr>
      <vt:lpstr>第三節：語料樣式探討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語言分類標準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1568</cp:revision>
  <cp:lastPrinted>2013-07-08T01:55:56Z</cp:lastPrinted>
  <dcterms:created xsi:type="dcterms:W3CDTF">2008-11-09T17:03:56Z</dcterms:created>
  <dcterms:modified xsi:type="dcterms:W3CDTF">2014-10-30T07:05:18Z</dcterms:modified>
</cp:coreProperties>
</file>