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30275213" cy="42803763"/>
  <p:notesSz cx="6858000" cy="9144000"/>
  <p:defaultTextStyle>
    <a:defPPr>
      <a:defRPr lang="zh-TW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92" autoAdjust="0"/>
    <p:restoredTop sz="94660"/>
  </p:normalViewPr>
  <p:slideViewPr>
    <p:cSldViewPr snapToGrid="0">
      <p:cViewPr varScale="1">
        <p:scale>
          <a:sx n="11" d="100"/>
          <a:sy n="11" d="100"/>
        </p:scale>
        <p:origin x="274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784402" y="7005156"/>
            <a:ext cx="22706410" cy="14902051"/>
          </a:xfrm>
        </p:spPr>
        <p:txBody>
          <a:bodyPr anchor="b"/>
          <a:lstStyle>
            <a:lvl1pPr algn="ctr">
              <a:defRPr sz="14899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5960"/>
            </a:lvl1pPr>
            <a:lvl2pPr marL="1135319" indent="0" algn="ctr">
              <a:buNone/>
              <a:defRPr sz="4966"/>
            </a:lvl2pPr>
            <a:lvl3pPr marL="2270638" indent="0" algn="ctr">
              <a:buNone/>
              <a:defRPr sz="4470"/>
            </a:lvl3pPr>
            <a:lvl4pPr marL="3405957" indent="0" algn="ctr">
              <a:buNone/>
              <a:defRPr sz="3973"/>
            </a:lvl4pPr>
            <a:lvl5pPr marL="4541276" indent="0" algn="ctr">
              <a:buNone/>
              <a:defRPr sz="3973"/>
            </a:lvl5pPr>
            <a:lvl6pPr marL="5676595" indent="0" algn="ctr">
              <a:buNone/>
              <a:defRPr sz="3973"/>
            </a:lvl6pPr>
            <a:lvl7pPr marL="6811914" indent="0" algn="ctr">
              <a:buNone/>
              <a:defRPr sz="3973"/>
            </a:lvl7pPr>
            <a:lvl8pPr marL="7947233" indent="0" algn="ctr">
              <a:buNone/>
              <a:defRPr sz="3973"/>
            </a:lvl8pPr>
            <a:lvl9pPr marL="9082552" indent="0" algn="ctr">
              <a:buNone/>
              <a:defRPr sz="3973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B01-FA2F-4842-83FB-CEC0F2C70720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92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B01-FA2F-4842-83FB-CEC0F2C70720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38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21665699" y="2278904"/>
            <a:ext cx="6528093" cy="3627421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081421" y="2278904"/>
            <a:ext cx="19205838" cy="3627421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B01-FA2F-4842-83FB-CEC0F2C70720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42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B01-FA2F-4842-83FB-CEC0F2C70720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21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5653" y="10671222"/>
            <a:ext cx="26112371" cy="17805173"/>
          </a:xfrm>
        </p:spPr>
        <p:txBody>
          <a:bodyPr anchor="b"/>
          <a:lstStyle>
            <a:lvl1pPr>
              <a:defRPr sz="14899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65653" y="28644839"/>
            <a:ext cx="26112371" cy="9363320"/>
          </a:xfrm>
        </p:spPr>
        <p:txBody>
          <a:bodyPr/>
          <a:lstStyle>
            <a:lvl1pPr marL="0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1pPr>
            <a:lvl2pPr marL="1135319" indent="0">
              <a:buNone/>
              <a:defRPr sz="4966">
                <a:solidFill>
                  <a:schemeClr val="tx1">
                    <a:tint val="75000"/>
                  </a:schemeClr>
                </a:solidFill>
              </a:defRPr>
            </a:lvl2pPr>
            <a:lvl3pPr marL="2270638" indent="0">
              <a:buNone/>
              <a:defRPr sz="4470">
                <a:solidFill>
                  <a:schemeClr val="tx1">
                    <a:tint val="75000"/>
                  </a:schemeClr>
                </a:solidFill>
              </a:defRPr>
            </a:lvl3pPr>
            <a:lvl4pPr marL="3405957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4pPr>
            <a:lvl5pPr marL="4541276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5pPr>
            <a:lvl6pPr marL="5676595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6pPr>
            <a:lvl7pPr marL="6811914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7pPr>
            <a:lvl8pPr marL="7947233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8pPr>
            <a:lvl9pPr marL="9082552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B01-FA2F-4842-83FB-CEC0F2C70720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87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B01-FA2F-4842-83FB-CEC0F2C70720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54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5364" y="2278907"/>
            <a:ext cx="26112371" cy="82734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85365" y="10492870"/>
            <a:ext cx="12807833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85365" y="15635264"/>
            <a:ext cx="12807833" cy="2299711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5326827" y="10492870"/>
            <a:ext cx="12870909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5326827" y="15635264"/>
            <a:ext cx="12870909" cy="2299711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B01-FA2F-4842-83FB-CEC0F2C70720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11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B01-FA2F-4842-83FB-CEC0F2C70720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60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B01-FA2F-4842-83FB-CEC0F2C70720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56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B01-FA2F-4842-83FB-CEC0F2C70720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48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 marL="0" indent="0">
              <a:buNone/>
              <a:defRPr sz="7946"/>
            </a:lvl1pPr>
            <a:lvl2pPr marL="1135319" indent="0">
              <a:buNone/>
              <a:defRPr sz="6953"/>
            </a:lvl2pPr>
            <a:lvl3pPr marL="2270638" indent="0">
              <a:buNone/>
              <a:defRPr sz="5960"/>
            </a:lvl3pPr>
            <a:lvl4pPr marL="3405957" indent="0">
              <a:buNone/>
              <a:defRPr sz="4966"/>
            </a:lvl4pPr>
            <a:lvl5pPr marL="4541276" indent="0">
              <a:buNone/>
              <a:defRPr sz="4966"/>
            </a:lvl5pPr>
            <a:lvl6pPr marL="5676595" indent="0">
              <a:buNone/>
              <a:defRPr sz="4966"/>
            </a:lvl6pPr>
            <a:lvl7pPr marL="6811914" indent="0">
              <a:buNone/>
              <a:defRPr sz="4966"/>
            </a:lvl7pPr>
            <a:lvl8pPr marL="7947233" indent="0">
              <a:buNone/>
              <a:defRPr sz="4966"/>
            </a:lvl8pPr>
            <a:lvl9pPr marL="9082552" indent="0">
              <a:buNone/>
              <a:defRPr sz="4966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B01-FA2F-4842-83FB-CEC0F2C70720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29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081421" y="2278907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2DB01-FA2F-4842-83FB-CEC0F2C70720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CDA7E-AB01-4309-B033-84AD207AF9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20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270638" rtl="0" eaLnBrk="1" latinLnBrk="0" hangingPunct="1">
        <a:lnSpc>
          <a:spcPct val="90000"/>
        </a:lnSpc>
        <a:spcBef>
          <a:spcPct val="0"/>
        </a:spcBef>
        <a:buNone/>
        <a:defRPr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60" indent="-567660" algn="l" defTabSz="2270638" rtl="0" eaLnBrk="1" latinLnBrk="0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979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298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617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5108936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6244255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574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893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212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38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57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76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95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914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233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552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81420" y="1262913"/>
            <a:ext cx="26112371" cy="5473105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漢語間統計式機器翻譯語料</a:t>
            </a:r>
            <a:r>
              <a:rPr lang="zh-TW" altLang="en-US" dirty="0" smtClean="0"/>
              <a:t>處理 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</a:t>
            </a:r>
            <a:r>
              <a:rPr lang="zh-TW" altLang="en-US" dirty="0"/>
              <a:t>臺灣閩南語</a:t>
            </a:r>
            <a:r>
              <a:rPr lang="zh-TW" altLang="en-US" dirty="0" smtClean="0"/>
              <a:t>示範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8000" dirty="0"/>
              <a:t>Corpus Preprocessing for Statistical Machine Translation between the Chinese Languages </a:t>
            </a:r>
            <a:r>
              <a:rPr lang="en-US" altLang="zh-TW" sz="8000" dirty="0" smtClean="0"/>
              <a:t>- Using </a:t>
            </a:r>
            <a:r>
              <a:rPr lang="en-US" altLang="zh-TW" sz="8000" dirty="0"/>
              <a:t>Taiwan Southern Min as Examples</a:t>
            </a:r>
            <a:endParaRPr lang="zh-TW" alt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081420" y="10174277"/>
            <a:ext cx="26112371" cy="22469803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zh-TW" altLang="en-US" sz="8000" b="1" dirty="0" smtClean="0"/>
              <a:t>踏話頭</a:t>
            </a:r>
            <a:endParaRPr lang="en-US" altLang="zh-TW" sz="80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7200" dirty="0" smtClean="0"/>
              <a:t>臺灣</a:t>
            </a:r>
            <a:r>
              <a:rPr lang="zh-TW" altLang="en-US" sz="7200" dirty="0"/>
              <a:t>是一个多元民族、多元語言的國家</a:t>
            </a:r>
            <a:r>
              <a:rPr lang="zh-TW" altLang="en-US" sz="7200" dirty="0" smtClean="0"/>
              <a:t>。講</a:t>
            </a:r>
            <a:r>
              <a:rPr lang="zh-TW" altLang="en-US" sz="7200" dirty="0"/>
              <a:t>母語、使用母語是上基本的權利</a:t>
            </a:r>
            <a:r>
              <a:rPr lang="zh-TW" altLang="en-US" sz="7200" dirty="0" smtClean="0"/>
              <a:t>，毋</a:t>
            </a:r>
            <a:r>
              <a:rPr lang="zh-TW" altLang="en-US" sz="7200" dirty="0"/>
              <a:t>過母語的電腦相關應用煞誠</a:t>
            </a:r>
            <a:r>
              <a:rPr lang="zh-TW" altLang="en-US" sz="7200" dirty="0" smtClean="0"/>
              <a:t>少，需要</a:t>
            </a:r>
            <a:r>
              <a:rPr lang="zh-TW" altLang="en-US" sz="7200" dirty="0"/>
              <a:t>加強自然語言處理的研究佮語料收集整理</a:t>
            </a:r>
            <a:r>
              <a:rPr lang="zh-TW" altLang="en-US" sz="7200" dirty="0" smtClean="0"/>
              <a:t>。臺灣</a:t>
            </a:r>
            <a:r>
              <a:rPr lang="zh-TW" altLang="en-US" sz="7200" dirty="0"/>
              <a:t>本土語言百百種</a:t>
            </a:r>
            <a:r>
              <a:rPr lang="zh-TW" altLang="en-US" sz="7200" dirty="0" smtClean="0"/>
              <a:t>，</a:t>
            </a:r>
            <a:endParaRPr lang="en-US" altLang="zh-TW" sz="7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7200" dirty="0"/>
              <a:t/>
            </a:r>
            <a:br>
              <a:rPr lang="zh-TW" altLang="en-US" sz="7200" dirty="0"/>
            </a:br>
            <a:r>
              <a:rPr lang="zh-TW" altLang="en-US" sz="7200" dirty="0"/>
              <a:t>本論文是針對閩南語</a:t>
            </a:r>
            <a:r>
              <a:rPr lang="zh-TW" altLang="en-US" sz="7200" dirty="0" smtClean="0"/>
              <a:t>，研究</a:t>
            </a:r>
            <a:r>
              <a:rPr lang="zh-TW" altLang="en-US" sz="7200" dirty="0"/>
              <a:t>伊翻譯語料的特性</a:t>
            </a:r>
            <a:r>
              <a:rPr lang="zh-TW" altLang="en-US" sz="7200" dirty="0" smtClean="0"/>
              <a:t>。除了</a:t>
            </a:r>
            <a:r>
              <a:rPr lang="zh-TW" altLang="en-US" sz="7200" dirty="0"/>
              <a:t>閩南語本身以外</a:t>
            </a:r>
            <a:r>
              <a:rPr lang="zh-TW" altLang="en-US" sz="7200" dirty="0" smtClean="0"/>
              <a:t>，嘛</a:t>
            </a:r>
            <a:r>
              <a:rPr lang="zh-TW" altLang="en-US" sz="7200" dirty="0"/>
              <a:t>希望研究結果對別的本土語言有幫助。</a:t>
            </a:r>
            <a:br>
              <a:rPr lang="zh-TW" altLang="en-US" sz="7200" dirty="0"/>
            </a:br>
            <a:r>
              <a:rPr lang="zh-TW" altLang="en-US" sz="7200" dirty="0"/>
              <a:t/>
            </a:r>
            <a:br>
              <a:rPr lang="zh-TW" altLang="en-US" sz="7200" dirty="0"/>
            </a:br>
            <a:r>
              <a:rPr lang="zh-TW" altLang="en-US" sz="7200" dirty="0"/>
              <a:t>本論文提出一个自動整理漢語語料的方法</a:t>
            </a:r>
            <a:r>
              <a:rPr lang="zh-TW" altLang="en-US" sz="7200" dirty="0" smtClean="0"/>
              <a:t>，予</a:t>
            </a:r>
            <a:r>
              <a:rPr lang="zh-TW" altLang="en-US" sz="7200" dirty="0"/>
              <a:t>資訊無完整的語料庫補足資訊</a:t>
            </a:r>
            <a:r>
              <a:rPr lang="zh-TW" altLang="en-US" sz="7200" dirty="0" smtClean="0"/>
              <a:t>，發揮</a:t>
            </a:r>
            <a:r>
              <a:rPr lang="zh-TW" altLang="en-US" sz="7200" dirty="0"/>
              <a:t>上大的價值</a:t>
            </a:r>
            <a:r>
              <a:rPr lang="zh-TW" altLang="en-US" sz="7200" dirty="0" smtClean="0"/>
              <a:t>，</a:t>
            </a:r>
            <a:r>
              <a:rPr lang="en-US" altLang="zh-TW" sz="7200" dirty="0" smtClean="0"/>
              <a:t>BLEU</a:t>
            </a:r>
            <a:r>
              <a:rPr lang="zh-TW" altLang="en-US" sz="7200" dirty="0"/>
              <a:t>分數對</a:t>
            </a:r>
            <a:r>
              <a:rPr lang="en-US" altLang="zh-TW" sz="7200" dirty="0"/>
              <a:t>9.30</a:t>
            </a:r>
            <a:r>
              <a:rPr lang="zh-TW" altLang="en-US" sz="7200" dirty="0"/>
              <a:t>搝到</a:t>
            </a:r>
            <a:r>
              <a:rPr lang="en-US" altLang="zh-TW" sz="7200" dirty="0"/>
              <a:t>13.82</a:t>
            </a:r>
            <a:r>
              <a:rPr lang="zh-TW" altLang="en-US" sz="7200" dirty="0" smtClean="0"/>
              <a:t>。另外</a:t>
            </a:r>
            <a:r>
              <a:rPr lang="zh-TW" altLang="en-US" sz="7200" dirty="0"/>
              <a:t>閣用實驗證明平行語料數量無到十萬句的</a:t>
            </a:r>
            <a:r>
              <a:rPr lang="zh-TW" altLang="en-US" sz="7200" dirty="0" smtClean="0"/>
              <a:t>時，加</a:t>
            </a:r>
            <a:r>
              <a:rPr lang="zh-TW" altLang="en-US" sz="7200" dirty="0"/>
              <a:t>語料對翻譯的效果影響非常大</a:t>
            </a:r>
            <a:r>
              <a:rPr lang="zh-TW" altLang="en-US" sz="7200" dirty="0" smtClean="0"/>
              <a:t>，原本</a:t>
            </a:r>
            <a:r>
              <a:rPr lang="en-US" altLang="zh-TW" sz="7200" dirty="0"/>
              <a:t>64121</a:t>
            </a:r>
            <a:r>
              <a:rPr lang="zh-TW" altLang="en-US" sz="7200" dirty="0"/>
              <a:t>句加到</a:t>
            </a:r>
            <a:r>
              <a:rPr lang="en-US" altLang="zh-TW" sz="7200" dirty="0"/>
              <a:t>99147</a:t>
            </a:r>
            <a:r>
              <a:rPr lang="zh-TW" altLang="en-US" sz="7200" dirty="0"/>
              <a:t>句了後</a:t>
            </a:r>
            <a:r>
              <a:rPr lang="zh-TW" altLang="en-US" sz="7200" dirty="0" smtClean="0"/>
              <a:t>，</a:t>
            </a:r>
            <a:r>
              <a:rPr lang="en-US" altLang="zh-TW" sz="7200" dirty="0" smtClean="0"/>
              <a:t>BLEU</a:t>
            </a:r>
            <a:r>
              <a:rPr lang="zh-TW" altLang="en-US" sz="7200" dirty="0"/>
              <a:t>分數對</a:t>
            </a:r>
            <a:r>
              <a:rPr lang="en-US" altLang="zh-TW" sz="7200" dirty="0"/>
              <a:t>13.82</a:t>
            </a:r>
            <a:r>
              <a:rPr lang="zh-TW" altLang="en-US" sz="7200" dirty="0"/>
              <a:t>提昇到</a:t>
            </a:r>
            <a:r>
              <a:rPr lang="en-US" altLang="zh-TW" sz="7200" dirty="0"/>
              <a:t>19.33</a:t>
            </a:r>
            <a:r>
              <a:rPr lang="zh-TW" altLang="en-US" sz="7200" dirty="0"/>
              <a:t>。</a:t>
            </a:r>
            <a:br>
              <a:rPr lang="zh-TW" altLang="en-US" sz="7200" dirty="0"/>
            </a:br>
            <a:r>
              <a:rPr lang="zh-TW" altLang="en-US" sz="7200" dirty="0"/>
              <a:t/>
            </a:r>
            <a:br>
              <a:rPr lang="zh-TW" altLang="en-US" sz="7200" dirty="0"/>
            </a:br>
            <a:r>
              <a:rPr lang="zh-TW" altLang="en-US" sz="7200" b="1" dirty="0"/>
              <a:t>關鍵字</a:t>
            </a:r>
            <a:r>
              <a:rPr lang="zh-TW" altLang="en-US" sz="7200" dirty="0"/>
              <a:t>：臺灣閩南語、華語、翻譯、語料、斷詞、語言分類</a:t>
            </a:r>
            <a:br>
              <a:rPr lang="zh-TW" altLang="en-US" sz="7200" dirty="0"/>
            </a:br>
            <a:endParaRPr lang="zh-TW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042948" y="6736018"/>
            <a:ext cx="9238426" cy="2098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TW" alt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學生：薛丞宏</a:t>
            </a:r>
            <a:endParaRPr lang="en-US" altLang="zh-TW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dist"/>
            <a:r>
              <a:rPr lang="en-US" altLang="zh-TW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Student: </a:t>
            </a:r>
            <a:r>
              <a:rPr lang="en-US" altLang="zh-TW" sz="7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Sih</a:t>
            </a:r>
            <a:r>
              <a:rPr lang="en-US" altLang="zh-TW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Sing-</a:t>
            </a:r>
            <a:r>
              <a:rPr lang="en-US" altLang="zh-TW" sz="7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Hông</a:t>
            </a:r>
            <a:endParaRPr lang="en-US" altLang="zh-TW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6895328" y="6694942"/>
            <a:ext cx="11729301" cy="310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TW" alt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指導教授</a:t>
            </a:r>
            <a:r>
              <a:rPr lang="zh-TW" alt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：張智星、易志偉</a:t>
            </a:r>
            <a:endParaRPr lang="en-US" altLang="zh-TW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dist"/>
            <a:r>
              <a:rPr lang="en-US" altLang="zh-TW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Advisor: </a:t>
            </a:r>
            <a:r>
              <a:rPr lang="en-US" altLang="zh-TW" sz="7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7200" dirty="0" err="1" smtClean="0"/>
              <a:t>yh-Shing</a:t>
            </a:r>
            <a:r>
              <a:rPr lang="en-US" altLang="zh-TW" sz="7200" dirty="0" smtClean="0"/>
              <a:t> Roger Jang,</a:t>
            </a:r>
          </a:p>
          <a:p>
            <a:pPr algn="dist"/>
            <a:r>
              <a:rPr lang="en-US" altLang="zh-TW" sz="7200" dirty="0"/>
              <a:t>	</a:t>
            </a:r>
            <a:r>
              <a:rPr lang="en-US" altLang="zh-TW" sz="7200" dirty="0" err="1" smtClean="0"/>
              <a:t>Chih</a:t>
            </a:r>
            <a:r>
              <a:rPr lang="en-US" altLang="zh-TW" sz="7200" dirty="0" smtClean="0"/>
              <a:t>-Wei </a:t>
            </a:r>
            <a:r>
              <a:rPr lang="en-US" altLang="zh-TW" sz="7200" dirty="0"/>
              <a:t>Yi</a:t>
            </a:r>
            <a:endParaRPr lang="en-US" altLang="zh-TW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998882"/>
              </p:ext>
            </p:extLst>
          </p:nvPr>
        </p:nvGraphicFramePr>
        <p:xfrm>
          <a:off x="2042948" y="36982083"/>
          <a:ext cx="26150843" cy="5059680"/>
        </p:xfrm>
        <a:graphic>
          <a:graphicData uri="http://schemas.openxmlformats.org/drawingml/2006/table">
            <a:tbl>
              <a:tblPr firstCol="1" bandRow="1">
                <a:tableStyleId>{5DA37D80-6434-44D0-A028-1B22A696006F}</a:tableStyleId>
              </a:tblPr>
              <a:tblGrid>
                <a:gridCol w="5473341"/>
                <a:gridCol w="206775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0" dirty="0" smtClean="0"/>
                        <a:t>華語輸入</a:t>
                      </a:r>
                      <a:endParaRPr lang="zh-TW" altLang="en-US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8000" dirty="0" smtClean="0"/>
                        <a:t>如果傳統的重要族群活動，看不到文化，體會不到精神，</a:t>
                      </a:r>
                      <a:endParaRPr lang="zh-TW" altLang="en-US" sz="8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0" dirty="0" smtClean="0"/>
                        <a:t>閩南語</a:t>
                      </a:r>
                      <a:endParaRPr lang="en-US" altLang="zh-TW" sz="8000" dirty="0" smtClean="0"/>
                    </a:p>
                    <a:p>
                      <a:pPr algn="ctr"/>
                      <a:r>
                        <a:rPr lang="zh-TW" altLang="en-US" sz="8000" dirty="0" smtClean="0"/>
                        <a:t>輸出</a:t>
                      </a:r>
                      <a:endParaRPr lang="zh-TW" altLang="en-US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8000" dirty="0" smtClean="0"/>
                        <a:t>若是傳統的重要的族群活動，看袂著文化，體會毋著精神，</a:t>
                      </a:r>
                      <a:endParaRPr lang="zh-TW" altLang="en-US" sz="8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197627"/>
              </p:ext>
            </p:extLst>
          </p:nvPr>
        </p:nvGraphicFramePr>
        <p:xfrm>
          <a:off x="2042948" y="31272480"/>
          <a:ext cx="26112372" cy="5059680"/>
        </p:xfrm>
        <a:graphic>
          <a:graphicData uri="http://schemas.openxmlformats.org/drawingml/2006/table">
            <a:tbl>
              <a:tblPr firstCol="1" bandRow="1">
                <a:tableStyleId>{0E3FDE45-AF77-4B5C-9715-49D594BDF05E}</a:tableStyleId>
              </a:tblPr>
              <a:tblGrid>
                <a:gridCol w="5471654"/>
                <a:gridCol w="20640718"/>
              </a:tblGrid>
              <a:tr h="16319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0" dirty="0" smtClean="0"/>
                        <a:t>華語輸入</a:t>
                      </a:r>
                      <a:endParaRPr lang="zh-TW" altLang="en-US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8000" dirty="0" smtClean="0"/>
                        <a:t>食安問題連環爆，立法院長王金平下午主持</a:t>
                      </a:r>
                      <a:r>
                        <a:rPr lang="en-US" altLang="zh-TW" sz="8000" dirty="0" smtClean="0"/>
                        <a:t>《</a:t>
                      </a:r>
                      <a:r>
                        <a:rPr lang="zh-TW" altLang="en-US" sz="8000" dirty="0" smtClean="0"/>
                        <a:t>食品安全衛生管理法</a:t>
                      </a:r>
                      <a:r>
                        <a:rPr lang="en-US" altLang="zh-TW" sz="8000" dirty="0" smtClean="0"/>
                        <a:t>》</a:t>
                      </a:r>
                      <a:r>
                        <a:rPr lang="zh-TW" altLang="en-US" sz="8000" dirty="0" smtClean="0"/>
                        <a:t>協商仍未獲共識</a:t>
                      </a:r>
                      <a:endParaRPr lang="zh-TW" altLang="en-US" sz="8000" dirty="0"/>
                    </a:p>
                  </a:txBody>
                  <a:tcPr/>
                </a:tc>
              </a:tr>
              <a:tr h="111125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0" dirty="0" smtClean="0"/>
                        <a:t>閩南語</a:t>
                      </a:r>
                      <a:endParaRPr lang="en-US" altLang="zh-TW" sz="8000" dirty="0" smtClean="0"/>
                    </a:p>
                    <a:p>
                      <a:pPr algn="ctr"/>
                      <a:r>
                        <a:rPr lang="zh-TW" altLang="en-US" sz="8000" dirty="0" smtClean="0"/>
                        <a:t>輸出</a:t>
                      </a:r>
                      <a:endParaRPr lang="zh-TW" altLang="en-US" sz="8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8000" dirty="0" smtClean="0"/>
                        <a:t>食安問題連環爆，立法院長王金平下晡主持</a:t>
                      </a:r>
                      <a:r>
                        <a:rPr lang="en-US" altLang="zh-TW" sz="8000" dirty="0" smtClean="0"/>
                        <a:t>《</a:t>
                      </a:r>
                      <a:r>
                        <a:rPr lang="zh-TW" altLang="en-US" sz="8000" dirty="0" smtClean="0"/>
                        <a:t>食品安全衛生管理法</a:t>
                      </a:r>
                      <a:r>
                        <a:rPr lang="en-US" altLang="zh-TW" sz="8000" dirty="0" smtClean="0"/>
                        <a:t>》</a:t>
                      </a:r>
                      <a:r>
                        <a:rPr lang="zh-TW" altLang="en-US" sz="8000" dirty="0" smtClean="0"/>
                        <a:t>協商猶未獲共識</a:t>
                      </a:r>
                      <a:endParaRPr lang="zh-TW" altLang="en-US" sz="8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0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169</Words>
  <Application>Microsoft Office PowerPoint</Application>
  <PresentationFormat>自訂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Times New Roman</vt:lpstr>
      <vt:lpstr>Office 佈景主題</vt:lpstr>
      <vt:lpstr>漢語間統計式機器翻譯語料處理 － 用臺灣閩南語示範 Corpus Preprocessing for Statistical Machine Translation between the Chinese Languages - Using Taiwan Southern Min as Examples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李雪汾</dc:creator>
  <cp:lastModifiedBy>Ihc</cp:lastModifiedBy>
  <cp:revision>13</cp:revision>
  <dcterms:created xsi:type="dcterms:W3CDTF">2014-09-16T07:35:17Z</dcterms:created>
  <dcterms:modified xsi:type="dcterms:W3CDTF">2014-12-30T09:41:56Z</dcterms:modified>
</cp:coreProperties>
</file>