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notesSlides/notesSlide38.xml" ContentType="application/vnd.openxmlformats-officedocument.presentationml.notesSlide+xml"/>
  <Override PartName="/ppt/charts/chart2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3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06" r:id="rId21"/>
    <p:sldId id="489" r:id="rId22"/>
    <p:sldId id="492" r:id="rId23"/>
    <p:sldId id="493" r:id="rId24"/>
    <p:sldId id="505" r:id="rId25"/>
    <p:sldId id="547" r:id="rId26"/>
    <p:sldId id="510" r:id="rId27"/>
    <p:sldId id="511" r:id="rId28"/>
    <p:sldId id="548" r:id="rId29"/>
    <p:sldId id="512" r:id="rId30"/>
    <p:sldId id="513" r:id="rId31"/>
    <p:sldId id="515" r:id="rId32"/>
    <p:sldId id="516" r:id="rId33"/>
    <p:sldId id="549" r:id="rId34"/>
    <p:sldId id="517" r:id="rId35"/>
    <p:sldId id="518" r:id="rId36"/>
    <p:sldId id="519" r:id="rId37"/>
    <p:sldId id="520" r:id="rId38"/>
    <p:sldId id="521" r:id="rId39"/>
    <p:sldId id="522" r:id="rId40"/>
    <p:sldId id="524" r:id="rId41"/>
    <p:sldId id="525" r:id="rId42"/>
    <p:sldId id="526" r:id="rId43"/>
    <p:sldId id="534" r:id="rId44"/>
    <p:sldId id="529" r:id="rId45"/>
    <p:sldId id="531" r:id="rId46"/>
    <p:sldId id="532" r:id="rId47"/>
    <p:sldId id="535" r:id="rId48"/>
    <p:sldId id="545" r:id="rId49"/>
    <p:sldId id="546" r:id="rId50"/>
    <p:sldId id="550" r:id="rId51"/>
    <p:sldId id="536" r:id="rId52"/>
    <p:sldId id="537" r:id="rId53"/>
    <p:sldId id="538" r:id="rId54"/>
    <p:sldId id="539" r:id="rId55"/>
    <p:sldId id="540" r:id="rId56"/>
    <p:sldId id="530" r:id="rId57"/>
    <p:sldId id="541" r:id="rId58"/>
    <p:sldId id="453" r:id="rId59"/>
    <p:sldId id="497" r:id="rId60"/>
    <p:sldId id="406" r:id="rId61"/>
    <p:sldId id="499" r:id="rId62"/>
    <p:sldId id="407" r:id="rId63"/>
    <p:sldId id="409" r:id="rId64"/>
    <p:sldId id="410" r:id="rId65"/>
    <p:sldId id="415" r:id="rId66"/>
    <p:sldId id="501" r:id="rId67"/>
    <p:sldId id="466" r:id="rId68"/>
    <p:sldId id="527" r:id="rId69"/>
    <p:sldId id="460" r:id="rId70"/>
    <p:sldId id="419" r:id="rId71"/>
    <p:sldId id="435" r:id="rId72"/>
    <p:sldId id="436" r:id="rId73"/>
    <p:sldId id="437" r:id="rId74"/>
    <p:sldId id="438" r:id="rId75"/>
    <p:sldId id="440" r:id="rId76"/>
    <p:sldId id="454" r:id="rId77"/>
    <p:sldId id="444" r:id="rId78"/>
    <p:sldId id="450" r:id="rId79"/>
    <p:sldId id="451" r:id="rId80"/>
    <p:sldId id="431" r:id="rId81"/>
    <p:sldId id="452" r:id="rId82"/>
    <p:sldId id="507" r:id="rId83"/>
    <p:sldId id="509" r:id="rId84"/>
    <p:sldId id="508" r:id="rId85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00"/>
            <p14:sldId id="475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06"/>
            <p14:sldId id="489"/>
            <p14:sldId id="492"/>
            <p14:sldId id="493"/>
            <p14:sldId id="50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50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30"/>
            <p14:sldId id="541"/>
            <p14:sldId id="453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353" autoAdjust="0"/>
  </p:normalViewPr>
  <p:slideViewPr>
    <p:cSldViewPr>
      <p:cViewPr varScale="1">
        <p:scale>
          <a:sx n="75" d="100"/>
          <a:sy n="75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訓練1擺</c:v>
                </c:pt>
                <c:pt idx="2">
                  <c:v>訓練2擺</c:v>
                </c:pt>
                <c:pt idx="3">
                  <c:v>訓練3擺</c:v>
                </c:pt>
                <c:pt idx="4">
                  <c:v>訓練4擺</c:v>
                </c:pt>
                <c:pt idx="5">
                  <c:v>訓練5擺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5502592"/>
        <c:axId val="256120320"/>
      </c:lineChart>
      <c:catAx>
        <c:axId val="255502592"/>
        <c:scaling>
          <c:orientation val="minMax"/>
        </c:scaling>
        <c:delete val="0"/>
        <c:axPos val="b"/>
        <c:majorTickMark val="out"/>
        <c:minorTickMark val="none"/>
        <c:tickLblPos val="nextTo"/>
        <c:crossAx val="256120320"/>
        <c:crosses val="autoZero"/>
        <c:auto val="1"/>
        <c:lblAlgn val="ctr"/>
        <c:lblOffset val="100"/>
        <c:noMultiLvlLbl val="0"/>
      </c:catAx>
      <c:valAx>
        <c:axId val="256120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5502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167296"/>
        <c:axId val="256050688"/>
      </c:lineChart>
      <c:catAx>
        <c:axId val="256167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6050688"/>
        <c:crosses val="autoZero"/>
        <c:auto val="1"/>
        <c:lblAlgn val="ctr"/>
        <c:lblOffset val="100"/>
        <c:noMultiLvlLbl val="0"/>
      </c:catAx>
      <c:valAx>
        <c:axId val="25605068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6167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2926592"/>
        <c:axId val="252957056"/>
      </c:barChart>
      <c:catAx>
        <c:axId val="252926592"/>
        <c:scaling>
          <c:orientation val="minMax"/>
        </c:scaling>
        <c:delete val="0"/>
        <c:axPos val="b"/>
        <c:majorTickMark val="out"/>
        <c:minorTickMark val="none"/>
        <c:tickLblPos val="nextTo"/>
        <c:crossAx val="252957056"/>
        <c:crosses val="autoZero"/>
        <c:auto val="1"/>
        <c:lblAlgn val="ctr"/>
        <c:lblOffset val="100"/>
        <c:noMultiLvlLbl val="0"/>
      </c:catAx>
      <c:valAx>
        <c:axId val="252957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926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103/10/25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一般漢語文字無詞的資訊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翻譯用會</a:t>
            </a:r>
            <a:r>
              <a:rPr lang="zh-TW" altLang="en-US" dirty="0"/>
              <a:t>著斷詞資訊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cite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/>
              <a:t>華語實驗的結果</a:t>
            </a:r>
            <a:r>
              <a:rPr lang="zh-TW" altLang="en-US" dirty="0" smtClean="0"/>
              <a:t>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403647" y="5133109"/>
            <a:ext cx="3888433" cy="1649484"/>
            <a:chOff x="1403647" y="5133109"/>
            <a:chExt cx="3888433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403647" y="6209150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723468" y="6470529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9" name="群組 18"/>
            <p:cNvGrpSpPr/>
            <p:nvPr/>
          </p:nvGrpSpPr>
          <p:grpSpPr>
            <a:xfrm>
              <a:off x="3403850" y="5133109"/>
              <a:ext cx="1888230" cy="1649484"/>
              <a:chOff x="3403850" y="5133109"/>
              <a:chExt cx="1888230" cy="1649484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>
                <a:off x="3403850" y="5133109"/>
                <a:ext cx="1888230" cy="1649484"/>
              </a:xfrm>
              <a:prstGeom prst="flowChartAlternateProcess">
                <a:avLst/>
              </a:prstGeom>
              <a:solidFill>
                <a:srgbClr val="7DA647">
                  <a:alpha val="59000"/>
                </a:srgbClr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翻譯模型</a:t>
                </a:r>
                <a:endParaRPr lang="en-US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17415" name="AutoShape 8"/>
              <p:cNvSpPr>
                <a:spLocks noChangeArrowheads="1"/>
              </p:cNvSpPr>
              <p:nvPr/>
            </p:nvSpPr>
            <p:spPr bwMode="auto">
              <a:xfrm>
                <a:off x="3408102" y="5147413"/>
                <a:ext cx="831850" cy="656430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對齊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GIZA++</a:t>
                </a:r>
              </a:p>
            </p:txBody>
          </p:sp>
          <p:sp>
            <p:nvSpPr>
              <p:cNvPr id="17418" name="AutoShape 11"/>
              <p:cNvSpPr>
                <a:spLocks noChangeArrowheads="1"/>
              </p:cNvSpPr>
              <p:nvPr/>
            </p:nvSpPr>
            <p:spPr bwMode="auto">
              <a:xfrm>
                <a:off x="4347965" y="5216467"/>
                <a:ext cx="901062" cy="587375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解碼</a:t>
                </a: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Moses</a:t>
                </a:r>
              </a:p>
            </p:txBody>
          </p:sp>
          <p:sp>
            <p:nvSpPr>
              <p:cNvPr id="17424" name="AutoShape 25"/>
              <p:cNvSpPr>
                <a:spLocks noChangeArrowheads="1"/>
              </p:cNvSpPr>
              <p:nvPr/>
            </p:nvSpPr>
            <p:spPr bwMode="auto">
              <a:xfrm>
                <a:off x="3405439" y="6158468"/>
                <a:ext cx="830262" cy="624123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語言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SRILM</a:t>
                </a:r>
              </a:p>
            </p:txBody>
          </p:sp>
        </p:grp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403648" y="521339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723469" y="5474777"/>
              <a:ext cx="684633" cy="85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723469" y="5474777"/>
              <a:ext cx="681970" cy="995753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/>
          </a:p>
          <a:p>
            <a:pPr lvl="2"/>
            <a:r>
              <a:rPr lang="zh-TW" altLang="en-US" dirty="0"/>
              <a:t>第一个問題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，斷詞了有的字翻袂出來（未知詞問題）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94345"/>
              </p:ext>
            </p:extLst>
          </p:nvPr>
        </p:nvGraphicFramePr>
        <p:xfrm>
          <a:off x="2627784" y="3645024"/>
          <a:ext cx="6336704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614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liok8-siok8 siu1-tioh8 lak8-khin1 e5 soo2-tit4 kiau2-sue3-tuann1 </a:t>
                      </a:r>
                      <a:r>
                        <a:rPr lang="zh-TW" altLang="en-US" sz="1200" dirty="0" smtClean="0"/>
                        <a:t>。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sz="1400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tong7-uan5-liau2 tsit8-pah4-goo7-tsap8-ui7 tsi3-kang1 </a:t>
                      </a:r>
                      <a:r>
                        <a:rPr lang="zh-TW" altLang="en-US" sz="1200" dirty="0" smtClean="0"/>
                        <a:t>，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先用斷詞翻譯，得著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去斷字翻譯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en-US" b="1" dirty="0" smtClean="0"/>
              <a:t>無規範</a:t>
            </a:r>
            <a:r>
              <a:rPr lang="zh-TW" altLang="zh-TW" b="1" dirty="0" smtClean="0"/>
              <a:t>斷詞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b="1" dirty="0" smtClean="0"/>
              <a:t>漢羅</a:t>
            </a:r>
            <a:r>
              <a:rPr lang="zh-TW" altLang="en-US" dirty="0" smtClean="0"/>
              <a:t>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23349"/>
              </p:ext>
            </p:extLst>
          </p:nvPr>
        </p:nvGraphicFramePr>
        <p:xfrm>
          <a:off x="2826847" y="2924944"/>
          <a:ext cx="63093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380"/>
                <a:gridCol w="491998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數位典藏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、數位</a:t>
            </a:r>
            <a:r>
              <a:rPr lang="zh-TW" altLang="en-US" dirty="0"/>
              <a:t>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47623"/>
              </p:ext>
            </p:extLst>
          </p:nvPr>
        </p:nvGraphicFramePr>
        <p:xfrm>
          <a:off x="611560" y="3789040"/>
          <a:ext cx="6984775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400761"/>
                <a:gridCol w="1711887"/>
                <a:gridCol w="1711887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56476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3439645386"/>
              </p:ext>
            </p:extLst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3512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了的翻譯效果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2378"/>
              </p:ext>
            </p:extLst>
          </p:nvPr>
        </p:nvGraphicFramePr>
        <p:xfrm>
          <a:off x="1187624" y="5733256"/>
          <a:ext cx="446784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 smtClean="0"/>
              <a:t>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405814671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261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拄好長度斷詞比長詞優先好一屑屑仔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</a:t>
            </a:r>
            <a:r>
              <a:rPr lang="zh-TW" altLang="en-US" dirty="0" smtClean="0"/>
              <a:t>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語言模型分數、斷詞資訊佮各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52538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39963"/>
              </p:ext>
            </p:extLst>
          </p:nvPr>
        </p:nvGraphicFramePr>
        <p:xfrm>
          <a:off x="3851920" y="4005064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36755</TotalTime>
  <Words>6205</Words>
  <Application>Microsoft Office PowerPoint</Application>
  <PresentationFormat>如螢幕大小 (4:3)</PresentationFormat>
  <Paragraphs>1416</Paragraphs>
  <Slides>84</Slides>
  <Notes>66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85" baseType="lpstr"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語言模型範例－訓練</vt:lpstr>
      <vt:lpstr>語言模型範例－使用</vt:lpstr>
      <vt:lpstr>BLEU評分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實驗四－加TGB了的翻譯效果</vt:lpstr>
      <vt:lpstr>實驗五－斷字佮斷詞的效果比較環境</vt:lpstr>
      <vt:lpstr>實驗五－斷字佮斷詞的效果比較實驗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PowerPoint 簡報</vt:lpstr>
      <vt:lpstr>第三節：語料樣式探討</vt:lpstr>
      <vt:lpstr>原始斷詞組語料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1536</cp:revision>
  <cp:lastPrinted>2013-07-08T01:55:56Z</cp:lastPrinted>
  <dcterms:created xsi:type="dcterms:W3CDTF">2008-11-09T17:03:56Z</dcterms:created>
  <dcterms:modified xsi:type="dcterms:W3CDTF">2014-10-25T14:35:59Z</dcterms:modified>
</cp:coreProperties>
</file>