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rts/chart1.xml" ContentType="application/vnd.openxmlformats-officedocument.drawingml.chart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4"/>
  </p:notesMasterIdLst>
  <p:handoutMasterIdLst>
    <p:handoutMasterId r:id="rId75"/>
  </p:handoutMasterIdLst>
  <p:sldIdLst>
    <p:sldId id="256" r:id="rId2"/>
    <p:sldId id="397" r:id="rId3"/>
    <p:sldId id="398" r:id="rId4"/>
    <p:sldId id="462" r:id="rId5"/>
    <p:sldId id="401" r:id="rId6"/>
    <p:sldId id="399" r:id="rId7"/>
    <p:sldId id="400" r:id="rId8"/>
    <p:sldId id="475" r:id="rId9"/>
    <p:sldId id="476" r:id="rId10"/>
    <p:sldId id="477" r:id="rId11"/>
    <p:sldId id="474" r:id="rId12"/>
    <p:sldId id="484" r:id="rId13"/>
    <p:sldId id="500" r:id="rId14"/>
    <p:sldId id="485" r:id="rId15"/>
    <p:sldId id="483" r:id="rId16"/>
    <p:sldId id="481" r:id="rId17"/>
    <p:sldId id="488" r:id="rId18"/>
    <p:sldId id="490" r:id="rId19"/>
    <p:sldId id="489" r:id="rId20"/>
    <p:sldId id="494" r:id="rId21"/>
    <p:sldId id="495" r:id="rId22"/>
    <p:sldId id="492" r:id="rId23"/>
    <p:sldId id="493" r:id="rId24"/>
    <p:sldId id="482" r:id="rId25"/>
    <p:sldId id="471" r:id="rId26"/>
    <p:sldId id="453" r:id="rId27"/>
    <p:sldId id="486" r:id="rId28"/>
    <p:sldId id="497" r:id="rId29"/>
    <p:sldId id="406" r:id="rId30"/>
    <p:sldId id="499" r:id="rId31"/>
    <p:sldId id="465" r:id="rId32"/>
    <p:sldId id="498" r:id="rId33"/>
    <p:sldId id="407" r:id="rId34"/>
    <p:sldId id="408" r:id="rId35"/>
    <p:sldId id="409" r:id="rId36"/>
    <p:sldId id="410" r:id="rId37"/>
    <p:sldId id="414" r:id="rId38"/>
    <p:sldId id="415" r:id="rId39"/>
    <p:sldId id="417" r:id="rId40"/>
    <p:sldId id="501" r:id="rId41"/>
    <p:sldId id="421" r:id="rId42"/>
    <p:sldId id="422" r:id="rId43"/>
    <p:sldId id="423" r:id="rId44"/>
    <p:sldId id="424" r:id="rId45"/>
    <p:sldId id="425" r:id="rId46"/>
    <p:sldId id="426" r:id="rId47"/>
    <p:sldId id="427" r:id="rId48"/>
    <p:sldId id="461" r:id="rId49"/>
    <p:sldId id="466" r:id="rId50"/>
    <p:sldId id="432" r:id="rId51"/>
    <p:sldId id="467" r:id="rId52"/>
    <p:sldId id="502" r:id="rId53"/>
    <p:sldId id="468" r:id="rId54"/>
    <p:sldId id="455" r:id="rId55"/>
    <p:sldId id="456" r:id="rId56"/>
    <p:sldId id="503" r:id="rId57"/>
    <p:sldId id="469" r:id="rId58"/>
    <p:sldId id="457" r:id="rId59"/>
    <p:sldId id="470" r:id="rId60"/>
    <p:sldId id="460" r:id="rId61"/>
    <p:sldId id="419" r:id="rId62"/>
    <p:sldId id="435" r:id="rId63"/>
    <p:sldId id="436" r:id="rId64"/>
    <p:sldId id="437" r:id="rId65"/>
    <p:sldId id="438" r:id="rId66"/>
    <p:sldId id="440" r:id="rId67"/>
    <p:sldId id="454" r:id="rId68"/>
    <p:sldId id="444" r:id="rId69"/>
    <p:sldId id="450" r:id="rId70"/>
    <p:sldId id="451" r:id="rId71"/>
    <p:sldId id="431" r:id="rId72"/>
    <p:sldId id="452" r:id="rId73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86278" autoAdjust="0"/>
  </p:normalViewPr>
  <p:slideViewPr>
    <p:cSldViewPr>
      <p:cViewPr>
        <p:scale>
          <a:sx n="70" d="100"/>
          <a:sy n="70" d="100"/>
        </p:scale>
        <p:origin x="-13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分類結果</a:t>
            </a:r>
            <a:endParaRPr lang="en-US" alt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SVM</c:v>
                </c:pt>
              </c:strCache>
            </c:strRef>
          </c:tx>
          <c:cat>
            <c:numRef>
              <c:f>工作表1!$A$2:$A$12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5000</c:v>
                </c:pt>
                <c:pt idx="10">
                  <c:v>7000</c:v>
                </c:pt>
              </c:numCache>
            </c:numRef>
          </c:cat>
          <c:val>
            <c:numRef>
              <c:f>工作表1!$B$2:$B$12</c:f>
              <c:numCache>
                <c:formatCode>General</c:formatCode>
                <c:ptCount val="11"/>
                <c:pt idx="0">
                  <c:v>494</c:v>
                </c:pt>
                <c:pt idx="1">
                  <c:v>251</c:v>
                </c:pt>
                <c:pt idx="2">
                  <c:v>191</c:v>
                </c:pt>
                <c:pt idx="3">
                  <c:v>147</c:v>
                </c:pt>
                <c:pt idx="4">
                  <c:v>145</c:v>
                </c:pt>
                <c:pt idx="5">
                  <c:v>152</c:v>
                </c:pt>
                <c:pt idx="6">
                  <c:v>159</c:v>
                </c:pt>
                <c:pt idx="7">
                  <c:v>156</c:v>
                </c:pt>
                <c:pt idx="8">
                  <c:v>155</c:v>
                </c:pt>
                <c:pt idx="9">
                  <c:v>156</c:v>
                </c:pt>
                <c:pt idx="10">
                  <c:v>158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2967552"/>
        <c:axId val="235165184"/>
      </c:lineChart>
      <c:catAx>
        <c:axId val="232967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特徵</a:t>
                </a:r>
                <a:r>
                  <a:rPr lang="zh-TW" dirty="0" smtClean="0"/>
                  <a:t>詞</a:t>
                </a:r>
                <a:r>
                  <a:rPr lang="zh-TW" dirty="0"/>
                  <a:t>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35165184"/>
        <c:crosses val="autoZero"/>
        <c:auto val="1"/>
        <c:lblAlgn val="ctr"/>
        <c:lblOffset val="100"/>
        <c:noMultiLvlLbl val="0"/>
      </c:catAx>
      <c:valAx>
        <c:axId val="235165184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TW"/>
                  <a:t>錯誤數量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329675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2014/9/14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2014/9/14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668515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B18AD2A-8AA3-4FDF-A237-6BEB22D42BA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979739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>
                <a:solidFill>
                  <a:srgbClr val="862110"/>
                </a:solidFill>
              </a:rPr>
              <a:t>/</a:t>
            </a:r>
            <a:r>
              <a:rPr kumimoji="0" lang="en-US" altLang="zh-TW" sz="1600" dirty="0" smtClean="0">
                <a:solidFill>
                  <a:srgbClr val="862110"/>
                </a:solidFill>
              </a:rPr>
              <a:t>47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286000" y="1196975"/>
            <a:ext cx="6172200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華話和各漢語翻譯初探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86000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Initial Study of </a:t>
            </a:r>
            <a:r>
              <a:rPr lang="en-US" altLang="zh-TW" dirty="0"/>
              <a:t>Translations </a:t>
            </a:r>
            <a:r>
              <a:rPr lang="en-US" altLang="zh-TW" dirty="0" smtClean="0"/>
              <a:t>between Mandarin and Other Chinese Languages</a:t>
            </a:r>
          </a:p>
          <a:p>
            <a:pPr eaLnBrk="1" hangingPunct="1"/>
            <a:r>
              <a:rPr lang="en-US" altLang="zh-TW" dirty="0" smtClean="0"/>
              <a:t>Using Taiwan Southern Min as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103/09/12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對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月到這馬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形式真濟款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華語閩南語</a:t>
            </a:r>
            <a:r>
              <a:rPr lang="zh-TW" altLang="en-US" dirty="0" smtClean="0"/>
              <a:t>平行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華語閩南語濫做伙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83382"/>
              </p:ext>
            </p:extLst>
          </p:nvPr>
        </p:nvGraphicFramePr>
        <p:xfrm>
          <a:off x="3491880" y="3212976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795315"/>
              </p:ext>
            </p:extLst>
          </p:nvPr>
        </p:nvGraphicFramePr>
        <p:xfrm>
          <a:off x="1475656" y="5517232"/>
          <a:ext cx="4680520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0520"/>
              </a:tblGrid>
              <a:tr h="370840"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濫做伙</a:t>
                      </a: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附錄句無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2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資料無逐个註明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一般漢語文字無詞佮詞組的資訊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因為字攏黏做伙無空白</a:t>
            </a:r>
            <a:endParaRPr lang="en-US" altLang="zh-TW" dirty="0" smtClean="0"/>
          </a:p>
          <a:p>
            <a:pPr lvl="1"/>
            <a:r>
              <a:rPr lang="zh-TW" altLang="en-US" dirty="0"/>
              <a:t>這</a:t>
            </a:r>
            <a:r>
              <a:rPr lang="zh-TW" altLang="en-US" dirty="0" smtClean="0"/>
              <a:t>个資訊翻譯用會著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語料樣式用空白表示</a:t>
            </a:r>
            <a:endParaRPr lang="en-US" altLang="zh-TW" dirty="0" smtClean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</a:t>
            </a:r>
            <a:endParaRPr lang="en-US" altLang="zh-TW" dirty="0" smtClean="0"/>
          </a:p>
          <a:p>
            <a:pPr lvl="1"/>
            <a:r>
              <a:rPr lang="zh-TW" altLang="en-US" dirty="0"/>
              <a:t>斷詞組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006775"/>
              </p:ext>
            </p:extLst>
          </p:nvPr>
        </p:nvGraphicFramePr>
        <p:xfrm>
          <a:off x="2483768" y="4293096"/>
          <a:ext cx="5976664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35558"/>
                <a:gridCol w="414110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b="0" dirty="0" smtClean="0"/>
                        <a:t>陸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續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開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放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一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百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五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十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項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的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規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費</a:t>
                      </a:r>
                      <a:endParaRPr lang="en-US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dirty="0" smtClean="0"/>
                        <a:t>陸續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開放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一百五十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項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的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規費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斷詞組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dirty="0" smtClean="0"/>
                        <a:t>陸續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開放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一百五十項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的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規費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產生樣式語料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干焦新聞語料庫有提供</a:t>
            </a:r>
            <a:endParaRPr lang="en-US" altLang="zh-TW" dirty="0" smtClean="0"/>
          </a:p>
          <a:p>
            <a:r>
              <a:rPr lang="zh-TW" altLang="en-US" dirty="0" smtClean="0"/>
              <a:t>斷字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全部字隔開就好</a:t>
            </a:r>
            <a:endParaRPr lang="en-US" altLang="zh-TW" dirty="0" smtClean="0"/>
          </a:p>
          <a:p>
            <a:r>
              <a:rPr lang="zh-TW" altLang="en-US" dirty="0" smtClean="0"/>
              <a:t>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中研院中文斷詞系統（</a:t>
            </a:r>
            <a:r>
              <a:rPr lang="en-US" altLang="zh-TW" dirty="0" smtClean="0"/>
              <a:t>CKIP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需要斷詞方法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421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上長詞優先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上長詞優先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上定看著的斷詞方法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/>
              <a:t>對後壁開始</a:t>
            </a:r>
            <a:r>
              <a:rPr lang="zh-TW" altLang="en-US" dirty="0" smtClean="0"/>
              <a:t>看，希望</a:t>
            </a:r>
            <a:r>
              <a:rPr lang="zh-TW" altLang="zh-TW" dirty="0" smtClean="0"/>
              <a:t>詞</a:t>
            </a:r>
            <a:r>
              <a:rPr lang="zh-TW" altLang="zh-TW" dirty="0"/>
              <a:t>愈長愈</a:t>
            </a:r>
            <a:r>
              <a:rPr lang="zh-TW" altLang="zh-TW" dirty="0" smtClean="0"/>
              <a:t>好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對上後壁的字開始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揣一个佇辭典的上長詞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揣著詞了後，繼續對第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步做到結束</a:t>
            </a: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上長詞優先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</a:t>
            </a:r>
            <a:r>
              <a:rPr lang="zh-TW" altLang="zh-TW" dirty="0" smtClean="0"/>
              <a:t>陸續</a:t>
            </a:r>
            <a:r>
              <a:rPr lang="zh-TW" altLang="zh-TW" dirty="0"/>
              <a:t>開放一百五十項的規費</a:t>
            </a:r>
            <a:endParaRPr lang="en-US" altLang="zh-TW" dirty="0"/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</a:t>
            </a:r>
            <a:r>
              <a:rPr lang="zh-TW" altLang="zh-TW" u="sng" dirty="0"/>
              <a:t>項的規費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u="sng" dirty="0"/>
              <a:t>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陸續開放一百五十項的</a:t>
            </a:r>
            <a:r>
              <a:rPr lang="zh-TW" altLang="zh-TW" u="sng" dirty="0" smtClean="0"/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</a:t>
            </a:r>
            <a:r>
              <a:rPr lang="zh-TW" altLang="zh-TW" u="sng" dirty="0"/>
              <a:t>百五十</a:t>
            </a:r>
            <a:r>
              <a:rPr lang="zh-TW" altLang="zh-TW" u="sng" dirty="0" smtClean="0"/>
              <a:t>項的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</a:t>
            </a:r>
            <a:r>
              <a:rPr lang="zh-TW" altLang="zh-TW" u="sng" dirty="0"/>
              <a:t>五十項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陸續開放一百五十</a:t>
            </a:r>
            <a:r>
              <a:rPr lang="zh-TW" altLang="zh-TW" u="sng" dirty="0"/>
              <a:t>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 smtClean="0"/>
              <a:t>陸續</a:t>
            </a:r>
            <a:r>
              <a:rPr lang="zh-TW" altLang="zh-TW" dirty="0"/>
              <a:t>開放一百五十</a:t>
            </a:r>
            <a:r>
              <a:rPr lang="zh-TW" altLang="zh-TW" dirty="0" smtClean="0"/>
              <a:t>項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的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三个部份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2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2" eaLnBrk="1" hangingPunct="1"/>
            <a:r>
              <a:rPr lang="zh-TW" altLang="zh-TW" dirty="0" smtClean="0"/>
              <a:t>目標語言文句合理性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逐个連</a:t>
            </a:r>
            <a:r>
              <a:rPr lang="zh-TW" altLang="en-US" dirty="0"/>
              <a:t>紲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接做伙的機率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2" eaLnBrk="1" hangingPunct="1"/>
            <a:r>
              <a:rPr lang="zh-TW" altLang="zh-TW" dirty="0" smtClean="0"/>
              <a:t>用對齊模型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語言模型翻譯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翻譯模型</a:t>
            </a:r>
            <a:endParaRPr lang="zh-TW" altLang="zh-TW" dirty="0"/>
          </a:p>
        </p:txBody>
      </p:sp>
      <p:grpSp>
        <p:nvGrpSpPr>
          <p:cNvPr id="8205" name="群組 8204"/>
          <p:cNvGrpSpPr/>
          <p:nvPr/>
        </p:nvGrpSpPr>
        <p:grpSpPr>
          <a:xfrm>
            <a:off x="1115616" y="5031744"/>
            <a:ext cx="7333654" cy="1750848"/>
            <a:chOff x="1115616" y="5031744"/>
            <a:chExt cx="7333654" cy="1750848"/>
          </a:xfrm>
        </p:grpSpPr>
        <p:sp>
          <p:nvSpPr>
            <p:cNvPr id="17415" name="AutoShape 8"/>
            <p:cNvSpPr>
              <a:spLocks noChangeArrowheads="1"/>
            </p:cNvSpPr>
            <p:nvPr/>
          </p:nvSpPr>
          <p:spPr bwMode="auto">
            <a:xfrm>
              <a:off x="3403851" y="5031744"/>
              <a:ext cx="831850" cy="725487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GIZA++</a:t>
              </a:r>
            </a:p>
          </p:txBody>
        </p:sp>
        <p:sp>
          <p:nvSpPr>
            <p:cNvPr id="17416" name="AutoShape 9"/>
            <p:cNvSpPr>
              <a:spLocks noChangeArrowheads="1"/>
            </p:cNvSpPr>
            <p:nvPr/>
          </p:nvSpPr>
          <p:spPr bwMode="auto">
            <a:xfrm>
              <a:off x="5204115" y="6158705"/>
              <a:ext cx="127979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連紲詞機率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7417" name="AutoShape 10"/>
            <p:cNvSpPr>
              <a:spLocks noChangeArrowheads="1"/>
            </p:cNvSpPr>
            <p:nvPr/>
          </p:nvSpPr>
          <p:spPr bwMode="auto">
            <a:xfrm>
              <a:off x="5204115" y="5132550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對齊語料</a:t>
              </a:r>
            </a:p>
          </p:txBody>
        </p:sp>
        <p:sp>
          <p:nvSpPr>
            <p:cNvPr id="17418" name="AutoShape 11"/>
            <p:cNvSpPr>
              <a:spLocks noChangeArrowheads="1"/>
            </p:cNvSpPr>
            <p:nvPr/>
          </p:nvSpPr>
          <p:spPr bwMode="auto">
            <a:xfrm>
              <a:off x="7452320" y="5613480"/>
              <a:ext cx="996950" cy="5873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解碼</a:t>
              </a: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Moses</a:t>
              </a:r>
            </a:p>
          </p:txBody>
        </p:sp>
        <p:cxnSp>
          <p:nvCxnSpPr>
            <p:cNvPr id="17420" name="AutoShape 13"/>
            <p:cNvCxnSpPr>
              <a:cxnSpLocks noChangeShapeType="1"/>
              <a:stCxn id="17416" idx="3"/>
              <a:endCxn id="17418" idx="1"/>
            </p:cNvCxnSpPr>
            <p:nvPr/>
          </p:nvCxnSpPr>
          <p:spPr bwMode="auto">
            <a:xfrm flipV="1">
              <a:off x="6483905" y="5907168"/>
              <a:ext cx="968415" cy="5126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1115616" y="6158469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8214" name="AutoShape 22"/>
            <p:cNvCxnSpPr>
              <a:cxnSpLocks noChangeShapeType="1"/>
              <a:stCxn id="17417" idx="3"/>
              <a:endCxn id="17418" idx="1"/>
            </p:cNvCxnSpPr>
            <p:nvPr/>
          </p:nvCxnSpPr>
          <p:spPr bwMode="auto">
            <a:xfrm>
              <a:off x="6483905" y="5394488"/>
              <a:ext cx="968415" cy="51268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23" name="AutoShape 24"/>
            <p:cNvCxnSpPr>
              <a:cxnSpLocks noChangeShapeType="1"/>
              <a:stCxn id="17429" idx="3"/>
              <a:endCxn id="17424" idx="1"/>
            </p:cNvCxnSpPr>
            <p:nvPr/>
          </p:nvCxnSpPr>
          <p:spPr bwMode="auto">
            <a:xfrm>
              <a:off x="2435437" y="6419848"/>
              <a:ext cx="970002" cy="127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>
              <a:off x="3405439" y="6057104"/>
              <a:ext cx="830262" cy="7254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語言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SRILM</a:t>
              </a:r>
            </a:p>
          </p:txBody>
        </p:sp>
        <p:cxnSp>
          <p:nvCxnSpPr>
            <p:cNvPr id="17425" name="AutoShape 26"/>
            <p:cNvCxnSpPr>
              <a:cxnSpLocks noChangeShapeType="1"/>
              <a:stCxn id="17424" idx="3"/>
              <a:endCxn id="17416" idx="1"/>
            </p:cNvCxnSpPr>
            <p:nvPr/>
          </p:nvCxnSpPr>
          <p:spPr bwMode="auto">
            <a:xfrm>
              <a:off x="4235701" y="6419848"/>
              <a:ext cx="96841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4" name="直線單箭頭接點 23"/>
            <p:cNvCxnSpPr>
              <a:stCxn id="17415" idx="3"/>
              <a:endCxn id="17417" idx="1"/>
            </p:cNvCxnSpPr>
            <p:nvPr/>
          </p:nvCxnSpPr>
          <p:spPr bwMode="auto">
            <a:xfrm>
              <a:off x="4235701" y="5394488"/>
              <a:ext cx="968414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1115616" y="5133108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cxnSp>
          <p:nvCxnSpPr>
            <p:cNvPr id="7" name="肘形接點 6"/>
            <p:cNvCxnSpPr>
              <a:stCxn id="26" idx="3"/>
              <a:endCxn id="17415" idx="1"/>
            </p:cNvCxnSpPr>
            <p:nvPr/>
          </p:nvCxnSpPr>
          <p:spPr bwMode="auto">
            <a:xfrm>
              <a:off x="2435437" y="5394487"/>
              <a:ext cx="968414" cy="1"/>
            </a:xfrm>
            <a:prstGeom prst="bentConnector3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98" name="直線單箭頭接點 8197"/>
            <p:cNvCxnSpPr>
              <a:stCxn id="26" idx="3"/>
              <a:endCxn id="17424" idx="1"/>
            </p:cNvCxnSpPr>
            <p:nvPr/>
          </p:nvCxnSpPr>
          <p:spPr bwMode="auto">
            <a:xfrm>
              <a:off x="2435437" y="5394487"/>
              <a:ext cx="970002" cy="102536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記錄華語全部的詞佮閩南語全部的詞對應幾擺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lvl="1" eaLnBrk="1" hangingPunct="1"/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我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親像正爿的表</a:t>
            </a:r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7573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mtClean="0"/>
                        <a:t>打</a:t>
                      </a:r>
                      <a:r>
                        <a:rPr lang="en-US" altLang="zh-TW" smtClean="0"/>
                        <a:t>-</a:t>
                      </a:r>
                      <a:r>
                        <a:rPr lang="zh-TW" altLang="en-US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56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en-US" dirty="0"/>
                  <a:t>語</a:t>
                </a:r>
                <a:r>
                  <a:rPr lang="zh-TW" altLang="zh-TW" dirty="0" smtClean="0"/>
                  <a:t>句合理性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訓練方法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先決定一个數字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，代表一擺看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个連紲的詞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共一句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个詞的句，產生</a:t>
                </a:r>
                <a:r>
                  <a:rPr lang="en-US" altLang="zh-TW" dirty="0" smtClean="0"/>
                  <a:t>k-n+1</a:t>
                </a:r>
                <a:r>
                  <a:rPr lang="zh-TW" altLang="en-US" dirty="0" smtClean="0"/>
                  <a:t>組的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統計全部連紲詞的數量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判斷方法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仝款共試驗語句轉做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對逐个連紲詞，用頭前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出現的條件機率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 b="-11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背景知識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</a:t>
            </a:r>
            <a:r>
              <a:rPr lang="zh-TW" altLang="zh-TW" dirty="0"/>
              <a:t>：語料</a:t>
            </a:r>
            <a:r>
              <a:rPr lang="zh-TW" altLang="en-US" dirty="0"/>
              <a:t>樣式探討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無仝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整理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六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七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判斷</a:t>
            </a:r>
            <a:r>
              <a:rPr lang="zh-TW" altLang="zh-TW" dirty="0" smtClean="0"/>
              <a:t>文句合理性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合理性</a:t>
            </a:r>
            <a:r>
              <a:rPr lang="en-US" altLang="zh-TW" dirty="0" smtClean="0"/>
              <a:t>=</a:t>
            </a:r>
            <a:r>
              <a:rPr lang="zh-TW" altLang="en-US" dirty="0"/>
              <a:t>語句分做細</a:t>
            </a:r>
            <a:r>
              <a:rPr lang="zh-TW" altLang="en-US" dirty="0" smtClean="0"/>
              <a:t>句，逐个細句機率相乘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7220441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做法</a:t>
                </a:r>
                <a:endParaRPr lang="en-US" altLang="zh-TW" dirty="0" smtClean="0"/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TW" altLang="en-US" dirty="0"/>
                          <m:t>一句話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=</m:t>
                        </m:r>
                        <m:r>
                          <a:rPr lang="en-US" altLang="zh-TW" i="1" dirty="0">
                            <a:latin typeface="Cambria Math"/>
                          </a:rPr>
                          <m:t> 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 eaLnBrk="1" hangingPunct="1"/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出現的機率</a:t>
                </a:r>
                <a:endParaRPr lang="en-US" altLang="zh-TW" dirty="0" smtClean="0"/>
              </a:p>
              <a:p>
                <a:pPr marL="731837" lvl="2" indent="0" eaLnBrk="1" hangingPunct="1">
                  <a:buNone/>
                </a:pPr>
                <a:r>
                  <a:rPr lang="en-US" altLang="zh-TW" b="0" dirty="0"/>
                  <a:t>	</a:t>
                </a:r>
                <a:r>
                  <a:rPr lang="en-US" altLang="zh-TW" b="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marL="731837" lvl="2" indent="0" eaLnBrk="1" hangingPunct="1">
                  <a:buNone/>
                </a:pP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一句話的合理性</a:t>
                </a:r>
                <a:endParaRPr lang="en-US" altLang="zh-TW" dirty="0" smtClean="0"/>
              </a:p>
              <a:p>
                <a:pPr marL="731837" lvl="2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TW" altLang="en-US" b="0" i="1" smtClean="0">
                              <a:latin typeface="Cambria Math"/>
                            </a:rPr>
                            <m:t>一句話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a:rPr lang="en-US" altLang="zh-TW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pt-BR" altLang="zh-TW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/>
                                </a:rPr>
                                <m:t>詞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/>
                                </a:rPr>
                                <m:t>詞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/>
                                </a:rPr>
                                <m:t>詞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:r>
                  <a:rPr lang="pt-BR" altLang="zh-TW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653" t="-1152" b="-14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6204394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假設</a:t>
            </a:r>
            <a:r>
              <a:rPr lang="en-US" altLang="zh-TW" dirty="0" smtClean="0"/>
              <a:t>n=2</a:t>
            </a:r>
          </a:p>
          <a:p>
            <a:pPr eaLnBrk="1" hangingPunct="1"/>
            <a:r>
              <a:rPr lang="zh-TW" altLang="en-US" dirty="0" smtClean="0"/>
              <a:t>輸入語料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伊 共 我 </a:t>
            </a:r>
            <a:r>
              <a:rPr lang="zh-TW" altLang="zh-TW" b="1" dirty="0"/>
              <a:t>拍</a:t>
            </a:r>
            <a:endParaRPr lang="en-US" altLang="zh-TW" b="1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b="1" dirty="0" smtClean="0"/>
              <a:t>拍</a:t>
            </a:r>
            <a:r>
              <a:rPr lang="zh-TW" altLang="en-US" dirty="0" smtClean="0"/>
              <a:t> 鼓 誠 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我 </a:t>
            </a:r>
            <a:r>
              <a:rPr lang="zh-TW" altLang="en-US" b="1" dirty="0" smtClean="0"/>
              <a:t>敲</a:t>
            </a:r>
            <a:r>
              <a:rPr lang="zh-TW" altLang="en-US" dirty="0" smtClean="0"/>
              <a:t> 電話 予 伊</a:t>
            </a:r>
            <a:endParaRPr lang="en-US" altLang="zh-TW" dirty="0"/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8229472"/>
                  </p:ext>
                </p:extLst>
              </p:nvPr>
            </p:nvGraphicFramePr>
            <p:xfrm>
              <a:off x="827584" y="4386318"/>
              <a:ext cx="5472609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449833"/>
                    <a:gridCol w="1142455"/>
                    <a:gridCol w="1612228"/>
                    <a:gridCol w="1268093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8229472"/>
                  </p:ext>
                </p:extLst>
              </p:nvPr>
            </p:nvGraphicFramePr>
            <p:xfrm>
              <a:off x="827584" y="4386318"/>
              <a:ext cx="5472609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449833"/>
                    <a:gridCol w="1142455"/>
                    <a:gridCol w="1612228"/>
                    <a:gridCol w="1268093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20" t="-106557" r="-277311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364" t="-106557" r="-7916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20" t="-210000" r="-277311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364" t="-210000" r="-79167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20" t="-304918" r="-27731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7807" t="-304918" r="-25294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364" t="-304918" r="-7916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31731" t="-304918" r="-481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20" t="-404918" r="-27731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7807" t="-404918" r="-2529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899593" y="6328660"/>
            <a:ext cx="5599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註：無出現過的，嘛予伊機率，有專門的算法處理這个問題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/>
                  <a:t>語句機率</a:t>
                </a:r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鼓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zh-TW" altLang="en-US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zh-TW" altLang="en-US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zh-TW" altLang="en-US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zh-TW" altLang="en-US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電話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zh-TW" altLang="en-US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zh-TW" altLang="en-US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zh-TW" altLang="en-US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zh-TW" altLang="en-US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2987839"/>
                  </p:ext>
                </p:extLst>
              </p:nvPr>
            </p:nvGraphicFramePr>
            <p:xfrm>
              <a:off x="827584" y="4386318"/>
              <a:ext cx="5472609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449833"/>
                    <a:gridCol w="1142455"/>
                    <a:gridCol w="1612228"/>
                    <a:gridCol w="1268093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2987839"/>
                  </p:ext>
                </p:extLst>
              </p:nvPr>
            </p:nvGraphicFramePr>
            <p:xfrm>
              <a:off x="827584" y="4386318"/>
              <a:ext cx="5472609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449833"/>
                    <a:gridCol w="1142455"/>
                    <a:gridCol w="1612228"/>
                    <a:gridCol w="1268093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20" t="-106557" r="-277311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1364" t="-106557" r="-7916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20" t="-210000" r="-277311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1364" t="-210000" r="-79167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20" t="-304918" r="-27731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7807" t="-304918" r="-25294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1364" t="-304918" r="-7916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31731" t="-304918" r="-481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20" t="-404918" r="-27731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7807" t="-404918" r="-2529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899593" y="6328660"/>
            <a:ext cx="5599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*</a:t>
            </a:r>
            <a:r>
              <a:rPr lang="zh-TW" altLang="en-US" sz="1600" dirty="0"/>
              <a:t>註：無出現過的，嘛予伊機率，有專門的算法處理這个問題</a:t>
            </a:r>
          </a:p>
        </p:txBody>
      </p:sp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sp>
        <p:nvSpPr>
          <p:cNvPr id="19459" name="Rectangle 2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  <a:blipFill rotWithShape="1">
            <a:blip r:embed="rId3"/>
            <a:stretch>
              <a:fillRect l="-653" t="-1152" r="-653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43608" y="53408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2159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想欲改善翻譯效果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探討佗一種樣式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改變翻譯的流程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914720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原始斷詞組語料</a:t>
            </a:r>
            <a:endParaRPr lang="zh-TW" altLang="zh-TW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使用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庫的原始斷詞組語料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輸入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漢字</a:t>
            </a:r>
          </a:p>
          <a:p>
            <a:pPr lvl="1" eaLnBrk="1" hangingPunct="1"/>
            <a:r>
              <a:rPr lang="zh-TW" altLang="zh-TW" dirty="0" smtClean="0"/>
              <a:t>輸出閩南語</a:t>
            </a:r>
            <a:r>
              <a:rPr lang="zh-TW" altLang="en-US" dirty="0" smtClean="0"/>
              <a:t>全漢全羅</a:t>
            </a:r>
            <a:endParaRPr lang="zh-TW" altLang="zh-TW" dirty="0"/>
          </a:p>
          <a:p>
            <a:pPr lvl="1" eaLnBrk="1" hangingPunct="1"/>
            <a:r>
              <a:rPr lang="zh-TW" altLang="zh-TW" dirty="0" smtClean="0"/>
              <a:t>訓練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2300</a:t>
            </a:r>
            <a:r>
              <a:rPr lang="zh-TW" altLang="zh-TW" dirty="0"/>
              <a:t>篇新聞，</a:t>
            </a:r>
            <a:r>
              <a:rPr lang="en-US" altLang="zh-TW" dirty="0"/>
              <a:t>57167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zh-TW" altLang="zh-TW" dirty="0" smtClean="0"/>
              <a:t>試驗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267</a:t>
            </a:r>
            <a:r>
              <a:rPr lang="zh-TW" altLang="zh-TW" dirty="0"/>
              <a:t>篇新聞，</a:t>
            </a:r>
            <a:r>
              <a:rPr lang="en-US" altLang="zh-TW" dirty="0"/>
              <a:t>6954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評分</a:t>
            </a:r>
            <a:r>
              <a:rPr lang="zh-TW" altLang="en-US" dirty="0" smtClean="0"/>
              <a:t>，用</a:t>
            </a:r>
            <a:r>
              <a:rPr lang="zh-TW" altLang="zh-TW" dirty="0" smtClean="0"/>
              <a:t>字</a:t>
            </a:r>
            <a:r>
              <a:rPr lang="zh-TW" altLang="zh-TW" dirty="0"/>
              <a:t>為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70.67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marL="0" indent="0" eaLnBrk="1" hangingPunct="1">
              <a:buNone/>
            </a:pPr>
            <a:endParaRPr lang="en-US" altLang="zh-TW" dirty="0" smtClean="0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250825" y="5600700"/>
            <a:ext cx="8039100" cy="869950"/>
            <a:chOff x="315" y="3925"/>
            <a:chExt cx="5583" cy="604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315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試驗華語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1510" name="AutoShape 5"/>
            <p:cNvCxnSpPr>
              <a:cxnSpLocks noChangeShapeType="1"/>
              <a:stCxn id="21509" idx="3"/>
              <a:endCxn id="21511" idx="1"/>
            </p:cNvCxnSpPr>
            <p:nvPr/>
          </p:nvCxnSpPr>
          <p:spPr bwMode="auto">
            <a:xfrm>
              <a:off x="1313" y="4227"/>
              <a:ext cx="12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609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586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cxnSp>
          <p:nvCxnSpPr>
            <p:cNvPr id="21513" name="AutoShape 8"/>
            <p:cNvCxnSpPr>
              <a:cxnSpLocks noChangeShapeType="1"/>
              <a:stCxn id="21511" idx="3"/>
              <a:endCxn id="21514" idx="1"/>
            </p:cNvCxnSpPr>
            <p:nvPr/>
          </p:nvCxnSpPr>
          <p:spPr bwMode="auto">
            <a:xfrm>
              <a:off x="3606" y="4227"/>
              <a:ext cx="129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4901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評分用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3880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/>
            <a:r>
              <a:rPr lang="zh-TW" altLang="zh-TW" dirty="0"/>
              <a:t>未知詞</a:t>
            </a:r>
            <a:r>
              <a:rPr lang="zh-TW" altLang="en-US" dirty="0"/>
              <a:t>問題</a:t>
            </a:r>
            <a:endParaRPr lang="en-US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對齊模型、語言模型的單位攏是詞組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因為</a:t>
            </a:r>
            <a:r>
              <a:rPr lang="zh-TW" altLang="en-US" dirty="0"/>
              <a:t>語料</a:t>
            </a:r>
            <a:r>
              <a:rPr lang="zh-TW" altLang="zh-TW" dirty="0"/>
              <a:t>是斷</a:t>
            </a:r>
            <a:r>
              <a:rPr lang="zh-TW" altLang="zh-TW" dirty="0" smtClean="0"/>
              <a:t>詞組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拄著無看過的詞組就會翻袂出來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語料無全部的華語詞組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374219"/>
              </p:ext>
            </p:extLst>
          </p:nvPr>
        </p:nvGraphicFramePr>
        <p:xfrm>
          <a:off x="467544" y="3861287"/>
          <a:ext cx="8478626" cy="29667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555766"/>
                <a:gridCol w="692286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動員了 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一百五十位</a:t>
                      </a:r>
                      <a:r>
                        <a:rPr lang="zh-TW" altLang="en-US" dirty="0" smtClean="0"/>
                        <a:t> 志工 ，</a:t>
                      </a:r>
                      <a:endParaRPr lang="zh-TW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liok8-siok8 siu1-tioh8 lak8-khin1 e5 soo2-tit4 kiau2-sue3-tuann1 </a:t>
                      </a:r>
                      <a:r>
                        <a:rPr lang="zh-TW" altLang="en-US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陸續 增加 好幾家 店面 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altLang="zh-TW" dirty="0" smtClean="0"/>
                        <a:t>liok8-siok8 tsing1-ka1 kui2-na7-king1 tiam3-bin7 </a:t>
                      </a:r>
                      <a:r>
                        <a:rPr lang="zh-TW" altLang="nn-NO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台南 空軍基地 要 在 十日 開放 參觀 ；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tong7-uan5-liau2 tsit8-pah4-goo7-tsap8-ui7 tsi3-kang1 </a:t>
                      </a:r>
                      <a:r>
                        <a:rPr lang="zh-TW" altLang="en-US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陸續 開放 </a:t>
                      </a:r>
                      <a:r>
                        <a:rPr lang="zh-TW" altLang="zh-TW" b="1" dirty="0" smtClean="0"/>
                        <a:t>一百五十項</a:t>
                      </a:r>
                      <a:r>
                        <a:rPr lang="zh-TW" altLang="zh-TW" dirty="0" smtClean="0"/>
                        <a:t> 的 規費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翻譯結果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liok8-siok8 khai1-hong3 </a:t>
                      </a:r>
                      <a:r>
                        <a:rPr lang="zh-TW" altLang="zh-TW" dirty="0" smtClean="0"/>
                        <a:t>一百五十項 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zh-TW" dirty="0" smtClean="0"/>
                        <a:t>規費 ，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036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問題改善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現象研究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2" eaLnBrk="1" hangingPunct="1"/>
            <a:r>
              <a:rPr lang="zh-TW" altLang="en-US" dirty="0" smtClean="0"/>
              <a:t>訓練語料有「</a:t>
            </a:r>
            <a:r>
              <a:rPr lang="zh-TW" altLang="zh-TW" dirty="0" smtClean="0"/>
              <a:t>一百五十位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對「一百五十項」無法度用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en-US" dirty="0"/>
              <a:t>語料</a:t>
            </a:r>
            <a:r>
              <a:rPr lang="zh-TW" altLang="en-US" dirty="0" smtClean="0"/>
              <a:t>的單位對斷詞組改做斷字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「一百五十位」的「一 百 五 十」就會當充分利用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82.94</a:t>
            </a:r>
            <a:r>
              <a:rPr lang="zh-TW" altLang="zh-TW" dirty="0"/>
              <a:t>分</a:t>
            </a:r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598251" y="5301148"/>
            <a:ext cx="6144861" cy="869950"/>
            <a:chOff x="2411760" y="5361649"/>
            <a:chExt cx="6144861" cy="86995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411760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12" name="AutoShape 5"/>
            <p:cNvCxnSpPr>
              <a:cxnSpLocks noChangeShapeType="1"/>
              <a:stCxn id="11" idx="3"/>
              <a:endCxn id="13" idx="1"/>
            </p:cNvCxnSpPr>
            <p:nvPr/>
          </p:nvCxnSpPr>
          <p:spPr bwMode="auto">
            <a:xfrm>
              <a:off x="3847529" y="5783661"/>
              <a:ext cx="32733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120852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67068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22051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899264"/>
              </p:ext>
            </p:extLst>
          </p:nvPr>
        </p:nvGraphicFramePr>
        <p:xfrm>
          <a:off x="9684568" y="3717032"/>
          <a:ext cx="4464496" cy="10109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720080"/>
                <a:gridCol w="374441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陸 續 開 放 一 百 五 十 項 的 規 費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liok8 siok8 khai1 hong3 tsit8 pah4 goo5 tsap8 hang7 e5 kui1 hui3 </a:t>
                      </a:r>
                      <a:r>
                        <a:rPr lang="zh-TW" altLang="en-US" dirty="0" smtClean="0"/>
                        <a:t>，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55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斷詞組翻譯會有斷詞組問題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斷字翻譯會拍損斷詞組的資訊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揣一个方法綜合兩个方法的優點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先共語句用斷詞組翻譯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閣共</a:t>
            </a:r>
            <a:r>
              <a:rPr lang="zh-TW" altLang="zh-TW" dirty="0" smtClean="0"/>
              <a:t>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68803" y="4219094"/>
            <a:ext cx="7504113" cy="2666304"/>
            <a:chOff x="547" y="2850"/>
            <a:chExt cx="5211" cy="1851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未知詞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850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454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無仝樣式翻譯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來源的華語佮結果的閩南語形式會當無仝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試無仝樣式分別的效果</a:t>
            </a:r>
            <a:endParaRPr lang="en-US" altLang="zh-TW" dirty="0" smtClean="0"/>
          </a:p>
          <a:p>
            <a:r>
              <a:rPr lang="zh-TW" altLang="en-US" dirty="0" smtClean="0"/>
              <a:t>華語樣式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原本斷詞組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中研院斷詞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斷字</a:t>
            </a:r>
            <a:endParaRPr lang="en-US" altLang="zh-TW" dirty="0" smtClean="0"/>
          </a:p>
          <a:p>
            <a:r>
              <a:rPr lang="zh-TW" altLang="en-US" dirty="0" smtClean="0"/>
              <a:t>閩南語樣式</a:t>
            </a:r>
            <a:endParaRPr lang="en-US" altLang="zh-TW" dirty="0"/>
          </a:p>
          <a:p>
            <a:pPr lvl="1"/>
            <a:r>
              <a:rPr lang="zh-TW" altLang="en-US" dirty="0"/>
              <a:t>原本斷詞組</a:t>
            </a:r>
            <a:endParaRPr lang="en-US" altLang="zh-TW" dirty="0"/>
          </a:p>
          <a:p>
            <a:pPr lvl="1"/>
            <a:r>
              <a:rPr lang="zh-TW" altLang="en-US" dirty="0" smtClean="0"/>
              <a:t>拄好長度斷詞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1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拄好長度斷詞方法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希望</a:t>
            </a:r>
            <a:r>
              <a:rPr lang="zh-TW" altLang="en-US" dirty="0" smtClean="0"/>
              <a:t>會當閃避上長</a:t>
            </a:r>
            <a:r>
              <a:rPr lang="zh-TW" altLang="zh-TW" dirty="0" smtClean="0"/>
              <a:t>詞</a:t>
            </a:r>
            <a:r>
              <a:rPr lang="zh-TW" altLang="en-US" dirty="0" smtClean="0"/>
              <a:t>優先的缺點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要求詞愈長愈好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字分配到詞的時陣莫差上濟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方法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要求分數愈低愈好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對無仝長度的詞分數無仝</a:t>
            </a:r>
          </a:p>
          <a:p>
            <a:pPr lvl="2" eaLnBrk="1" hangingPunct="1">
              <a:defRPr/>
            </a:pPr>
            <a:r>
              <a:rPr lang="zh-TW" altLang="zh-TW" dirty="0" smtClean="0"/>
              <a:t>一字詞</a:t>
            </a:r>
            <a:r>
              <a:rPr lang="en-US" altLang="zh-TW" dirty="0" smtClean="0"/>
              <a:t>1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兩字詞</a:t>
            </a:r>
            <a:r>
              <a:rPr lang="en-US" altLang="zh-TW" dirty="0" smtClean="0"/>
              <a:t>1/2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三字詞</a:t>
            </a:r>
            <a:r>
              <a:rPr lang="en-US" altLang="zh-TW" dirty="0" smtClean="0"/>
              <a:t>1/3</a:t>
            </a:r>
            <a:r>
              <a:rPr lang="zh-TW" altLang="zh-TW" dirty="0" smtClean="0"/>
              <a:t>分</a:t>
            </a:r>
          </a:p>
          <a:p>
            <a:pPr lvl="1" eaLnBrk="1" hangingPunct="1">
              <a:defRPr/>
            </a:pPr>
            <a:r>
              <a:rPr lang="en-US" altLang="zh-TW" dirty="0" smtClean="0"/>
              <a:t>n</a:t>
            </a:r>
            <a:r>
              <a:rPr lang="zh-TW" altLang="zh-TW" dirty="0" smtClean="0"/>
              <a:t>字詞</a:t>
            </a:r>
            <a:r>
              <a:rPr lang="en-US" altLang="zh-TW" dirty="0" smtClean="0"/>
              <a:t>1/n</a:t>
            </a:r>
            <a:r>
              <a:rPr lang="zh-TW" altLang="zh-TW" dirty="0"/>
              <a:t>分</a:t>
            </a:r>
          </a:p>
          <a:p>
            <a:pPr lvl="1" eaLnBrk="1" hangingPunct="1">
              <a:defRPr/>
            </a:pPr>
            <a:r>
              <a:rPr lang="zh-TW" altLang="zh-TW" dirty="0"/>
              <a:t>用維特比（</a:t>
            </a:r>
            <a:r>
              <a:rPr lang="en-US" altLang="zh-TW" dirty="0"/>
              <a:t>Viterbi</a:t>
            </a:r>
            <a:r>
              <a:rPr lang="zh-TW" altLang="zh-TW" dirty="0"/>
              <a:t>）</a:t>
            </a:r>
            <a:r>
              <a:rPr lang="zh-TW" altLang="zh-TW" dirty="0" smtClean="0"/>
              <a:t>揣</a:t>
            </a:r>
            <a:r>
              <a:rPr lang="zh-TW" altLang="en-US" dirty="0" smtClean="0"/>
              <a:t>出</a:t>
            </a:r>
            <a:r>
              <a:rPr lang="zh-TW" altLang="zh-TW" dirty="0" smtClean="0"/>
              <a:t>分數</a:t>
            </a:r>
            <a:r>
              <a:rPr lang="zh-TW" altLang="zh-TW" dirty="0"/>
              <a:t>上低的斷詞切</a:t>
            </a:r>
            <a:r>
              <a:rPr lang="zh-TW" altLang="zh-TW" dirty="0" smtClean="0"/>
              <a:t>法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503830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拄好長度斷詞範例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頭前</a:t>
            </a:r>
            <a:r>
              <a:rPr lang="zh-TW" altLang="zh-TW" dirty="0" smtClean="0">
                <a:solidFill>
                  <a:srgbClr val="FF0000"/>
                </a:solidFill>
              </a:rPr>
              <a:t>有</a:t>
            </a:r>
            <a:r>
              <a:rPr lang="zh-TW" altLang="zh-TW" dirty="0" smtClean="0"/>
              <a:t>一張</a:t>
            </a:r>
            <a:r>
              <a:rPr lang="zh-TW" altLang="zh-TW" dirty="0" smtClean="0">
                <a:solidFill>
                  <a:srgbClr val="FF0000"/>
                </a:solidFill>
              </a:rPr>
              <a:t>椅仔</a:t>
            </a:r>
          </a:p>
          <a:p>
            <a:pPr lvl="2" eaLnBrk="1" hangingPunct="1">
              <a:defRPr/>
            </a:pPr>
            <a:r>
              <a:rPr lang="en-US" altLang="zh-TW" dirty="0" smtClean="0"/>
              <a:t>1/2+1+1/2+1/2=3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</a:p>
          <a:p>
            <a:pPr lvl="1" eaLnBrk="1" hangingPunct="1">
              <a:defRPr/>
            </a:pPr>
            <a:r>
              <a:rPr lang="en-US" altLang="zh-TW" dirty="0" smtClean="0"/>
              <a:t>hoo7 i1 tsut4-khi3 sng2/</a:t>
            </a:r>
            <a:r>
              <a:rPr lang="zh-TW" altLang="zh-TW" dirty="0" smtClean="0">
                <a:solidFill>
                  <a:srgbClr val="0070C0"/>
                </a:solidFill>
              </a:rPr>
              <a:t>予</a:t>
            </a:r>
            <a:r>
              <a:rPr lang="zh-TW" altLang="zh-TW" dirty="0">
                <a:solidFill>
                  <a:srgbClr val="FF0000"/>
                </a:solidFill>
              </a:rPr>
              <a:t>伊</a:t>
            </a:r>
            <a:r>
              <a:rPr lang="zh-TW" altLang="zh-TW" dirty="0"/>
              <a:t>出去</a:t>
            </a:r>
            <a:r>
              <a:rPr lang="zh-TW" altLang="zh-TW" dirty="0" smtClean="0"/>
              <a:t>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hoo7-i1 tsut4-khi3 sng2/</a:t>
            </a:r>
            <a:r>
              <a:rPr lang="zh-TW" altLang="zh-TW" dirty="0" smtClean="0">
                <a:solidFill>
                  <a:srgbClr val="00B050"/>
                </a:solidFill>
              </a:rPr>
              <a:t>雨衣</a:t>
            </a:r>
            <a:r>
              <a:rPr lang="zh-TW" altLang="zh-TW" dirty="0" smtClean="0"/>
              <a:t>出去耍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701043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平行語料格式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/>
        </p:nvGraphicFramePr>
        <p:xfrm>
          <a:off x="971550" y="5075238"/>
          <a:ext cx="7256462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600"/>
                <a:gridCol w="1779914"/>
                <a:gridCol w="1778474"/>
                <a:gridCol w="1778474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閩南語格式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82.75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80.61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用加語料會當予翻譯的效果較好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</a:t>
            </a:r>
            <a:r>
              <a:rPr lang="zh-TW" altLang="en-US" dirty="0"/>
              <a:t>語料樣式愛仝款</a:t>
            </a:r>
            <a:r>
              <a:rPr lang="zh-TW" altLang="en-US" dirty="0" smtClean="0"/>
              <a:t>，較好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逐</a:t>
            </a:r>
            <a:r>
              <a:rPr lang="zh-TW" altLang="en-US" dirty="0"/>
              <a:t>个語料庫</a:t>
            </a:r>
            <a:r>
              <a:rPr lang="zh-TW" altLang="en-US" dirty="0" smtClean="0"/>
              <a:t>樣式攏無</a:t>
            </a:r>
            <a:r>
              <a:rPr lang="zh-TW" altLang="en-US" dirty="0"/>
              <a:t>仝款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zh-TW" dirty="0" smtClean="0"/>
              <a:t>語料之間的問題</a:t>
            </a:r>
          </a:p>
          <a:p>
            <a:pPr lvl="1" eaLnBrk="1" hangingPunct="1"/>
            <a:r>
              <a:rPr lang="zh-TW" altLang="en-US" dirty="0" smtClean="0"/>
              <a:t>漢字</a:t>
            </a:r>
            <a:r>
              <a:rPr lang="zh-TW" altLang="zh-TW" dirty="0" smtClean="0"/>
              <a:t>用字無一致</a:t>
            </a:r>
          </a:p>
          <a:p>
            <a:pPr lvl="1" eaLnBrk="1" hangingPunct="1"/>
            <a:r>
              <a:rPr lang="zh-TW" altLang="en-US" dirty="0" smtClean="0"/>
              <a:t>無完整的全漢佮全羅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斷詞</a:t>
            </a:r>
            <a:r>
              <a:rPr lang="zh-TW" altLang="en-US" dirty="0" smtClean="0"/>
              <a:t>資訊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欲使用的語料</a:t>
            </a:r>
            <a:endParaRPr lang="zh-TW" altLang="zh-TW" dirty="0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34" idx="1"/>
          </p:cNvCxnSpPr>
          <p:nvPr/>
        </p:nvCxnSpPr>
        <p:spPr bwMode="auto">
          <a:xfrm rot="5400000">
            <a:off x="5090367" y="2678081"/>
            <a:ext cx="2357591" cy="2223821"/>
          </a:xfrm>
          <a:prstGeom prst="bentConnector4">
            <a:avLst>
              <a:gd name="adj1" fmla="val 18573"/>
              <a:gd name="adj2" fmla="val 1102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34" idx="1"/>
          </p:cNvCxnSpPr>
          <p:nvPr/>
        </p:nvCxnSpPr>
        <p:spPr bwMode="auto">
          <a:xfrm rot="10800000" flipH="1" flipV="1">
            <a:off x="4891115" y="2327963"/>
            <a:ext cx="266136" cy="2640824"/>
          </a:xfrm>
          <a:prstGeom prst="bentConnector3">
            <a:avLst>
              <a:gd name="adj1" fmla="val -8589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157251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035386" y="2148986"/>
            <a:ext cx="883476" cy="1807896"/>
          </a:xfrm>
          <a:prstGeom prst="bentConnector3">
            <a:avLst>
              <a:gd name="adj1" fmla="val 50000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38879" y="4707644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338879" y="3595478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7968447" y="4158857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30" name="AutoShape 13"/>
          <p:cNvCxnSpPr>
            <a:cxnSpLocks noChangeShapeType="1"/>
            <a:stCxn id="27" idx="3"/>
            <a:endCxn id="29" idx="1"/>
          </p:cNvCxnSpPr>
          <p:nvPr/>
        </p:nvCxnSpPr>
        <p:spPr bwMode="auto">
          <a:xfrm flipV="1">
            <a:off x="7618669" y="4452545"/>
            <a:ext cx="349778" cy="5162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7618669" y="3857416"/>
            <a:ext cx="349778" cy="5951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5157251" y="4606043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35" name="AutoShape 26"/>
          <p:cNvCxnSpPr>
            <a:cxnSpLocks noChangeShapeType="1"/>
            <a:stCxn id="34" idx="3"/>
            <a:endCxn id="27" idx="1"/>
          </p:cNvCxnSpPr>
          <p:nvPr/>
        </p:nvCxnSpPr>
        <p:spPr bwMode="auto">
          <a:xfrm>
            <a:off x="5987513" y="4968787"/>
            <a:ext cx="35136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>
            <a:stCxn id="53" idx="3"/>
            <a:endCxn id="28" idx="1"/>
          </p:cNvCxnSpPr>
          <p:nvPr/>
        </p:nvCxnSpPr>
        <p:spPr bwMode="auto">
          <a:xfrm>
            <a:off x="5989101" y="3857416"/>
            <a:ext cx="349778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語料無一致</a:t>
            </a:r>
            <a:endParaRPr lang="zh-TW" altLang="zh-TW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教育部辭典</a:t>
            </a:r>
          </a:p>
          <a:p>
            <a:pPr lvl="1" eaLnBrk="1" hangingPunct="1"/>
            <a:r>
              <a:rPr lang="zh-TW" altLang="zh-TW" dirty="0" smtClean="0"/>
              <a:t>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全漢佮全羅</a:t>
            </a:r>
            <a:endParaRPr lang="zh-TW" altLang="zh-TW" dirty="0" smtClean="0"/>
          </a:p>
          <a:p>
            <a:pPr eaLnBrk="1" hangingPunct="1"/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en-US" dirty="0"/>
              <a:t>全</a:t>
            </a:r>
            <a:r>
              <a:rPr lang="zh-TW" altLang="en-US" dirty="0" smtClean="0"/>
              <a:t>漢佮全</a:t>
            </a:r>
            <a:r>
              <a:rPr lang="zh-TW" altLang="en-US" dirty="0"/>
              <a:t>羅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數位典藏</a:t>
            </a:r>
          </a:p>
          <a:p>
            <a:pPr lvl="1"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漢羅佮全羅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pSp>
        <p:nvGrpSpPr>
          <p:cNvPr id="2" name="群組 1"/>
          <p:cNvGrpSpPr/>
          <p:nvPr/>
        </p:nvGrpSpPr>
        <p:grpSpPr>
          <a:xfrm>
            <a:off x="3738497" y="1856818"/>
            <a:ext cx="4748350" cy="4360390"/>
            <a:chOff x="3738497" y="1856818"/>
            <a:chExt cx="4748350" cy="4360390"/>
          </a:xfrm>
        </p:grpSpPr>
        <p:sp>
          <p:nvSpPr>
            <p:cNvPr id="34821" name="AutoShape 4"/>
            <p:cNvSpPr>
              <a:spLocks noChangeArrowheads="1"/>
            </p:cNvSpPr>
            <p:nvPr/>
          </p:nvSpPr>
          <p:spPr bwMode="auto">
            <a:xfrm>
              <a:off x="5404278" y="4561885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數位典藏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標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漢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2" name="AutoShape 5"/>
            <p:cNvSpPr>
              <a:spLocks noChangeArrowheads="1"/>
            </p:cNvSpPr>
            <p:nvPr/>
          </p:nvSpPr>
          <p:spPr bwMode="auto">
            <a:xfrm>
              <a:off x="6699963" y="3736020"/>
              <a:ext cx="1786884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全漢全羅的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數位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典藏</a:t>
              </a:r>
            </a:p>
          </p:txBody>
        </p:sp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3738497" y="3712980"/>
              <a:ext cx="1481496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斷詞的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語料</a:t>
              </a:r>
            </a:p>
          </p:txBody>
        </p:sp>
        <p:sp>
          <p:nvSpPr>
            <p:cNvPr id="34824" name="AutoShape 7"/>
            <p:cNvSpPr>
              <a:spLocks noChangeArrowheads="1"/>
            </p:cNvSpPr>
            <p:nvPr/>
          </p:nvSpPr>
          <p:spPr bwMode="auto">
            <a:xfrm>
              <a:off x="5295331" y="5589240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辭典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5" name="AutoShape 8"/>
            <p:cNvSpPr>
              <a:spLocks noChangeArrowheads="1"/>
            </p:cNvSpPr>
            <p:nvPr/>
          </p:nvSpPr>
          <p:spPr bwMode="auto">
            <a:xfrm>
              <a:off x="5404278" y="2780632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新聞語料庫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</a:t>
              </a:r>
            </a:p>
          </p:txBody>
        </p:sp>
        <p:sp>
          <p:nvSpPr>
            <p:cNvPr id="34826" name="Freeform 9"/>
            <p:cNvSpPr>
              <a:spLocks noChangeArrowheads="1"/>
            </p:cNvSpPr>
            <p:nvPr/>
          </p:nvSpPr>
          <p:spPr bwMode="auto">
            <a:xfrm>
              <a:off x="4239528" y="4547485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7" name="Freeform 10"/>
            <p:cNvSpPr>
              <a:spLocks noChangeArrowheads="1"/>
            </p:cNvSpPr>
            <p:nvPr/>
          </p:nvSpPr>
          <p:spPr bwMode="auto">
            <a:xfrm rot="16200000">
              <a:off x="7156377" y="4525948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8" name="Freeform 11"/>
            <p:cNvSpPr>
              <a:spLocks noChangeArrowheads="1"/>
            </p:cNvSpPr>
            <p:nvPr/>
          </p:nvSpPr>
          <p:spPr bwMode="auto">
            <a:xfrm rot="10800000">
              <a:off x="6993753" y="2776312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9" name="Freeform 12"/>
            <p:cNvSpPr>
              <a:spLocks noChangeArrowheads="1"/>
            </p:cNvSpPr>
            <p:nvPr/>
          </p:nvSpPr>
          <p:spPr bwMode="auto">
            <a:xfrm rot="5400000">
              <a:off x="4076771" y="2774935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0" name="AutoShape 13"/>
            <p:cNvSpPr>
              <a:spLocks noChangeArrowheads="1"/>
            </p:cNvSpPr>
            <p:nvPr/>
          </p:nvSpPr>
          <p:spPr bwMode="auto">
            <a:xfrm>
              <a:off x="5295331" y="1856818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教育部辭典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</a:t>
            </a:r>
            <a:r>
              <a:rPr lang="zh-TW" altLang="en-US" dirty="0" smtClean="0"/>
              <a:t>的資料做辭典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用拄好長度斷詞</a:t>
            </a:r>
            <a:r>
              <a:rPr lang="zh-TW" altLang="zh-TW" dirty="0" smtClean="0"/>
              <a:t>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數位典藏標漢字</a:t>
            </a:r>
            <a:endParaRPr lang="zh-TW" altLang="zh-TW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無全部的字攏有漢字</a:t>
            </a:r>
            <a:endParaRPr lang="en-US" altLang="zh-TW" dirty="0"/>
          </a:p>
          <a:p>
            <a:pPr lvl="2" eaLnBrk="1" hangingPunct="1"/>
            <a:r>
              <a:rPr lang="zh-TW" altLang="en-US" dirty="0" smtClean="0"/>
              <a:t>典藏的是漢羅佮全羅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漢字用字佮教育部無仝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仝款用拄好長度斷詞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斷詞時查全漢、全羅、漢羅全部形式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查著了後，照原本全羅斷詞</a:t>
            </a:r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232055"/>
              </p:ext>
            </p:extLst>
          </p:nvPr>
        </p:nvGraphicFramePr>
        <p:xfrm>
          <a:off x="6300192" y="2132856"/>
          <a:ext cx="2016224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頭家</a:t>
                      </a:r>
                      <a:r>
                        <a:rPr lang="en-US" altLang="zh-TW" dirty="0" smtClean="0"/>
                        <a:t>/thau5-ke1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thau5-ke1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TW" altLang="zh-TW" dirty="0" smtClean="0"/>
              <a:t>網路頂的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若有法度</a:t>
            </a:r>
            <a:r>
              <a:rPr lang="zh-TW" altLang="en-US" dirty="0" smtClean="0"/>
              <a:t>共華語</a:t>
            </a:r>
            <a:r>
              <a:rPr lang="zh-TW" altLang="zh-TW" dirty="0" smtClean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會使配合語音合成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本論文針對</a:t>
            </a:r>
            <a:r>
              <a:rPr lang="zh-TW" altLang="en-US" dirty="0"/>
              <a:t>華語翻譯到其他</a:t>
            </a:r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針對翻譯</a:t>
            </a:r>
            <a:r>
              <a:rPr lang="zh-TW" altLang="en-US" dirty="0"/>
              <a:t>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閩南語的資料</a:t>
            </a:r>
          </a:p>
          <a:p>
            <a:pPr lvl="1" eaLnBrk="1" hangingPunct="1"/>
            <a:r>
              <a:rPr lang="zh-TW" altLang="zh-TW" dirty="0" smtClean="0"/>
              <a:t>資料傷少</a:t>
            </a:r>
          </a:p>
          <a:p>
            <a:pPr lvl="2" eaLnBrk="1" hangingPunct="1"/>
            <a:r>
              <a:rPr lang="zh-TW" altLang="zh-TW" dirty="0" smtClean="0"/>
              <a:t>閩南語</a:t>
            </a:r>
            <a:r>
              <a:rPr lang="en-US" altLang="zh-TW" dirty="0" smtClean="0"/>
              <a:t>-</a:t>
            </a:r>
            <a:r>
              <a:rPr lang="zh-TW" altLang="zh-TW" dirty="0" smtClean="0"/>
              <a:t>幾十萬句以下 </a:t>
            </a:r>
            <a:r>
              <a:rPr lang="en-US" altLang="zh-TW" dirty="0" smtClean="0"/>
              <a:t>/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－百萬句以上</a:t>
            </a:r>
          </a:p>
          <a:p>
            <a:pPr lvl="1" eaLnBrk="1" hangingPunct="1"/>
            <a:r>
              <a:rPr lang="zh-TW" altLang="zh-TW" dirty="0" smtClean="0"/>
              <a:t>有漢字</a:t>
            </a:r>
            <a:r>
              <a:rPr lang="zh-TW" altLang="en-US" dirty="0" smtClean="0"/>
              <a:t>佮</a:t>
            </a:r>
            <a:r>
              <a:rPr lang="zh-TW" altLang="zh-TW" dirty="0" smtClean="0"/>
              <a:t>音標兩種表示方法</a:t>
            </a:r>
          </a:p>
          <a:p>
            <a:pPr lvl="2" eaLnBrk="1" hangingPunct="1"/>
            <a:r>
              <a:rPr lang="zh-TW" altLang="zh-TW" dirty="0" smtClean="0"/>
              <a:t>部分語料漢字無正規化</a:t>
            </a:r>
          </a:p>
          <a:p>
            <a:pPr lvl="2" eaLnBrk="1" hangingPunct="1"/>
            <a:r>
              <a:rPr lang="zh-TW" altLang="zh-TW" dirty="0" smtClean="0"/>
              <a:t>大部份語</a:t>
            </a:r>
            <a:r>
              <a:rPr lang="zh-TW" altLang="en-US" dirty="0" smtClean="0"/>
              <a:t>對</a:t>
            </a:r>
            <a:r>
              <a:rPr lang="zh-TW" altLang="zh-TW" dirty="0" smtClean="0"/>
              <a:t>料音標標本調，有一部分標變調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標漢字流程</a:t>
            </a:r>
            <a:endParaRPr lang="zh-TW" altLang="zh-TW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原本語料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伊</a:t>
            </a:r>
            <a:r>
              <a:rPr lang="en-US" altLang="zh-TW" dirty="0" smtClean="0"/>
              <a:t>i1 ti7 tsiah8-</a:t>
            </a:r>
            <a:r>
              <a:rPr lang="zh-TW" altLang="en-US" dirty="0" smtClean="0"/>
              <a:t>飯</a:t>
            </a:r>
            <a:r>
              <a:rPr lang="en-US" altLang="zh-TW" dirty="0" smtClean="0"/>
              <a:t>png7-thiann1</a:t>
            </a:r>
          </a:p>
          <a:p>
            <a:pPr eaLnBrk="1" hangingPunct="1"/>
            <a:r>
              <a:rPr lang="zh-TW" altLang="en-US" dirty="0" smtClean="0"/>
              <a:t>斷詞了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eaLnBrk="1" hangingPunct="1"/>
            <a:r>
              <a:rPr lang="zh-TW" altLang="en-US" dirty="0" smtClean="0"/>
              <a:t>照原本斷詞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png7-</a:t>
            </a:r>
            <a:r>
              <a:rPr lang="zh-TW" altLang="zh-TW" dirty="0"/>
              <a:t>廳</a:t>
            </a:r>
            <a:r>
              <a:rPr lang="en-US" altLang="zh-TW" dirty="0" smtClean="0"/>
              <a:t>thiann1</a:t>
            </a:r>
          </a:p>
        </p:txBody>
      </p:sp>
    </p:spTree>
    <p:extLst>
      <p:ext uri="{BB962C8B-B14F-4D97-AF65-F5344CB8AC3E}">
        <p14:creationId xmlns:p14="http://schemas.microsoft.com/office/powerpoint/2010/main" val="92305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整理流程圖－一開始</a:t>
            </a:r>
            <a:endParaRPr lang="zh-TW" altLang="zh-TW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整理流程圖－第一擺</a:t>
            </a:r>
            <a:endParaRPr lang="zh-TW" altLang="zh-TW"/>
          </a:p>
        </p:txBody>
      </p:sp>
      <p:sp>
        <p:nvSpPr>
          <p:cNvPr id="43011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整理流程圖－第二擺</a:t>
            </a:r>
            <a:endParaRPr lang="zh-TW" altLang="zh-TW"/>
          </a:p>
        </p:txBody>
      </p:sp>
      <p:sp>
        <p:nvSpPr>
          <p:cNvPr id="44035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整理流程圖－第三擺</a:t>
            </a:r>
            <a:endParaRPr lang="zh-TW" altLang="zh-TW"/>
          </a:p>
        </p:txBody>
      </p:sp>
      <p:sp>
        <p:nvSpPr>
          <p:cNvPr id="45059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011613" y="4316413"/>
            <a:ext cx="719137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實驗結果</a:t>
            </a:r>
            <a:endParaRPr lang="zh-TW" altLang="zh-TW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30829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訓練語料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31200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試驗語料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3493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訓練語料佮教育部附錄句</a:t>
            </a:r>
            <a:r>
              <a:rPr lang="en-US" altLang="zh-TW" dirty="0" smtClean="0"/>
              <a:t>388</a:t>
            </a:r>
            <a:r>
              <a:rPr lang="zh-TW" altLang="zh-TW" dirty="0" smtClean="0"/>
              <a:t>句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/>
        </p:nvGraphicFramePr>
        <p:xfrm>
          <a:off x="1000125" y="4789488"/>
          <a:ext cx="6318250" cy="177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74"/>
                <a:gridCol w="1263074"/>
                <a:gridCol w="1264514"/>
                <a:gridCol w="1263074"/>
                <a:gridCol w="1264514"/>
              </a:tblGrid>
              <a:tr h="49260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0*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4240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無加典藏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50.57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36642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49.50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sp>
        <p:nvSpPr>
          <p:cNvPr id="46110" name="Text Box 57"/>
          <p:cNvSpPr txBox="1">
            <a:spLocks noChangeArrowheads="1"/>
          </p:cNvSpPr>
          <p:nvPr/>
        </p:nvSpPr>
        <p:spPr bwMode="auto">
          <a:xfrm>
            <a:off x="1293813" y="6518275"/>
            <a:ext cx="290195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0*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：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只用教育部辭典斷詞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想欲加閣較濟語料，予翻譯佮穩定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這馬</a:t>
            </a:r>
            <a:r>
              <a:rPr lang="zh-TW" altLang="zh-TW" dirty="0" smtClean="0"/>
              <a:t>閩南語語料四十萬句</a:t>
            </a:r>
            <a:r>
              <a:rPr lang="zh-TW" altLang="en-US" dirty="0" smtClean="0"/>
              <a:t>爾爾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對網路頂收集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en-US" altLang="zh-TW" dirty="0" smtClean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分類網頁中的閩南語佮華語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閩南語網頁內底定定有華語</a:t>
            </a:r>
            <a:endParaRPr lang="en-US" altLang="zh-TW" dirty="0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3" name="直線單箭頭接點 2"/>
            <p:cNvCxnSpPr>
              <a:stCxn id="8" idx="2"/>
              <a:endCxn id="6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6" idx="2"/>
              <a:endCxn id="9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2"/>
              <a:endCxn id="10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 dirty="0" err="1">
                <a:solidFill>
                  <a:srgbClr val="000000"/>
                </a:solidFill>
                <a:latin typeface="AR PL UMing TW"/>
              </a:rPr>
              <a:t>Scrapy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語言分類標準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</a:t>
            </a:r>
            <a:r>
              <a:rPr lang="zh-TW" altLang="en-US" dirty="0"/>
              <a:t>有</a:t>
            </a:r>
            <a:r>
              <a:rPr lang="zh-TW" altLang="en-US" dirty="0" smtClean="0"/>
              <a:t>華語詞無要緊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</a:t>
            </a:r>
            <a:r>
              <a:rPr lang="zh-TW" altLang="en-US" dirty="0"/>
              <a:t>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21165"/>
              </p:ext>
            </p:extLst>
          </p:nvPr>
        </p:nvGraphicFramePr>
        <p:xfrm>
          <a:off x="323528" y="4024821"/>
          <a:ext cx="8496944" cy="2763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008112"/>
                <a:gridCol w="7488832"/>
              </a:tblGrid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聽人講 </a:t>
                      </a:r>
                      <a:r>
                        <a:rPr lang="en-US" altLang="zh-TW" dirty="0" err="1" smtClean="0"/>
                        <a:t>khah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早有出現過</a:t>
                      </a: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小蜜蜂</a:t>
                      </a:r>
                      <a:r>
                        <a:rPr lang="en-US" altLang="zh-TW" dirty="0" smtClean="0"/>
                        <a:t>』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tńg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來種作 </a:t>
                      </a:r>
                      <a:r>
                        <a:rPr lang="en-US" altLang="zh-TW" dirty="0" smtClean="0"/>
                        <a:t>! ── </a:t>
                      </a:r>
                      <a:r>
                        <a:rPr lang="zh-TW" altLang="en-US" dirty="0" smtClean="0"/>
                        <a:t>記 </a:t>
                      </a:r>
                      <a:r>
                        <a:rPr lang="en-US" altLang="zh-TW" dirty="0" smtClean="0"/>
                        <a:t>0312 </a:t>
                      </a:r>
                      <a:r>
                        <a:rPr lang="en-US" altLang="zh-TW" dirty="0" err="1" smtClean="0"/>
                        <a:t>Truku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反亞泥 </a:t>
                      </a:r>
                      <a:r>
                        <a:rPr lang="en-US" altLang="zh-TW" dirty="0" smtClean="0"/>
                        <a:t>‧ </a:t>
                      </a:r>
                      <a:r>
                        <a:rPr lang="zh-TW" altLang="en-US" dirty="0" smtClean="0"/>
                        <a:t>還我土地運動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有台灣味 </a:t>
                      </a:r>
                      <a:r>
                        <a:rPr lang="en-US" altLang="zh-TW" dirty="0" smtClean="0"/>
                        <a:t>ê </a:t>
                      </a:r>
                      <a:r>
                        <a:rPr lang="zh-TW" altLang="en-US" dirty="0" smtClean="0"/>
                        <a:t>繪本──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我和我的腳踏車</a:t>
                      </a:r>
                      <a:r>
                        <a:rPr lang="en-US" altLang="zh-TW" dirty="0" smtClean="0"/>
                        <a:t>》 .</a:t>
                      </a: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「 糟了 ，是工地火燒厝， 緊轉去打 火 ！ 」建設公司 的 工地主任 從手機接到消息，通話結束後就帶著那群混混先離開了。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去越南胡志明市 </a:t>
                      </a:r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工／越南胡志明市四日行 </a:t>
                      </a:r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Gio̍k-hōng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7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三个模型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分數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</a:t>
            </a:r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背景知識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判斷語言</a:t>
            </a:r>
            <a:endParaRPr lang="zh-TW" altLang="zh-TW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以早判斷語言的研究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對象是拼音文字為主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2"/>
            <a:r>
              <a:rPr lang="zh-TW" altLang="en-US" dirty="0"/>
              <a:t>無適合用佇分閩南語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閩南語華語有誠濟共同詞</a:t>
            </a:r>
            <a:endParaRPr lang="en-US" altLang="zh-TW" dirty="0" smtClean="0"/>
          </a:p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pPr lvl="1"/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特徵詞介紹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無共同詞的定用詞</a:t>
            </a:r>
            <a:endParaRPr lang="en-US" altLang="zh-TW" dirty="0" smtClean="0"/>
          </a:p>
          <a:p>
            <a:pPr marL="366713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n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lvl="1"/>
            <a:r>
              <a:rPr lang="zh-TW" altLang="en-US" dirty="0"/>
              <a:t>揣閩南語頭前</a:t>
            </a:r>
            <a:r>
              <a:rPr lang="en-US" altLang="zh-TW" dirty="0"/>
              <a:t>m</a:t>
            </a:r>
            <a:r>
              <a:rPr lang="zh-TW" altLang="en-US" dirty="0"/>
              <a:t>个無出現佇華語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就揣出閩南語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pPr lvl="1"/>
            <a:r>
              <a:rPr lang="zh-TW" altLang="en-US" dirty="0" smtClean="0"/>
              <a:t>揣華語</a:t>
            </a:r>
            <a:r>
              <a:rPr lang="zh-TW" altLang="en-US" dirty="0"/>
              <a:t>頭前</a:t>
            </a:r>
            <a:r>
              <a:rPr lang="en-US" altLang="zh-TW" dirty="0"/>
              <a:t>m</a:t>
            </a:r>
            <a:r>
              <a:rPr lang="zh-TW" altLang="en-US" dirty="0"/>
              <a:t>个無出現</a:t>
            </a:r>
            <a:r>
              <a:rPr lang="zh-TW" altLang="en-US" dirty="0" smtClean="0"/>
              <a:t>佇</a:t>
            </a:r>
            <a:r>
              <a:rPr lang="zh-TW" altLang="en-US" dirty="0"/>
              <a:t>閩南</a:t>
            </a:r>
            <a:r>
              <a:rPr lang="zh-TW" altLang="en-US" dirty="0" smtClean="0"/>
              <a:t>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</a:t>
            </a:r>
            <a:r>
              <a:rPr lang="zh-TW" altLang="en-US" dirty="0" smtClean="0"/>
              <a:t>出華語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09021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特徵詞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閩南語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新聞語料庫、教育部辭典、數位典藏</a:t>
            </a:r>
            <a:endParaRPr lang="en-US" altLang="zh-TW" dirty="0"/>
          </a:p>
          <a:p>
            <a:r>
              <a:rPr lang="zh-TW" altLang="en-US" dirty="0" smtClean="0"/>
              <a:t>華語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中研院</a:t>
            </a:r>
            <a:r>
              <a:rPr lang="en-US" altLang="zh-TW" dirty="0"/>
              <a:t>1000</a:t>
            </a:r>
            <a:r>
              <a:rPr lang="zh-TW" altLang="en-US" dirty="0"/>
              <a:t>萬字平衡語料庫</a:t>
            </a:r>
            <a:endParaRPr lang="en-US" altLang="zh-TW" dirty="0"/>
          </a:p>
          <a:p>
            <a:r>
              <a:rPr lang="zh-TW" altLang="en-US" dirty="0" smtClean="0"/>
              <a:t>參數：</a:t>
            </a:r>
            <a:r>
              <a:rPr lang="en-US" altLang="zh-TW" dirty="0" smtClean="0"/>
              <a:t>n=15000,m=7000</a:t>
            </a:r>
          </a:p>
          <a:p>
            <a:pPr lvl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521434"/>
              </p:ext>
            </p:extLst>
          </p:nvPr>
        </p:nvGraphicFramePr>
        <p:xfrm>
          <a:off x="323528" y="4077072"/>
          <a:ext cx="8352924" cy="2560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6100"/>
                <a:gridCol w="648076"/>
                <a:gridCol w="504056"/>
                <a:gridCol w="720080"/>
                <a:gridCol w="792088"/>
                <a:gridCol w="720080"/>
                <a:gridCol w="864096"/>
                <a:gridCol w="720080"/>
                <a:gridCol w="1152124"/>
                <a:gridCol w="129614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</a:t>
                      </a:r>
                      <a:r>
                        <a:rPr lang="en-US" altLang="zh-TW" dirty="0" smtClean="0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u7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en-US" altLang="zh-TW" dirty="0" smtClean="0"/>
                        <a:t>gua2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人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lang5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r>
                        <a:rPr lang="en-US" altLang="zh-TW" dirty="0" smtClean="0"/>
                        <a:t>bo5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講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kong2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個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个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</a:t>
                      </a:r>
                      <a:r>
                        <a:rPr lang="en-US" altLang="zh-TW" dirty="0" smtClean="0"/>
                        <a:t>koh4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攏</a:t>
                      </a:r>
                      <a:r>
                        <a:rPr lang="en-US" altLang="zh-TW" dirty="0" smtClean="0"/>
                        <a:t>long2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佮</a:t>
                      </a:r>
                      <a:r>
                        <a:rPr lang="en-US" altLang="zh-TW" dirty="0" smtClean="0"/>
                        <a:t>kap4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𪜶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咧</a:t>
                      </a:r>
                      <a:r>
                        <a:rPr lang="en-US" altLang="zh-TW" dirty="0" smtClean="0"/>
                        <a:t>teh4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按呢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an2-ni1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毋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m7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沒有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什麼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它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這些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470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判斷語言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連紲分數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1~4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7000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7000</a:t>
            </a:r>
            <a:r>
              <a:rPr lang="zh-TW" altLang="en-US" dirty="0" smtClean="0"/>
              <a:t>个傷大，影響著速度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43019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語言分類實驗結果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/>
              <a:t>訓練語料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1000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8519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439436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 smtClean="0"/>
              <a:t>9368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488844</a:t>
            </a:r>
            <a:r>
              <a:rPr lang="zh-TW" altLang="en-US" dirty="0"/>
              <a:t>詞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試驗語料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 smtClean="0"/>
              <a:t>179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2397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114901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/>
              <a:t>1344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75282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試驗攏總</a:t>
            </a:r>
            <a:r>
              <a:rPr lang="en-US" altLang="zh-TW" dirty="0" smtClean="0"/>
              <a:t>3741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104742"/>
              </p:ext>
            </p:extLst>
          </p:nvPr>
        </p:nvGraphicFramePr>
        <p:xfrm>
          <a:off x="2915816" y="184482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第六節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語料樣式愛用斷詞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雖然斷詞組佮好，毋過無算法通產生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語料庫經過整理了後，效果有較好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分類閩南語佮</a:t>
            </a:r>
            <a:r>
              <a:rPr lang="zh-TW" altLang="en-US" dirty="0" smtClean="0"/>
              <a:t>華語免傷濟特徵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語言模型分數、斷詞資訊佮</a:t>
            </a:r>
            <a:r>
              <a:rPr lang="en-US" altLang="zh-TW" dirty="0" smtClean="0"/>
              <a:t>100</a:t>
            </a:r>
            <a:r>
              <a:rPr lang="zh-TW" altLang="en-US" dirty="0"/>
              <a:t>个特徵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2"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未來發展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自動校對語料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加強</a:t>
            </a:r>
            <a:r>
              <a:rPr lang="zh-TW" altLang="en-US" dirty="0" smtClean="0"/>
              <a:t>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應用佇字幕辨識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未來發展</a:t>
            </a:r>
            <a:r>
              <a:rPr lang="zh-TW" altLang="en-US" dirty="0" smtClean="0"/>
              <a:t>─加強翻譯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TW" altLang="en-US" dirty="0"/>
              <a:t>自動校對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翻譯</a:t>
            </a:r>
            <a:r>
              <a:rPr lang="zh-TW" altLang="en-US" dirty="0" smtClean="0"/>
              <a:t>的訓練語料有誠濟錯誤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語料需要</a:t>
            </a:r>
            <a:r>
              <a:rPr lang="zh-TW" altLang="en-US" dirty="0" smtClean="0"/>
              <a:t>人工</a:t>
            </a:r>
            <a:r>
              <a:rPr lang="zh-TW" altLang="en-US" dirty="0" smtClean="0"/>
              <a:t>校對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減人工負擔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問題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語料</a:t>
            </a:r>
            <a:r>
              <a:rPr lang="zh-TW" altLang="en-US" dirty="0" smtClean="0"/>
              <a:t>改</a:t>
            </a:r>
            <a:r>
              <a:rPr lang="zh-TW" altLang="en-US" dirty="0" smtClean="0"/>
              <a:t>錯字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用「原始語料」佮「校對語料」訓練翻譯模型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加強</a:t>
            </a:r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zh-TW" altLang="en-US" dirty="0"/>
          </a:p>
          <a:p>
            <a:pPr lvl="2">
              <a:defRPr/>
            </a:pPr>
            <a:r>
              <a:rPr lang="zh-TW" altLang="en-US" dirty="0"/>
              <a:t>斷</a:t>
            </a:r>
            <a:r>
              <a:rPr lang="zh-TW" altLang="en-US" dirty="0" smtClean="0"/>
              <a:t>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詞性</a:t>
            </a:r>
            <a:r>
              <a:rPr lang="zh-TW" altLang="en-US" dirty="0"/>
              <a:t>斷詞</a:t>
            </a:r>
            <a:endParaRPr lang="en-US" altLang="zh-TW" dirty="0"/>
          </a:p>
          <a:p>
            <a:pPr lvl="2">
              <a:defRPr/>
            </a:pPr>
            <a:r>
              <a:rPr lang="zh-TW" altLang="en-US" dirty="0"/>
              <a:t>閩南語剖析器</a:t>
            </a:r>
            <a:endParaRPr lang="en-US" altLang="zh-TW" dirty="0"/>
          </a:p>
          <a:p>
            <a:pPr lvl="3">
              <a:defRPr/>
            </a:pPr>
            <a:r>
              <a:rPr lang="zh-TW" altLang="en-US" dirty="0"/>
              <a:t>我佮伊欲來去食</a:t>
            </a:r>
            <a:r>
              <a:rPr lang="zh-TW" altLang="en-US" dirty="0" smtClean="0"/>
              <a:t>飯</a:t>
            </a:r>
            <a:endParaRPr lang="en-US" altLang="zh-TW" dirty="0"/>
          </a:p>
        </p:txBody>
      </p:sp>
      <p:grpSp>
        <p:nvGrpSpPr>
          <p:cNvPr id="3" name="群組 2"/>
          <p:cNvGrpSpPr/>
          <p:nvPr/>
        </p:nvGrpSpPr>
        <p:grpSpPr>
          <a:xfrm>
            <a:off x="3963345" y="1850520"/>
            <a:ext cx="4579031" cy="2036669"/>
            <a:chOff x="3624499" y="4462134"/>
            <a:chExt cx="4579031" cy="2036669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6927400" y="5919791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4412358" y="4547113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原始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AutoShape 8"/>
            <p:cNvCxnSpPr>
              <a:cxnSpLocks noChangeShapeType="1"/>
              <a:stCxn id="11" idx="2"/>
              <a:endCxn id="5" idx="0"/>
            </p:cNvCxnSpPr>
            <p:nvPr/>
          </p:nvCxnSpPr>
          <p:spPr bwMode="auto">
            <a:xfrm>
              <a:off x="7561864" y="5212545"/>
              <a:ext cx="1" cy="7072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6920198" y="4462134"/>
              <a:ext cx="1283332" cy="75041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人工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2" name="AutoShape 11"/>
            <p:cNvCxnSpPr>
              <a:cxnSpLocks noChangeShapeType="1"/>
              <a:stCxn id="6" idx="3"/>
              <a:endCxn id="11" idx="1"/>
            </p:cNvCxnSpPr>
            <p:nvPr/>
          </p:nvCxnSpPr>
          <p:spPr bwMode="auto">
            <a:xfrm>
              <a:off x="5681287" y="4836619"/>
              <a:ext cx="1238911" cy="7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2"/>
            <p:cNvCxnSpPr>
              <a:cxnSpLocks noChangeShapeType="1"/>
              <a:endCxn id="6" idx="1"/>
            </p:cNvCxnSpPr>
            <p:nvPr/>
          </p:nvCxnSpPr>
          <p:spPr bwMode="auto">
            <a:xfrm>
              <a:off x="3624499" y="4838060"/>
              <a:ext cx="786419" cy="0"/>
            </a:xfrm>
            <a:prstGeom prst="straightConnector1">
              <a:avLst/>
            </a:prstGeom>
            <a:noFill/>
            <a:ln w="720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AutoShape 4"/>
            <p:cNvSpPr>
              <a:spLocks noChangeArrowheads="1"/>
            </p:cNvSpPr>
            <p:nvPr/>
          </p:nvSpPr>
          <p:spPr bwMode="auto">
            <a:xfrm>
              <a:off x="4412358" y="5907302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訓練資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3" name="AutoShape 11"/>
            <p:cNvCxnSpPr>
              <a:cxnSpLocks noChangeShapeType="1"/>
              <a:stCxn id="5" idx="1"/>
              <a:endCxn id="22" idx="3"/>
            </p:cNvCxnSpPr>
            <p:nvPr/>
          </p:nvCxnSpPr>
          <p:spPr bwMode="auto">
            <a:xfrm flipH="1" flipV="1">
              <a:off x="5681287" y="6196808"/>
              <a:ext cx="1246113" cy="124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62" name="群組 61"/>
          <p:cNvGrpSpPr/>
          <p:nvPr/>
        </p:nvGrpSpPr>
        <p:grpSpPr>
          <a:xfrm>
            <a:off x="4233456" y="4585347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270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未來發展</a:t>
            </a:r>
            <a:r>
              <a:rPr lang="zh-TW" altLang="en-US" dirty="0" smtClean="0"/>
              <a:t>─應用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字幕</a:t>
            </a:r>
            <a:r>
              <a:rPr lang="zh-TW" altLang="en-US" dirty="0" smtClean="0"/>
              <a:t>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目的</a:t>
            </a:r>
            <a:endParaRPr lang="zh-TW" altLang="en-US" dirty="0"/>
          </a:p>
          <a:p>
            <a:pPr lvl="2"/>
            <a:r>
              <a:rPr lang="zh-TW" altLang="en-US" dirty="0"/>
              <a:t>聲音語料大部份母語</a:t>
            </a:r>
            <a:r>
              <a:rPr lang="zh-TW" altLang="en-US" dirty="0" smtClean="0"/>
              <a:t>發音、配</a:t>
            </a:r>
            <a:r>
              <a:rPr lang="zh-TW" altLang="en-US" dirty="0"/>
              <a:t>華語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電視劇、廣播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補</a:t>
            </a:r>
            <a:r>
              <a:rPr lang="zh-TW" altLang="en-US" dirty="0" smtClean="0"/>
              <a:t>上母語字幕，學母語用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輸入母語聲音、華語字幕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輸出母語字幕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63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smtClean="0"/>
              <a:t>第七節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Peter F. Brown , Vincent J. Della </a:t>
            </a:r>
            <a:r>
              <a:rPr lang="en-US" altLang="zh-TW" dirty="0" err="1"/>
              <a:t>Pietra</a:t>
            </a:r>
            <a:r>
              <a:rPr lang="en-US" altLang="zh-TW" dirty="0"/>
              <a:t> , Stephen A. Della </a:t>
            </a:r>
            <a:r>
              <a:rPr lang="en-US" altLang="zh-TW" dirty="0" err="1"/>
              <a:t>Pietra</a:t>
            </a:r>
            <a:r>
              <a:rPr lang="en-US" altLang="zh-TW" dirty="0"/>
              <a:t> , Robert L. Mercer, The mathematics of statistical machine translation: parameter estimation, Computational Linguistics, v.19 n.2, June 1993 </a:t>
            </a:r>
            <a:endParaRPr lang="en-US" altLang="zh-TW" dirty="0" smtClean="0"/>
          </a:p>
          <a:p>
            <a:r>
              <a:rPr lang="en-US" altLang="zh-TW" dirty="0"/>
              <a:t>Philipp Koehn, </a:t>
            </a:r>
            <a:r>
              <a:rPr lang="en-US" altLang="zh-TW" dirty="0" err="1"/>
              <a:t>Hieu</a:t>
            </a:r>
            <a:r>
              <a:rPr lang="en-US" altLang="zh-TW" dirty="0"/>
              <a:t> Hoang, Alexandra Birch, Chris </a:t>
            </a:r>
            <a:r>
              <a:rPr lang="en-US" altLang="zh-TW" dirty="0" err="1"/>
              <a:t>Callison</a:t>
            </a:r>
            <a:r>
              <a:rPr lang="en-US" altLang="zh-TW" dirty="0"/>
              <a:t>-Burch, Marcello Federico, Nicola </a:t>
            </a:r>
            <a:r>
              <a:rPr lang="en-US" altLang="zh-TW" dirty="0" err="1"/>
              <a:t>Bertoldi</a:t>
            </a:r>
            <a:r>
              <a:rPr lang="en-US" altLang="zh-TW" dirty="0"/>
              <a:t>, Brooke Cowan, Wade Shen, Christine Moran, Richard </a:t>
            </a:r>
            <a:r>
              <a:rPr lang="en-US" altLang="zh-TW" dirty="0" err="1"/>
              <a:t>Zens</a:t>
            </a:r>
            <a:r>
              <a:rPr lang="en-US" altLang="zh-TW" dirty="0"/>
              <a:t>, Chris Dyer, </a:t>
            </a:r>
            <a:r>
              <a:rPr lang="en-US" altLang="zh-TW" dirty="0" err="1"/>
              <a:t>Ondrej</a:t>
            </a:r>
            <a:r>
              <a:rPr lang="en-US" altLang="zh-TW" dirty="0"/>
              <a:t> </a:t>
            </a:r>
            <a:r>
              <a:rPr lang="en-US" altLang="zh-TW" dirty="0" err="1"/>
              <a:t>Bojar</a:t>
            </a:r>
            <a:r>
              <a:rPr lang="en-US" altLang="zh-TW" dirty="0"/>
              <a:t>, Alexandra Constantin, Evan </a:t>
            </a:r>
            <a:r>
              <a:rPr lang="en-US" altLang="zh-TW" dirty="0" err="1"/>
              <a:t>Herbst</a:t>
            </a:r>
            <a:r>
              <a:rPr lang="en-US" altLang="zh-TW" dirty="0"/>
              <a:t>, Moses: Open Source Toolkit for Statistical Machine Translation, Annual Meeting of the Association for Computational Linguistics (ACL), demonstration session, Prague, Czech Republic, June 2007. 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眉角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0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688569"/>
              </p:ext>
            </p:extLst>
          </p:nvPr>
        </p:nvGraphicFramePr>
        <p:xfrm>
          <a:off x="395536" y="1916832"/>
          <a:ext cx="8352928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79984" y="475347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註：全羅攏有斷詞資訊</a:t>
            </a:r>
            <a:endParaRPr lang="zh-TW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有華語佮對應的閩南語全漢全羅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華語</a:t>
            </a:r>
            <a:r>
              <a:rPr lang="zh-TW" altLang="zh-TW" dirty="0" smtClean="0"/>
              <a:t>的新聞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閩南語全羅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何澤政翻譯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閩南語全漢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根據全羅，參考教育部用字</a:t>
            </a:r>
            <a:r>
              <a:rPr lang="zh-TW" altLang="zh-TW" dirty="0"/>
              <a:t>補起哩的</a:t>
            </a:r>
          </a:p>
          <a:p>
            <a:pPr eaLnBrk="1" hangingPunct="1">
              <a:defRPr/>
            </a:pPr>
            <a:r>
              <a:rPr lang="zh-TW" altLang="zh-TW" dirty="0" smtClean="0"/>
              <a:t>罕得調整語</a:t>
            </a:r>
            <a:r>
              <a:rPr lang="zh-TW" altLang="en-US" dirty="0" smtClean="0"/>
              <a:t>詞</a:t>
            </a:r>
            <a:r>
              <a:rPr lang="zh-TW" altLang="zh-TW" dirty="0" smtClean="0"/>
              <a:t>先後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有</a:t>
            </a:r>
            <a:r>
              <a:rPr lang="zh-TW" altLang="en-US" dirty="0"/>
              <a:t>現代</a:t>
            </a:r>
            <a:r>
              <a:rPr lang="zh-TW" altLang="en-US" dirty="0" smtClean="0"/>
              <a:t>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51759"/>
              </p:ext>
            </p:extLst>
          </p:nvPr>
        </p:nvGraphicFramePr>
        <p:xfrm>
          <a:off x="2843808" y="2852936"/>
          <a:ext cx="609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　寒流　閣再　展威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資料攏是一對一</a:t>
            </a:r>
          </a:p>
          <a:p>
            <a:pPr lvl="1" eaLnBrk="1" hangingPunct="1">
              <a:defRPr/>
            </a:pPr>
            <a:r>
              <a:rPr lang="zh-TW" altLang="zh-TW" dirty="0" smtClean="0"/>
              <a:t>音標有斷詞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逐个相近詞攏有例句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為著驚無平衡，另外加的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19489"/>
              </p:ext>
            </p:extLst>
          </p:nvPr>
        </p:nvGraphicFramePr>
        <p:xfrm>
          <a:off x="4139952" y="292494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67425"/>
              </p:ext>
            </p:extLst>
          </p:nvPr>
        </p:nvGraphicFramePr>
        <p:xfrm>
          <a:off x="4139952" y="436510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9600"/>
                <a:gridCol w="329292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我欲去買雞卵。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混合腔音標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偏泉腔音標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kue-nn̄g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數位典藏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國家臺灣文學館收集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</a:t>
            </a:r>
            <a:r>
              <a:rPr lang="zh-TW" altLang="zh-TW" dirty="0"/>
              <a:t>總</a:t>
            </a:r>
            <a:r>
              <a:rPr lang="en-US" altLang="zh-TW" dirty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條、散文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篇、小說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篇、劇本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的</a:t>
            </a:r>
            <a:r>
              <a:rPr lang="zh-TW" altLang="en-US" dirty="0"/>
              <a:t>語料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漢羅</a:t>
            </a:r>
            <a:r>
              <a:rPr lang="zh-TW" altLang="en-US" dirty="0" smtClean="0"/>
              <a:t>佮</a:t>
            </a:r>
            <a:r>
              <a:rPr lang="zh-TW" altLang="zh-TW" dirty="0" smtClean="0"/>
              <a:t>全羅對照</a:t>
            </a:r>
          </a:p>
          <a:p>
            <a:pPr lvl="1" eaLnBrk="1" hangingPunct="1"/>
            <a:r>
              <a:rPr lang="zh-TW" altLang="zh-TW" dirty="0" smtClean="0"/>
              <a:t>原本只有一種，臺文館後來倩人拍字</a:t>
            </a:r>
          </a:p>
          <a:p>
            <a:pPr lvl="1" eaLnBrk="1" hangingPunct="1"/>
            <a:r>
              <a:rPr lang="zh-TW" altLang="zh-TW" dirty="0" smtClean="0"/>
              <a:t>有的劇本全羅內底有漢字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39164"/>
              </p:ext>
            </p:extLst>
          </p:nvPr>
        </p:nvGraphicFramePr>
        <p:xfrm>
          <a:off x="971600" y="5517232"/>
          <a:ext cx="6120680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9787"/>
                <a:gridCol w="4240893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31083</TotalTime>
  <Words>4968</Words>
  <Application>Microsoft Office PowerPoint</Application>
  <PresentationFormat>如螢幕大小 (4:3)</PresentationFormat>
  <Paragraphs>1182</Paragraphs>
  <Slides>72</Slides>
  <Notes>61</Notes>
  <HiddenSlides>4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72</vt:i4>
      </vt:variant>
    </vt:vector>
  </HeadingPairs>
  <TitlesOfParts>
    <vt:vector size="73" baseType="lpstr">
      <vt:lpstr>壁窗</vt:lpstr>
      <vt:lpstr>華話和各漢語翻譯初探 用臺灣閩南語示範</vt:lpstr>
      <vt:lpstr>目錄</vt:lpstr>
      <vt:lpstr>第一節：研究介紹</vt:lpstr>
      <vt:lpstr>研究方向</vt:lpstr>
      <vt:lpstr>第二節：背景知識</vt:lpstr>
      <vt:lpstr>閩南語語料種類</vt:lpstr>
      <vt:lpstr>語料庫ㄧ新聞語料庫</vt:lpstr>
      <vt:lpstr>語料庫ㄧ教育部辭典</vt:lpstr>
      <vt:lpstr>語料庫ㄧ數位典藏</vt:lpstr>
      <vt:lpstr>語料庫ㄧTGB通訊</vt:lpstr>
      <vt:lpstr>腔口無仝</vt:lpstr>
      <vt:lpstr>語料樣式</vt:lpstr>
      <vt:lpstr>產生樣式語料</vt:lpstr>
      <vt:lpstr>上長詞優先斷詞方法</vt:lpstr>
      <vt:lpstr>上長詞優先斷詞範例</vt:lpstr>
      <vt:lpstr>翻譯模型</vt:lpstr>
      <vt:lpstr>對齊模型介紹</vt:lpstr>
      <vt:lpstr>對齊模型範例</vt:lpstr>
      <vt:lpstr>語言模型介紹</vt:lpstr>
      <vt:lpstr>語言模型介紹</vt:lpstr>
      <vt:lpstr>語言模型介紹</vt:lpstr>
      <vt:lpstr>語言模型範例</vt:lpstr>
      <vt:lpstr>語言模型範例</vt:lpstr>
      <vt:lpstr>BLEU評分</vt:lpstr>
      <vt:lpstr>第三節：語料樣式探討</vt:lpstr>
      <vt:lpstr>原始斷詞組語料</vt:lpstr>
      <vt:lpstr>未知詞問題</vt:lpstr>
      <vt:lpstr>問題改善</vt:lpstr>
      <vt:lpstr>未知詞另外翻譯</vt:lpstr>
      <vt:lpstr>無仝樣式翻譯</vt:lpstr>
      <vt:lpstr>拄好長度斷詞方法</vt:lpstr>
      <vt:lpstr>拄好長度斷詞範例</vt:lpstr>
      <vt:lpstr>比較結果</vt:lpstr>
      <vt:lpstr>小結</vt:lpstr>
      <vt:lpstr>第四節：語料整理</vt:lpstr>
      <vt:lpstr>欲使用的語料</vt:lpstr>
      <vt:lpstr>語料無一致</vt:lpstr>
      <vt:lpstr>新聞語料庫斷詞</vt:lpstr>
      <vt:lpstr>數位典藏標漢字</vt:lpstr>
      <vt:lpstr>標漢字流程</vt:lpstr>
      <vt:lpstr>整理流程圖－一開始</vt:lpstr>
      <vt:lpstr>整理流程圖－第一擺</vt:lpstr>
      <vt:lpstr>整理流程圖－第二擺</vt:lpstr>
      <vt:lpstr>整理流程圖－第三擺</vt:lpstr>
      <vt:lpstr>實驗結果</vt:lpstr>
      <vt:lpstr>小結</vt:lpstr>
      <vt:lpstr>第五節：語言分類</vt:lpstr>
      <vt:lpstr>累積網路語料</vt:lpstr>
      <vt:lpstr>語言分類標準</vt:lpstr>
      <vt:lpstr>判斷語言</vt:lpstr>
      <vt:lpstr>特徵詞介紹</vt:lpstr>
      <vt:lpstr>特徵詞</vt:lpstr>
      <vt:lpstr>判斷語言</vt:lpstr>
      <vt:lpstr>語言分類實驗結果</vt:lpstr>
      <vt:lpstr>第六節：結論佮未來發展</vt:lpstr>
      <vt:lpstr>未來發展─加強翻譯</vt:lpstr>
      <vt:lpstr>未來發展─應用</vt:lpstr>
      <vt:lpstr>第七節：參考文獻</vt:lpstr>
      <vt:lpstr>眉角</vt:lpstr>
      <vt:lpstr>漢羅全羅對齊</vt:lpstr>
      <vt:lpstr>找候選詞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1386</cp:revision>
  <cp:lastPrinted>2013-07-08T01:55:56Z</cp:lastPrinted>
  <dcterms:created xsi:type="dcterms:W3CDTF">2008-11-09T17:03:56Z</dcterms:created>
  <dcterms:modified xsi:type="dcterms:W3CDTF">2014-09-14T02:51:12Z</dcterms:modified>
</cp:coreProperties>
</file>