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2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3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579" r:id="rId14"/>
    <p:sldId id="578" r:id="rId15"/>
    <p:sldId id="485" r:id="rId16"/>
    <p:sldId id="483" r:id="rId17"/>
    <p:sldId id="544" r:id="rId18"/>
    <p:sldId id="481" r:id="rId19"/>
    <p:sldId id="505" r:id="rId20"/>
    <p:sldId id="555" r:id="rId21"/>
    <p:sldId id="547" r:id="rId22"/>
    <p:sldId id="510" r:id="rId23"/>
    <p:sldId id="511" r:id="rId24"/>
    <p:sldId id="548" r:id="rId25"/>
    <p:sldId id="512" r:id="rId26"/>
    <p:sldId id="513" r:id="rId27"/>
    <p:sldId id="576" r:id="rId28"/>
    <p:sldId id="515" r:id="rId29"/>
    <p:sldId id="516" r:id="rId30"/>
    <p:sldId id="569" r:id="rId31"/>
    <p:sldId id="549" r:id="rId32"/>
    <p:sldId id="567" r:id="rId33"/>
    <p:sldId id="577" r:id="rId34"/>
    <p:sldId id="517" r:id="rId35"/>
    <p:sldId id="518" r:id="rId36"/>
    <p:sldId id="519" r:id="rId37"/>
    <p:sldId id="520" r:id="rId38"/>
    <p:sldId id="521" r:id="rId39"/>
    <p:sldId id="522" r:id="rId40"/>
    <p:sldId id="570" r:id="rId41"/>
    <p:sldId id="571" r:id="rId42"/>
    <p:sldId id="524" r:id="rId43"/>
    <p:sldId id="525" r:id="rId44"/>
    <p:sldId id="526" r:id="rId45"/>
    <p:sldId id="534" r:id="rId46"/>
    <p:sldId id="572" r:id="rId47"/>
    <p:sldId id="573" r:id="rId48"/>
    <p:sldId id="574" r:id="rId49"/>
    <p:sldId id="575" r:id="rId50"/>
    <p:sldId id="536" r:id="rId51"/>
    <p:sldId id="537" r:id="rId52"/>
    <p:sldId id="538" r:id="rId53"/>
    <p:sldId id="539" r:id="rId54"/>
    <p:sldId id="580" r:id="rId55"/>
    <p:sldId id="540" r:id="rId56"/>
    <p:sldId id="551" r:id="rId57"/>
    <p:sldId id="561" r:id="rId58"/>
    <p:sldId id="562" r:id="rId59"/>
    <p:sldId id="563" r:id="rId60"/>
    <p:sldId id="564" r:id="rId61"/>
    <p:sldId id="565" r:id="rId62"/>
    <p:sldId id="566" r:id="rId63"/>
    <p:sldId id="530" r:id="rId64"/>
    <p:sldId id="541" r:id="rId65"/>
    <p:sldId id="497" r:id="rId66"/>
    <p:sldId id="406" r:id="rId67"/>
    <p:sldId id="499" r:id="rId68"/>
    <p:sldId id="407" r:id="rId69"/>
    <p:sldId id="409" r:id="rId70"/>
    <p:sldId id="410" r:id="rId71"/>
    <p:sldId id="415" r:id="rId72"/>
    <p:sldId id="501" r:id="rId73"/>
    <p:sldId id="527" r:id="rId74"/>
    <p:sldId id="460" r:id="rId75"/>
    <p:sldId id="419" r:id="rId76"/>
    <p:sldId id="435" r:id="rId77"/>
    <p:sldId id="436" r:id="rId78"/>
    <p:sldId id="437" r:id="rId79"/>
    <p:sldId id="438" r:id="rId80"/>
    <p:sldId id="440" r:id="rId81"/>
    <p:sldId id="454" r:id="rId82"/>
    <p:sldId id="444" r:id="rId83"/>
    <p:sldId id="450" r:id="rId84"/>
    <p:sldId id="451" r:id="rId85"/>
    <p:sldId id="431" r:id="rId86"/>
    <p:sldId id="452" r:id="rId87"/>
    <p:sldId id="507" r:id="rId88"/>
    <p:sldId id="509" r:id="rId89"/>
    <p:sldId id="508" r:id="rId90"/>
    <p:sldId id="560" r:id="rId9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579"/>
            <p14:sldId id="578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7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  <p14:sldId id="574"/>
            <p14:sldId id="575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80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  <p14:sldId id="5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415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041792"/>
        <c:axId val="241643520"/>
      </c:lineChart>
      <c:catAx>
        <c:axId val="241041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1643520"/>
        <c:crosses val="autoZero"/>
        <c:auto val="1"/>
        <c:lblAlgn val="ctr"/>
        <c:lblOffset val="100"/>
        <c:noMultiLvlLbl val="0"/>
      </c:catAx>
      <c:valAx>
        <c:axId val="241643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1041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635904"/>
        <c:axId val="242637824"/>
      </c:lineChart>
      <c:catAx>
        <c:axId val="242635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2637824"/>
        <c:crosses val="autoZero"/>
        <c:auto val="1"/>
        <c:lblAlgn val="ctr"/>
        <c:lblOffset val="100"/>
        <c:noMultiLvlLbl val="0"/>
      </c:catAx>
      <c:valAx>
        <c:axId val="24263782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2635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538368"/>
        <c:axId val="242539904"/>
      </c:barChart>
      <c:catAx>
        <c:axId val="242538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2539904"/>
        <c:crosses val="autoZero"/>
        <c:auto val="1"/>
        <c:lblAlgn val="ctr"/>
        <c:lblOffset val="100"/>
        <c:noMultiLvlLbl val="0"/>
      </c:catAx>
      <c:valAx>
        <c:axId val="242539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TW" altLang="en-US" dirty="0" smtClean="0"/>
                  <a:t>Ｂ</a:t>
                </a:r>
                <a:r>
                  <a:rPr lang="en-US" altLang="zh-TW" dirty="0" smtClean="0"/>
                  <a:t>LEU</a:t>
                </a:r>
                <a:endParaRPr lang="zh-TW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2538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5322880"/>
        <c:axId val="245324416"/>
      </c:barChart>
      <c:catAx>
        <c:axId val="245322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5324416"/>
        <c:crosses val="autoZero"/>
        <c:auto val="1"/>
        <c:lblAlgn val="ctr"/>
        <c:lblOffset val="100"/>
        <c:noMultiLvlLbl val="0"/>
      </c:catAx>
      <c:valAx>
        <c:axId val="245324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5322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/62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－臺灣閩南語示範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- Using Taiwan Southern Min as an Example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有漢羅佮華語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無一定是平行語料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9297"/>
              </p:ext>
            </p:extLst>
          </p:nvPr>
        </p:nvGraphicFramePr>
        <p:xfrm>
          <a:off x="899592" y="479715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無斷詞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97199"/>
              </p:ext>
            </p:extLst>
          </p:nvPr>
        </p:nvGraphicFramePr>
        <p:xfrm>
          <a:off x="2627784" y="2132856"/>
          <a:ext cx="525658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4407"/>
                <a:gridCol w="364217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蔡崇名細漢時生活困苦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第二節目錄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b="1" dirty="0" smtClean="0"/>
              <a:t>翻譯相關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6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華語斷詞工具</a:t>
            </a:r>
            <a:endParaRPr lang="en-US" altLang="zh-TW" dirty="0"/>
          </a:p>
          <a:p>
            <a:pPr lvl="1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閩南語斷詞工具</a:t>
            </a:r>
            <a:endParaRPr lang="en-US" altLang="zh-TW" dirty="0"/>
          </a:p>
          <a:p>
            <a:pPr lvl="1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3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對上後壁的字開始，看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个字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𝑘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時生活困苦，</a:t>
            </a:r>
            <a:r>
              <a:rPr lang="en-US" altLang="zh-TW" dirty="0" smtClean="0"/>
              <a:t>k=5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測量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69125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幫忙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幫忙</a:t>
                      </a:r>
                      <a:r>
                        <a:rPr lang="zh-TW" altLang="en-US" b="0" dirty="0" smtClean="0"/>
                        <a:t> 解決 問題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鬥相共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解決 問題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方式－</a:t>
            </a:r>
            <a:r>
              <a:rPr lang="en-US" altLang="zh-TW" dirty="0"/>
              <a:t>BLEU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</a:t>
            </a:r>
            <a:r>
              <a:rPr lang="zh-TW" altLang="en-US" dirty="0"/>
              <a:t>三</a:t>
            </a:r>
            <a:r>
              <a:rPr lang="zh-TW" altLang="zh-TW" dirty="0"/>
              <a:t>節：</a:t>
            </a:r>
            <a:r>
              <a:rPr lang="zh-TW" altLang="en-US" dirty="0" smtClean="0"/>
              <a:t>研究介紹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/>
              <a:t>：</a:t>
            </a:r>
            <a:r>
              <a:rPr lang="zh-TW" altLang="en-US" dirty="0"/>
              <a:t>研究方法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language identification</a:t>
            </a:r>
          </a:p>
          <a:p>
            <a:pPr lvl="1"/>
            <a:r>
              <a:rPr lang="zh-TW" altLang="en-US" dirty="0" smtClean="0"/>
              <a:t>判斷一句話，是佗一个語言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 smtClean="0"/>
              <a:t>平行語料語句對齊</a:t>
            </a:r>
            <a:r>
              <a:rPr lang="en-US" altLang="zh-TW" dirty="0" smtClean="0"/>
              <a:t>sentences alignment</a:t>
            </a:r>
          </a:p>
          <a:p>
            <a:pPr lvl="1"/>
            <a:r>
              <a:rPr lang="zh-TW" altLang="en-US" dirty="0" smtClean="0"/>
              <a:t>兩種語言的文章，判斷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4534101" y="4906405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問題，按怎加入資料無完整的語料庫（語料整理）</a:t>
            </a:r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問題，網路語料需要分華語佮閩南語（語言分類）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1166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baseline="0" dirty="0" smtClean="0"/>
                        <a:t>世 人</a:t>
                      </a:r>
                      <a:r>
                        <a:rPr lang="zh-TW" altLang="en-US" b="0" dirty="0" smtClean="0"/>
                        <a:t> 離 袂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dirty="0" smtClean="0"/>
                        <a:t>開 預 報 工 作 的 吳 德 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世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人 離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袂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開 預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報 工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作 的 吳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德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拄著無看過</a:t>
            </a:r>
            <a:r>
              <a:rPr lang="zh-TW" altLang="en-US" dirty="0" smtClean="0"/>
              <a:t>的華語詞</a:t>
            </a:r>
            <a:r>
              <a:rPr lang="zh-TW" altLang="en-US" dirty="0"/>
              <a:t>就會翻袂出來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3304"/>
              </p:ext>
            </p:extLst>
          </p:nvPr>
        </p:nvGraphicFramePr>
        <p:xfrm>
          <a:off x="1115616" y="3284984"/>
          <a:ext cx="6732240" cy="18542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自稱 </a:t>
                      </a:r>
                      <a:r>
                        <a:rPr lang="zh-TW" altLang="en-US" b="1" dirty="0" smtClean="0"/>
                        <a:t>一輩子</a:t>
                      </a:r>
                      <a:r>
                        <a:rPr lang="zh-TW" altLang="en-US" dirty="0" smtClean="0"/>
                        <a:t> 離不開 預報 工作 的 吳德榮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 傷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siong1-tshiu5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2438"/>
              </p:ext>
            </p:extLst>
          </p:nvPr>
        </p:nvGraphicFramePr>
        <p:xfrm>
          <a:off x="1115616" y="5445224"/>
          <a:ext cx="673224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一輩子 </a:t>
                      </a:r>
                      <a:r>
                        <a:rPr lang="zh-TW" altLang="en-US" dirty="0" smtClean="0"/>
                        <a:t>吃 穿 都 不用 </a:t>
                      </a:r>
                      <a:r>
                        <a:rPr lang="zh-TW" altLang="en-US" b="1" dirty="0" smtClean="0"/>
                        <a:t>憂愁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dirty="0" smtClean="0"/>
                        <a:t>憂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問題－語料整理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86832"/>
              </p:ext>
            </p:extLst>
          </p:nvPr>
        </p:nvGraphicFramePr>
        <p:xfrm>
          <a:off x="251520" y="3780780"/>
          <a:ext cx="4157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579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這幾工寒流閣再展威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63"/>
              </p:ext>
            </p:extLst>
          </p:nvPr>
        </p:nvGraphicFramePr>
        <p:xfrm>
          <a:off x="4788024" y="3783320"/>
          <a:ext cx="419608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196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520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7452"/>
              </p:ext>
            </p:extLst>
          </p:nvPr>
        </p:nvGraphicFramePr>
        <p:xfrm>
          <a:off x="251520" y="4977171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56704"/>
              </p:ext>
            </p:extLst>
          </p:nvPr>
        </p:nvGraphicFramePr>
        <p:xfrm>
          <a:off x="4788024" y="4977171"/>
          <a:ext cx="297688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問題－語言分類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網路頂的語料，閩南語定定</a:t>
            </a:r>
            <a:r>
              <a:rPr lang="zh-TW" altLang="en-US" dirty="0"/>
              <a:t>濫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r>
              <a:rPr lang="zh-TW" altLang="en-US" dirty="0" smtClean="0"/>
              <a:t>輸入：一段語句</a:t>
            </a:r>
            <a:endParaRPr lang="en-US" altLang="zh-TW" dirty="0" smtClean="0"/>
          </a:p>
          <a:p>
            <a:r>
              <a:rPr lang="zh-TW" altLang="en-US" dirty="0" smtClean="0"/>
              <a:t>輸出：語句是閩南語，抑是華語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24544"/>
              </p:ext>
            </p:extLst>
          </p:nvPr>
        </p:nvGraphicFramePr>
        <p:xfrm>
          <a:off x="323528" y="3933056"/>
          <a:ext cx="80609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r>
              <a:rPr lang="zh-TW" altLang="en-US" dirty="0"/>
              <a:t>語料整理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實驗二：校對的效果</a:t>
            </a:r>
            <a:endParaRPr lang="en-US" altLang="zh-TW" dirty="0" smtClean="0"/>
          </a:p>
          <a:p>
            <a:r>
              <a:rPr lang="zh-TW" altLang="en-US" dirty="0"/>
              <a:t>語言分類</a:t>
            </a:r>
            <a:endParaRPr lang="en-US" altLang="zh-TW" dirty="0" smtClean="0"/>
          </a:p>
          <a:p>
            <a:pPr lvl="1"/>
            <a:r>
              <a:rPr lang="zh-TW" altLang="en-US" dirty="0"/>
              <a:t>實驗</a:t>
            </a:r>
            <a:r>
              <a:rPr lang="zh-TW" altLang="en-US" dirty="0" smtClean="0"/>
              <a:t>三</a:t>
            </a:r>
            <a:r>
              <a:rPr lang="zh-TW" altLang="en-US" dirty="0"/>
              <a:t>：語言分類效果</a:t>
            </a:r>
            <a:endParaRPr lang="en-US" altLang="zh-TW" dirty="0"/>
          </a:p>
          <a:p>
            <a:pPr lvl="1"/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減少</a:t>
                </a:r>
                <a:r>
                  <a:rPr lang="zh-TW" altLang="en-US" dirty="0" smtClean="0"/>
                  <a:t>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</a:t>
                </a:r>
                <a:r>
                  <a:rPr lang="zh-TW" altLang="en-US" dirty="0" smtClean="0"/>
                  <a:t>的</a:t>
                </a:r>
                <a:r>
                  <a:rPr lang="zh-TW" altLang="en-US" dirty="0" smtClean="0"/>
                  <a:t>錯誤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成本</a:t>
            </a: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長詞較好的例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9694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4402"/>
              </p:ext>
            </p:extLst>
          </p:nvPr>
        </p:nvGraphicFramePr>
        <p:xfrm>
          <a:off x="899592" y="4797152"/>
          <a:ext cx="4653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6212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七月半 鴨仔 毋 知 死活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毋知死 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 知 死活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語料－樣式一致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96600"/>
              </p:ext>
            </p:extLst>
          </p:nvPr>
        </p:nvGraphicFramePr>
        <p:xfrm>
          <a:off x="179512" y="1844824"/>
          <a:ext cx="88569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703580"/>
                <a:gridCol w="703580"/>
                <a:gridCol w="53568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 个 查某 囡仔 真媠 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 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X*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ma7-ng3-bang7 lau7-bu2 sin1-the2 iong2-khi2-lai5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O**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52986"/>
              </p:ext>
            </p:extLst>
          </p:nvPr>
        </p:nvGraphicFramePr>
        <p:xfrm>
          <a:off x="276955" y="4725144"/>
          <a:ext cx="53390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9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 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 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 ng3-bang7 lau7-bu2 sin1-the2 iong2 khi2-lai5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弧形箭號 (下彎) 9"/>
          <p:cNvSpPr/>
          <p:nvPr/>
        </p:nvSpPr>
        <p:spPr>
          <a:xfrm rot="7540559">
            <a:off x="5696056" y="4873299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508104" y="6174938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*</a:t>
            </a:r>
            <a:r>
              <a:rPr lang="zh-TW" altLang="en-US" dirty="0" smtClean="0"/>
              <a:t>：新聞語料斷詞無規範</a:t>
            </a:r>
            <a:endParaRPr lang="en-US" altLang="zh-TW" dirty="0" smtClean="0"/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**</a:t>
            </a:r>
            <a:r>
              <a:rPr lang="zh-TW" altLang="en-US" dirty="0"/>
              <a:t>：臺文典藏少數</a:t>
            </a:r>
            <a:r>
              <a:rPr lang="zh-TW" altLang="en-US" dirty="0" smtClean="0"/>
              <a:t>無全羅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676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簡寫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4580"/>
              </p:ext>
            </p:extLst>
          </p:nvPr>
        </p:nvGraphicFramePr>
        <p:xfrm>
          <a:off x="683568" y="4199488"/>
          <a:ext cx="3103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3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65588"/>
              </p:ext>
            </p:extLst>
          </p:nvPr>
        </p:nvGraphicFramePr>
        <p:xfrm>
          <a:off x="4568904" y="4358273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3992840" y="4415512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若仝款，寫一个</a:t>
            </a:r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為著後壁投影片好解說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en-US" dirty="0" smtClean="0"/>
              <a:t>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華語閩南語的翻譯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95797"/>
              </p:ext>
            </p:extLst>
          </p:nvPr>
        </p:nvGraphicFramePr>
        <p:xfrm>
          <a:off x="251520" y="2420888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15263"/>
              </p:ext>
            </p:extLst>
          </p:nvPr>
        </p:nvGraphicFramePr>
        <p:xfrm>
          <a:off x="251520" y="4509120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zh-TW" altLang="en-US" dirty="0" smtClean="0"/>
              <a:t>錯誤的例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14861" y="3712190"/>
            <a:ext cx="810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頭一擺整理時，辭典內底無「二十三」這个詞，所以揀出「三 个」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第二擺整理時，「二十三 个」無出現過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4861" y="5805264"/>
            <a:ext cx="78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語料內底有「是 對 海關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出的」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r>
              <a:rPr lang="zh-TW" altLang="en-US" dirty="0"/>
              <a:t>－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lvl="1"/>
            <a:r>
              <a:rPr lang="zh-TW" altLang="en-US" dirty="0" smtClean="0"/>
              <a:t>實驗三－</a:t>
            </a:r>
            <a:r>
              <a:rPr lang="zh-TW" altLang="en-US" dirty="0"/>
              <a:t>語言分類效果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/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273132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教育部辭典條目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8222" y="2565103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SVM</a:t>
            </a:r>
          </a:p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分類器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38222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638222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1275781" y="2680990"/>
            <a:ext cx="129042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結果</a:t>
            </a:r>
          </a:p>
        </p:txBody>
      </p:sp>
      <p:cxnSp>
        <p:nvCxnSpPr>
          <p:cNvPr id="19" name="AutoShape 21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10922295" y="2941341"/>
            <a:ext cx="353486" cy="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03900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/>
              <a:t>教育部附錄句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31622" y="4567217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2692437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latin typeface="Cambria Math"/>
              </a:rPr>
              <a:t>05</a:t>
            </a:r>
            <a:r>
              <a:rPr lang="zh-TW" altLang="en-US" dirty="0" smtClean="0">
                <a:latin typeface="Cambria Math"/>
              </a:rPr>
              <a:t>臺</a:t>
            </a:r>
            <a:r>
              <a:rPr lang="zh-TW" altLang="en-US" dirty="0">
                <a:latin typeface="Cambria Math"/>
              </a:rPr>
              <a:t>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2692437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05</a:t>
            </a:r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1" name="直線單箭頭接點 20"/>
          <p:cNvCxnSpPr>
            <a:stCxn id="15" idx="3"/>
            <a:endCxn id="24" idx="1"/>
          </p:cNvCxnSpPr>
          <p:nvPr/>
        </p:nvCxnSpPr>
        <p:spPr bwMode="auto">
          <a:xfrm>
            <a:off x="10927057" y="4532293"/>
            <a:ext cx="304565" cy="411162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3"/>
            <a:endCxn id="24" idx="1"/>
          </p:cNvCxnSpPr>
          <p:nvPr/>
        </p:nvCxnSpPr>
        <p:spPr bwMode="auto">
          <a:xfrm flipV="1">
            <a:off x="10927057" y="4943455"/>
            <a:ext cx="304565" cy="30102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8798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741215934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3298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語料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翻譯相關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分類閩南語佮華語各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个特徵詞就夠用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整理資訊無完整的語料庫，對翻譯有幫助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語料的</a:t>
            </a:r>
            <a:r>
              <a:rPr lang="zh-TW" altLang="en-US" dirty="0"/>
              <a:t>數量</a:t>
            </a:r>
            <a:r>
              <a:rPr lang="zh-TW" altLang="en-US" dirty="0" smtClean="0"/>
              <a:t>影響效果</a:t>
            </a:r>
            <a:r>
              <a:rPr lang="zh-TW" altLang="en-US" dirty="0"/>
              <a:t>誠</a:t>
            </a:r>
            <a:r>
              <a:rPr lang="zh-TW" altLang="en-US" dirty="0" smtClean="0"/>
              <a:t>濟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用斷字翻譯有改善未知詞問題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實際翻譯例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784561"/>
              </p:ext>
            </p:extLst>
          </p:nvPr>
        </p:nvGraphicFramePr>
        <p:xfrm>
          <a:off x="251520" y="1916832"/>
          <a:ext cx="87045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食安問題連環爆，立法院長王金平下午主持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協商仍未獲共識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食安問題連環爆，立法院長王金平下晡主持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協商猶未獲共識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6741"/>
              </p:ext>
            </p:extLst>
          </p:nvPr>
        </p:nvGraphicFramePr>
        <p:xfrm>
          <a:off x="251520" y="2924944"/>
          <a:ext cx="6189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昨晚在粉絲團貼篇北海豬油製品流入大潤發等賣場的分享文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昨暗佇粉絲團貼篇北海豬油製品流入大純發等賣場的分享文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5311"/>
              </p:ext>
            </p:extLst>
          </p:nvPr>
        </p:nvGraphicFramePr>
        <p:xfrm>
          <a:off x="251520" y="3933056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究竟傳統是甚麼</a:t>
                      </a:r>
                      <a:r>
                        <a:rPr lang="en-US" altLang="zh-TW" dirty="0" smtClean="0"/>
                        <a:t>?</a:t>
                      </a:r>
                      <a:r>
                        <a:rPr lang="zh-TW" altLang="en-US" dirty="0" smtClean="0"/>
                        <a:t>有沒有可以讓我們依循的道路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究竟傳統是按怎？有無通予咱照的道路？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50713"/>
              </p:ext>
            </p:extLst>
          </p:nvPr>
        </p:nvGraphicFramePr>
        <p:xfrm>
          <a:off x="251520" y="4941168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如果傳統的重要族群活動，看不到文化，體會不到精神，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若是傳統的重要的族群活動，看袂著文化，體會毋著精神，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7775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有全漢、全羅佮斷詞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616"/>
              </p:ext>
            </p:extLst>
          </p:nvPr>
        </p:nvGraphicFramePr>
        <p:xfrm>
          <a:off x="3851920" y="400506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hit4</a:t>
                      </a:r>
                      <a:r>
                        <a:rPr lang="en-US" altLang="zh-TW" baseline="0" dirty="0" smtClean="0"/>
                        <a:t> e5 tsa-boo2 gin2-a2 tsin1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翻譯時，</a:t>
            </a:r>
            <a:r>
              <a:rPr lang="zh-TW" altLang="zh-TW" dirty="0"/>
              <a:t>罕得調整語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</a:p>
          <a:p>
            <a:pPr lvl="1"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有全漢、全羅，斷詞無規範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有</a:t>
            </a:r>
            <a:r>
              <a:rPr lang="zh-TW" altLang="zh-TW" dirty="0" smtClean="0"/>
              <a:t>漢羅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全羅</a:t>
            </a:r>
            <a:endParaRPr lang="en-US" altLang="zh-TW" dirty="0"/>
          </a:p>
          <a:p>
            <a:pPr lvl="1" eaLnBrk="1" hangingPunct="1"/>
            <a:r>
              <a:rPr lang="zh-TW" altLang="zh-TW" dirty="0" smtClean="0"/>
              <a:t>臺文</a:t>
            </a:r>
            <a:r>
              <a:rPr lang="zh-TW" altLang="zh-TW" dirty="0"/>
              <a:t>館後來倩人拍</a:t>
            </a:r>
            <a:r>
              <a:rPr lang="zh-TW" altLang="zh-TW" dirty="0" smtClean="0"/>
              <a:t>字</a:t>
            </a:r>
            <a:r>
              <a:rPr lang="zh-TW" altLang="en-US" dirty="0" smtClean="0"/>
              <a:t>，補資料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18396412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07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48859</TotalTime>
  <Words>6987</Words>
  <Application>Microsoft Office PowerPoint</Application>
  <PresentationFormat>如螢幕大小 (4:3)</PresentationFormat>
  <Paragraphs>1520</Paragraphs>
  <Slides>90</Slides>
  <Notes>70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1" baseType="lpstr">
      <vt:lpstr>壁窗</vt:lpstr>
      <vt:lpstr>漢語間統計式機器翻譯語料處理 －臺灣閩南語示範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第二節目錄</vt:lpstr>
      <vt:lpstr>斷詞方式</vt:lpstr>
      <vt:lpstr>長詞優先斷詞方法</vt:lpstr>
      <vt:lpstr>長詞優先斷詞範例</vt:lpstr>
      <vt:lpstr>斷詞評分方式</vt:lpstr>
      <vt:lpstr>翻譯模型</vt:lpstr>
      <vt:lpstr>翻譯評分方式－BLEU</vt:lpstr>
      <vt:lpstr>其他語料處理</vt:lpstr>
      <vt:lpstr>貢獻</vt:lpstr>
      <vt:lpstr>第三節：研究介紹</vt:lpstr>
      <vt:lpstr>第一个問題－閩南語斷詞</vt:lpstr>
      <vt:lpstr>第二个問題－未知詞問題</vt:lpstr>
      <vt:lpstr>第三个問題－語料整理</vt:lpstr>
      <vt:lpstr>第四个問題－語言分類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整理語料－樣式一致</vt:lpstr>
      <vt:lpstr>語料整理－語料簡寫</vt:lpstr>
      <vt:lpstr>語料整理－臺文典藏標漢字</vt:lpstr>
      <vt:lpstr>語料整理－整理一開始</vt:lpstr>
      <vt:lpstr>語料整理－整理第一擺</vt:lpstr>
      <vt:lpstr>語料整理－整理第二擺</vt:lpstr>
      <vt:lpstr>整理語料－整理第三擺</vt:lpstr>
      <vt:lpstr>實驗二－校對的效果</vt:lpstr>
      <vt:lpstr>實驗二－校對的語料</vt:lpstr>
      <vt:lpstr>分類語言－問題</vt:lpstr>
      <vt:lpstr>分類語言－特徵詞介紹</vt:lpstr>
      <vt:lpstr>分類語言－特徵詞範例</vt:lpstr>
      <vt:lpstr>分類語言－參數</vt:lpstr>
      <vt:lpstr>實驗三－語言分類效果</vt:lpstr>
      <vt:lpstr>實驗四－加TGB語料的翻譯效果</vt:lpstr>
      <vt:lpstr>實驗五－斷字佮斷詞的效果比較環境</vt:lpstr>
      <vt:lpstr>實驗五－斷字佮斷詞的效果比較實驗</vt:lpstr>
      <vt:lpstr>第五節：結論佮未來發展</vt:lpstr>
      <vt:lpstr>未來發展─加強翻譯</vt:lpstr>
      <vt:lpstr>未來發展─應用</vt:lpstr>
      <vt:lpstr>第六節：參考文獻</vt:lpstr>
      <vt:lpstr>實際翻譯例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  <vt:lpstr>實驗五－斷字佮斷詞的效果比較實驗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1647</cp:revision>
  <cp:lastPrinted>2013-07-08T01:55:56Z</cp:lastPrinted>
  <dcterms:created xsi:type="dcterms:W3CDTF">2008-11-09T17:03:56Z</dcterms:created>
  <dcterms:modified xsi:type="dcterms:W3CDTF">2014-11-05T14:56:44Z</dcterms:modified>
</cp:coreProperties>
</file>