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1.xml" ContentType="application/vnd.openxmlformats-officedocument.drawingml.chart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2.xml" ContentType="application/vnd.openxmlformats-officedocument.drawingml.chart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3.xml" ContentType="application/vnd.openxmlformats-officedocument.drawingml.chart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8"/>
  </p:notesMasterIdLst>
  <p:handoutMasterIdLst>
    <p:handoutMasterId r:id="rId89"/>
  </p:handoutMasterIdLst>
  <p:sldIdLst>
    <p:sldId id="256" r:id="rId2"/>
    <p:sldId id="397" r:id="rId3"/>
    <p:sldId id="398" r:id="rId4"/>
    <p:sldId id="462" r:id="rId5"/>
    <p:sldId id="401" r:id="rId6"/>
    <p:sldId id="399" r:id="rId7"/>
    <p:sldId id="475" r:id="rId8"/>
    <p:sldId id="400" r:id="rId9"/>
    <p:sldId id="476" r:id="rId10"/>
    <p:sldId id="477" r:id="rId11"/>
    <p:sldId id="474" r:id="rId12"/>
    <p:sldId id="484" r:id="rId13"/>
    <p:sldId id="485" r:id="rId14"/>
    <p:sldId id="483" r:id="rId15"/>
    <p:sldId id="544" r:id="rId16"/>
    <p:sldId id="481" r:id="rId17"/>
    <p:sldId id="505" r:id="rId18"/>
    <p:sldId id="555" r:id="rId19"/>
    <p:sldId id="547" r:id="rId20"/>
    <p:sldId id="510" r:id="rId21"/>
    <p:sldId id="511" r:id="rId22"/>
    <p:sldId id="548" r:id="rId23"/>
    <p:sldId id="512" r:id="rId24"/>
    <p:sldId id="513" r:id="rId25"/>
    <p:sldId id="515" r:id="rId26"/>
    <p:sldId id="516" r:id="rId27"/>
    <p:sldId id="549" r:id="rId28"/>
    <p:sldId id="567" r:id="rId29"/>
    <p:sldId id="517" r:id="rId30"/>
    <p:sldId id="518" r:id="rId31"/>
    <p:sldId id="519" r:id="rId32"/>
    <p:sldId id="520" r:id="rId33"/>
    <p:sldId id="521" r:id="rId34"/>
    <p:sldId id="522" r:id="rId35"/>
    <p:sldId id="524" r:id="rId36"/>
    <p:sldId id="525" r:id="rId37"/>
    <p:sldId id="526" r:id="rId38"/>
    <p:sldId id="534" r:id="rId39"/>
    <p:sldId id="529" r:id="rId40"/>
    <p:sldId id="531" r:id="rId41"/>
    <p:sldId id="532" r:id="rId42"/>
    <p:sldId id="568" r:id="rId43"/>
    <p:sldId id="535" r:id="rId44"/>
    <p:sldId id="545" r:id="rId45"/>
    <p:sldId id="546" r:id="rId46"/>
    <p:sldId id="550" r:id="rId47"/>
    <p:sldId id="536" r:id="rId48"/>
    <p:sldId id="537" r:id="rId49"/>
    <p:sldId id="538" r:id="rId50"/>
    <p:sldId id="539" r:id="rId51"/>
    <p:sldId id="540" r:id="rId52"/>
    <p:sldId id="551" r:id="rId53"/>
    <p:sldId id="561" r:id="rId54"/>
    <p:sldId id="562" r:id="rId55"/>
    <p:sldId id="563" r:id="rId56"/>
    <p:sldId id="564" r:id="rId57"/>
    <p:sldId id="565" r:id="rId58"/>
    <p:sldId id="566" r:id="rId59"/>
    <p:sldId id="530" r:id="rId60"/>
    <p:sldId id="541" r:id="rId61"/>
    <p:sldId id="497" r:id="rId62"/>
    <p:sldId id="406" r:id="rId63"/>
    <p:sldId id="499" r:id="rId64"/>
    <p:sldId id="407" r:id="rId65"/>
    <p:sldId id="409" r:id="rId66"/>
    <p:sldId id="410" r:id="rId67"/>
    <p:sldId id="415" r:id="rId68"/>
    <p:sldId id="501" r:id="rId69"/>
    <p:sldId id="527" r:id="rId70"/>
    <p:sldId id="460" r:id="rId71"/>
    <p:sldId id="419" r:id="rId72"/>
    <p:sldId id="435" r:id="rId73"/>
    <p:sldId id="436" r:id="rId74"/>
    <p:sldId id="437" r:id="rId75"/>
    <p:sldId id="438" r:id="rId76"/>
    <p:sldId id="440" r:id="rId77"/>
    <p:sldId id="454" r:id="rId78"/>
    <p:sldId id="444" r:id="rId79"/>
    <p:sldId id="450" r:id="rId80"/>
    <p:sldId id="451" r:id="rId81"/>
    <p:sldId id="431" r:id="rId82"/>
    <p:sldId id="452" r:id="rId83"/>
    <p:sldId id="507" r:id="rId84"/>
    <p:sldId id="509" r:id="rId85"/>
    <p:sldId id="508" r:id="rId86"/>
    <p:sldId id="560" r:id="rId87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C1E77B1-BA65-44CD-8D56-84251A2E9D3C}">
          <p14:sldIdLst>
            <p14:sldId id="256"/>
            <p14:sldId id="397"/>
            <p14:sldId id="398"/>
            <p14:sldId id="462"/>
            <p14:sldId id="401"/>
            <p14:sldId id="399"/>
            <p14:sldId id="475"/>
            <p14:sldId id="400"/>
            <p14:sldId id="476"/>
            <p14:sldId id="477"/>
            <p14:sldId id="474"/>
            <p14:sldId id="484"/>
            <p14:sldId id="485"/>
            <p14:sldId id="483"/>
            <p14:sldId id="544"/>
            <p14:sldId id="481"/>
            <p14:sldId id="505"/>
            <p14:sldId id="555"/>
            <p14:sldId id="547"/>
          </p14:sldIdLst>
        </p14:section>
        <p14:section name="第三節" id="{C043FFB3-BC10-43F4-82A0-E9AE1EEECC99}">
          <p14:sldIdLst>
            <p14:sldId id="510"/>
            <p14:sldId id="511"/>
            <p14:sldId id="548"/>
            <p14:sldId id="512"/>
            <p14:sldId id="513"/>
            <p14:sldId id="515"/>
            <p14:sldId id="516"/>
            <p14:sldId id="549"/>
            <p14:sldId id="567"/>
            <p14:sldId id="517"/>
            <p14:sldId id="518"/>
            <p14:sldId id="519"/>
            <p14:sldId id="520"/>
            <p14:sldId id="521"/>
            <p14:sldId id="522"/>
            <p14:sldId id="524"/>
            <p14:sldId id="525"/>
            <p14:sldId id="526"/>
            <p14:sldId id="534"/>
          </p14:sldIdLst>
        </p14:section>
        <p14:section name="第四節" id="{229D6ECA-64CF-473C-B64A-8BE14E48E202}">
          <p14:sldIdLst>
            <p14:sldId id="529"/>
            <p14:sldId id="531"/>
            <p14:sldId id="532"/>
            <p14:sldId id="568"/>
            <p14:sldId id="535"/>
            <p14:sldId id="545"/>
            <p14:sldId id="546"/>
            <p14:sldId id="550"/>
            <p14:sldId id="536"/>
            <p14:sldId id="537"/>
            <p14:sldId id="538"/>
          </p14:sldIdLst>
        </p14:section>
        <p14:section name="第五節" id="{998E32F7-6C0E-4C20-BC34-5F841DA6023A}">
          <p14:sldIdLst>
            <p14:sldId id="539"/>
            <p14:sldId id="540"/>
            <p14:sldId id="551"/>
            <p14:sldId id="561"/>
            <p14:sldId id="562"/>
            <p14:sldId id="563"/>
            <p14:sldId id="564"/>
            <p14:sldId id="565"/>
            <p14:sldId id="566"/>
            <p14:sldId id="530"/>
            <p14:sldId id="541"/>
            <p14:sldId id="497"/>
            <p14:sldId id="406"/>
            <p14:sldId id="499"/>
            <p14:sldId id="407"/>
            <p14:sldId id="409"/>
            <p14:sldId id="410"/>
            <p14:sldId id="415"/>
            <p14:sldId id="501"/>
            <p14:sldId id="527"/>
            <p14:sldId id="460"/>
            <p14:sldId id="419"/>
            <p14:sldId id="435"/>
            <p14:sldId id="436"/>
            <p14:sldId id="437"/>
            <p14:sldId id="438"/>
            <p14:sldId id="440"/>
            <p14:sldId id="454"/>
            <p14:sldId id="444"/>
            <p14:sldId id="450"/>
            <p14:sldId id="451"/>
            <p14:sldId id="431"/>
            <p14:sldId id="452"/>
            <p14:sldId id="507"/>
            <p14:sldId id="509"/>
            <p14:sldId id="508"/>
            <p14:sldId id="5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1415" autoAdjust="0"/>
  </p:normalViewPr>
  <p:slideViewPr>
    <p:cSldViewPr>
      <p:cViewPr varScale="1">
        <p:scale>
          <a:sx n="65" d="100"/>
          <a:sy n="65" d="100"/>
        </p:scale>
        <p:origin x="14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BLEU</c:v>
                </c:pt>
              </c:strCache>
            </c:strRef>
          </c:tx>
          <c:marker>
            <c:symbol val="none"/>
          </c:marker>
          <c:cat>
            <c:strRef>
              <c:f>工作表1!$A$2:$A$7</c:f>
              <c:strCache>
                <c:ptCount val="6"/>
                <c:pt idx="0">
                  <c:v>原始語料</c:v>
                </c:pt>
                <c:pt idx="1">
                  <c:v>整理1擺</c:v>
                </c:pt>
                <c:pt idx="2">
                  <c:v>整理2擺</c:v>
                </c:pt>
                <c:pt idx="3">
                  <c:v>整理3擺</c:v>
                </c:pt>
                <c:pt idx="4">
                  <c:v>整理4擺</c:v>
                </c:pt>
                <c:pt idx="5">
                  <c:v>整理5擺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9.3000000000000007</c:v>
                </c:pt>
                <c:pt idx="1">
                  <c:v>14.72</c:v>
                </c:pt>
                <c:pt idx="2">
                  <c:v>13.77</c:v>
                </c:pt>
                <c:pt idx="3">
                  <c:v>13.82</c:v>
                </c:pt>
                <c:pt idx="4">
                  <c:v>13.82</c:v>
                </c:pt>
                <c:pt idx="5">
                  <c:v>13.82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0314272"/>
        <c:axId val="340314664"/>
      </c:lineChart>
      <c:catAx>
        <c:axId val="340314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0314664"/>
        <c:crosses val="autoZero"/>
        <c:auto val="1"/>
        <c:lblAlgn val="ctr"/>
        <c:lblOffset val="100"/>
        <c:noMultiLvlLbl val="0"/>
      </c:catAx>
      <c:valAx>
        <c:axId val="340314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0314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13.79</c:v>
                </c:pt>
                <c:pt idx="1">
                  <c:v>6.87</c:v>
                </c:pt>
                <c:pt idx="2">
                  <c:v>5.45</c:v>
                </c:pt>
                <c:pt idx="3">
                  <c:v>4.12</c:v>
                </c:pt>
                <c:pt idx="4">
                  <c:v>3.88</c:v>
                </c:pt>
                <c:pt idx="5">
                  <c:v>3.9</c:v>
                </c:pt>
                <c:pt idx="6">
                  <c:v>4.12</c:v>
                </c:pt>
                <c:pt idx="7">
                  <c:v>3.8</c:v>
                </c:pt>
                <c:pt idx="8">
                  <c:v>4.1399999999999997</c:v>
                </c:pt>
                <c:pt idx="9">
                  <c:v>4.1399999999999997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329888"/>
        <c:axId val="261332240"/>
      </c:lineChart>
      <c:catAx>
        <c:axId val="261329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1332240"/>
        <c:crosses val="autoZero"/>
        <c:auto val="1"/>
        <c:lblAlgn val="ctr"/>
        <c:lblOffset val="100"/>
        <c:noMultiLvlLbl val="0"/>
      </c:catAx>
      <c:valAx>
        <c:axId val="261332240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dirty="0" smtClean="0"/>
                  <a:t>錯誤</a:t>
                </a:r>
                <a:r>
                  <a:rPr lang="zh-TW" altLang="en-US" dirty="0" smtClean="0"/>
                  <a:t>比率</a:t>
                </a:r>
                <a:r>
                  <a:rPr lang="en-US" altLang="zh-TW" dirty="0" smtClean="0"/>
                  <a:t>%</a:t>
                </a:r>
                <a:endParaRPr lang="zh-TW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1329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10.62</c:v>
                </c:pt>
                <c:pt idx="3">
                  <c:v>18.64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11.06</c:v>
                </c:pt>
                <c:pt idx="3">
                  <c:v>19.329999999999998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10.83</c:v>
                </c:pt>
                <c:pt idx="3">
                  <c:v>19.13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5249216"/>
        <c:axId val="345250000"/>
      </c:barChart>
      <c:catAx>
        <c:axId val="3452492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5250000"/>
        <c:crosses val="autoZero"/>
        <c:auto val="1"/>
        <c:lblAlgn val="ctr"/>
        <c:lblOffset val="100"/>
        <c:noMultiLvlLbl val="0"/>
      </c:catAx>
      <c:valAx>
        <c:axId val="345250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5249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30.74</c:v>
                </c:pt>
                <c:pt idx="3">
                  <c:v>29.22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31.85</c:v>
                </c:pt>
                <c:pt idx="1">
                  <c:v>31.26</c:v>
                </c:pt>
                <c:pt idx="2">
                  <c:v>31.9</c:v>
                </c:pt>
                <c:pt idx="3">
                  <c:v>30.92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31.44</c:v>
                </c:pt>
                <c:pt idx="3">
                  <c:v>30.43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5251176"/>
        <c:axId val="345248040"/>
      </c:barChart>
      <c:catAx>
        <c:axId val="3452511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5248040"/>
        <c:crosses val="autoZero"/>
        <c:auto val="1"/>
        <c:lblAlgn val="ctr"/>
        <c:lblOffset val="100"/>
        <c:noMultiLvlLbl val="0"/>
      </c:catAx>
      <c:valAx>
        <c:axId val="345248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525117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排版袂順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定義三種資訊全羅全漢斷詞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214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語料愛揣</a:t>
            </a:r>
            <a:r>
              <a:rPr lang="en-US" altLang="zh-TW" dirty="0" smtClean="0"/>
              <a:t>!!!!!!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84515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以閩南語為主，有華語詞無要緊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華語閩南語攏通的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518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38540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ji7-bu2 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36c36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个｜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zh-TW" altLang="en-US" dirty="0" smtClean="0"/>
              <a:t> </a:t>
            </a:r>
            <a:r>
              <a:rPr lang="en-US" altLang="zh-TW" dirty="0" smtClean="0"/>
              <a:t>4207	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-e5</a:t>
            </a:r>
            <a:r>
              <a:rPr lang="zh-TW" altLang="en-US" dirty="0" smtClean="0"/>
              <a:t>｜</a:t>
            </a:r>
            <a:r>
              <a:rPr lang="en-US" altLang="zh-TW" dirty="0" smtClean="0"/>
              <a:t>thak8-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4207c4207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遮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隻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ji7-bu2 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36c36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个｜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zh-TW" altLang="en-US" dirty="0" smtClean="0"/>
              <a:t> </a:t>
            </a:r>
            <a:r>
              <a:rPr lang="en-US" altLang="zh-TW" dirty="0" smtClean="0"/>
              <a:t>4207	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-e5</a:t>
            </a:r>
            <a:r>
              <a:rPr lang="zh-TW" altLang="en-US" dirty="0" smtClean="0"/>
              <a:t>｜</a:t>
            </a:r>
            <a:r>
              <a:rPr lang="en-US" altLang="zh-TW" dirty="0" smtClean="0"/>
              <a:t>thak8-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4207c4207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遮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隻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94687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4407342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用字抑是用詞？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斷字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斷詞效果較禾黑的解釋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句頭句尾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斷字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斷詞效果較禾黑的解釋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7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/55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195736" y="1196975"/>
            <a:ext cx="6408712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間統計式機器翻譯語料處理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20868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Corpus Preprocessing for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103/11/06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/>
              <a:t>形式真濟款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華語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閩南語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華語閩南語平行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華語閩南語濫做</a:t>
            </a:r>
            <a:r>
              <a:rPr lang="zh-TW" altLang="en-US" dirty="0" smtClean="0"/>
              <a:t>伙</a:t>
            </a:r>
            <a:endParaRPr lang="en-US" altLang="zh-TW" dirty="0" smtClean="0"/>
          </a:p>
          <a:p>
            <a:pPr lvl="1"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1999</a:t>
            </a:r>
            <a:r>
              <a:rPr lang="zh-TW" altLang="en-US" dirty="0" smtClean="0"/>
              <a:t>年到這馬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11922"/>
              </p:ext>
            </p:extLst>
          </p:nvPr>
        </p:nvGraphicFramePr>
        <p:xfrm>
          <a:off x="3460166" y="2708920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94075"/>
              </p:ext>
            </p:extLst>
          </p:nvPr>
        </p:nvGraphicFramePr>
        <p:xfrm>
          <a:off x="4211960" y="4437112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en-US" dirty="0" smtClean="0"/>
              <a:t>臺文典藏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臺文典藏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語料樣式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無詞的資訊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/>
          </a:p>
          <a:p>
            <a:pPr lvl="2"/>
            <a:r>
              <a:rPr lang="zh-TW" altLang="en-US" dirty="0"/>
              <a:t>華語</a:t>
            </a:r>
            <a:endParaRPr lang="en-US" altLang="zh-TW" dirty="0"/>
          </a:p>
          <a:p>
            <a:pPr lvl="3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[1] Ma</a:t>
            </a:r>
            <a:r>
              <a:rPr lang="en-US" altLang="zh-TW" dirty="0"/>
              <a:t>, </a:t>
            </a:r>
            <a:r>
              <a:rPr lang="en-US" altLang="zh-TW" dirty="0" smtClean="0"/>
              <a:t>Wei-Yun, 2003</a:t>
            </a:r>
          </a:p>
          <a:p>
            <a:pPr lvl="2"/>
            <a:r>
              <a:rPr lang="zh-TW" altLang="en-US" dirty="0" smtClean="0"/>
              <a:t>閩南語</a:t>
            </a:r>
            <a:endParaRPr lang="en-US" altLang="zh-TW" dirty="0"/>
          </a:p>
          <a:p>
            <a:pPr lvl="3"/>
            <a:r>
              <a:rPr lang="zh-TW" altLang="en-US" dirty="0"/>
              <a:t>長詞優先</a:t>
            </a:r>
            <a:r>
              <a:rPr lang="zh-TW" altLang="zh-TW" dirty="0" smtClean="0"/>
              <a:t>斷詞</a:t>
            </a:r>
            <a:endParaRPr lang="en-US" altLang="zh-TW" dirty="0" smtClean="0"/>
          </a:p>
          <a:p>
            <a:r>
              <a:rPr lang="zh-TW" altLang="en-US" dirty="0" smtClean="0"/>
              <a:t>後壁會比較這兩个對翻譯的影響</a:t>
            </a:r>
            <a:endParaRPr lang="en-US" altLang="zh-TW" dirty="0" smtClean="0"/>
          </a:p>
          <a:p>
            <a:pPr lvl="1"/>
            <a:r>
              <a:rPr lang="zh-TW" altLang="en-US" dirty="0"/>
              <a:t>攏會提來試看覓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027702"/>
              </p:ext>
            </p:extLst>
          </p:nvPr>
        </p:nvGraphicFramePr>
        <p:xfrm>
          <a:off x="3275856" y="2348880"/>
          <a:ext cx="5688632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7098"/>
                <a:gridCol w="394153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 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 崇 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 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 活 困 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長詞優先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上定看著的斷詞方法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/>
                  <a:t>對後壁開始</a:t>
                </a:r>
                <a:r>
                  <a:rPr lang="zh-TW" altLang="en-US" dirty="0" smtClean="0"/>
                  <a:t>看，希望</a:t>
                </a:r>
                <a:r>
                  <a:rPr lang="zh-TW" altLang="zh-TW" dirty="0" smtClean="0"/>
                  <a:t>詞</a:t>
                </a:r>
                <a:r>
                  <a:rPr lang="zh-TW" altLang="zh-TW" dirty="0"/>
                  <a:t>愈長愈</a:t>
                </a:r>
                <a:r>
                  <a:rPr lang="zh-TW" altLang="zh-TW" dirty="0" smtClean="0"/>
                  <a:t>好</a:t>
                </a:r>
                <a:endParaRPr lang="en-US" altLang="zh-TW" dirty="0" smtClean="0"/>
              </a:p>
              <a:p>
                <a:pPr lvl="2" eaLnBrk="1" hangingPunct="1">
                  <a:defRPr/>
                </a:pPr>
                <a:r>
                  <a:rPr lang="zh-TW" altLang="en-US" dirty="0"/>
                  <a:t>華語實驗的結果</a:t>
                </a:r>
                <a:r>
                  <a:rPr lang="zh-TW" altLang="en-US" dirty="0" smtClean="0"/>
                  <a:t>，效果比對頭前閣較好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做法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對上後壁的字開始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揣一个佇辭典的上長詞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揣著詞了後，繼續對第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步做到結束</a:t>
                </a:r>
                <a:endParaRPr lang="en-US" altLang="zh-TW" dirty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若一</a:t>
                </a:r>
                <a:r>
                  <a:rPr lang="zh-TW" altLang="en-US" dirty="0"/>
                  <a:t>句話攏總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長詞優先</m:t>
                    </m:r>
                    <m:r>
                      <a:rPr lang="zh-TW" altLang="en-US" i="1" dirty="0">
                        <a:latin typeface="Cambria Math"/>
                      </a:rPr>
                      <m:t>斷詞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altLang="zh-TW" i="1" dirty="0">
                  <a:latin typeface="Cambria Math"/>
                </a:endParaRPr>
              </a:p>
              <a:p>
                <a:pPr lvl="2" eaLnBrk="1" hangingPunct="1">
                  <a:defRPr/>
                </a:pPr>
                <a:r>
                  <a:rPr lang="zh-TW" altLang="en-US" i="1" dirty="0">
                    <a:latin typeface="Cambria Math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𝑖</m:t>
                        </m:r>
                        <m:r>
                          <a:rPr lang="en-US" altLang="zh-TW" i="1" dirty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𝑖</m:t>
                        </m:r>
                        <m:r>
                          <a:rPr lang="en-US" altLang="zh-TW" i="1" dirty="0">
                            <a:latin typeface="Cambria Math"/>
                          </a:rPr>
                          <m:t>+2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]</m:t>
                    </m:r>
                    <m:r>
                      <a:rPr lang="zh-TW" altLang="en-US" i="1">
                        <a:latin typeface="Cambria Math"/>
                      </a:rPr>
                      <m:t>是一个詞</m:t>
                    </m:r>
                  </m:oMath>
                </a14:m>
                <a:endParaRPr lang="en-US" altLang="zh-TW" i="1" dirty="0">
                  <a:latin typeface="Cambria Math"/>
                </a:endParaRPr>
              </a:p>
              <a:p>
                <a:pPr lvl="2"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𝑟𝑒𝑡𝑢𝑟𝑛</m:t>
                    </m:r>
                    <m:r>
                      <a:rPr lang="en-US" altLang="zh-TW" i="1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argm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𝑎𝑥</m:t>
                            </m:r>
                          </m:e>
                          <m:lim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zh-TW" altLang="en-US" dirty="0">
                            <a:latin typeface="Cambria Math"/>
                          </a:rPr>
                          <m:t>拄</m:t>
                        </m:r>
                        <m:r>
                          <a:rPr lang="zh-TW" altLang="en-US" i="1" dirty="0">
                            <a:latin typeface="Cambria Math"/>
                          </a:rPr>
                          <m:t>好長度斷詞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zh-TW" b="0" i="1" dirty="0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dirty="0" smtClean="0"/>
              </a:p>
              <a:p>
                <a:pPr eaLnBrk="1" hangingPunct="1">
                  <a:defRPr/>
                </a:pPr>
                <a:endParaRPr lang="en-US" altLang="zh-TW" dirty="0"/>
              </a:p>
              <a:p>
                <a:pPr lvl="1" eaLnBrk="1" hangingPunct="1">
                  <a:defRPr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範例－蔡</a:t>
            </a:r>
            <a:r>
              <a:rPr lang="zh-TW" altLang="en-US" dirty="0"/>
              <a:t>崇</a:t>
            </a:r>
            <a:r>
              <a:rPr lang="zh-TW" altLang="en-US" dirty="0" smtClean="0"/>
              <a:t>名細</a:t>
            </a:r>
            <a:r>
              <a:rPr lang="zh-TW" altLang="en-US" dirty="0"/>
              <a:t>漢</a:t>
            </a:r>
            <a:r>
              <a:rPr lang="zh-TW" altLang="en-US" dirty="0" smtClean="0"/>
              <a:t>時生活</a:t>
            </a:r>
            <a:r>
              <a:rPr lang="zh-TW" altLang="en-US" dirty="0"/>
              <a:t>困苦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</a:t>
            </a:r>
            <a:r>
              <a:rPr lang="zh-TW" altLang="en-US" u="sng" dirty="0"/>
              <a:t>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</a:t>
            </a:r>
            <a:r>
              <a:rPr lang="zh-TW" altLang="en-US" u="sng" dirty="0"/>
              <a:t>生活困苦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</a:t>
            </a:r>
            <a:r>
              <a:rPr lang="zh-TW" altLang="en-US" u="sng" dirty="0"/>
              <a:t>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蔡崇名細漢時生活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</a:t>
            </a:r>
            <a:r>
              <a:rPr lang="zh-TW" altLang="en-US" u="sng" dirty="0"/>
              <a:t>細漢時生活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</a:t>
            </a:r>
            <a:r>
              <a:rPr lang="zh-TW" altLang="en-US" u="sng" dirty="0"/>
              <a:t>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</a:t>
            </a:r>
            <a:r>
              <a:rPr lang="zh-TW" altLang="en-US" u="sng" dirty="0"/>
              <a:t>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</a:t>
            </a:r>
            <a:r>
              <a:rPr lang="zh-TW" altLang="en-US" u="sng" dirty="0"/>
              <a:t>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u="sng" dirty="0"/>
              <a:t>崇名細漢</a:t>
            </a:r>
            <a:r>
              <a:rPr lang="zh-TW" altLang="en-US" u="sng" dirty="0" smtClean="0"/>
              <a:t>時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生活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en-US" altLang="zh-TW" dirty="0" smtClean="0"/>
              <a:t>……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斷詞評分方式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召</m:t>
                    </m:r>
                    <m:r>
                      <a:rPr lang="zh-TW" altLang="en-US" b="0" i="1" smtClean="0">
                        <a:latin typeface="Cambria Math"/>
                      </a:rPr>
                      <m:t>回率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答案的斷詞數量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/>
                      </a:rPr>
                      <m:t>精確</m:t>
                    </m:r>
                    <m:r>
                      <a:rPr lang="zh-TW" altLang="en-US" i="1">
                        <a:latin typeface="Cambria Math"/>
                      </a:rPr>
                      <m:t>率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結果</m:t>
                        </m:r>
                        <m:r>
                          <a:rPr lang="zh-TW" altLang="en-US" i="1">
                            <a:latin typeface="Cambria Math"/>
                          </a:rPr>
                          <m:t>的斷詞數量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zh-TW" altLang="en-US" b="0" i="1" smtClean="0">
                        <a:latin typeface="Cambria Math"/>
                      </a:rPr>
                      <m:t>測量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２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num>
                      <m:den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＋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757433"/>
              </p:ext>
            </p:extLst>
          </p:nvPr>
        </p:nvGraphicFramePr>
        <p:xfrm>
          <a:off x="10116616" y="443711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實際著的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實際毋著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結果著的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9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1"/>
            <a:ext cx="7467600" cy="345272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zh-TW" altLang="en-US" dirty="0" smtClean="0"/>
              <a:t>統計式翻譯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Brown </a:t>
            </a:r>
            <a:r>
              <a:rPr lang="en-US" altLang="zh-TW" dirty="0"/>
              <a:t>et al., </a:t>
            </a:r>
            <a:r>
              <a:rPr lang="en-US" altLang="zh-TW" dirty="0" smtClean="0"/>
              <a:t>1993</a:t>
            </a:r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2" eaLnBrk="1" hangingPunct="1"/>
            <a:r>
              <a:rPr lang="en-US" altLang="zh-TW" dirty="0" err="1" smtClean="0"/>
              <a:t>Och</a:t>
            </a:r>
            <a:r>
              <a:rPr lang="en-US" altLang="zh-TW" dirty="0" smtClean="0"/>
              <a:t> </a:t>
            </a:r>
            <a:r>
              <a:rPr lang="en-US" altLang="zh-TW" dirty="0"/>
              <a:t>and Ney, 2003</a:t>
            </a:r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en-US" altLang="zh-TW" dirty="0" err="1"/>
              <a:t>Stolcke</a:t>
            </a:r>
            <a:r>
              <a:rPr lang="en-US" altLang="zh-TW" dirty="0"/>
              <a:t>, </a:t>
            </a:r>
            <a:r>
              <a:rPr lang="en-US" altLang="zh-TW" dirty="0" smtClean="0"/>
              <a:t>2002</a:t>
            </a:r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Philipp Koehn</a:t>
            </a:r>
            <a:r>
              <a:rPr lang="en-US" altLang="zh-TW" dirty="0"/>
              <a:t> et al.</a:t>
            </a:r>
            <a:r>
              <a:rPr lang="en-US" altLang="zh-TW" dirty="0" smtClean="0"/>
              <a:t> </a:t>
            </a:r>
            <a:r>
              <a:rPr lang="en-US" altLang="zh-TW" dirty="0"/>
              <a:t>2007.</a:t>
            </a:r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192" name="群組 8191"/>
          <p:cNvGrpSpPr/>
          <p:nvPr/>
        </p:nvGrpSpPr>
        <p:grpSpPr>
          <a:xfrm>
            <a:off x="1907704" y="5086644"/>
            <a:ext cx="5619376" cy="1649484"/>
            <a:chOff x="3273104" y="4936711"/>
            <a:chExt cx="5619376" cy="1649484"/>
          </a:xfrm>
        </p:grpSpPr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3273104" y="6012752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4592925" y="6274131"/>
              <a:ext cx="68197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5273306" y="4936711"/>
              <a:ext cx="3619174" cy="1649484"/>
            </a:xfrm>
            <a:prstGeom prst="flowChartAlternateProcess">
              <a:avLst/>
            </a:prstGeom>
            <a:solidFill>
              <a:srgbClr val="7DA647">
                <a:alpha val="59000"/>
              </a:srgb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統計式翻譯模型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5277559" y="4951015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968447" y="5467766"/>
              <a:ext cx="901062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5274896" y="5962070"/>
              <a:ext cx="830262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3273105" y="5017851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4592926" y="5279230"/>
              <a:ext cx="681970" cy="994902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6338879" y="6012988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6338879" y="5017293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cxnSp>
          <p:nvCxnSpPr>
            <p:cNvPr id="17" name="AutoShape 13"/>
            <p:cNvCxnSpPr>
              <a:cxnSpLocks noChangeShapeType="1"/>
              <a:stCxn id="15" idx="3"/>
              <a:endCxn id="17418" idx="1"/>
            </p:cNvCxnSpPr>
            <p:nvPr/>
          </p:nvCxnSpPr>
          <p:spPr bwMode="auto">
            <a:xfrm flipV="1">
              <a:off x="7618669" y="5761454"/>
              <a:ext cx="349778" cy="5126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2"/>
            <p:cNvCxnSpPr>
              <a:cxnSpLocks noChangeShapeType="1"/>
              <a:stCxn id="16" idx="3"/>
              <a:endCxn id="17418" idx="1"/>
            </p:cNvCxnSpPr>
            <p:nvPr/>
          </p:nvCxnSpPr>
          <p:spPr bwMode="auto">
            <a:xfrm>
              <a:off x="7618669" y="5279231"/>
              <a:ext cx="349778" cy="48222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AutoShape 26"/>
            <p:cNvCxnSpPr>
              <a:cxnSpLocks noChangeShapeType="1"/>
              <a:stCxn id="17424" idx="3"/>
              <a:endCxn id="15" idx="1"/>
            </p:cNvCxnSpPr>
            <p:nvPr/>
          </p:nvCxnSpPr>
          <p:spPr bwMode="auto">
            <a:xfrm>
              <a:off x="6105158" y="6274132"/>
              <a:ext cx="23372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直線單箭頭接點 22"/>
            <p:cNvCxnSpPr>
              <a:stCxn id="17415" idx="3"/>
              <a:endCxn id="16" idx="1"/>
            </p:cNvCxnSpPr>
            <p:nvPr/>
          </p:nvCxnSpPr>
          <p:spPr bwMode="auto">
            <a:xfrm>
              <a:off x="6109409" y="5279230"/>
              <a:ext cx="2294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6" idx="3"/>
              <a:endCxn id="17415" idx="1"/>
            </p:cNvCxnSpPr>
            <p:nvPr/>
          </p:nvCxnSpPr>
          <p:spPr bwMode="auto">
            <a:xfrm>
              <a:off x="4592926" y="5279230"/>
              <a:ext cx="6846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053731"/>
              </p:ext>
            </p:extLst>
          </p:nvPr>
        </p:nvGraphicFramePr>
        <p:xfrm>
          <a:off x="4204017" y="3501008"/>
          <a:ext cx="47980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0"/>
                <a:gridCol w="2760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閩南語語句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合理程度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zh-TW" altLang="en-US" baseline="0" dirty="0" smtClean="0"/>
                        <a:t> 早時 </a:t>
                      </a:r>
                      <a:r>
                        <a:rPr lang="zh-TW" altLang="en-US" b="1" baseline="0" dirty="0" smtClean="0"/>
                        <a:t>食 菜頭粿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語料較會出現，機率懸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r>
                        <a:rPr lang="zh-TW" altLang="en-US" baseline="0" dirty="0" smtClean="0"/>
                        <a:t> 早時 </a:t>
                      </a:r>
                      <a:r>
                        <a:rPr lang="zh-TW" altLang="en-US" b="1" baseline="0" dirty="0" smtClean="0"/>
                        <a:t>食 電話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語料較罕得出現，機率低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15053"/>
              </p:ext>
            </p:extLst>
          </p:nvPr>
        </p:nvGraphicFramePr>
        <p:xfrm>
          <a:off x="4445317" y="2132856"/>
          <a:ext cx="4315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0"/>
                <a:gridCol w="22783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 早上 有來 幫忙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 早時 有來 鬥相共</a:t>
                      </a:r>
                      <a:endParaRPr lang="zh-TW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幫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忙</a:t>
                      </a:r>
                      <a:r>
                        <a:rPr lang="zh-TW" altLang="en-US" b="0" dirty="0" smtClean="0"/>
                        <a:t> 解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決 問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題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鬥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相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共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en-US" b="0" dirty="0" smtClean="0"/>
                        <a:t>解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決 問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題</a:t>
                      </a:r>
                      <a:endParaRPr lang="zh-TW" alt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29057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290576"/>
              </a:xfrm>
              <a:blipFill rotWithShape="1">
                <a:blip r:embed="rId3"/>
                <a:stretch>
                  <a:fillRect l="-490" t="-2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Cavnar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 smtClean="0"/>
              <a:t>Trenkle</a:t>
            </a:r>
            <a:r>
              <a:rPr lang="en-US" altLang="zh-TW" dirty="0" smtClean="0"/>
              <a:t>, 1994</a:t>
            </a:r>
          </a:p>
          <a:p>
            <a:pPr lvl="2"/>
            <a:r>
              <a:rPr lang="zh-TW" altLang="en-US" dirty="0"/>
              <a:t>用語言模型算分數</a:t>
            </a:r>
            <a:endParaRPr lang="en-US" altLang="zh-TW" dirty="0"/>
          </a:p>
          <a:p>
            <a:pPr lvl="2"/>
            <a:r>
              <a:rPr lang="zh-TW" altLang="en-US" dirty="0" smtClean="0"/>
              <a:t>以字元為單位</a:t>
            </a:r>
            <a:endParaRPr lang="en-US" altLang="zh-TW" dirty="0" smtClean="0"/>
          </a:p>
          <a:p>
            <a:r>
              <a:rPr lang="zh-TW" altLang="en-US" dirty="0"/>
              <a:t>語料</a:t>
            </a:r>
            <a:r>
              <a:rPr lang="zh-TW" altLang="en-US" dirty="0" smtClean="0"/>
              <a:t>對齊</a:t>
            </a:r>
            <a:endParaRPr lang="en-US" altLang="zh-TW" dirty="0" smtClean="0"/>
          </a:p>
          <a:p>
            <a:pPr lvl="1"/>
            <a:r>
              <a:rPr lang="en-US" altLang="zh-TW" dirty="0" err="1"/>
              <a:t>Sennrich</a:t>
            </a:r>
            <a:r>
              <a:rPr lang="en-US" altLang="zh-TW" dirty="0"/>
              <a:t> and Volk, 2010</a:t>
            </a:r>
            <a:endParaRPr lang="zh-TW" altLang="en-US" dirty="0"/>
          </a:p>
          <a:p>
            <a:pPr lvl="2"/>
            <a:r>
              <a:rPr lang="zh-TW" altLang="en-US" dirty="0" smtClean="0"/>
              <a:t>用翻譯模型鬥對齊語料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1843868" y="4839569"/>
            <a:ext cx="4345565" cy="1635178"/>
            <a:chOff x="1843868" y="4839569"/>
            <a:chExt cx="4345565" cy="1635178"/>
          </a:xfrm>
        </p:grpSpPr>
        <p:sp>
          <p:nvSpPr>
            <p:cNvPr id="5" name="AutoShape 14"/>
            <p:cNvSpPr>
              <a:spLocks noChangeArrowheads="1"/>
            </p:cNvSpPr>
            <p:nvPr/>
          </p:nvSpPr>
          <p:spPr bwMode="auto">
            <a:xfrm>
              <a:off x="1843868" y="5901306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6" name="AutoShape 24"/>
            <p:cNvCxnSpPr>
              <a:cxnSpLocks noChangeShapeType="1"/>
              <a:stCxn id="5" idx="3"/>
              <a:endCxn id="10" idx="1"/>
            </p:cNvCxnSpPr>
            <p:nvPr/>
          </p:nvCxnSpPr>
          <p:spPr bwMode="auto">
            <a:xfrm>
              <a:off x="3163689" y="6162685"/>
              <a:ext cx="1843047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733123" y="4839569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翻譯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Moses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25"/>
            <p:cNvSpPr>
              <a:spLocks noChangeArrowheads="1"/>
            </p:cNvSpPr>
            <p:nvPr/>
          </p:nvSpPr>
          <p:spPr bwMode="auto">
            <a:xfrm>
              <a:off x="5006736" y="5850624"/>
              <a:ext cx="1085604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err="1" smtClean="0">
                  <a:solidFill>
                    <a:srgbClr val="000000"/>
                  </a:solidFill>
                  <a:latin typeface="AR PL UMing TW"/>
                </a:rPr>
                <a:t>Bleualign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>
              <a:off x="1843869" y="4906405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4909643" y="4905847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閩南語翻譯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5" name="AutoShape 13"/>
            <p:cNvCxnSpPr>
              <a:cxnSpLocks noChangeShapeType="1"/>
              <a:stCxn id="14" idx="2"/>
              <a:endCxn id="10" idx="0"/>
            </p:cNvCxnSpPr>
            <p:nvPr/>
          </p:nvCxnSpPr>
          <p:spPr bwMode="auto">
            <a:xfrm>
              <a:off x="5549538" y="5429722"/>
              <a:ext cx="0" cy="4209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直線單箭頭接點 17"/>
            <p:cNvCxnSpPr>
              <a:stCxn id="8" idx="3"/>
              <a:endCxn id="14" idx="1"/>
            </p:cNvCxnSpPr>
            <p:nvPr/>
          </p:nvCxnSpPr>
          <p:spPr bwMode="auto">
            <a:xfrm>
              <a:off x="4564973" y="5167784"/>
              <a:ext cx="3446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11" idx="3"/>
              <a:endCxn id="8" idx="1"/>
            </p:cNvCxnSpPr>
            <p:nvPr/>
          </p:nvCxnSpPr>
          <p:spPr bwMode="auto">
            <a:xfrm>
              <a:off x="3163690" y="5167784"/>
              <a:ext cx="5694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79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貢獻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比較漢語語料樣式對翻譯的影響</a:t>
            </a:r>
            <a:endParaRPr lang="en-US" altLang="zh-TW" dirty="0" smtClean="0"/>
          </a:p>
          <a:p>
            <a:r>
              <a:rPr lang="zh-TW" altLang="en-US" dirty="0" smtClean="0"/>
              <a:t>提出一个整理漢語語料的方法</a:t>
            </a:r>
            <a:endParaRPr lang="en-US" altLang="zh-TW" dirty="0" smtClean="0"/>
          </a:p>
          <a:p>
            <a:r>
              <a:rPr lang="zh-TW" altLang="en-US" dirty="0" smtClean="0"/>
              <a:t>分類兩種漢語的方法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37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/>
              <a:t>相關文獻佮背景</a:t>
            </a:r>
            <a:r>
              <a:rPr lang="zh-TW" altLang="en-US" dirty="0" smtClean="0"/>
              <a:t>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研究方法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五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第三節：研究方法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/>
              <a:t>語料預處理</a:t>
            </a:r>
            <a:r>
              <a:rPr lang="zh-TW" altLang="en-US" dirty="0" smtClean="0"/>
              <a:t>，予華語閩南語</a:t>
            </a:r>
            <a:r>
              <a:rPr lang="zh-TW" altLang="en-US" dirty="0"/>
              <a:t>翻譯</a:t>
            </a:r>
            <a:r>
              <a:rPr lang="zh-TW" altLang="en-US" dirty="0" smtClean="0"/>
              <a:t>，</a:t>
            </a:r>
            <a:r>
              <a:rPr lang="zh-TW" altLang="en-US" dirty="0"/>
              <a:t>效</a:t>
            </a:r>
            <a:r>
              <a:rPr lang="zh-TW" altLang="en-US" dirty="0" smtClean="0"/>
              <a:t>果較好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做評分標準</a:t>
            </a:r>
            <a:endParaRPr lang="en-US" altLang="zh-TW" dirty="0" smtClean="0"/>
          </a:p>
          <a:p>
            <a:r>
              <a:rPr lang="zh-TW" altLang="en-US" dirty="0" smtClean="0"/>
              <a:t>語料</a:t>
            </a:r>
            <a:r>
              <a:rPr lang="zh-TW" altLang="en-US" dirty="0"/>
              <a:t>形式愈</a:t>
            </a:r>
            <a:r>
              <a:rPr lang="zh-TW" altLang="en-US" dirty="0" smtClean="0"/>
              <a:t>統一</a:t>
            </a:r>
            <a:r>
              <a:rPr lang="zh-TW" altLang="en-US" dirty="0"/>
              <a:t>翻譯</a:t>
            </a:r>
            <a:r>
              <a:rPr lang="zh-TW" altLang="en-US" dirty="0" smtClean="0"/>
              <a:t>愈好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</a:t>
            </a:r>
            <a:r>
              <a:rPr lang="zh-TW" altLang="en-US" dirty="0"/>
              <a:t>个問題</a:t>
            </a:r>
            <a:r>
              <a:rPr lang="zh-TW" altLang="en-US" dirty="0" smtClean="0"/>
              <a:t>，按</a:t>
            </a:r>
            <a:r>
              <a:rPr lang="zh-TW" altLang="en-US" dirty="0"/>
              <a:t>怎斷詞（閩南語斷詞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pPr lvl="1"/>
            <a:r>
              <a:rPr lang="zh-TW" altLang="en-US" dirty="0" smtClean="0"/>
              <a:t>第二个</a:t>
            </a:r>
            <a:r>
              <a:rPr lang="zh-TW" altLang="en-US" dirty="0"/>
              <a:t>問題</a:t>
            </a:r>
            <a:r>
              <a:rPr lang="zh-TW" altLang="en-US" dirty="0" smtClean="0"/>
              <a:t>，有的</a:t>
            </a:r>
            <a:r>
              <a:rPr lang="zh-TW" altLang="en-US" dirty="0"/>
              <a:t>詞翻</a:t>
            </a:r>
            <a:r>
              <a:rPr lang="zh-TW" altLang="en-US" dirty="0" smtClean="0"/>
              <a:t>袂出來（未知詞問題）</a:t>
            </a:r>
            <a:endParaRPr lang="zh-TW" altLang="en-US" dirty="0"/>
          </a:p>
          <a:p>
            <a:r>
              <a:rPr lang="zh-TW" altLang="en-US" dirty="0" smtClean="0"/>
              <a:t>語料</a:t>
            </a:r>
            <a:r>
              <a:rPr lang="zh-TW" altLang="en-US" dirty="0"/>
              <a:t>愈濟愈</a:t>
            </a:r>
            <a:r>
              <a:rPr lang="zh-TW" altLang="en-US" dirty="0" smtClean="0"/>
              <a:t>好，所以加語料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第三个</a:t>
            </a:r>
            <a:r>
              <a:rPr lang="zh-TW" altLang="en-US" dirty="0"/>
              <a:t>問題，按怎加入資料無完整的語料庫（</a:t>
            </a:r>
            <a:r>
              <a:rPr lang="zh-TW" altLang="en-US" dirty="0" smtClean="0"/>
              <a:t>整理語料）</a:t>
            </a:r>
            <a:endParaRPr lang="zh-TW" altLang="en-US" dirty="0"/>
          </a:p>
          <a:p>
            <a:pPr lvl="1"/>
            <a:r>
              <a:rPr lang="zh-TW" altLang="en-US" dirty="0" smtClean="0"/>
              <a:t>第四个</a:t>
            </a:r>
            <a:r>
              <a:rPr lang="zh-TW" altLang="en-US" dirty="0"/>
              <a:t>問題，網路語料需要分華語佮閩南語（分類</a:t>
            </a:r>
            <a:r>
              <a:rPr lang="zh-TW" altLang="en-US" dirty="0" smtClean="0"/>
              <a:t>語言</a:t>
            </a:r>
            <a:r>
              <a:rPr lang="zh-TW" altLang="en-US" dirty="0"/>
              <a:t>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第一个</a:t>
            </a:r>
            <a:r>
              <a:rPr lang="zh-TW" altLang="en-US" dirty="0"/>
              <a:t>問題</a:t>
            </a:r>
            <a:r>
              <a:rPr lang="zh-TW" altLang="en-US" dirty="0" smtClean="0"/>
              <a:t>－閩南語斷詞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全漢佮全羅的閩南語句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/>
          </a:p>
          <a:p>
            <a:pPr lvl="1"/>
            <a:r>
              <a:rPr lang="zh-TW" altLang="en-US" dirty="0" smtClean="0"/>
              <a:t>斷詞的全漢佮全</a:t>
            </a:r>
            <a:r>
              <a:rPr lang="zh-TW" altLang="en-US" dirty="0"/>
              <a:t>羅的閩南語句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1166"/>
              </p:ext>
            </p:extLst>
          </p:nvPr>
        </p:nvGraphicFramePr>
        <p:xfrm>
          <a:off x="611560" y="4077072"/>
          <a:ext cx="5902960" cy="147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2180"/>
                <a:gridCol w="4970780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自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en-US" b="0" dirty="0" smtClean="0"/>
                        <a:t>稱 一</a:t>
                      </a:r>
                      <a:r>
                        <a:rPr lang="en-US" altLang="zh-TW" b="0" baseline="0" dirty="0" smtClean="0"/>
                        <a:t> </a:t>
                      </a:r>
                      <a:r>
                        <a:rPr lang="zh-TW" altLang="en-US" b="0" baseline="0" dirty="0" smtClean="0"/>
                        <a:t>世 人</a:t>
                      </a:r>
                      <a:r>
                        <a:rPr lang="zh-TW" altLang="en-US" b="0" dirty="0" smtClean="0"/>
                        <a:t> 離 袂</a:t>
                      </a:r>
                      <a:r>
                        <a:rPr lang="en-US" altLang="zh-TW" b="0" baseline="0" dirty="0" smtClean="0"/>
                        <a:t> </a:t>
                      </a:r>
                      <a:r>
                        <a:rPr lang="zh-TW" altLang="en-US" b="0" dirty="0" smtClean="0"/>
                        <a:t>開 預 報 工 作 的 吳 德 榮</a:t>
                      </a:r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tsu7 tshing1 tsit8 si3 lang5 li5 be7</a:t>
                      </a:r>
                      <a:r>
                        <a:rPr lang="en-US" altLang="zh-TW" b="0" baseline="0" dirty="0" smtClean="0"/>
                        <a:t> </a:t>
                      </a:r>
                      <a:r>
                        <a:rPr lang="en-US" altLang="zh-TW" b="0" dirty="0" smtClean="0"/>
                        <a:t>khui1 …</a:t>
                      </a:r>
                      <a:endParaRPr lang="zh-TW" alt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自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稱 一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世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人 離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袂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開 預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報 工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作 的 吳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德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tsu7-tshing1 tsit8-si3-lang5 li5-be7-khui1 …</a:t>
                      </a:r>
                      <a:endParaRPr lang="zh-TW" altLang="en-US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2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第二个</a:t>
            </a:r>
            <a:r>
              <a:rPr lang="zh-TW" altLang="en-US" dirty="0"/>
              <a:t>問題－</a:t>
            </a:r>
            <a:r>
              <a:rPr lang="zh-TW" altLang="zh-TW" dirty="0" smtClean="0"/>
              <a:t>未知</a:t>
            </a:r>
            <a:r>
              <a:rPr lang="zh-TW" altLang="zh-TW" dirty="0"/>
              <a:t>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華語句</a:t>
            </a:r>
            <a:endParaRPr lang="en-US" altLang="zh-TW" dirty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閩南語句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25238"/>
              </p:ext>
            </p:extLst>
          </p:nvPr>
        </p:nvGraphicFramePr>
        <p:xfrm>
          <a:off x="2411760" y="3501008"/>
          <a:ext cx="6626860" cy="25958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287780"/>
                <a:gridCol w="53390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自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稱 </a:t>
                      </a:r>
                      <a:r>
                        <a:rPr lang="zh-TW" altLang="en-US" b="1" dirty="0" smtClean="0"/>
                        <a:t>一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輩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子</a:t>
                      </a:r>
                      <a:r>
                        <a:rPr lang="zh-TW" altLang="en-US" dirty="0" smtClean="0"/>
                        <a:t> 離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不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開 預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報 工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作 的 吳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德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榮 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0" lang="zh-TW" alt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tsu7-tshing1 </a:t>
                      </a:r>
                      <a:r>
                        <a:rPr lang="en-US" altLang="zh-TW" b="1" dirty="0" smtClean="0"/>
                        <a:t>tsit8-si3-lang5</a:t>
                      </a:r>
                      <a:r>
                        <a:rPr lang="en-US" altLang="zh-TW" dirty="0" smtClean="0"/>
                        <a:t> li5-be7-khui1 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始 </a:t>
                      </a:r>
                      <a:r>
                        <a:rPr lang="zh-TW" altLang="en-US" b="1" dirty="0" smtClean="0"/>
                        <a:t>憂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愁</a:t>
                      </a:r>
                      <a:r>
                        <a:rPr lang="zh-TW" altLang="en-US" dirty="0" smtClean="0"/>
                        <a:t> 了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khai1-si2 </a:t>
                      </a:r>
                      <a:r>
                        <a:rPr kumimoji="0" lang="en-US" altLang="zh-TW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u1-tshiu5</a:t>
                      </a:r>
                      <a:r>
                        <a:rPr kumimoji="0" lang="en-US" altLang="zh-TW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ah4 </a:t>
                      </a:r>
                      <a:r>
                        <a:rPr kumimoji="0" lang="zh-TW" alt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一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輩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子 </a:t>
                      </a:r>
                      <a:r>
                        <a:rPr lang="zh-TW" altLang="en-US" dirty="0" smtClean="0"/>
                        <a:t>吃 穿 都 不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用 </a:t>
                      </a:r>
                      <a:r>
                        <a:rPr lang="zh-TW" altLang="en-US" b="1" dirty="0" smtClean="0"/>
                        <a:t>愁</a:t>
                      </a:r>
                      <a:r>
                        <a:rPr lang="zh-TW" altLang="en-US" dirty="0" smtClean="0"/>
                        <a:t> 了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/>
                        <a:t>tsit8-si3-lang5</a:t>
                      </a:r>
                      <a:r>
                        <a:rPr lang="en-US" altLang="zh-TW" dirty="0" smtClean="0"/>
                        <a:t> tsiah8 tshing7 long2 m7-bian2 </a:t>
                      </a:r>
                      <a:r>
                        <a:rPr lang="zh-TW" altLang="en-US" b="1" dirty="0" smtClean="0"/>
                        <a:t>愁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60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第三个</a:t>
            </a:r>
            <a:r>
              <a:rPr lang="zh-TW" altLang="en-US" dirty="0"/>
              <a:t>問題</a:t>
            </a:r>
            <a:r>
              <a:rPr lang="zh-TW" altLang="en-US" dirty="0" smtClean="0"/>
              <a:t>－</a:t>
            </a:r>
            <a:r>
              <a:rPr lang="zh-TW" altLang="en-US" dirty="0"/>
              <a:t>整理語料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/>
              <a:t>全漢、全羅、斷詞</a:t>
            </a:r>
            <a:r>
              <a:rPr lang="zh-TW" altLang="en-US" dirty="0" smtClean="0"/>
              <a:t>無完整的閩南語句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有全漢、全羅、斷詞的閩南語句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905223"/>
              </p:ext>
            </p:extLst>
          </p:nvPr>
        </p:nvGraphicFramePr>
        <p:xfrm>
          <a:off x="323528" y="3645024"/>
          <a:ext cx="4961553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1553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流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閣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再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展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 kui2 kang1 han5 liu5 koh4 tsai3 tian2 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965172"/>
              </p:ext>
            </p:extLst>
          </p:nvPr>
        </p:nvGraphicFramePr>
        <p:xfrm>
          <a:off x="3347864" y="5229200"/>
          <a:ext cx="4961553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1553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幾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流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閣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再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展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 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 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 </a:t>
                      </a:r>
                      <a:r>
                        <a:rPr lang="zh-TW" altLang="zh-TW" dirty="0" smtClean="0"/>
                        <a:t>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弧形箭號 (下彎) 5"/>
          <p:cNvSpPr/>
          <p:nvPr/>
        </p:nvSpPr>
        <p:spPr>
          <a:xfrm rot="3024297">
            <a:off x="5678937" y="4291425"/>
            <a:ext cx="1008112" cy="5628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第四个</a:t>
            </a:r>
            <a:r>
              <a:rPr lang="zh-TW" altLang="en-US" dirty="0"/>
              <a:t>問題</a:t>
            </a:r>
            <a:r>
              <a:rPr lang="zh-TW" altLang="en-US" dirty="0" smtClean="0"/>
              <a:t>－分類語言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一段語句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是閩南語，抑是華語</a:t>
            </a: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6788"/>
              </p:ext>
            </p:extLst>
          </p:nvPr>
        </p:nvGraphicFramePr>
        <p:xfrm>
          <a:off x="323528" y="3645024"/>
          <a:ext cx="806097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792"/>
                <a:gridCol w="932180"/>
              </a:tblGrid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語句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語言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55033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</a:t>
            </a:r>
            <a:r>
              <a:rPr lang="zh-TW" altLang="en-US" dirty="0" smtClean="0"/>
              <a:t>詞－拄好長度斷詞方法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閃避長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優先的缺點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字平均分配到</a:t>
                </a:r>
                <a:r>
                  <a:rPr lang="zh-TW" altLang="en-US" dirty="0" smtClean="0"/>
                  <a:t>逐个詞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詞數愈少愈好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用</a:t>
                </a:r>
                <a:r>
                  <a:rPr lang="zh-TW" altLang="zh-TW" dirty="0"/>
                  <a:t>維特比（</a:t>
                </a:r>
                <a:r>
                  <a:rPr lang="en-US" altLang="zh-TW" dirty="0"/>
                  <a:t>Viterbi</a:t>
                </a:r>
                <a:r>
                  <a:rPr lang="zh-TW" altLang="zh-TW" dirty="0"/>
                  <a:t>）</a:t>
                </a:r>
                <a:r>
                  <a:rPr lang="zh-TW" altLang="zh-TW" dirty="0" smtClean="0"/>
                  <a:t>揣</a:t>
                </a:r>
                <a:r>
                  <a:rPr lang="zh-TW" altLang="en-US" dirty="0" smtClean="0"/>
                  <a:t>出成本</a:t>
                </a:r>
                <a:r>
                  <a:rPr lang="zh-TW" altLang="zh-TW" dirty="0" smtClean="0"/>
                  <a:t>上</a:t>
                </a:r>
                <a:r>
                  <a:rPr lang="zh-TW" altLang="zh-TW" dirty="0"/>
                  <a:t>低的斷詞切</a:t>
                </a:r>
                <a:r>
                  <a:rPr lang="zh-TW" altLang="zh-TW" dirty="0" smtClean="0"/>
                  <a:t>法</a:t>
                </a:r>
                <a:endParaRPr lang="zh-TW" altLang="zh-TW" dirty="0"/>
              </a:p>
              <a:p>
                <a:pPr lvl="1" eaLnBrk="1" hangingPunct="1">
                  <a:defRPr/>
                </a:pPr>
                <a:r>
                  <a:rPr lang="zh-TW" altLang="en-US" dirty="0"/>
                  <a:t>要求成本愈低愈好</a:t>
                </a:r>
                <a:endParaRPr lang="en-US" altLang="zh-TW" dirty="0"/>
              </a:p>
              <a:p>
                <a:pPr lvl="2" eaLnBrk="1" hangingPunct="1">
                  <a:defRPr/>
                </a:pPr>
                <a:r>
                  <a:rPr lang="zh-TW" altLang="en-US" dirty="0"/>
                  <a:t>成本函數</a:t>
                </a:r>
                <a:endParaRPr lang="zh-TW" altLang="zh-TW" dirty="0"/>
              </a:p>
              <a:p>
                <a:pPr lvl="3" eaLnBrk="1" hangingPunct="1">
                  <a:defRPr/>
                </a:pPr>
                <a:r>
                  <a:rPr lang="en-US" altLang="zh-TW" dirty="0"/>
                  <a:t>n</a:t>
                </a:r>
                <a:r>
                  <a:rPr lang="zh-TW" altLang="zh-TW" dirty="0"/>
                  <a:t>字詞</a:t>
                </a:r>
                <a:r>
                  <a:rPr lang="zh-TW" altLang="en-US" dirty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若一句話攏總</a:t>
                </a:r>
                <a:r>
                  <a:rPr lang="en-US" altLang="zh-TW" dirty="0" smtClean="0"/>
                  <a:t>m</a:t>
                </a:r>
                <a:r>
                  <a:rPr lang="zh-TW" altLang="en-US" dirty="0" smtClean="0"/>
                  <a:t>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a:rPr lang="zh-TW" altLang="en-US" dirty="0">
                        <a:latin typeface="Cambria Math"/>
                      </a:rPr>
                      <m:t>拄</m:t>
                    </m:r>
                    <m:r>
                      <a:rPr lang="zh-TW" altLang="en-US" b="0" i="1" dirty="0" smtClean="0">
                        <a:latin typeface="Cambria Math"/>
                      </a:rPr>
                      <m:t>好長度斷詞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pPr lvl="2" eaLnBrk="1" hangingPunct="1">
                  <a:defRPr/>
                </a:pPr>
                <a:r>
                  <a:rPr lang="zh-TW" altLang="en-US" b="0" i="1" dirty="0" smtClean="0">
                    <a:latin typeface="Cambria Math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+2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]</m:t>
                    </m:r>
                    <m:r>
                      <a:rPr lang="zh-TW" altLang="en-US" i="1">
                        <a:latin typeface="Cambria Math"/>
                      </a:rPr>
                      <m:t>是一个詞</m:t>
                    </m:r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pPr lvl="2"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𝑟𝑒𝑡𝑢𝑟𝑛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/>
                              </a:rPr>
                              <m:t>m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zh-TW" altLang="en-US" b="0" i="1" smtClean="0">
                                <a:latin typeface="Cambria Math"/>
                              </a:rPr>
                              <m:t>，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skw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zh-TW" altLang="en-US" dirty="0">
                            <a:latin typeface="Cambria Math"/>
                          </a:rPr>
                          <m:t>拄</m:t>
                        </m:r>
                        <m:r>
                          <a:rPr lang="zh-TW" altLang="en-US" i="1" dirty="0">
                            <a:latin typeface="Cambria Math"/>
                          </a:rPr>
                          <m:t>好長度斷詞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func>
                  </m:oMath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490" t="-2689" b="-79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11842"/>
              </p:ext>
            </p:extLst>
          </p:nvPr>
        </p:nvGraphicFramePr>
        <p:xfrm>
          <a:off x="3852312" y="1844824"/>
          <a:ext cx="525658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381"/>
                <a:gridCol w="321020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閩南語斷詞－拄</a:t>
            </a:r>
            <a:r>
              <a:rPr lang="zh-TW" altLang="en-US" dirty="0" smtClean="0"/>
              <a:t>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13052"/>
              </p:ext>
            </p:extLst>
          </p:nvPr>
        </p:nvGraphicFramePr>
        <p:xfrm>
          <a:off x="827584" y="2276872"/>
          <a:ext cx="776514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80"/>
                <a:gridCol w="3205480"/>
                <a:gridCol w="248448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成本</a:t>
                      </a:r>
                      <a:endParaRPr lang="zh-TW" altLang="en-US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…+1/1+1/3+…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…+1/2+1/2+…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…+1/2+1/1+1/1+…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…+1/1+1/3+…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6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en-US" dirty="0" smtClean="0">
                <a:latin typeface="微軟正黑體" panose="020B0604030504040204" pitchFamily="34" charset="-120"/>
              </a:rPr>
              <a:t>未知詞問題</a:t>
            </a:r>
            <a:r>
              <a:rPr lang="zh-TW" altLang="en-US" dirty="0">
                <a:latin typeface="微軟正黑體" panose="020B0604030504040204" pitchFamily="34" charset="-120"/>
              </a:rPr>
              <a:t>－</a:t>
            </a:r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  <a:r>
              <a:rPr lang="zh-TW" altLang="en-US" dirty="0" smtClean="0">
                <a:latin typeface="微軟正黑體" panose="020B0604030504040204" pitchFamily="34" charset="-120"/>
              </a:rPr>
              <a:t>方法</a:t>
            </a:r>
            <a:endParaRPr lang="zh-TW" altLang="zh-TW" dirty="0" smtClean="0">
              <a:latin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/>
              <a:lstStyle/>
              <a:p>
                <a:pPr eaLnBrk="1" hangingPunct="1"/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原本華語句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 smtClean="0"/>
                  <a:t>…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華語詞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先用斷詞翻譯，得著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閩南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攏是</a:t>
                </a:r>
                <a:r>
                  <a:rPr lang="zh-TW" altLang="zh-TW" dirty="0" smtClean="0"/>
                  <a:t>未知詞</a:t>
                </a:r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 smtClean="0"/>
                  <a:t>是已知詞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提</a:t>
                </a:r>
                <a:r>
                  <a:rPr lang="zh-TW" altLang="zh-TW" dirty="0" smtClean="0"/>
                  <a:t>去斷字翻譯</a:t>
                </a:r>
                <a:r>
                  <a:rPr lang="zh-TW" altLang="en-US" dirty="0" smtClean="0"/>
                  <a:t>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共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 smtClean="0"/>
                  <a:t>內的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換做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TW" altLang="en-US" b="0" i="1" smtClean="0">
                        <a:latin typeface="Cambria Math"/>
                      </a:rPr>
                      <m:t>，得著</m:t>
                    </m:r>
                    <m:r>
                      <a:rPr lang="en-US" altLang="zh-TW" b="0" i="1" smtClean="0">
                        <a:latin typeface="Cambria Math"/>
                      </a:rPr>
                      <m:t>𝑀</m:t>
                    </m:r>
                    <m:r>
                      <a:rPr lang="en-US" altLang="zh-TW" b="0" i="1" smtClean="0">
                        <a:latin typeface="Cambria Math"/>
                      </a:rPr>
                      <m:t>′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重做第</a:t>
                </a:r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步，到無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存在為止</a:t>
                </a:r>
                <a:endParaRPr lang="en-US" altLang="zh-TW" dirty="0" smtClean="0"/>
              </a:p>
              <a:p>
                <a:pPr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2560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40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7704" y="3022669"/>
            <a:ext cx="561662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未知詞問題－</a:t>
            </a:r>
            <a:r>
              <a:rPr lang="zh-TW" altLang="zh-TW" dirty="0">
                <a:latin typeface="微軟正黑體" panose="020B0604030504040204" pitchFamily="34" charset="-120"/>
              </a:rPr>
              <a:t>未知詞另外</a:t>
            </a:r>
            <a:r>
              <a:rPr lang="zh-TW" altLang="zh-TW" dirty="0" smtClean="0">
                <a:latin typeface="微軟正黑體" panose="020B0604030504040204" pitchFamily="34" charset="-120"/>
              </a:rPr>
              <a:t>翻譯</a:t>
            </a:r>
            <a:r>
              <a:rPr lang="zh-TW" altLang="en-US" dirty="0" smtClean="0">
                <a:latin typeface="微軟正黑體" panose="020B0604030504040204" pitchFamily="34" charset="-120"/>
              </a:rPr>
              <a:t>流程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1792382"/>
            <a:ext cx="5616624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331640" y="17926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31640" y="3016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3543659" y="3022669"/>
            <a:ext cx="2336250" cy="668645"/>
            <a:chOff x="3543659" y="2708920"/>
            <a:chExt cx="2336250" cy="668645"/>
          </a:xfrm>
        </p:grpSpPr>
        <p:sp>
          <p:nvSpPr>
            <p:cNvPr id="11" name="橢圓 10"/>
            <p:cNvSpPr/>
            <p:nvPr/>
          </p:nvSpPr>
          <p:spPr>
            <a:xfrm>
              <a:off x="4153217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橢圓 9"/>
            <p:cNvSpPr/>
            <p:nvPr/>
          </p:nvSpPr>
          <p:spPr>
            <a:xfrm>
              <a:off x="3543659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5296170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  <a:p>
                  <a:endParaRPr lang="zh-TW" altLang="en-US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字方塊 13"/>
            <p:cNvSpPr txBox="1"/>
            <p:nvPr/>
          </p:nvSpPr>
          <p:spPr>
            <a:xfrm>
              <a:off x="4788412" y="27402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sp>
        <p:nvSpPr>
          <p:cNvPr id="16" name="向下箭號 15"/>
          <p:cNvSpPr/>
          <p:nvPr/>
        </p:nvSpPr>
        <p:spPr>
          <a:xfrm>
            <a:off x="4419913" y="2418924"/>
            <a:ext cx="368499" cy="506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543658" y="3789040"/>
            <a:ext cx="2285907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331640" y="37890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3543659" y="3789040"/>
            <a:ext cx="2336250" cy="668645"/>
            <a:chOff x="3543659" y="2708920"/>
            <a:chExt cx="2336250" cy="668645"/>
          </a:xfrm>
        </p:grpSpPr>
        <p:sp>
          <p:nvSpPr>
            <p:cNvPr id="30" name="橢圓 29"/>
            <p:cNvSpPr/>
            <p:nvPr/>
          </p:nvSpPr>
          <p:spPr>
            <a:xfrm>
              <a:off x="4153217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橢圓 31"/>
            <p:cNvSpPr/>
            <p:nvPr/>
          </p:nvSpPr>
          <p:spPr>
            <a:xfrm>
              <a:off x="3543659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5296170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  <a:p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文字方塊 35"/>
            <p:cNvSpPr txBox="1"/>
            <p:nvPr/>
          </p:nvSpPr>
          <p:spPr>
            <a:xfrm>
              <a:off x="4788412" y="27402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sp>
        <p:nvSpPr>
          <p:cNvPr id="37" name="向下箭號 36"/>
          <p:cNvSpPr/>
          <p:nvPr/>
        </p:nvSpPr>
        <p:spPr>
          <a:xfrm>
            <a:off x="4419913" y="4287768"/>
            <a:ext cx="368499" cy="50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543658" y="4797152"/>
            <a:ext cx="2285907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1322961" y="47971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907704" y="5661248"/>
            <a:ext cx="561662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3543658" y="5661248"/>
            <a:ext cx="2285907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1331640" y="56612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77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</a:t>
            </a:r>
            <a:r>
              <a:rPr lang="zh-TW" altLang="en-US" dirty="0" smtClean="0"/>
              <a:t>語料</a:t>
            </a:r>
            <a:r>
              <a:rPr lang="zh-TW" altLang="en-US" dirty="0"/>
              <a:t>－</a:t>
            </a: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80226"/>
              </p:ext>
            </p:extLst>
          </p:nvPr>
        </p:nvGraphicFramePr>
        <p:xfrm>
          <a:off x="179512" y="1844824"/>
          <a:ext cx="884267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380"/>
                <a:gridCol w="703580"/>
                <a:gridCol w="1084580"/>
                <a:gridCol w="703580"/>
                <a:gridCol w="496155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zh-TW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全漢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全羅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斷詞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教育部辭典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</a:t>
                      </a:r>
                      <a:r>
                        <a:rPr lang="en-US" altLang="zh-TW" baseline="0" dirty="0" smtClean="0"/>
                        <a:t> e5 tsa-boo2 gin2-a2 </a:t>
                      </a:r>
                      <a:r>
                        <a:rPr lang="en-US" altLang="zh-TW" baseline="0" dirty="0" err="1" smtClean="0"/>
                        <a:t>tsin</a:t>
                      </a:r>
                      <a:r>
                        <a:rPr lang="en-US" altLang="zh-TW" baseline="0" dirty="0" smtClean="0"/>
                        <a:t> sui2.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新聞</a:t>
                      </a: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語料庫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X</a:t>
                      </a:r>
                      <a:endParaRPr lang="zh-TW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寒流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閣再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展威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臺文典藏</a:t>
                      </a:r>
                      <a:endParaRPr kumimoji="0" lang="zh-TW" altLang="zh-TW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</a:p>
                    <a:p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少數無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02386"/>
              </p:ext>
            </p:extLst>
          </p:nvPr>
        </p:nvGraphicFramePr>
        <p:xfrm>
          <a:off x="683568" y="5949280"/>
          <a:ext cx="29768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6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315576"/>
              </p:ext>
            </p:extLst>
          </p:nvPr>
        </p:nvGraphicFramePr>
        <p:xfrm>
          <a:off x="4355976" y="6108065"/>
          <a:ext cx="3848988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48988"/>
              </a:tblGrid>
              <a:tr h="216024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smtClean="0"/>
                        <a:t>m7-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err="1" smtClean="0"/>
                        <a:t>tsai</a:t>
                      </a:r>
                      <a:r>
                        <a:rPr lang="en-US" altLang="zh-TW" dirty="0" smtClean="0"/>
                        <a:t> u7</a:t>
                      </a:r>
                      <a:r>
                        <a:rPr lang="zh-TW" altLang="zh-TW" dirty="0" smtClean="0"/>
                        <a:t>危</a:t>
                      </a:r>
                      <a:r>
                        <a:rPr lang="en-US" altLang="zh-TW" dirty="0" smtClean="0"/>
                        <a:t>gui5-</a:t>
                      </a:r>
                      <a:r>
                        <a:rPr lang="zh-TW" altLang="zh-TW" dirty="0" smtClean="0"/>
                        <a:t>險</a:t>
                      </a:r>
                      <a:r>
                        <a:rPr lang="en-US" altLang="zh-TW" dirty="0" smtClean="0"/>
                        <a:t>hiam2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4581128"/>
            <a:ext cx="7467600" cy="1892697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漢字佮音標簡寫做一逝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若無仝，攏寫出來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若仝款，寫一</a:t>
            </a:r>
            <a:r>
              <a:rPr lang="zh-TW" altLang="en-US" dirty="0"/>
              <a:t>个</a:t>
            </a:r>
            <a:endParaRPr lang="en-US" altLang="zh-TW" dirty="0" smtClean="0"/>
          </a:p>
        </p:txBody>
      </p:sp>
      <p:sp>
        <p:nvSpPr>
          <p:cNvPr id="4" name="向右箭號 3"/>
          <p:cNvSpPr/>
          <p:nvPr/>
        </p:nvSpPr>
        <p:spPr>
          <a:xfrm>
            <a:off x="3779912" y="6165304"/>
            <a:ext cx="432048" cy="308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787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</a:t>
            </a:r>
            <a:r>
              <a:rPr lang="zh-TW" altLang="en-US" dirty="0" smtClean="0"/>
              <a:t>－臺文典藏</a:t>
            </a:r>
            <a:r>
              <a:rPr lang="zh-TW" altLang="zh-TW" dirty="0" smtClean="0"/>
              <a:t>標漢字</a:t>
            </a:r>
            <a:endParaRPr lang="zh-TW" altLang="zh-TW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字提掉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317952"/>
              </p:ext>
            </p:extLst>
          </p:nvPr>
        </p:nvGraphicFramePr>
        <p:xfrm>
          <a:off x="5148064" y="2132856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6797"/>
              </p:ext>
            </p:extLst>
          </p:nvPr>
        </p:nvGraphicFramePr>
        <p:xfrm>
          <a:off x="5148064" y="3645024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6372200" y="3057909"/>
            <a:ext cx="576064" cy="80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31287"/>
              </p:ext>
            </p:extLst>
          </p:nvPr>
        </p:nvGraphicFramePr>
        <p:xfrm>
          <a:off x="7020272" y="2132856"/>
          <a:ext cx="2016224" cy="33375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知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乘號 5"/>
          <p:cNvSpPr/>
          <p:nvPr/>
        </p:nvSpPr>
        <p:spPr>
          <a:xfrm>
            <a:off x="5508104" y="3247263"/>
            <a:ext cx="432048" cy="4244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5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整理一開始</a:t>
            </a:r>
            <a:endParaRPr lang="zh-TW" altLang="zh-TW" dirty="0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  <p:extLst>
      <p:ext uri="{BB962C8B-B14F-4D97-AF65-F5344CB8AC3E}">
        <p14:creationId xmlns:p14="http://schemas.microsoft.com/office/powerpoint/2010/main" val="368275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整理第一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18422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整理第二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105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整理第三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4813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</a:t>
            </a:r>
            <a:r>
              <a:rPr lang="zh-TW" altLang="en-US" dirty="0" smtClean="0"/>
              <a:t>語言－方法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直線單箭頭接點 8"/>
            <p:cNvCxnSpPr>
              <a:stCxn id="6" idx="2"/>
              <a:endCxn id="5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2"/>
              <a:endCxn id="7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8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801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5495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 smtClean="0"/>
              <a:t>教育部例句附錄句、</a:t>
            </a:r>
            <a:r>
              <a:rPr lang="zh-TW" altLang="en-US" dirty="0"/>
              <a:t>新聞語料庫</a:t>
            </a:r>
            <a:r>
              <a:rPr lang="zh-TW" altLang="en-US" dirty="0" smtClean="0"/>
              <a:t>、臺文典藏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21401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151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</a:t>
            </a:r>
            <a:r>
              <a:rPr lang="zh-TW" altLang="en-US" dirty="0" smtClean="0"/>
              <a:t>－參數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1~k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</a:t>
            </a:r>
            <a:r>
              <a:rPr lang="zh-TW" altLang="en-US" dirty="0" smtClean="0"/>
              <a:t>若傷大，會影響著速度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SVM</a:t>
              </a: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22733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</a:t>
            </a:r>
            <a:r>
              <a:rPr lang="zh-TW" altLang="en-US" dirty="0"/>
              <a:t>節：實驗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實驗一：斷詞效果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二：校對的效果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三：分類語言效果</a:t>
            </a:r>
            <a:endParaRPr lang="en-US" altLang="zh-TW" dirty="0"/>
          </a:p>
          <a:p>
            <a:r>
              <a:rPr lang="zh-TW" altLang="en-US" dirty="0"/>
              <a:t>實驗四</a:t>
            </a:r>
            <a:r>
              <a:rPr lang="zh-TW" altLang="en-US" dirty="0" smtClean="0"/>
              <a:t>：加入</a:t>
            </a:r>
            <a:r>
              <a:rPr lang="en-US" altLang="zh-TW" dirty="0" smtClean="0"/>
              <a:t>TGB</a:t>
            </a:r>
            <a:r>
              <a:rPr lang="zh-TW" altLang="en-US" dirty="0" smtClean="0"/>
              <a:t>的翻譯效果</a:t>
            </a:r>
            <a:endParaRPr lang="en-US" altLang="zh-TW" dirty="0"/>
          </a:p>
          <a:p>
            <a:r>
              <a:rPr lang="zh-TW" altLang="en-US" dirty="0" smtClean="0"/>
              <a:t>實驗五</a:t>
            </a:r>
            <a:r>
              <a:rPr lang="zh-TW" altLang="en-US" dirty="0"/>
              <a:t>：斷字佮斷詞的效果比較</a:t>
            </a:r>
          </a:p>
        </p:txBody>
      </p:sp>
    </p:spTree>
    <p:extLst>
      <p:ext uri="{BB962C8B-B14F-4D97-AF65-F5344CB8AC3E}">
        <p14:creationId xmlns:p14="http://schemas.microsoft.com/office/powerpoint/2010/main" val="28869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增加母語資源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配合語音合成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/>
              <a:t>針對</a:t>
            </a:r>
            <a:r>
              <a:rPr lang="zh-TW" altLang="en-US" dirty="0" smtClean="0"/>
              <a:t>漢語之間的翻譯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無</a:t>
            </a:r>
            <a:r>
              <a:rPr lang="zh-TW" altLang="en-US" dirty="0" smtClean="0"/>
              <a:t>修改翻譯演算法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實驗一</a:t>
            </a:r>
            <a:r>
              <a:rPr lang="zh-TW" altLang="en-US" dirty="0"/>
              <a:t>－</a:t>
            </a:r>
            <a:r>
              <a:rPr lang="zh-TW" altLang="en-US" dirty="0" smtClean="0"/>
              <a:t>斷詞效果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358672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ambria Math"/>
              </a:rPr>
              <a:t>訓練語料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教育部辭典條目</a:t>
            </a:r>
            <a:r>
              <a:rPr lang="en-US" altLang="zh-TW" dirty="0" smtClean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教育部辭典例句</a:t>
            </a:r>
            <a:r>
              <a:rPr lang="en-US" altLang="zh-TW" dirty="0" smtClean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endParaRPr lang="zh-TW" alt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85757"/>
              </p:ext>
            </p:extLst>
          </p:nvPr>
        </p:nvGraphicFramePr>
        <p:xfrm>
          <a:off x="611560" y="3789040"/>
          <a:ext cx="7488831" cy="130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112"/>
                <a:gridCol w="1571863"/>
                <a:gridCol w="1571863"/>
                <a:gridCol w="1920993"/>
              </a:tblGrid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斷詞方法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召回率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精確率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Ｆ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測量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長詞優先（對頭前）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34574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長詞優先（對後壁）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二</a:t>
            </a:r>
            <a:r>
              <a:rPr lang="zh-TW" altLang="en-US" dirty="0" smtClean="0"/>
              <a:t>－</a:t>
            </a:r>
            <a:r>
              <a:rPr lang="zh-TW" altLang="en-US" dirty="0"/>
              <a:t>校對的效果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4186808" cy="4162772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新聞平行語料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>
                <a:latin typeface="Cambria Math"/>
              </a:rPr>
              <a:t>試驗語料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</a:t>
            </a:r>
            <a:r>
              <a:rPr lang="zh-TW" altLang="en-US" dirty="0" smtClean="0">
                <a:latin typeface="Cambria Math"/>
              </a:rPr>
              <a:t>辭典例句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/>
              <a:t>翻譯效果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BLEU</a:t>
            </a: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909994"/>
              </p:ext>
            </p:extLst>
          </p:nvPr>
        </p:nvGraphicFramePr>
        <p:xfrm>
          <a:off x="1115616" y="5949280"/>
          <a:ext cx="5516090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76"/>
                <a:gridCol w="727119"/>
                <a:gridCol w="727119"/>
                <a:gridCol w="727119"/>
                <a:gridCol w="727119"/>
                <a:gridCol w="727119"/>
                <a:gridCol w="727119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原始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9.30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14.72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13.77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3975425330"/>
              </p:ext>
            </p:extLst>
          </p:nvPr>
        </p:nvGraphicFramePr>
        <p:xfrm>
          <a:off x="4499992" y="1700808"/>
          <a:ext cx="46440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2380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二</a:t>
            </a:r>
            <a:r>
              <a:rPr lang="zh-TW" altLang="en-US" dirty="0" smtClean="0"/>
              <a:t>－</a:t>
            </a:r>
            <a:r>
              <a:rPr lang="zh-TW" altLang="en-US" dirty="0"/>
              <a:t>校對的效果</a:t>
            </a:r>
            <a:endParaRPr lang="zh-TW" altLang="zh-TW" dirty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846029"/>
              </p:ext>
            </p:extLst>
          </p:nvPr>
        </p:nvGraphicFramePr>
        <p:xfrm>
          <a:off x="1115616" y="5949280"/>
          <a:ext cx="5516090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76"/>
                <a:gridCol w="727119"/>
                <a:gridCol w="727119"/>
                <a:gridCol w="727119"/>
                <a:gridCol w="727119"/>
                <a:gridCol w="727119"/>
                <a:gridCol w="727119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原始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9.30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14.72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13.77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905834"/>
              </p:ext>
            </p:extLst>
          </p:nvPr>
        </p:nvGraphicFramePr>
        <p:xfrm>
          <a:off x="251520" y="2564904"/>
          <a:ext cx="862076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0780"/>
                <a:gridCol w="7459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原始語料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 e5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tiann7-tiann7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 </a:t>
                      </a:r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tiann7-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 </a:t>
                      </a:r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tiann7-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 </a:t>
                      </a:r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tiann7-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4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 </a:t>
                      </a:r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tiann7-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5</a:t>
                      </a:r>
                      <a:r>
                        <a:rPr lang="zh-TW" altLang="en-US" dirty="0" smtClean="0"/>
                        <a:t>擺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 </a:t>
                      </a:r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tiann7-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564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實驗三－</a:t>
            </a:r>
            <a:r>
              <a:rPr lang="zh-TW" altLang="en-US" dirty="0"/>
              <a:t>分類</a:t>
            </a:r>
            <a:r>
              <a:rPr lang="zh-TW" altLang="en-US" dirty="0" smtClean="0"/>
              <a:t>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實驗參數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字詞數量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k=4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定用詞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n=7000</a:t>
            </a:r>
          </a:p>
          <a:p>
            <a:pPr lvl="1">
              <a:defRPr/>
            </a:pPr>
            <a:r>
              <a:rPr lang="zh-TW" altLang="en-US" dirty="0" smtClean="0"/>
              <a:t>特徵詞數量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m=0~3000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313512"/>
              </p:ext>
            </p:extLst>
          </p:nvPr>
        </p:nvGraphicFramePr>
        <p:xfrm>
          <a:off x="3027784" y="16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60879"/>
              </p:ext>
            </p:extLst>
          </p:nvPr>
        </p:nvGraphicFramePr>
        <p:xfrm>
          <a:off x="2483768" y="5589240"/>
          <a:ext cx="58681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65"/>
                <a:gridCol w="1440739"/>
                <a:gridCol w="1584176"/>
                <a:gridCol w="154766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段數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詞數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r>
                        <a:rPr lang="zh-TW" altLang="en-US" dirty="0" smtClean="0"/>
                        <a:t>篇文章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8519/439436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9368/488844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179</a:t>
                      </a:r>
                      <a:r>
                        <a:rPr lang="zh-TW" altLang="en-US" dirty="0" smtClean="0"/>
                        <a:t>篇文章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2397/114901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1344/75282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0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四－加</a:t>
            </a:r>
            <a:r>
              <a:rPr lang="en-US" altLang="zh-TW" dirty="0" smtClean="0"/>
              <a:t>TGB</a:t>
            </a:r>
            <a:r>
              <a:rPr lang="zh-TW" altLang="en-US" dirty="0" smtClean="0"/>
              <a:t>語料的翻譯效果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b="1" dirty="0" smtClean="0">
                <a:latin typeface="Cambria Math"/>
              </a:rPr>
              <a:t>TGB</a:t>
            </a:r>
            <a:r>
              <a:rPr lang="zh-TW" altLang="en-US" b="1" dirty="0" smtClean="0">
                <a:latin typeface="Cambria Math"/>
              </a:rPr>
              <a:t>平行語料</a:t>
            </a:r>
            <a:r>
              <a:rPr lang="en-US" altLang="zh-TW" b="1" dirty="0" smtClean="0">
                <a:latin typeface="Cambria Math"/>
              </a:rPr>
              <a:t>35025</a:t>
            </a:r>
            <a:r>
              <a:rPr lang="zh-TW" altLang="en-US" b="1" dirty="0" smtClean="0">
                <a:latin typeface="Cambria Math"/>
              </a:rPr>
              <a:t>句</a:t>
            </a:r>
            <a:endParaRPr lang="en-US" altLang="zh-TW" b="1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分數以詞為單位</a:t>
            </a:r>
            <a:endParaRPr lang="zh-TW" altLang="zh-TW" dirty="0"/>
          </a:p>
          <a:p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07963"/>
              </p:ext>
            </p:extLst>
          </p:nvPr>
        </p:nvGraphicFramePr>
        <p:xfrm>
          <a:off x="1187624" y="5733256"/>
          <a:ext cx="4467841" cy="97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11"/>
                <a:gridCol w="1450765"/>
                <a:gridCol w="1450765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語料前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語料後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平行語料句數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64121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99146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19.33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424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五－斷字佮斷詞的效果比較環境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35025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</a:t>
            </a:r>
            <a:r>
              <a:rPr lang="zh-TW" altLang="en-US" dirty="0" smtClean="0"/>
              <a:t>以詞為</a:t>
            </a:r>
            <a:r>
              <a:rPr lang="zh-TW" altLang="en-US" dirty="0"/>
              <a:t>單位</a:t>
            </a:r>
            <a:endParaRPr lang="zh-TW" altLang="zh-TW" dirty="0"/>
          </a:p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5669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</a:t>
            </a:r>
            <a:r>
              <a:rPr lang="zh-TW" altLang="en-US" dirty="0"/>
              <a:t>比較實驗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2961912352"/>
              </p:ext>
            </p:extLst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02612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第四節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拄好長度斷詞佮長詞優先差無濟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整理資訊</a:t>
            </a:r>
            <a:r>
              <a:rPr lang="zh-TW" altLang="en-US" dirty="0" smtClean="0"/>
              <a:t>無完整的語料庫，對翻譯有幫助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華語各</a:t>
            </a:r>
            <a:r>
              <a:rPr lang="en-US" altLang="zh-TW" dirty="0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詞就夠用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可能是斷詞的效果無好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  <p:extLst>
      <p:ext uri="{BB962C8B-B14F-4D97-AF65-F5344CB8AC3E}">
        <p14:creationId xmlns:p14="http://schemas.microsoft.com/office/powerpoint/2010/main" val="17532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212533" y="3295688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校對了語料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751204" y="1935499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原始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9" name="AutoShape 8"/>
          <p:cNvCxnSpPr>
            <a:cxnSpLocks noChangeShapeType="1"/>
            <a:stCxn id="11" idx="3"/>
            <a:endCxn id="43" idx="1"/>
          </p:cNvCxnSpPr>
          <p:nvPr/>
        </p:nvCxnSpPr>
        <p:spPr bwMode="auto">
          <a:xfrm>
            <a:off x="7667533" y="2225726"/>
            <a:ext cx="107971" cy="7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384201" y="1850520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機器整理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12" name="AutoShape 11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6020133" y="2225005"/>
            <a:ext cx="364068" cy="7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endCxn id="6" idx="1"/>
          </p:cNvCxnSpPr>
          <p:nvPr/>
        </p:nvCxnSpPr>
        <p:spPr bwMode="auto">
          <a:xfrm>
            <a:off x="3963345" y="2226446"/>
            <a:ext cx="786419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751204" y="3295688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訓練資</a:t>
            </a:r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3" name="AutoShape 11"/>
          <p:cNvCxnSpPr>
            <a:cxnSpLocks noChangeShapeType="1"/>
            <a:stCxn id="5" idx="1"/>
            <a:endCxn id="22" idx="3"/>
          </p:cNvCxnSpPr>
          <p:nvPr/>
        </p:nvCxnSpPr>
        <p:spPr bwMode="auto">
          <a:xfrm flipH="1">
            <a:off x="6020133" y="3585194"/>
            <a:ext cx="192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AutoShape 10"/>
          <p:cNvSpPr>
            <a:spLocks noChangeArrowheads="1"/>
          </p:cNvSpPr>
          <p:nvPr/>
        </p:nvSpPr>
        <p:spPr bwMode="auto">
          <a:xfrm>
            <a:off x="7691965" y="3295688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人工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" name="AutoShape 4"/>
          <p:cNvSpPr>
            <a:spLocks noChangeArrowheads="1"/>
          </p:cNvSpPr>
          <p:nvPr/>
        </p:nvSpPr>
        <p:spPr bwMode="auto">
          <a:xfrm>
            <a:off x="7775504" y="1936940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整理了語料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7728190" y="2611062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改錯字語料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</p:spTree>
    <p:extLst>
      <p:ext uri="{BB962C8B-B14F-4D97-AF65-F5344CB8AC3E}">
        <p14:creationId xmlns:p14="http://schemas.microsoft.com/office/powerpoint/2010/main" val="26943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相關文獻佮背景智識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Ma, Wei-Yun and </a:t>
            </a:r>
            <a:r>
              <a:rPr lang="en-US" altLang="zh-TW" dirty="0" err="1"/>
              <a:t>Keh-Jiann</a:t>
            </a:r>
            <a:r>
              <a:rPr lang="en-US" altLang="zh-TW" dirty="0"/>
              <a:t> Chen, 2003, "Introduction to CKIP Chinese Word Segmentation System for the First International Chinese Word Segmentation Bakeoff", Proceedings of ACL, Second SIGHAN Workshop on Chinese Language Processing, pp168-171.</a:t>
            </a:r>
            <a:endParaRPr lang="en-US" altLang="zh-TW" dirty="0" smtClean="0"/>
          </a:p>
          <a:p>
            <a:r>
              <a:rPr lang="en-US" altLang="zh-TW" dirty="0" smtClean="0"/>
              <a:t>Peter </a:t>
            </a:r>
            <a:r>
              <a:rPr lang="en-US" altLang="zh-TW" dirty="0"/>
              <a:t>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語言模型介紹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9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10625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鼓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 誠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41490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00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endParaRPr lang="en-US" altLang="zh-TW" dirty="0" smtClean="0"/>
          </a:p>
          <a:p>
            <a:pPr lvl="2" eaLnBrk="1" hangingPunct="1"/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en-US" altLang="zh-TW" dirty="0" err="1"/>
              <a:t>phah</a:t>
            </a:r>
            <a:endParaRPr lang="en-US" altLang="zh-TW"/>
          </a:p>
          <a:p>
            <a:pPr lvl="2" eaLnBrk="1" hangingPunct="1"/>
            <a:r>
              <a:rPr lang="zh-TW" altLang="zh-TW" smtClean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56312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499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847457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模型範例－訓練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661937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4630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模型範例－使用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423811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3637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2827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臺語文臺文典藏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用開源翻譯工具，無修改演算法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GIZA++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SRILM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Moses</a:t>
            </a:r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32442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79309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臺文典藏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臺文典藏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787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3883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有腔口標示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詞條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116724</a:t>
            </a:r>
            <a:r>
              <a:rPr lang="zh-TW" altLang="en-US" dirty="0"/>
              <a:t>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8027</a:t>
            </a:r>
            <a:r>
              <a:rPr lang="zh-TW" altLang="en-US" dirty="0" smtClean="0"/>
              <a:t>句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32405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</a:t>
                      </a:r>
                      <a:r>
                        <a:rPr lang="en-US" altLang="zh-TW" baseline="0" dirty="0" smtClean="0"/>
                        <a:t> e5 tsa-boo2 gin2-a2 </a:t>
                      </a:r>
                      <a:r>
                        <a:rPr lang="en-US" altLang="zh-TW" baseline="0" dirty="0" err="1" smtClean="0"/>
                        <a:t>tsin</a:t>
                      </a:r>
                      <a:r>
                        <a:rPr lang="en-US" altLang="zh-TW" baseline="0" dirty="0" smtClean="0"/>
                        <a:t> sui2.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11573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翻譯時，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30973"/>
              </p:ext>
            </p:extLst>
          </p:nvPr>
        </p:nvGraphicFramePr>
        <p:xfrm>
          <a:off x="1115616" y="5589240"/>
          <a:ext cx="6096000" cy="111252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閣再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展威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eaLnBrk="1" hangingPunct="1"/>
            <a:r>
              <a:rPr lang="zh-TW" altLang="zh-TW" dirty="0" smtClean="0"/>
              <a:t>陳孟彰老師的平行語料庫</a:t>
            </a:r>
          </a:p>
          <a:p>
            <a:pPr eaLnBrk="1" hangingPunct="1"/>
            <a:r>
              <a:rPr lang="zh-TW" altLang="en-US" dirty="0" smtClean="0"/>
              <a:t>臺文典藏</a:t>
            </a:r>
            <a:r>
              <a:rPr lang="zh-TW" altLang="zh-TW" dirty="0" smtClean="0"/>
              <a:t>文本</a:t>
            </a:r>
          </a:p>
          <a:p>
            <a:pPr eaLnBrk="1" hangingPunct="1"/>
            <a:r>
              <a:rPr lang="zh-TW" altLang="zh-TW" dirty="0" smtClean="0"/>
              <a:t>中央研究院台語語音語料庫系統</a:t>
            </a:r>
          </a:p>
          <a:p>
            <a:pPr eaLnBrk="1" hangingPunct="1"/>
            <a:r>
              <a:rPr lang="zh-TW" altLang="zh-TW" dirty="0" smtClean="0"/>
              <a:t>張春鳳老師學生的翻譯</a:t>
            </a:r>
          </a:p>
          <a:p>
            <a:pPr eaLnBrk="1" hangingPunct="1"/>
            <a:r>
              <a:rPr lang="zh-TW" altLang="zh-TW" dirty="0" smtClean="0"/>
              <a:t>網路文章</a:t>
            </a:r>
          </a:p>
          <a:p>
            <a:pPr lvl="1" eaLnBrk="1" hangingPunct="1"/>
            <a:r>
              <a:rPr lang="en-US" altLang="zh-TW" dirty="0" smtClean="0"/>
              <a:t>TGB</a:t>
            </a:r>
            <a:r>
              <a:rPr lang="zh-TW" altLang="zh-TW" dirty="0" smtClean="0"/>
              <a:t>通訊</a:t>
            </a:r>
          </a:p>
          <a:p>
            <a:pPr lvl="1" eaLnBrk="1" hangingPunct="1"/>
            <a:r>
              <a:rPr lang="zh-TW" altLang="zh-TW" dirty="0" smtClean="0"/>
              <a:t>台文通訊</a:t>
            </a:r>
            <a:r>
              <a:rPr lang="en-US" altLang="zh-TW" dirty="0" smtClean="0"/>
              <a:t>BONG</a:t>
            </a:r>
            <a:r>
              <a:rPr lang="zh-TW" altLang="zh-TW" dirty="0" smtClean="0"/>
              <a:t>報</a:t>
            </a:r>
          </a:p>
          <a:p>
            <a:pPr lvl="1" eaLnBrk="1" hangingPunct="1"/>
            <a:r>
              <a:rPr lang="zh-TW" altLang="zh-TW" dirty="0" smtClean="0"/>
              <a:t>老刀烏白講 </a:t>
            </a:r>
            <a:r>
              <a:rPr lang="en-US" altLang="zh-TW" dirty="0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</a:t>
            </a:r>
            <a:r>
              <a:rPr lang="zh-TW" altLang="en-US" dirty="0"/>
              <a:t>比較實驗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2183964122"/>
              </p:ext>
            </p:extLst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7075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</a:t>
            </a:r>
            <a:r>
              <a:rPr lang="zh-TW" altLang="en-US" dirty="0" smtClean="0"/>
              <a:t>ㄧ臺文典藏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/>
          </a:p>
          <a:p>
            <a:pPr eaLnBrk="1" hangingPunct="1"/>
            <a:r>
              <a:rPr lang="zh-TW" altLang="zh-TW" dirty="0"/>
              <a:t>漢羅</a:t>
            </a:r>
            <a:r>
              <a:rPr lang="zh-TW" altLang="en-US" dirty="0"/>
              <a:t>佮</a:t>
            </a:r>
            <a:r>
              <a:rPr lang="zh-TW" altLang="zh-TW" dirty="0"/>
              <a:t>全羅對照</a:t>
            </a:r>
          </a:p>
          <a:p>
            <a:pPr lvl="1" eaLnBrk="1" hangingPunct="1"/>
            <a:r>
              <a:rPr lang="zh-TW" altLang="zh-TW" dirty="0"/>
              <a:t>原本</a:t>
            </a:r>
            <a:r>
              <a:rPr lang="zh-TW" altLang="en-US" dirty="0"/>
              <a:t>干焦</a:t>
            </a:r>
            <a:r>
              <a:rPr lang="zh-TW" altLang="zh-TW" dirty="0"/>
              <a:t>一種，臺文館後來倩人拍字</a:t>
            </a:r>
          </a:p>
          <a:p>
            <a:pPr lvl="1" eaLnBrk="1" hangingPunct="1"/>
            <a:r>
              <a:rPr lang="zh-TW" altLang="zh-TW" dirty="0"/>
              <a:t>有的劇本全羅內底有漢字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05882"/>
              </p:ext>
            </p:extLst>
          </p:nvPr>
        </p:nvGraphicFramePr>
        <p:xfrm>
          <a:off x="3779912" y="4653136"/>
          <a:ext cx="5040560" cy="7366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49608"/>
                <a:gridCol w="4190952"/>
              </a:tblGrid>
              <a:tr h="15481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48388</TotalTime>
  <Words>6362</Words>
  <Application>Microsoft Office PowerPoint</Application>
  <PresentationFormat>如螢幕大小 (4:3)</PresentationFormat>
  <Paragraphs>1513</Paragraphs>
  <Slides>86</Slides>
  <Notes>68</Notes>
  <HiddenSlides>4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86</vt:i4>
      </vt:variant>
    </vt:vector>
  </HeadingPairs>
  <TitlesOfParts>
    <vt:vector size="97" baseType="lpstr">
      <vt:lpstr>AR PL UMing TW</vt:lpstr>
      <vt:lpstr>微軟正黑體</vt:lpstr>
      <vt:lpstr>新細明體</vt:lpstr>
      <vt:lpstr>Arial</vt:lpstr>
      <vt:lpstr>Arial Black</vt:lpstr>
      <vt:lpstr>Calibri</vt:lpstr>
      <vt:lpstr>Cambria Math</vt:lpstr>
      <vt:lpstr>Times New Roman</vt:lpstr>
      <vt:lpstr>Wingdings</vt:lpstr>
      <vt:lpstr>Wingdings 2</vt:lpstr>
      <vt:lpstr>壁窗</vt:lpstr>
      <vt:lpstr>漢語間統計式機器翻譯語料處理 用臺灣閩南語示範</vt:lpstr>
      <vt:lpstr>目錄</vt:lpstr>
      <vt:lpstr>第一節：研究背景</vt:lpstr>
      <vt:lpstr>研究方向</vt:lpstr>
      <vt:lpstr>第二節：相關文獻佮背景智識</vt:lpstr>
      <vt:lpstr>閩南語語料種類</vt:lpstr>
      <vt:lpstr>語料庫ㄧ教育部辭典</vt:lpstr>
      <vt:lpstr>語料庫ㄧ新聞語料庫</vt:lpstr>
      <vt:lpstr>語料庫ㄧ臺文典藏</vt:lpstr>
      <vt:lpstr>語料庫ㄧTGB通訊</vt:lpstr>
      <vt:lpstr>腔口無仝</vt:lpstr>
      <vt:lpstr>語料樣式</vt:lpstr>
      <vt:lpstr>長詞優先斷詞方法</vt:lpstr>
      <vt:lpstr>長詞優先斷詞範例</vt:lpstr>
      <vt:lpstr>斷詞評分方式</vt:lpstr>
      <vt:lpstr>翻譯模型</vt:lpstr>
      <vt:lpstr>BLEU評分</vt:lpstr>
      <vt:lpstr>語料處理</vt:lpstr>
      <vt:lpstr>貢獻</vt:lpstr>
      <vt:lpstr>第三節：研究方法</vt:lpstr>
      <vt:lpstr>第一个問題－閩南語斷詞</vt:lpstr>
      <vt:lpstr>第二个問題－未知詞問題</vt:lpstr>
      <vt:lpstr>第三个問題－整理語料</vt:lpstr>
      <vt:lpstr>第四个問題－分類語言</vt:lpstr>
      <vt:lpstr>閩南語斷詞－拄好長度斷詞方法</vt:lpstr>
      <vt:lpstr>閩南語斷詞－拄好長度斷詞範例</vt:lpstr>
      <vt:lpstr>未知詞問題－未知詞另外翻譯方法</vt:lpstr>
      <vt:lpstr>未知詞問題－未知詞另外翻譯流程</vt:lpstr>
      <vt:lpstr>整理語料－語料無一致</vt:lpstr>
      <vt:lpstr>整理語料－臺文典藏標漢字</vt:lpstr>
      <vt:lpstr>整理語料－整理一開始</vt:lpstr>
      <vt:lpstr>整理語料－整理第一擺</vt:lpstr>
      <vt:lpstr>整理語料－整理第二擺</vt:lpstr>
      <vt:lpstr>整理語料－整理第三擺</vt:lpstr>
      <vt:lpstr>分類語言－方法</vt:lpstr>
      <vt:lpstr>分類語言－特徵詞介紹</vt:lpstr>
      <vt:lpstr>分類語言－特徵詞範例</vt:lpstr>
      <vt:lpstr>分類語言－參數</vt:lpstr>
      <vt:lpstr>第四節：實驗結果</vt:lpstr>
      <vt:lpstr>實驗一－斷詞效果</vt:lpstr>
      <vt:lpstr>實驗二－校對的效果</vt:lpstr>
      <vt:lpstr>實驗二－校對的效果</vt:lpstr>
      <vt:lpstr>實驗三－分類語言</vt:lpstr>
      <vt:lpstr>實驗四－加TGB語料的翻譯效果</vt:lpstr>
      <vt:lpstr>實驗五－斷字佮斷詞的效果比較環境</vt:lpstr>
      <vt:lpstr>實驗五－斷字佮斷詞的效果比較實驗</vt:lpstr>
      <vt:lpstr>第四節：結論佮未來發展</vt:lpstr>
      <vt:lpstr>未來發展─加強翻譯</vt:lpstr>
      <vt:lpstr>未來發展─應用</vt:lpstr>
      <vt:lpstr>第五節：參考文獻</vt:lpstr>
      <vt:lpstr>多謝逐家</vt:lpstr>
      <vt:lpstr>附錄</vt:lpstr>
      <vt:lpstr>對齊模型介紹</vt:lpstr>
      <vt:lpstr>對齊模型範例</vt:lpstr>
      <vt:lpstr>對齊模型種類無仝範例</vt:lpstr>
      <vt:lpstr>語言模型介紹</vt:lpstr>
      <vt:lpstr>語言模型範例－訓練</vt:lpstr>
      <vt:lpstr>語言模型範例－使用</vt:lpstr>
      <vt:lpstr>PowerPoint 簡報</vt:lpstr>
      <vt:lpstr>第三節：語料樣式探討</vt:lpstr>
      <vt:lpstr>問題改善</vt:lpstr>
      <vt:lpstr>未知詞另外翻譯</vt:lpstr>
      <vt:lpstr>無仝樣式翻譯</vt:lpstr>
      <vt:lpstr>比較結果</vt:lpstr>
      <vt:lpstr>第四節：語料整理</vt:lpstr>
      <vt:lpstr>欲使用的語料</vt:lpstr>
      <vt:lpstr>新聞語料庫斷詞</vt:lpstr>
      <vt:lpstr>標漢字流程</vt:lpstr>
      <vt:lpstr>第五節：語言分類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  <vt:lpstr>實驗五－斷字佮斷詞的效果比較實驗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1600</cp:revision>
  <cp:lastPrinted>2013-07-08T01:55:56Z</cp:lastPrinted>
  <dcterms:created xsi:type="dcterms:W3CDTF">2008-11-09T17:03:56Z</dcterms:created>
  <dcterms:modified xsi:type="dcterms:W3CDTF">2014-11-04T07:05:18Z</dcterms:modified>
</cp:coreProperties>
</file>