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charts/chart1.xml" ContentType="application/vnd.openxmlformats-officedocument.drawingml.chart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73"/>
  </p:notesMasterIdLst>
  <p:handoutMasterIdLst>
    <p:handoutMasterId r:id="rId74"/>
  </p:handoutMasterIdLst>
  <p:sldIdLst>
    <p:sldId id="256" r:id="rId2"/>
    <p:sldId id="397" r:id="rId3"/>
    <p:sldId id="398" r:id="rId4"/>
    <p:sldId id="462" r:id="rId5"/>
    <p:sldId id="401" r:id="rId6"/>
    <p:sldId id="399" r:id="rId7"/>
    <p:sldId id="400" r:id="rId8"/>
    <p:sldId id="475" r:id="rId9"/>
    <p:sldId id="476" r:id="rId10"/>
    <p:sldId id="477" r:id="rId11"/>
    <p:sldId id="474" r:id="rId12"/>
    <p:sldId id="484" r:id="rId13"/>
    <p:sldId id="500" r:id="rId14"/>
    <p:sldId id="485" r:id="rId15"/>
    <p:sldId id="483" r:id="rId16"/>
    <p:sldId id="481" r:id="rId17"/>
    <p:sldId id="488" r:id="rId18"/>
    <p:sldId id="490" r:id="rId19"/>
    <p:sldId id="489" r:id="rId20"/>
    <p:sldId id="494" r:id="rId21"/>
    <p:sldId id="495" r:id="rId22"/>
    <p:sldId id="492" r:id="rId23"/>
    <p:sldId id="493" r:id="rId24"/>
    <p:sldId id="482" r:id="rId25"/>
    <p:sldId id="471" r:id="rId26"/>
    <p:sldId id="453" r:id="rId27"/>
    <p:sldId id="486" r:id="rId28"/>
    <p:sldId id="497" r:id="rId29"/>
    <p:sldId id="406" r:id="rId30"/>
    <p:sldId id="499" r:id="rId31"/>
    <p:sldId id="465" r:id="rId32"/>
    <p:sldId id="498" r:id="rId33"/>
    <p:sldId id="407" r:id="rId34"/>
    <p:sldId id="408" r:id="rId35"/>
    <p:sldId id="409" r:id="rId36"/>
    <p:sldId id="410" r:id="rId37"/>
    <p:sldId id="414" r:id="rId38"/>
    <p:sldId id="415" r:id="rId39"/>
    <p:sldId id="417" r:id="rId40"/>
    <p:sldId id="501" r:id="rId41"/>
    <p:sldId id="421" r:id="rId42"/>
    <p:sldId id="422" r:id="rId43"/>
    <p:sldId id="423" r:id="rId44"/>
    <p:sldId id="424" r:id="rId45"/>
    <p:sldId id="425" r:id="rId46"/>
    <p:sldId id="426" r:id="rId47"/>
    <p:sldId id="427" r:id="rId48"/>
    <p:sldId id="461" r:id="rId49"/>
    <p:sldId id="466" r:id="rId50"/>
    <p:sldId id="432" r:id="rId51"/>
    <p:sldId id="467" r:id="rId52"/>
    <p:sldId id="502" r:id="rId53"/>
    <p:sldId id="468" r:id="rId54"/>
    <p:sldId id="455" r:id="rId55"/>
    <p:sldId id="456" r:id="rId56"/>
    <p:sldId id="469" r:id="rId57"/>
    <p:sldId id="457" r:id="rId58"/>
    <p:sldId id="470" r:id="rId59"/>
    <p:sldId id="460" r:id="rId60"/>
    <p:sldId id="419" r:id="rId61"/>
    <p:sldId id="435" r:id="rId62"/>
    <p:sldId id="436" r:id="rId63"/>
    <p:sldId id="437" r:id="rId64"/>
    <p:sldId id="438" r:id="rId65"/>
    <p:sldId id="440" r:id="rId66"/>
    <p:sldId id="454" r:id="rId67"/>
    <p:sldId id="444" r:id="rId68"/>
    <p:sldId id="450" r:id="rId69"/>
    <p:sldId id="451" r:id="rId70"/>
    <p:sldId id="431" r:id="rId71"/>
    <p:sldId id="452" r:id="rId72"/>
  </p:sldIdLst>
  <p:sldSz cx="9144000" cy="6858000" type="screen4x3"/>
  <p:notesSz cx="10002838" cy="6877050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166">
          <p15:clr>
            <a:srgbClr val="A4A3A4"/>
          </p15:clr>
        </p15:guide>
        <p15:guide id="2" pos="315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8637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中等深淺樣式 1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44" autoAdjust="0"/>
    <p:restoredTop sz="86278" autoAdjust="0"/>
  </p:normalViewPr>
  <p:slideViewPr>
    <p:cSldViewPr>
      <p:cViewPr>
        <p:scale>
          <a:sx n="70" d="100"/>
          <a:sy n="70" d="100"/>
        </p:scale>
        <p:origin x="-134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75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1902" y="-102"/>
      </p:cViewPr>
      <p:guideLst>
        <p:guide orient="horz" pos="2166"/>
        <p:guide pos="315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zh-TW" altLang="en-US" dirty="0" smtClean="0"/>
              <a:t>分類結果</a:t>
            </a:r>
            <a:endParaRPr lang="en-US" altLang="en-US" dirty="0"/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SVM</c:v>
                </c:pt>
              </c:strCache>
            </c:strRef>
          </c:tx>
          <c:cat>
            <c:numRef>
              <c:f>工作表1!$A$2:$A$12</c:f>
              <c:numCache>
                <c:formatCode>General</c:formatCode>
                <c:ptCount val="11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50</c:v>
                </c:pt>
                <c:pt idx="4">
                  <c:v>100</c:v>
                </c:pt>
                <c:pt idx="5">
                  <c:v>200</c:v>
                </c:pt>
                <c:pt idx="6">
                  <c:v>500</c:v>
                </c:pt>
                <c:pt idx="7">
                  <c:v>1000</c:v>
                </c:pt>
                <c:pt idx="8">
                  <c:v>2000</c:v>
                </c:pt>
                <c:pt idx="9">
                  <c:v>5000</c:v>
                </c:pt>
                <c:pt idx="10">
                  <c:v>7000</c:v>
                </c:pt>
              </c:numCache>
            </c:numRef>
          </c:cat>
          <c:val>
            <c:numRef>
              <c:f>工作表1!$B$2:$B$12</c:f>
              <c:numCache>
                <c:formatCode>General</c:formatCode>
                <c:ptCount val="11"/>
                <c:pt idx="0">
                  <c:v>494</c:v>
                </c:pt>
                <c:pt idx="1">
                  <c:v>251</c:v>
                </c:pt>
                <c:pt idx="2">
                  <c:v>191</c:v>
                </c:pt>
                <c:pt idx="3">
                  <c:v>147</c:v>
                </c:pt>
                <c:pt idx="4">
                  <c:v>145</c:v>
                </c:pt>
                <c:pt idx="5">
                  <c:v>152</c:v>
                </c:pt>
                <c:pt idx="6">
                  <c:v>159</c:v>
                </c:pt>
                <c:pt idx="7">
                  <c:v>156</c:v>
                </c:pt>
                <c:pt idx="8">
                  <c:v>155</c:v>
                </c:pt>
                <c:pt idx="9">
                  <c:v>156</c:v>
                </c:pt>
                <c:pt idx="10">
                  <c:v>158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32967552"/>
        <c:axId val="235165184"/>
      </c:lineChart>
      <c:catAx>
        <c:axId val="23296755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zh-TW" altLang="en-US" dirty="0" smtClean="0"/>
                  <a:t>特徵</a:t>
                </a:r>
                <a:r>
                  <a:rPr lang="zh-TW" dirty="0" smtClean="0"/>
                  <a:t>詞</a:t>
                </a:r>
                <a:r>
                  <a:rPr lang="zh-TW" dirty="0"/>
                  <a:t>數量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35165184"/>
        <c:crosses val="autoZero"/>
        <c:auto val="1"/>
        <c:lblAlgn val="ctr"/>
        <c:lblOffset val="100"/>
        <c:noMultiLvlLbl val="0"/>
      </c:catAx>
      <c:valAx>
        <c:axId val="235165184"/>
        <c:scaling>
          <c:orientation val="minMax"/>
        </c:scaling>
        <c:delete val="0"/>
        <c:axPos val="l"/>
        <c:majorGridlines/>
        <c:title>
          <c:tx>
            <c:rich>
              <a:bodyPr rot="0" vert="wordArtVertRtl"/>
              <a:lstStyle/>
              <a:p>
                <a:pPr>
                  <a:defRPr/>
                </a:pPr>
                <a:r>
                  <a:rPr lang="zh-TW"/>
                  <a:t>錯誤數量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3296755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zh-TW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33875" cy="344488"/>
          </a:xfrm>
          <a:prstGeom prst="rect">
            <a:avLst/>
          </a:prstGeom>
        </p:spPr>
        <p:txBody>
          <a:bodyPr vert="horz" lIns="92574" tIns="46287" rIns="92574" bIns="46287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zh-TW"/>
              <a:t>1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5665788" y="0"/>
            <a:ext cx="4335462" cy="344488"/>
          </a:xfrm>
          <a:prstGeom prst="rect">
            <a:avLst/>
          </a:prstGeom>
        </p:spPr>
        <p:txBody>
          <a:bodyPr vert="horz" lIns="92574" tIns="46287" rIns="92574" bIns="46287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94D57FBA-777B-48A4-AD13-4BA5E545C37E}" type="datetimeFigureOut">
              <a:rPr lang="zh-TW" altLang="en-US"/>
              <a:pPr>
                <a:defRPr/>
              </a:pPr>
              <a:t>2014/9/14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6532563"/>
            <a:ext cx="4333875" cy="342900"/>
          </a:xfrm>
          <a:prstGeom prst="rect">
            <a:avLst/>
          </a:prstGeom>
        </p:spPr>
        <p:txBody>
          <a:bodyPr vert="horz" lIns="92574" tIns="46287" rIns="92574" bIns="46287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5665788" y="6532563"/>
            <a:ext cx="4335462" cy="342900"/>
          </a:xfrm>
          <a:prstGeom prst="rect">
            <a:avLst/>
          </a:prstGeom>
        </p:spPr>
        <p:txBody>
          <a:bodyPr vert="horz" wrap="square" lIns="92574" tIns="46287" rIns="92574" bIns="46287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latin typeface="Calibri" panose="020F0502020204030204" pitchFamily="34" charset="0"/>
                <a:ea typeface="新細明體" panose="02020500000000000000" pitchFamily="18" charset="-120"/>
              </a:defRPr>
            </a:lvl1pPr>
          </a:lstStyle>
          <a:p>
            <a:fld id="{87A03CF0-261C-421C-87E0-AE41B94C85A6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509813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33875" cy="344488"/>
          </a:xfrm>
          <a:prstGeom prst="rect">
            <a:avLst/>
          </a:prstGeom>
        </p:spPr>
        <p:txBody>
          <a:bodyPr vert="horz" lIns="92574" tIns="46287" rIns="92574" bIns="46287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zh-TW"/>
              <a:t>1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5665788" y="0"/>
            <a:ext cx="4335462" cy="344488"/>
          </a:xfrm>
          <a:prstGeom prst="rect">
            <a:avLst/>
          </a:prstGeom>
        </p:spPr>
        <p:txBody>
          <a:bodyPr vert="horz" lIns="92574" tIns="46287" rIns="92574" bIns="46287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DDDE7ED3-69D6-4083-8D0A-AA563468FCBC}" type="datetimeFigureOut">
              <a:rPr lang="zh-TW" altLang="en-US"/>
              <a:pPr>
                <a:defRPr/>
              </a:pPr>
              <a:t>2014/9/14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281363" y="515938"/>
            <a:ext cx="3440112" cy="2579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574" tIns="46287" rIns="92574" bIns="46287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1000125" y="3267075"/>
            <a:ext cx="8002588" cy="3094038"/>
          </a:xfrm>
          <a:prstGeom prst="rect">
            <a:avLst/>
          </a:prstGeom>
        </p:spPr>
        <p:txBody>
          <a:bodyPr vert="horz" lIns="92574" tIns="46287" rIns="92574" bIns="46287" rtlCol="0">
            <a:normAutofit/>
          </a:bodyPr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  <a:endParaRPr lang="zh-TW" altLang="en-US" noProof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6532563"/>
            <a:ext cx="4333875" cy="342900"/>
          </a:xfrm>
          <a:prstGeom prst="rect">
            <a:avLst/>
          </a:prstGeom>
        </p:spPr>
        <p:txBody>
          <a:bodyPr vert="horz" lIns="92574" tIns="46287" rIns="92574" bIns="46287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5665788" y="6532563"/>
            <a:ext cx="4335462" cy="342900"/>
          </a:xfrm>
          <a:prstGeom prst="rect">
            <a:avLst/>
          </a:prstGeom>
        </p:spPr>
        <p:txBody>
          <a:bodyPr vert="horz" wrap="square" lIns="92574" tIns="46287" rIns="92574" bIns="46287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latin typeface="Calibri" panose="020F0502020204030204" pitchFamily="34" charset="0"/>
                <a:ea typeface="新細明體" panose="02020500000000000000" pitchFamily="18" charset="-120"/>
              </a:defRPr>
            </a:lvl1pPr>
          </a:lstStyle>
          <a:p>
            <a:fld id="{2BD82C97-C557-4B3B-8776-D47CCA9ED049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168136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5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17517344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856585D6-C1CC-4786-837F-57BF96A7C257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11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421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421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5034025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D309F192-A948-4883-85FA-1EAB8D222395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14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72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728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3955235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D309F192-A948-4883-85FA-1EAB8D222395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15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72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728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3955235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65B78D5-7C59-4EA8-91FA-CB79D04F52C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16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88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1784122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65B78D5-7C59-4EA8-91FA-CB79D04F52C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17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88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1784122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65B78D5-7C59-4EA8-91FA-CB79D04F52C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18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88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1784122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65B78D5-7C59-4EA8-91FA-CB79D04F52C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19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88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1784122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65B78D5-7C59-4EA8-91FA-CB79D04F52C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20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88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1784122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65B78D5-7C59-4EA8-91FA-CB79D04F52C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21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88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1784122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65B78D5-7C59-4EA8-91FA-CB79D04F52C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22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88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1784122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43251EE5-6530-4FBA-B7FF-D21B69038D4C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2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577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578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1230197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65B78D5-7C59-4EA8-91FA-CB79D04F52C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23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88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1784122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82382A85-8B65-4514-8816-60F7F225BF82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24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192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2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66685150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65B78D5-7C59-4EA8-91FA-CB79D04F52C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25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88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17841226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0B18AD2A-8AA3-4FDF-A237-6BEB22D42BA1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26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29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294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69797399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8000D32-AB48-41D8-8A49-A5E60E5F0F29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27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397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397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56101318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8000D32-AB48-41D8-8A49-A5E60E5F0F29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28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397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397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56101318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937695E3-2872-45AA-86E4-AE2E194CB74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29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70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704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25349430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D309F192-A948-4883-85FA-1EAB8D222395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31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72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728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79710593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D309F192-A948-4883-85FA-1EAB8D222395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32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72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728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79710593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F73872EA-087E-4CF9-8227-C9A34FAD2134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33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806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806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6268617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A9B0C056-CC0C-4815-8754-F978C30C0286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680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680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06522945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9B487423-8535-40F1-AA1B-C28BF909FA96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34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909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909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28182057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570B72D8-5211-407E-8747-6F30AE46206B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35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011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0116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92941933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BF5572FB-8C66-4B89-BD01-C7D8BE7CABC3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36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113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114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62967915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C33ECD18-FE7A-4630-B402-21E57F07031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37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523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5236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82141108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396C0F8-E8CC-427E-9064-C502F471B06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38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625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626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37350517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6E8B7B0D-1436-440A-BB0E-8D95836807BC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39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933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933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92004784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BCCDE074-6710-4410-B1AE-922B291FD8A8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40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137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138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72083938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A17080F5-FB12-46FC-8226-B5FC7D781747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41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240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240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65659377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C92186E-258E-4FE6-82A9-72672D440584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42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342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342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21974221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61B7C863-ED38-4D9B-B183-B36139913DE9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43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44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44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528497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1061F0DF-C95A-49AC-B1A4-0343250F4C4C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4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782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782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59159956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1BFF2D03-0362-4B75-A02C-A319EC9C08DC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44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547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5476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77400853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6022E630-5E06-4BB8-B808-A704812825D8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45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649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650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21231401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0354D7DF-B082-48E7-A042-B01735ACA888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46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752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752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5408459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08F3116D-D34D-4C51-8642-73E3E7DFDEE4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47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85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854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11006392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75273723-4380-42EC-875B-0DDB44FF906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48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059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0596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83588796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D5CCC671-45B0-46A8-90B6-ED6A713BBC9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50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16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162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53728478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D5CCC671-45B0-46A8-90B6-ED6A713BBC9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51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16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162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30721770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D5CCC671-45B0-46A8-90B6-ED6A713BBC9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52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16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162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30721770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D5CCC671-45B0-46A8-90B6-ED6A713BBC9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53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16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162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41657137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43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31866313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65B78D5-7C59-4EA8-91FA-CB79D04F52C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5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88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17841226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結論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臺灣母語需要閣拍拚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電腦技術的配合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閣有誠濟物件通做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逐家對母語的重視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7847173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74963E88-F2D5-4CA9-BC02-50438ED336F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60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830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830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TW" altLang="en-US" smtClean="0"/>
              <a:t>動機？</a:t>
            </a:r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7469644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FDAE66EE-E62B-42B0-8313-BC86012D36A6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61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673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674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59875960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8260440B-7631-467F-8969-5177FC1A5C0C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62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776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776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419528940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5A330002-990B-4473-ADF9-AB41A6F872C9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63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878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878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12682826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4828D124-0F6D-4314-8EC9-8C49F2CECCC6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64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981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981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056959424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7555A0D4-2143-418D-91C0-B5CC8E1623F1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65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2185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186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51740546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E885819-3400-4F79-97B2-03FC077CB881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67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2595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5956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187566473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C22AB6BC-C072-4ADE-AAED-4EB7F4A70D28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68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2697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698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78969963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6066977C-2111-4A6B-B07E-A2DBA1EFC5A3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69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2800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800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9748134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8E779744-8435-44DB-B125-B75E0672D837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6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987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9876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825186509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BA995CD2-02FC-449C-89CE-9E1ABE2219B2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70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469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469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902212613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B206FEFC-09A2-40B7-AA2C-94BB008E8F07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71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2902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902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6232468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B7D9F5A9-D59E-4508-96B9-A289338E0E9A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7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089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090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5072684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86DB77FE-EBAD-4C9A-8CCB-38D9C3ABCCBF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8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216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6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0472947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8D35FA8E-5962-4719-926E-0EFE9AD8EDBE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9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318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318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1266098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5" name="矩形 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6" name="矩形 5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7" name="矩形 6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2" name="直線接點 11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3" name="直線接點 12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4" name="直線接點 13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5" name="直線接點 14"/>
          <p:cNvSpPr>
            <a:spLocks noChangeShapeType="1"/>
          </p:cNvSpPr>
          <p:nvPr/>
        </p:nvSpPr>
        <p:spPr bwMode="auto">
          <a:xfrm>
            <a:off x="911383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7" name="橢圓 16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8" name="橢圓 17"/>
          <p:cNvSpPr/>
          <p:nvPr/>
        </p:nvSpPr>
        <p:spPr bwMode="auto">
          <a:xfrm>
            <a:off x="1309688" y="4867275"/>
            <a:ext cx="641350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9" name="橢圓 18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20" name="橢圓 19"/>
          <p:cNvSpPr/>
          <p:nvPr/>
        </p:nvSpPr>
        <p:spPr bwMode="auto">
          <a:xfrm>
            <a:off x="1663700" y="5788025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21" name="橢圓 20"/>
          <p:cNvSpPr/>
          <p:nvPr/>
        </p:nvSpPr>
        <p:spPr>
          <a:xfrm>
            <a:off x="1905000" y="4495800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pic>
        <p:nvPicPr>
          <p:cNvPr id="22" name="圖片 34" descr="mir_logo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1413" y="277813"/>
            <a:ext cx="12954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sz="3500" b="1" i="0"/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TW" altLang="en-US" dirty="0" smtClean="0"/>
              <a:t>按一下以編輯母片副標題樣式</a:t>
            </a:r>
            <a:endParaRPr lang="en-US" dirty="0"/>
          </a:p>
        </p:txBody>
      </p:sp>
      <p:sp>
        <p:nvSpPr>
          <p:cNvPr id="23" name="日期版面配置區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463" y="1174750"/>
            <a:ext cx="2286000" cy="381000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24" name="頁尾版面配置區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81475"/>
            <a:ext cx="3657600" cy="3841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25" name="投影片編號版面配置區 28"/>
          <p:cNvSpPr>
            <a:spLocks noGrp="1"/>
          </p:cNvSpPr>
          <p:nvPr>
            <p:ph type="sldNum" sz="quarter" idx="12"/>
          </p:nvPr>
        </p:nvSpPr>
        <p:spPr bwMode="auto">
          <a:xfrm>
            <a:off x="1325563" y="4929188"/>
            <a:ext cx="609600" cy="5175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/>
            </a:lvl1pPr>
          </a:lstStyle>
          <a:p>
            <a:fld id="{0850467E-3C63-4ED1-809F-5EAAFF00EFA1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6607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862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0541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16" descr="mir_logo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6625" y="134938"/>
            <a:ext cx="12954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1014" cy="1143000"/>
          </a:xfrm>
        </p:spPr>
        <p:txBody>
          <a:bodyPr/>
          <a:lstStyle>
            <a:lvl1pPr>
              <a:defRPr sz="3100" b="1" i="0" cap="none" baseline="0">
                <a:latin typeface="+mj-lt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457200" y="1714488"/>
            <a:ext cx="7467600" cy="4759464"/>
          </a:xfrm>
        </p:spPr>
        <p:txBody>
          <a:bodyPr>
            <a:normAutofit/>
          </a:bodyPr>
          <a:lstStyle>
            <a:lvl1pPr>
              <a:defRPr sz="2800">
                <a:latin typeface="微軟正黑體" pitchFamily="34" charset="-120"/>
                <a:ea typeface="微軟正黑體" pitchFamily="34" charset="-120"/>
              </a:defRPr>
            </a:lvl1pPr>
            <a:lvl2pPr>
              <a:defRPr sz="2400">
                <a:latin typeface="微軟正黑體" pitchFamily="34" charset="-120"/>
                <a:ea typeface="微軟正黑體" pitchFamily="34" charset="-120"/>
              </a:defRPr>
            </a:lvl2pPr>
            <a:lvl3pPr>
              <a:defRPr sz="2000">
                <a:latin typeface="微軟正黑體" pitchFamily="34" charset="-120"/>
                <a:ea typeface="微軟正黑體" pitchFamily="34" charset="-120"/>
              </a:defRPr>
            </a:lvl3pPr>
            <a:lvl4pPr>
              <a:defRPr sz="2000">
                <a:latin typeface="微軟正黑體" pitchFamily="34" charset="-120"/>
                <a:ea typeface="微軟正黑體" pitchFamily="34" charset="-120"/>
              </a:defRPr>
            </a:lvl4pPr>
            <a:lvl5pPr>
              <a:defRPr sz="1800">
                <a:latin typeface="微軟正黑體" pitchFamily="34" charset="-120"/>
                <a:ea typeface="微軟正黑體" pitchFamily="34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5" name="日期版面配置區 6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rtlCol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頁尾版面配置區 9"/>
          <p:cNvSpPr>
            <a:spLocks noGrp="1"/>
          </p:cNvSpPr>
          <p:nvPr>
            <p:ph type="ftr" sz="quarter" idx="11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rtlCol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90739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5" name="矩形 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6" name="矩形 5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7" name="矩形 6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8" name="直線接點 7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2" name="直線接點 11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4" name="橢圓 13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5" name="橢圓 14"/>
          <p:cNvSpPr/>
          <p:nvPr/>
        </p:nvSpPr>
        <p:spPr bwMode="auto">
          <a:xfrm>
            <a:off x="1323975" y="4867275"/>
            <a:ext cx="642938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6" name="橢圓 15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7" name="橢圓 16"/>
          <p:cNvSpPr/>
          <p:nvPr/>
        </p:nvSpPr>
        <p:spPr bwMode="auto">
          <a:xfrm>
            <a:off x="1663700" y="5791200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8" name="橢圓 17"/>
          <p:cNvSpPr/>
          <p:nvPr/>
        </p:nvSpPr>
        <p:spPr bwMode="auto">
          <a:xfrm>
            <a:off x="1879600" y="4479925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9" name="直線接點 18"/>
          <p:cNvSpPr>
            <a:spLocks noChangeShapeType="1"/>
          </p:cNvSpPr>
          <p:nvPr/>
        </p:nvSpPr>
        <p:spPr bwMode="auto">
          <a:xfrm>
            <a:off x="9097963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20" name="日期版面配置區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2875" y="1169988"/>
            <a:ext cx="2286000" cy="381000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21" name="頁尾版面配置區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78300"/>
            <a:ext cx="3657600" cy="3841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22" name="投影片編號版面配置區 5"/>
          <p:cNvSpPr>
            <a:spLocks noGrp="1"/>
          </p:cNvSpPr>
          <p:nvPr>
            <p:ph type="sldNum" sz="quarter" idx="12"/>
          </p:nvPr>
        </p:nvSpPr>
        <p:spPr bwMode="auto">
          <a:xfrm>
            <a:off x="1339850" y="4929188"/>
            <a:ext cx="609600" cy="5175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/>
            </a:lvl1pPr>
          </a:lstStyle>
          <a:p>
            <a:fld id="{CAD7F8FE-EB8B-4906-AF91-CBF7B91905AA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23173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7053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12" name="文字版面配置區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4" name="文字版面配置區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2118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日期版面配置區 5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rtlCol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4" name="頁尾版面配置區 7"/>
          <p:cNvSpPr>
            <a:spLocks noGrp="1"/>
          </p:cNvSpPr>
          <p:nvPr>
            <p:ph type="ftr" sz="quarter" idx="11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rtlCol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359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1143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線接點 4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6" name="直線接點 5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7" name="直線接點 19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" name="直線接點 2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" name="矩形 8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0" name="直線接點 23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/>
          <a:lstStyle>
            <a:lvl1pPr algn="l">
              <a:buNone/>
              <a:defRPr sz="2000" b="1" cap="small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8" name="內容版面配置區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12" name="日期版面配置區 20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rtlCol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13" name="投影片編號版面配置區 21"/>
          <p:cNvSpPr>
            <a:spLocks noGrp="1"/>
          </p:cNvSpPr>
          <p:nvPr>
            <p:ph type="sldNum" sz="quarter" idx="11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/>
            </a:lvl1pPr>
          </a:lstStyle>
          <a:p>
            <a:fld id="{AC625511-C682-48C3-9464-F699DEA39B6B}" type="slidenum">
              <a:rPr lang="zh-TW" altLang="en-US"/>
              <a:pPr/>
              <a:t>‹#›</a:t>
            </a:fld>
            <a:endParaRPr lang="zh-TW" altLang="en-US"/>
          </a:p>
        </p:txBody>
      </p:sp>
      <p:sp>
        <p:nvSpPr>
          <p:cNvPr id="14" name="頁尾版面配置區 22"/>
          <p:cNvSpPr>
            <a:spLocks noGrp="1"/>
          </p:cNvSpPr>
          <p:nvPr>
            <p:ph type="ftr" sz="quarter" idx="12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rtlCol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6101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線接點 4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6" name="橢圓 5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7" name="直線接點 1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" name="矩形 7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9" name="直線接點 2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1" name="直線接點 24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/>
          <a:lstStyle>
            <a:lvl1pPr algn="l">
              <a:buNone/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zh-TW" altLang="en-US" noProof="0" smtClean="0"/>
              <a:t>按一下圖示以新增圖片</a:t>
            </a:r>
            <a:endParaRPr lang="en-US" noProof="0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spcCol="274320" rtlCol="0" fromWordArt="0" forceAA="0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2" name="日期版面配置區 16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rtlCol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13" name="投影片編號版面配置區 17"/>
          <p:cNvSpPr>
            <a:spLocks noGrp="1"/>
          </p:cNvSpPr>
          <p:nvPr>
            <p:ph type="sldNum" sz="quarter" idx="11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/>
            </a:lvl1pPr>
          </a:lstStyle>
          <a:p>
            <a:fld id="{29A415BC-6563-4113-8CD3-3F0288CD7404}" type="slidenum">
              <a:rPr lang="zh-TW" altLang="en-US"/>
              <a:pPr/>
              <a:t>‹#›</a:t>
            </a:fld>
            <a:endParaRPr lang="zh-TW" altLang="en-US"/>
          </a:p>
        </p:txBody>
      </p:sp>
      <p:sp>
        <p:nvSpPr>
          <p:cNvPr id="14" name="頁尾版面配置區 20"/>
          <p:cNvSpPr>
            <a:spLocks noGrp="1"/>
          </p:cNvSpPr>
          <p:nvPr>
            <p:ph type="ftr" sz="quarter" idx="12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rtlCol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1938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1028" name="文字版面配置區 1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altLang="zh-TW" smtClean="0"/>
          </a:p>
        </p:txBody>
      </p:sp>
      <p:cxnSp>
        <p:nvCxnSpPr>
          <p:cNvPr id="15" name="直線接點 14"/>
          <p:cNvCxnSpPr/>
          <p:nvPr/>
        </p:nvCxnSpPr>
        <p:spPr>
          <a:xfrm>
            <a:off x="214313" y="1500188"/>
            <a:ext cx="8429625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/>
        </p:nvCxnSpPr>
        <p:spPr>
          <a:xfrm>
            <a:off x="214282" y="1571612"/>
            <a:ext cx="8429684" cy="1588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橢圓 11"/>
          <p:cNvSpPr/>
          <p:nvPr/>
        </p:nvSpPr>
        <p:spPr>
          <a:xfrm>
            <a:off x="8399463" y="6103938"/>
            <a:ext cx="636587" cy="63817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036" name="矩形 13"/>
          <p:cNvSpPr>
            <a:spLocks noChangeArrowheads="1"/>
          </p:cNvSpPr>
          <p:nvPr/>
        </p:nvSpPr>
        <p:spPr bwMode="auto">
          <a:xfrm>
            <a:off x="8386763" y="6237288"/>
            <a:ext cx="72167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fld id="{7265A2B5-404B-44BD-98ED-4A5B37030CEF}" type="slidenum">
              <a:rPr kumimoji="0" lang="zh-TW" altLang="en-US" sz="1600">
                <a:solidFill>
                  <a:srgbClr val="862110"/>
                </a:solidFill>
              </a:rPr>
              <a:pPr eaLnBrk="1" hangingPunct="1"/>
              <a:t>‹#›</a:t>
            </a:fld>
            <a:r>
              <a:rPr kumimoji="0" lang="en-US" altLang="zh-TW" sz="1600" dirty="0">
                <a:solidFill>
                  <a:srgbClr val="862110"/>
                </a:solidFill>
              </a:rPr>
              <a:t>/</a:t>
            </a:r>
            <a:r>
              <a:rPr kumimoji="0" lang="en-US" altLang="zh-TW" sz="1600" dirty="0" smtClean="0">
                <a:solidFill>
                  <a:srgbClr val="862110"/>
                </a:solidFill>
              </a:rPr>
              <a:t>47</a:t>
            </a:r>
            <a:endParaRPr kumimoji="0" lang="zh-TW" altLang="en-US" sz="1600" dirty="0">
              <a:solidFill>
                <a:srgbClr val="86211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3" r:id="rId1"/>
    <p:sldLayoutId id="2147484014" r:id="rId2"/>
    <p:sldLayoutId id="2147484015" r:id="rId3"/>
    <p:sldLayoutId id="2147484016" r:id="rId4"/>
    <p:sldLayoutId id="2147484017" r:id="rId5"/>
    <p:sldLayoutId id="2147484018" r:id="rId6"/>
    <p:sldLayoutId id="2147484019" r:id="rId7"/>
    <p:sldLayoutId id="2147484020" r:id="rId8"/>
    <p:sldLayoutId id="2147484021" r:id="rId9"/>
    <p:sldLayoutId id="2147484022" r:id="rId10"/>
    <p:sldLayoutId id="2147484023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100" b="1" kern="1200" cap="small">
          <a:solidFill>
            <a:schemeClr val="tx2"/>
          </a:solidFill>
          <a:latin typeface="微軟正黑體" pitchFamily="34" charset="-120"/>
          <a:ea typeface="微軟正黑體" pitchFamily="34" charset="-12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微軟正黑體" pitchFamily="34" charset="-120"/>
          <a:ea typeface="微軟正黑體" pitchFamily="3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微軟正黑體" pitchFamily="34" charset="-120"/>
          <a:ea typeface="微軟正黑體" pitchFamily="3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微軟正黑體" pitchFamily="34" charset="-120"/>
          <a:ea typeface="微軟正黑體" pitchFamily="3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微軟正黑體" pitchFamily="34" charset="-120"/>
          <a:ea typeface="微軟正黑體" pitchFamily="34" charset="-120"/>
        </a:defRPr>
      </a:lvl5pPr>
      <a:lvl6pPr marL="457200" algn="l" rtl="0" fontAlgn="base"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微軟正黑體" pitchFamily="34" charset="-120"/>
          <a:ea typeface="微軟正黑體" pitchFamily="34" charset="-120"/>
        </a:defRPr>
      </a:lvl6pPr>
      <a:lvl7pPr marL="914400" algn="l" rtl="0" fontAlgn="base"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微軟正黑體" pitchFamily="34" charset="-120"/>
          <a:ea typeface="微軟正黑體" pitchFamily="34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微軟正黑體" pitchFamily="34" charset="-120"/>
          <a:ea typeface="微軟正黑體" pitchFamily="34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微軟正黑體" pitchFamily="34" charset="-120"/>
          <a:ea typeface="微軟正黑體" pitchFamily="34" charset="-12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"/>
        <a:defRPr sz="24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1pPr>
      <a:lvl2pPr marL="63976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anose="05020102010507070707" pitchFamily="18" charset="2"/>
        <a:buChar char=""/>
        <a:defRPr sz="21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2pPr>
      <a:lvl3pPr marL="914400" indent="-182563" algn="l" rtl="0" eaLnBrk="0" fontAlgn="base" hangingPunct="0">
        <a:spcBef>
          <a:spcPct val="20000"/>
        </a:spcBef>
        <a:spcAft>
          <a:spcPct val="0"/>
        </a:spcAft>
        <a:buClr>
          <a:srgbClr val="E0752F"/>
        </a:buClr>
        <a:buSzPct val="60000"/>
        <a:buFont typeface="Wingdings" panose="05000000000000000000" pitchFamily="2" charset="2"/>
        <a:buChar char=""/>
        <a:defRPr sz="19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3pPr>
      <a:lvl4pPr marL="1187450" indent="-182563" algn="l" rtl="0" eaLnBrk="0" fontAlgn="base" hangingPunct="0">
        <a:spcBef>
          <a:spcPct val="20000"/>
        </a:spcBef>
        <a:spcAft>
          <a:spcPct val="0"/>
        </a:spcAft>
        <a:buClr>
          <a:srgbClr val="FEC3AE"/>
        </a:buClr>
        <a:buSzPct val="60000"/>
        <a:buFont typeface="Wingdings" panose="05000000000000000000" pitchFamily="2" charset="2"/>
        <a:buChar char=""/>
        <a:defRPr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4pPr>
      <a:lvl5pPr marL="1462088" indent="-182563" algn="l" rtl="0" eaLnBrk="0" fontAlgn="base" hangingPunct="0">
        <a:spcBef>
          <a:spcPct val="20000"/>
        </a:spcBef>
        <a:spcAft>
          <a:spcPct val="0"/>
        </a:spcAft>
        <a:buClr>
          <a:srgbClr val="BDCAE9"/>
        </a:buClr>
        <a:buSzPct val="68000"/>
        <a:buFont typeface="Wingdings 2" panose="05020102010507070707" pitchFamily="18" charset="2"/>
        <a:buChar char=""/>
        <a:defRPr sz="16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hyperlink" Target="http://pnn.pts.org.tw/main/2013/07/15/&#12304;&#25216;&#34269;101&#12305;&#25171;&#37941;/" TargetMode="External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hellotw.com/zthz/lzlds/ldsjmyp/201311/t20131111_889380_4.htm" TargetMode="External"/><Relationship Id="rId5" Type="http://schemas.openxmlformats.org/officeDocument/2006/relationships/hyperlink" Target="http://web.htps.tn.edu.tw/90ct/Default.htm" TargetMode="External"/><Relationship Id="rId4" Type="http://schemas.openxmlformats.org/officeDocument/2006/relationships/hyperlink" Target="http://enjoytpopmusic.blogspot.tw/search/label/Taiwanese%20Lyrics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標題 1"/>
          <p:cNvSpPr>
            <a:spLocks noGrp="1"/>
          </p:cNvSpPr>
          <p:nvPr>
            <p:ph type="ctrTitle"/>
          </p:nvPr>
        </p:nvSpPr>
        <p:spPr>
          <a:xfrm>
            <a:off x="2286000" y="1196975"/>
            <a:ext cx="6172200" cy="1893888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華話和各漢語翻譯初探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用臺灣閩南語示範</a:t>
            </a:r>
          </a:p>
        </p:txBody>
      </p:sp>
      <p:sp>
        <p:nvSpPr>
          <p:cNvPr id="13315" name="副標題 2"/>
          <p:cNvSpPr>
            <a:spLocks noGrp="1"/>
          </p:cNvSpPr>
          <p:nvPr>
            <p:ph type="subTitle" idx="1"/>
          </p:nvPr>
        </p:nvSpPr>
        <p:spPr>
          <a:xfrm>
            <a:off x="2286000" y="3284538"/>
            <a:ext cx="6172200" cy="1371600"/>
          </a:xfrm>
        </p:spPr>
        <p:txBody>
          <a:bodyPr/>
          <a:lstStyle/>
          <a:p>
            <a:pPr eaLnBrk="1" hangingPunct="1"/>
            <a:r>
              <a:rPr lang="en-US" altLang="zh-TW" dirty="0" smtClean="0"/>
              <a:t>Initial Study of </a:t>
            </a:r>
            <a:r>
              <a:rPr lang="en-US" altLang="zh-TW" dirty="0"/>
              <a:t>Translations </a:t>
            </a:r>
            <a:r>
              <a:rPr lang="en-US" altLang="zh-TW" dirty="0" smtClean="0"/>
              <a:t>between Mandarin and Other Chinese Languages</a:t>
            </a:r>
          </a:p>
          <a:p>
            <a:pPr eaLnBrk="1" hangingPunct="1"/>
            <a:r>
              <a:rPr lang="en-US" altLang="zh-TW" dirty="0" smtClean="0"/>
              <a:t>Using Taiwan Southern Min as Examples </a:t>
            </a:r>
            <a:endParaRPr lang="zh-TW" altLang="en-US" dirty="0" smtClean="0"/>
          </a:p>
        </p:txBody>
      </p:sp>
      <p:sp>
        <p:nvSpPr>
          <p:cNvPr id="5" name="副標題 2"/>
          <p:cNvSpPr txBox="1">
            <a:spLocks/>
          </p:cNvSpPr>
          <p:nvPr/>
        </p:nvSpPr>
        <p:spPr>
          <a:xfrm>
            <a:off x="4271963" y="4652963"/>
            <a:ext cx="4548187" cy="1719262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algn="r" eaLnBrk="1" fontAlgn="auto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defRPr/>
            </a:pPr>
            <a:r>
              <a:rPr kumimoji="0" lang="en-US" altLang="zh-TW" sz="2000" b="1" dirty="0" smtClean="0">
                <a:solidFill>
                  <a:schemeClr val="tx2"/>
                </a:solidFill>
                <a:latin typeface="+mj-ea"/>
                <a:ea typeface="+mj-ea"/>
              </a:rPr>
              <a:t>103/09/12</a:t>
            </a:r>
            <a:endParaRPr kumimoji="0" lang="en-US" altLang="zh-TW" sz="2000" b="1" dirty="0">
              <a:solidFill>
                <a:schemeClr val="tx2"/>
              </a:solidFill>
              <a:latin typeface="+mj-ea"/>
              <a:ea typeface="+mj-ea"/>
            </a:endParaRPr>
          </a:p>
          <a:p>
            <a:pPr algn="r" eaLnBrk="1" fontAlgn="auto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defRPr/>
            </a:pPr>
            <a:r>
              <a:rPr kumimoji="0" lang="zh-TW" altLang="en-US" sz="2000" b="1" dirty="0">
                <a:solidFill>
                  <a:schemeClr val="tx2"/>
                </a:solidFill>
                <a:latin typeface="+mj-ea"/>
                <a:ea typeface="+mj-ea"/>
              </a:rPr>
              <a:t>國立交通大學 資訊工程與科學研究所</a:t>
            </a:r>
            <a:endParaRPr kumimoji="0" lang="en-US" altLang="zh-TW" sz="2000" b="1" dirty="0">
              <a:solidFill>
                <a:schemeClr val="tx2"/>
              </a:solidFill>
              <a:latin typeface="+mj-ea"/>
              <a:ea typeface="+mj-ea"/>
            </a:endParaRPr>
          </a:p>
          <a:p>
            <a:pPr algn="r" eaLnBrk="1" fontAlgn="auto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defRPr/>
            </a:pPr>
            <a:r>
              <a:rPr kumimoji="0" lang="en-US" altLang="zh-TW" sz="2000" b="1" dirty="0">
                <a:solidFill>
                  <a:schemeClr val="tx2"/>
                </a:solidFill>
                <a:latin typeface="+mj-ea"/>
                <a:ea typeface="+mj-ea"/>
              </a:rPr>
              <a:t>0156016 </a:t>
            </a:r>
            <a:r>
              <a:rPr kumimoji="0" lang="zh-TW" altLang="en-US" sz="2000" b="1" dirty="0">
                <a:solidFill>
                  <a:schemeClr val="tx2"/>
                </a:solidFill>
                <a:latin typeface="+mj-ea"/>
                <a:ea typeface="+mj-ea"/>
              </a:rPr>
              <a:t>薛丞宏</a:t>
            </a:r>
            <a:endParaRPr kumimoji="0" lang="en-US" altLang="zh-TW" sz="2000" b="1" dirty="0">
              <a:solidFill>
                <a:schemeClr val="tx2"/>
              </a:solidFill>
              <a:latin typeface="+mj-ea"/>
              <a:ea typeface="+mj-ea"/>
            </a:endParaRPr>
          </a:p>
          <a:p>
            <a:pPr algn="r" eaLnBrk="1" fontAlgn="auto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defRPr/>
            </a:pPr>
            <a:r>
              <a:rPr kumimoji="0" lang="zh-TW" altLang="en-US" sz="2000" b="1" dirty="0">
                <a:solidFill>
                  <a:schemeClr val="tx2"/>
                </a:solidFill>
                <a:latin typeface="+mj-ea"/>
                <a:ea typeface="+mj-ea"/>
              </a:rPr>
              <a:t>指導教授：張智星教授</a:t>
            </a:r>
            <a:endParaRPr kumimoji="0" lang="en-US" altLang="zh-TW" sz="2000" b="1" dirty="0">
              <a:solidFill>
                <a:schemeClr val="tx2"/>
              </a:solidFill>
              <a:latin typeface="+mj-ea"/>
              <a:ea typeface="+mj-ea"/>
            </a:endParaRPr>
          </a:p>
          <a:p>
            <a:pPr algn="r" eaLnBrk="1" fontAlgn="auto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defRPr/>
            </a:pPr>
            <a:r>
              <a:rPr kumimoji="0" lang="zh-TW" altLang="en-US" sz="2000" b="1" dirty="0">
                <a:solidFill>
                  <a:schemeClr val="tx2"/>
                </a:solidFill>
                <a:latin typeface="+mj-ea"/>
                <a:ea typeface="+mj-ea"/>
              </a:rPr>
              <a:t>易志偉教授</a:t>
            </a:r>
            <a:endParaRPr kumimoji="0" lang="en-US" altLang="zh-TW" sz="2000" b="1" dirty="0">
              <a:solidFill>
                <a:schemeClr val="tx2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ransition spd="slow" advTm="2087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>
              <a:defRPr/>
            </a:pPr>
            <a:r>
              <a:rPr lang="zh-TW" altLang="en-US" dirty="0" smtClean="0"/>
              <a:t>語料</a:t>
            </a:r>
            <a:r>
              <a:rPr lang="zh-TW" altLang="en-US" dirty="0"/>
              <a:t>庫</a:t>
            </a:r>
            <a:r>
              <a:rPr lang="zh-TW" altLang="en-US" dirty="0" smtClean="0"/>
              <a:t>ㄧ</a:t>
            </a:r>
            <a:r>
              <a:rPr lang="en-US" altLang="zh-TW" dirty="0"/>
              <a:t>TGB</a:t>
            </a:r>
            <a:r>
              <a:rPr lang="zh-TW" altLang="en-US" dirty="0"/>
              <a:t>通訊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95458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TW" altLang="en-US" dirty="0" smtClean="0"/>
              <a:t>一個月一期的部落格</a:t>
            </a:r>
            <a:endParaRPr lang="en-US" altLang="zh-TW" dirty="0" smtClean="0"/>
          </a:p>
          <a:p>
            <a:pPr>
              <a:defRPr/>
            </a:pPr>
            <a:r>
              <a:rPr lang="zh-TW" altLang="en-US" dirty="0" smtClean="0"/>
              <a:t>對</a:t>
            </a:r>
            <a:r>
              <a:rPr lang="en-US" altLang="zh-TW" dirty="0" smtClean="0"/>
              <a:t>1999</a:t>
            </a:r>
            <a:r>
              <a:rPr lang="zh-TW" altLang="en-US" dirty="0" smtClean="0"/>
              <a:t>年</a:t>
            </a:r>
            <a:r>
              <a:rPr lang="en-US" altLang="zh-TW" dirty="0" smtClean="0"/>
              <a:t>10</a:t>
            </a:r>
            <a:r>
              <a:rPr lang="zh-TW" altLang="en-US" dirty="0" smtClean="0"/>
              <a:t>月到這馬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實驗的資料到</a:t>
            </a:r>
            <a:r>
              <a:rPr lang="en-US" altLang="zh-TW" dirty="0" smtClean="0"/>
              <a:t>2014</a:t>
            </a:r>
            <a:r>
              <a:rPr lang="zh-TW" altLang="en-US" dirty="0" smtClean="0"/>
              <a:t>年</a:t>
            </a:r>
            <a:r>
              <a:rPr lang="en-US" altLang="zh-TW" dirty="0" smtClean="0"/>
              <a:t>6</a:t>
            </a:r>
            <a:r>
              <a:rPr lang="zh-TW" altLang="en-US" dirty="0" smtClean="0"/>
              <a:t>月</a:t>
            </a:r>
            <a:r>
              <a:rPr lang="en-US" altLang="zh-TW" dirty="0" smtClean="0"/>
              <a:t>12</a:t>
            </a:r>
            <a:r>
              <a:rPr lang="zh-TW" altLang="en-US" dirty="0" smtClean="0"/>
              <a:t>日，</a:t>
            </a:r>
            <a:r>
              <a:rPr lang="en-US" altLang="zh-TW" dirty="0" smtClean="0"/>
              <a:t>1179</a:t>
            </a:r>
            <a:r>
              <a:rPr lang="zh-TW" altLang="en-US" dirty="0" smtClean="0"/>
              <a:t>篇文章</a:t>
            </a:r>
            <a:endParaRPr lang="en-US" altLang="zh-TW" dirty="0" smtClean="0"/>
          </a:p>
          <a:p>
            <a:pPr>
              <a:defRPr/>
            </a:pPr>
            <a:r>
              <a:rPr lang="zh-TW" altLang="en-US" dirty="0" smtClean="0"/>
              <a:t>形式真濟款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華語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閩南語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/>
              <a:t>華語閩南語</a:t>
            </a:r>
            <a:r>
              <a:rPr lang="zh-TW" altLang="en-US" dirty="0" smtClean="0"/>
              <a:t>平行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華語閩南語濫做伙</a:t>
            </a:r>
            <a:endParaRPr lang="en-US" altLang="zh-TW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4983382"/>
              </p:ext>
            </p:extLst>
          </p:nvPr>
        </p:nvGraphicFramePr>
        <p:xfrm>
          <a:off x="3491880" y="3212976"/>
          <a:ext cx="5457838" cy="16510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25390"/>
                <a:gridCol w="4032448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b="1" dirty="0" smtClean="0"/>
                        <a:t>平行語料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eaLnBrk="1" hangingPunct="1">
                        <a:defRPr/>
                      </a:pPr>
                      <a:r>
                        <a:rPr lang="zh-TW" altLang="en-US" b="1" dirty="0" smtClean="0"/>
                        <a:t>範例</a:t>
                      </a:r>
                      <a:endParaRPr lang="en-US" altLang="zh-TW" b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b="0" dirty="0" smtClean="0"/>
                        <a:t>閩南語漢羅</a:t>
                      </a:r>
                      <a:endParaRPr lang="zh-TW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eaLnBrk="1" hangingPunct="1">
                        <a:defRPr/>
                      </a:pPr>
                      <a:r>
                        <a:rPr lang="en-US" altLang="zh-TW" b="0" dirty="0" err="1" smtClean="0"/>
                        <a:t>Gín</a:t>
                      </a:r>
                      <a:r>
                        <a:rPr lang="en-US" altLang="zh-TW" b="0" dirty="0" smtClean="0"/>
                        <a:t>-á </a:t>
                      </a:r>
                      <a:r>
                        <a:rPr lang="en-US" altLang="zh-TW" b="0" dirty="0" err="1" smtClean="0"/>
                        <a:t>beh</a:t>
                      </a:r>
                      <a:r>
                        <a:rPr lang="zh-TW" altLang="en-US" b="0" dirty="0" smtClean="0"/>
                        <a:t>講</a:t>
                      </a:r>
                      <a:r>
                        <a:rPr lang="en-US" altLang="zh-TW" b="0" dirty="0" err="1" smtClean="0"/>
                        <a:t>siá</a:t>
                      </a:r>
                      <a:r>
                        <a:rPr lang="en-US" altLang="zh-TW" b="0" dirty="0" smtClean="0"/>
                        <a:t>ⁿ-mih</a:t>
                      </a:r>
                      <a:r>
                        <a:rPr lang="zh-TW" altLang="en-US" b="0" dirty="0" smtClean="0"/>
                        <a:t>款語言</a:t>
                      </a:r>
                      <a:r>
                        <a:rPr lang="en-US" altLang="zh-TW" b="0" dirty="0" err="1" smtClean="0"/>
                        <a:t>kám</a:t>
                      </a:r>
                      <a:r>
                        <a:rPr lang="zh-TW" altLang="en-US" b="0" dirty="0" smtClean="0"/>
                        <a:t>是</a:t>
                      </a:r>
                      <a:r>
                        <a:rPr lang="en-US" altLang="zh-TW" b="0" dirty="0" err="1" smtClean="0"/>
                        <a:t>gín</a:t>
                      </a:r>
                      <a:r>
                        <a:rPr lang="en-US" altLang="zh-TW" b="0" dirty="0" smtClean="0"/>
                        <a:t>-á </a:t>
                      </a:r>
                      <a:r>
                        <a:rPr lang="en-US" altLang="zh-TW" b="0" dirty="0" err="1" smtClean="0"/>
                        <a:t>ka-tī</a:t>
                      </a:r>
                      <a:r>
                        <a:rPr lang="zh-TW" altLang="en-US" b="0" dirty="0" smtClean="0"/>
                        <a:t>決定</a:t>
                      </a:r>
                      <a:r>
                        <a:rPr lang="en-US" altLang="zh-TW" b="0" dirty="0" smtClean="0"/>
                        <a:t>--ê? </a:t>
                      </a:r>
                      <a:r>
                        <a:rPr lang="en-US" altLang="zh-TW" b="0" dirty="0" err="1" smtClean="0"/>
                        <a:t>Iah</a:t>
                      </a:r>
                      <a:r>
                        <a:rPr lang="zh-TW" altLang="en-US" b="0" dirty="0" smtClean="0"/>
                        <a:t>是大人提供</a:t>
                      </a:r>
                      <a:r>
                        <a:rPr lang="en-US" altLang="zh-TW" b="0" dirty="0" smtClean="0"/>
                        <a:t>ê</a:t>
                      </a:r>
                      <a:r>
                        <a:rPr lang="zh-TW" altLang="en-US" b="0" dirty="0" smtClean="0"/>
                        <a:t>選擇</a:t>
                      </a:r>
                      <a:r>
                        <a:rPr lang="en-US" altLang="zh-TW" b="0" dirty="0" smtClean="0"/>
                        <a:t>?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華語漢字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eaLnBrk="1" hangingPunct="1">
                        <a:defRPr/>
                      </a:pPr>
                      <a:r>
                        <a:rPr lang="zh-TW" altLang="en-US" dirty="0" smtClean="0"/>
                        <a:t>孩子要講什麼語言是孩子自己決定的嗎？還是大人提供的選擇？</a:t>
                      </a:r>
                      <a:endParaRPr lang="en-US" altLang="zh-TW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3795315"/>
              </p:ext>
            </p:extLst>
          </p:nvPr>
        </p:nvGraphicFramePr>
        <p:xfrm>
          <a:off x="1475656" y="5517232"/>
          <a:ext cx="4680520" cy="10109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680520"/>
              </a:tblGrid>
              <a:tr h="370840">
                <a:tc>
                  <a:txBody>
                    <a:bodyPr/>
                    <a:lstStyle/>
                    <a:p>
                      <a:pPr eaLnBrk="1" hangingPunct="1">
                        <a:defRPr/>
                      </a:pPr>
                      <a:r>
                        <a:rPr lang="zh-TW" altLang="en-US" dirty="0" smtClean="0"/>
                        <a:t>濫做伙</a:t>
                      </a:r>
                      <a:r>
                        <a:rPr lang="zh-TW" altLang="en-US" b="1" dirty="0" smtClean="0"/>
                        <a:t>範例</a:t>
                      </a:r>
                      <a:endParaRPr lang="en-US" altLang="zh-TW" b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『</a:t>
                      </a:r>
                      <a:r>
                        <a:rPr lang="zh-TW" altLang="en-US" dirty="0" smtClean="0"/>
                        <a:t>聽說妳最近遇到什麼問題 </a:t>
                      </a:r>
                      <a:r>
                        <a:rPr lang="en-US" altLang="zh-TW" dirty="0" smtClean="0"/>
                        <a:t>, </a:t>
                      </a:r>
                      <a:r>
                        <a:rPr lang="zh-TW" altLang="en-US" dirty="0" smtClean="0"/>
                        <a:t>是不是 </a:t>
                      </a:r>
                      <a:r>
                        <a:rPr lang="en-US" altLang="zh-TW" dirty="0" smtClean="0"/>
                        <a:t>? </a:t>
                      </a:r>
                      <a:r>
                        <a:rPr lang="zh-TW" altLang="en-US" dirty="0" smtClean="0"/>
                        <a:t>怎麼了 </a:t>
                      </a:r>
                      <a:r>
                        <a:rPr lang="en-US" altLang="zh-TW" dirty="0" smtClean="0"/>
                        <a:t>? 』</a:t>
                      </a:r>
                      <a:r>
                        <a:rPr lang="zh-TW" altLang="en-US" dirty="0" smtClean="0"/>
                        <a:t>好性地 </a:t>
                      </a:r>
                      <a:r>
                        <a:rPr lang="en-US" altLang="zh-TW" dirty="0" smtClean="0"/>
                        <a:t>ê QA </a:t>
                      </a:r>
                      <a:r>
                        <a:rPr lang="zh-TW" altLang="en-US" dirty="0" smtClean="0"/>
                        <a:t>繼續問</a:t>
                      </a:r>
                      <a:r>
                        <a:rPr lang="en-US" altLang="zh-TW" dirty="0" smtClean="0"/>
                        <a:t>--</a:t>
                      </a:r>
                      <a:r>
                        <a:rPr lang="zh-TW" altLang="en-US" dirty="0" smtClean="0"/>
                        <a:t>落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去 </a:t>
                      </a:r>
                      <a:r>
                        <a:rPr lang="en-US" altLang="zh-TW" dirty="0" smtClean="0"/>
                        <a:t>.</a:t>
                      </a:r>
                      <a:endParaRPr lang="en-US" altLang="zh-TW" b="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8150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腔口無仝</a:t>
            </a:r>
            <a:endParaRPr lang="zh-TW" altLang="zh-TW"/>
          </a:p>
        </p:txBody>
      </p:sp>
      <p:sp>
        <p:nvSpPr>
          <p:cNvPr id="20482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77500" lnSpcReduction="20000"/>
          </a:bodyPr>
          <a:lstStyle/>
          <a:p>
            <a:pPr eaLnBrk="1" hangingPunct="1">
              <a:defRPr/>
            </a:pPr>
            <a:r>
              <a:rPr lang="zh-TW" altLang="zh-TW" dirty="0" smtClean="0"/>
              <a:t>閩南語有許多腔調</a:t>
            </a:r>
          </a:p>
          <a:p>
            <a:pPr lvl="1" eaLnBrk="1" hangingPunct="1">
              <a:defRPr/>
            </a:pPr>
            <a:r>
              <a:rPr lang="zh-TW" altLang="zh-TW" dirty="0" smtClean="0"/>
              <a:t>偏漳腔、混合腔、偏泉腔</a:t>
            </a:r>
          </a:p>
          <a:p>
            <a:pPr lvl="1" eaLnBrk="1" hangingPunct="1">
              <a:defRPr/>
            </a:pPr>
            <a:r>
              <a:rPr lang="zh-TW" altLang="zh-TW" dirty="0" smtClean="0"/>
              <a:t>混和腔有較濟偏漳腔的特色</a:t>
            </a:r>
            <a:endParaRPr lang="en-US" altLang="zh-TW" dirty="0" smtClean="0"/>
          </a:p>
          <a:p>
            <a:pPr eaLnBrk="1" hangingPunct="1">
              <a:defRPr/>
            </a:pPr>
            <a:r>
              <a:rPr lang="zh-TW" altLang="en-US" dirty="0" smtClean="0"/>
              <a:t>語料狀況</a:t>
            </a:r>
            <a:endParaRPr lang="zh-TW" altLang="zh-TW" dirty="0" smtClean="0"/>
          </a:p>
          <a:p>
            <a:pPr lvl="1" eaLnBrk="1" hangingPunct="1">
              <a:defRPr/>
            </a:pPr>
            <a:r>
              <a:rPr lang="zh-TW" altLang="zh-TW" dirty="0" smtClean="0"/>
              <a:t>教育部資料</a:t>
            </a:r>
            <a:endParaRPr lang="en-US" altLang="zh-TW" dirty="0" smtClean="0"/>
          </a:p>
          <a:p>
            <a:pPr lvl="2" eaLnBrk="1" hangingPunct="1">
              <a:defRPr/>
            </a:pPr>
            <a:r>
              <a:rPr lang="zh-TW" altLang="zh-TW" dirty="0" smtClean="0"/>
              <a:t>有地方腔，鹿港「火</a:t>
            </a:r>
            <a:r>
              <a:rPr lang="en-US" altLang="zh-TW" dirty="0" smtClean="0"/>
              <a:t>her2</a:t>
            </a:r>
            <a:r>
              <a:rPr lang="zh-TW" altLang="zh-TW" dirty="0" smtClean="0"/>
              <a:t>」</a:t>
            </a:r>
          </a:p>
          <a:p>
            <a:pPr lvl="2" eaLnBrk="1" hangingPunct="1">
              <a:defRPr/>
            </a:pPr>
            <a:r>
              <a:rPr lang="zh-TW" altLang="zh-TW" dirty="0" smtClean="0"/>
              <a:t>主要資料有</a:t>
            </a:r>
            <a:r>
              <a:rPr lang="zh-TW" altLang="zh-TW" dirty="0"/>
              <a:t>記錄腔</a:t>
            </a:r>
            <a:r>
              <a:rPr lang="zh-TW" altLang="zh-TW" dirty="0" smtClean="0"/>
              <a:t>口</a:t>
            </a:r>
            <a:r>
              <a:rPr lang="zh-TW" altLang="en-US" dirty="0" smtClean="0"/>
              <a:t>，</a:t>
            </a:r>
            <a:r>
              <a:rPr lang="zh-TW" altLang="zh-TW" dirty="0" smtClean="0"/>
              <a:t>附錄句無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en-US" dirty="0" smtClean="0"/>
              <a:t>新聞</a:t>
            </a:r>
            <a:r>
              <a:rPr lang="zh-TW" altLang="zh-TW" dirty="0" smtClean="0"/>
              <a:t>語料庫</a:t>
            </a:r>
          </a:p>
          <a:p>
            <a:pPr lvl="2" eaLnBrk="1" hangingPunct="1">
              <a:defRPr/>
            </a:pPr>
            <a:r>
              <a:rPr lang="zh-TW" altLang="zh-TW" dirty="0" smtClean="0"/>
              <a:t>澤政是臺中烏日人，</a:t>
            </a:r>
            <a:r>
              <a:rPr lang="en-US" altLang="zh-TW" dirty="0" smtClean="0"/>
              <a:t>60</a:t>
            </a:r>
            <a:r>
              <a:rPr lang="zh-TW" altLang="zh-TW" dirty="0" smtClean="0"/>
              <a:t>年代出身</a:t>
            </a:r>
          </a:p>
          <a:p>
            <a:pPr lvl="2" eaLnBrk="1" hangingPunct="1">
              <a:defRPr/>
            </a:pPr>
            <a:r>
              <a:rPr lang="zh-TW" altLang="zh-TW" dirty="0" smtClean="0"/>
              <a:t>偏漳腔，有時陣會濫著泉腔</a:t>
            </a:r>
          </a:p>
          <a:p>
            <a:pPr lvl="1" eaLnBrk="1" hangingPunct="1">
              <a:defRPr/>
            </a:pPr>
            <a:r>
              <a:rPr lang="zh-TW" altLang="zh-TW" dirty="0" smtClean="0"/>
              <a:t>數位典藏</a:t>
            </a:r>
          </a:p>
          <a:p>
            <a:pPr lvl="2" eaLnBrk="1" hangingPunct="1">
              <a:defRPr/>
            </a:pPr>
            <a:r>
              <a:rPr lang="zh-TW" altLang="zh-TW" dirty="0" smtClean="0"/>
              <a:t>四界收集來的，無記錄腔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en-US" altLang="zh-TW" dirty="0" smtClean="0"/>
              <a:t>TGB</a:t>
            </a:r>
            <a:r>
              <a:rPr lang="zh-TW" altLang="en-US" dirty="0" smtClean="0"/>
              <a:t>通訊</a:t>
            </a:r>
            <a:endParaRPr lang="en-US" altLang="zh-TW" dirty="0" smtClean="0"/>
          </a:p>
          <a:p>
            <a:pPr lvl="2" eaLnBrk="1" hangingPunct="1">
              <a:defRPr/>
            </a:pPr>
            <a:r>
              <a:rPr lang="zh-TW" altLang="en-US" dirty="0" smtClean="0"/>
              <a:t>無註明腔，干焦漢羅，無法度算</a:t>
            </a:r>
            <a:endParaRPr lang="zh-TW" altLang="zh-TW" dirty="0" smtClean="0"/>
          </a:p>
          <a:p>
            <a:pPr marL="273050" lvl="1" eaLnBrk="1" hangingPunct="1">
              <a:spcBef>
                <a:spcPts val="600"/>
              </a:spcBef>
              <a:buSzPct val="70000"/>
              <a:buFont typeface="Wingdings" panose="05000000000000000000" pitchFamily="2" charset="2"/>
              <a:buChar char=""/>
              <a:defRPr/>
            </a:pPr>
            <a:r>
              <a:rPr lang="zh-TW" altLang="zh-TW" sz="2900" dirty="0"/>
              <a:t>全部資料濫做伙訓練</a:t>
            </a:r>
          </a:p>
          <a:p>
            <a:pPr lvl="1" eaLnBrk="1" hangingPunct="1">
              <a:defRPr/>
            </a:pPr>
            <a:r>
              <a:rPr lang="zh-TW" altLang="zh-TW" dirty="0" smtClean="0"/>
              <a:t>資料無逐个註明</a:t>
            </a:r>
          </a:p>
        </p:txBody>
      </p:sp>
      <p:graphicFrame>
        <p:nvGraphicFramePr>
          <p:cNvPr id="20483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5070465"/>
              </p:ext>
            </p:extLst>
          </p:nvPr>
        </p:nvGraphicFramePr>
        <p:xfrm>
          <a:off x="4427984" y="4509120"/>
          <a:ext cx="4600698" cy="1401764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114577"/>
                <a:gridCol w="1040049"/>
                <a:gridCol w="1256493"/>
                <a:gridCol w="1189579"/>
              </a:tblGrid>
              <a:tr h="470560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zh-TW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漳</a:t>
                      </a: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/</a:t>
                      </a:r>
                      <a:r>
                        <a:rPr kumimoji="0" lang="zh-TW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泉</a:t>
                      </a:r>
                      <a:endParaRPr kumimoji="0" lang="zh-TW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zh-TW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雞</a:t>
                      </a: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ke1/kue1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zh-TW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近</a:t>
                      </a:r>
                      <a:endParaRPr kumimoji="0" lang="en-US" altLang="zh-TW" sz="1400" u="none" strike="noStrike" cap="none" normalizeH="0" baseline="0" dirty="0" smtClean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kin7/kun7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zh-TW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火</a:t>
                      </a:r>
                      <a:endParaRPr kumimoji="0" lang="en-US" altLang="zh-TW" sz="1400" u="none" strike="noStrike" cap="none" normalizeH="0" baseline="0" dirty="0" smtClean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hue2/he2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</a:tr>
              <a:tr h="293570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zh-TW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附錄句</a:t>
                      </a:r>
                      <a:endParaRPr kumimoji="0" lang="zh-TW" altLang="zh-TW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16/0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5/0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2/0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</a:tr>
              <a:tr h="293570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lang="zh-TW" altLang="en-US" sz="1400" dirty="0" smtClean="0"/>
                        <a:t>新聞語料庫</a:t>
                      </a:r>
                      <a:endParaRPr kumimoji="0" lang="zh-TW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284/13</a:t>
                      </a:r>
                      <a:endParaRPr kumimoji="0" lang="en-US" altLang="zh-TW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710/45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1037/25</a:t>
                      </a:r>
                      <a:endParaRPr kumimoji="0" lang="en-US" altLang="zh-TW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</a:tr>
              <a:tr h="344063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zh-TW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數位典藏</a:t>
                      </a:r>
                      <a:endParaRPr kumimoji="0" lang="zh-TW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229/135</a:t>
                      </a:r>
                      <a:endParaRPr kumimoji="0" lang="en-US" altLang="zh-TW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458/365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703/390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</a:tr>
            </a:tbl>
          </a:graphicData>
        </a:graphic>
      </p:graphicFrame>
      <p:graphicFrame>
        <p:nvGraphicFramePr>
          <p:cNvPr id="20540" name="Group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7901928"/>
              </p:ext>
            </p:extLst>
          </p:nvPr>
        </p:nvGraphicFramePr>
        <p:xfrm>
          <a:off x="4427984" y="2708920"/>
          <a:ext cx="4605339" cy="1081089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920376"/>
                <a:gridCol w="921529"/>
                <a:gridCol w="920376"/>
                <a:gridCol w="921529"/>
                <a:gridCol w="921529"/>
              </a:tblGrid>
              <a:tr h="360363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教育部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偏漳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混合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偏泉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zh-TW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外來語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</a:tr>
              <a:tr h="360363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字</a:t>
                      </a: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/</a:t>
                      </a: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詞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36142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33756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46654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172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</a:tr>
              <a:tr h="360363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zh-TW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例句</a:t>
                      </a:r>
                      <a:endParaRPr kumimoji="0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10637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9829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14227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162789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語料樣式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一般漢語文字無詞佮詞組的資訊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因為字攏黏做伙無空白</a:t>
            </a:r>
            <a:endParaRPr lang="en-US" altLang="zh-TW" dirty="0" smtClean="0"/>
          </a:p>
          <a:p>
            <a:pPr lvl="1"/>
            <a:r>
              <a:rPr lang="zh-TW" altLang="en-US" dirty="0"/>
              <a:t>這</a:t>
            </a:r>
            <a:r>
              <a:rPr lang="zh-TW" altLang="en-US" dirty="0" smtClean="0"/>
              <a:t>个資訊翻譯用會著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r>
              <a:rPr lang="zh-TW" altLang="en-US" dirty="0" smtClean="0"/>
              <a:t>語料樣式用空白表示</a:t>
            </a:r>
            <a:endParaRPr lang="en-US" altLang="zh-TW" dirty="0" smtClean="0"/>
          </a:p>
          <a:p>
            <a:pPr lvl="1"/>
            <a:r>
              <a:rPr lang="zh-TW" altLang="en-US" dirty="0"/>
              <a:t>斷</a:t>
            </a:r>
            <a:r>
              <a:rPr lang="zh-TW" altLang="en-US" dirty="0" smtClean="0"/>
              <a:t>字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斷詞</a:t>
            </a:r>
            <a:endParaRPr lang="en-US" altLang="zh-TW" dirty="0" smtClean="0"/>
          </a:p>
          <a:p>
            <a:pPr lvl="1"/>
            <a:r>
              <a:rPr lang="zh-TW" altLang="en-US" dirty="0"/>
              <a:t>斷詞組</a:t>
            </a:r>
            <a:endParaRPr lang="en-US" altLang="zh-TW" dirty="0" smtClean="0"/>
          </a:p>
          <a:p>
            <a:pPr lvl="1"/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4006775"/>
              </p:ext>
            </p:extLst>
          </p:nvPr>
        </p:nvGraphicFramePr>
        <p:xfrm>
          <a:off x="2483768" y="4293096"/>
          <a:ext cx="5976664" cy="14833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835558"/>
                <a:gridCol w="4141106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b="1" dirty="0" smtClean="0"/>
                        <a:t>語料樣式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eaLnBrk="1" hangingPunct="1">
                        <a:defRPr/>
                      </a:pPr>
                      <a:r>
                        <a:rPr lang="zh-TW" altLang="en-US" b="1" dirty="0" smtClean="0"/>
                        <a:t>範例</a:t>
                      </a:r>
                      <a:endParaRPr lang="en-US" altLang="zh-TW" b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b="0" dirty="0" smtClean="0"/>
                        <a:t>斷字</a:t>
                      </a:r>
                      <a:endParaRPr lang="zh-TW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eaLnBrk="1" hangingPunct="1">
                        <a:defRPr/>
                      </a:pPr>
                      <a:r>
                        <a:rPr lang="zh-TW" altLang="zh-TW" b="0" dirty="0" smtClean="0"/>
                        <a:t>陸</a:t>
                      </a:r>
                      <a:r>
                        <a:rPr lang="en-US" altLang="zh-TW" b="0" dirty="0" smtClean="0"/>
                        <a:t> </a:t>
                      </a:r>
                      <a:r>
                        <a:rPr lang="zh-TW" altLang="zh-TW" b="0" dirty="0" smtClean="0"/>
                        <a:t>續</a:t>
                      </a:r>
                      <a:r>
                        <a:rPr lang="en-US" altLang="zh-TW" b="0" dirty="0" smtClean="0"/>
                        <a:t> </a:t>
                      </a:r>
                      <a:r>
                        <a:rPr lang="zh-TW" altLang="zh-TW" b="0" dirty="0" smtClean="0"/>
                        <a:t>開</a:t>
                      </a:r>
                      <a:r>
                        <a:rPr lang="en-US" altLang="zh-TW" b="0" dirty="0" smtClean="0"/>
                        <a:t> </a:t>
                      </a:r>
                      <a:r>
                        <a:rPr lang="zh-TW" altLang="zh-TW" b="0" dirty="0" smtClean="0"/>
                        <a:t>放</a:t>
                      </a:r>
                      <a:r>
                        <a:rPr lang="en-US" altLang="zh-TW" b="0" dirty="0" smtClean="0"/>
                        <a:t> </a:t>
                      </a:r>
                      <a:r>
                        <a:rPr lang="zh-TW" altLang="zh-TW" b="0" dirty="0" smtClean="0"/>
                        <a:t>一</a:t>
                      </a:r>
                      <a:r>
                        <a:rPr lang="en-US" altLang="zh-TW" b="0" dirty="0" smtClean="0"/>
                        <a:t> </a:t>
                      </a:r>
                      <a:r>
                        <a:rPr lang="zh-TW" altLang="zh-TW" b="0" dirty="0" smtClean="0"/>
                        <a:t>百</a:t>
                      </a:r>
                      <a:r>
                        <a:rPr lang="en-US" altLang="zh-TW" b="0" dirty="0" smtClean="0"/>
                        <a:t> </a:t>
                      </a:r>
                      <a:r>
                        <a:rPr lang="zh-TW" altLang="zh-TW" b="0" dirty="0" smtClean="0"/>
                        <a:t>五</a:t>
                      </a:r>
                      <a:r>
                        <a:rPr lang="en-US" altLang="zh-TW" b="0" dirty="0" smtClean="0"/>
                        <a:t> </a:t>
                      </a:r>
                      <a:r>
                        <a:rPr lang="zh-TW" altLang="zh-TW" b="0" dirty="0" smtClean="0"/>
                        <a:t>十</a:t>
                      </a:r>
                      <a:r>
                        <a:rPr lang="en-US" altLang="zh-TW" b="0" dirty="0" smtClean="0"/>
                        <a:t> </a:t>
                      </a:r>
                      <a:r>
                        <a:rPr lang="zh-TW" altLang="zh-TW" b="0" dirty="0" smtClean="0"/>
                        <a:t>項</a:t>
                      </a:r>
                      <a:r>
                        <a:rPr lang="en-US" altLang="zh-TW" b="0" dirty="0" smtClean="0"/>
                        <a:t> </a:t>
                      </a:r>
                      <a:r>
                        <a:rPr lang="zh-TW" altLang="zh-TW" b="0" dirty="0" smtClean="0"/>
                        <a:t>的</a:t>
                      </a:r>
                      <a:r>
                        <a:rPr lang="en-US" altLang="zh-TW" b="0" dirty="0" smtClean="0"/>
                        <a:t> </a:t>
                      </a:r>
                      <a:r>
                        <a:rPr lang="zh-TW" altLang="zh-TW" b="0" dirty="0" smtClean="0"/>
                        <a:t>規</a:t>
                      </a:r>
                      <a:r>
                        <a:rPr lang="en-US" altLang="zh-TW" b="0" dirty="0" smtClean="0"/>
                        <a:t> </a:t>
                      </a:r>
                      <a:r>
                        <a:rPr lang="zh-TW" altLang="zh-TW" b="0" dirty="0" smtClean="0"/>
                        <a:t>費</a:t>
                      </a:r>
                      <a:endParaRPr lang="en-US" altLang="zh-TW" b="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斷詞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eaLnBrk="1" hangingPunct="1">
                        <a:defRPr/>
                      </a:pPr>
                      <a:r>
                        <a:rPr lang="zh-TW" altLang="zh-TW" dirty="0" smtClean="0"/>
                        <a:t>陸續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zh-TW" altLang="zh-TW" dirty="0" smtClean="0"/>
                        <a:t>開放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zh-TW" altLang="zh-TW" dirty="0" smtClean="0"/>
                        <a:t>一百五十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zh-TW" altLang="zh-TW" dirty="0" smtClean="0"/>
                        <a:t>項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zh-TW" altLang="zh-TW" dirty="0" smtClean="0"/>
                        <a:t>的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zh-TW" altLang="zh-TW" dirty="0" smtClean="0"/>
                        <a:t>規費</a:t>
                      </a:r>
                      <a:endParaRPr lang="en-US" altLang="zh-TW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斷詞組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eaLnBrk="1" hangingPunct="1">
                        <a:defRPr/>
                      </a:pPr>
                      <a:r>
                        <a:rPr lang="zh-TW" altLang="zh-TW" dirty="0" smtClean="0"/>
                        <a:t>陸續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zh-TW" altLang="zh-TW" dirty="0" smtClean="0"/>
                        <a:t>開放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zh-TW" altLang="zh-TW" dirty="0" smtClean="0"/>
                        <a:t>一百五十項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zh-TW" altLang="zh-TW" dirty="0" smtClean="0"/>
                        <a:t>的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zh-TW" altLang="zh-TW" dirty="0" smtClean="0"/>
                        <a:t>規費</a:t>
                      </a:r>
                      <a:endParaRPr lang="en-US" altLang="zh-TW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8368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產生樣式語料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斷詞組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干焦新聞語料庫有提供</a:t>
            </a:r>
            <a:endParaRPr lang="en-US" altLang="zh-TW" dirty="0" smtClean="0"/>
          </a:p>
          <a:p>
            <a:r>
              <a:rPr lang="zh-TW" altLang="en-US" dirty="0" smtClean="0"/>
              <a:t>斷字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全部字隔開就好</a:t>
            </a:r>
            <a:endParaRPr lang="en-US" altLang="zh-TW" dirty="0" smtClean="0"/>
          </a:p>
          <a:p>
            <a:r>
              <a:rPr lang="zh-TW" altLang="en-US" dirty="0" smtClean="0"/>
              <a:t>斷詞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華語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中研院中文斷詞系統（</a:t>
            </a:r>
            <a:r>
              <a:rPr lang="en-US" altLang="zh-TW" dirty="0" smtClean="0"/>
              <a:t>CKIP</a:t>
            </a:r>
            <a:r>
              <a:rPr lang="zh-TW" altLang="en-US" dirty="0" smtClean="0"/>
              <a:t>）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閩南語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需要斷詞方法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74213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上長詞優先</a:t>
            </a:r>
            <a:r>
              <a:rPr lang="zh-TW" altLang="zh-TW" dirty="0" smtClean="0"/>
              <a:t>斷詞</a:t>
            </a:r>
            <a:r>
              <a:rPr lang="zh-TW" altLang="en-US" dirty="0" smtClean="0"/>
              <a:t>方法</a:t>
            </a:r>
            <a:endParaRPr lang="zh-TW" altLang="zh-TW" dirty="0"/>
          </a:p>
        </p:txBody>
      </p:sp>
      <p:sp>
        <p:nvSpPr>
          <p:cNvPr id="23554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TW" altLang="en-US" dirty="0" smtClean="0"/>
              <a:t>上長詞優先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en-US" dirty="0" smtClean="0"/>
              <a:t>上定看著的斷詞方法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en-US" dirty="0"/>
              <a:t>對後壁開始</a:t>
            </a:r>
            <a:r>
              <a:rPr lang="zh-TW" altLang="en-US" dirty="0" smtClean="0"/>
              <a:t>看，希望</a:t>
            </a:r>
            <a:r>
              <a:rPr lang="zh-TW" altLang="zh-TW" dirty="0" smtClean="0"/>
              <a:t>詞</a:t>
            </a:r>
            <a:r>
              <a:rPr lang="zh-TW" altLang="zh-TW" dirty="0"/>
              <a:t>愈長愈</a:t>
            </a:r>
            <a:r>
              <a:rPr lang="zh-TW" altLang="zh-TW" dirty="0" smtClean="0"/>
              <a:t>好</a:t>
            </a:r>
            <a:endParaRPr lang="en-US" altLang="zh-TW" dirty="0" smtClean="0"/>
          </a:p>
          <a:p>
            <a:pPr lvl="1" eaLnBrk="1" hangingPunct="1">
              <a:defRPr/>
            </a:pPr>
            <a:endParaRPr lang="en-US" altLang="zh-TW" dirty="0" smtClean="0"/>
          </a:p>
          <a:p>
            <a:pPr eaLnBrk="1" hangingPunct="1">
              <a:defRPr/>
            </a:pPr>
            <a:r>
              <a:rPr lang="zh-TW" altLang="en-US" dirty="0" smtClean="0"/>
              <a:t>做法</a:t>
            </a:r>
            <a:endParaRPr lang="en-US" altLang="zh-TW" dirty="0" smtClean="0"/>
          </a:p>
          <a:p>
            <a:pPr marL="823913" lvl="1" indent="-457200" eaLnBrk="1" hangingPunct="1">
              <a:buFont typeface="+mj-lt"/>
              <a:buAutoNum type="arabicPeriod"/>
              <a:defRPr/>
            </a:pPr>
            <a:r>
              <a:rPr lang="zh-TW" altLang="en-US" dirty="0" smtClean="0"/>
              <a:t>對上後壁的字開始</a:t>
            </a:r>
            <a:endParaRPr lang="en-US" altLang="zh-TW" dirty="0" smtClean="0"/>
          </a:p>
          <a:p>
            <a:pPr marL="823913" lvl="1" indent="-457200" eaLnBrk="1" hangingPunct="1">
              <a:buFont typeface="+mj-lt"/>
              <a:buAutoNum type="arabicPeriod"/>
              <a:defRPr/>
            </a:pPr>
            <a:r>
              <a:rPr lang="zh-TW" altLang="en-US" dirty="0" smtClean="0"/>
              <a:t>揣一个佇辭典的上長詞</a:t>
            </a:r>
            <a:endParaRPr lang="en-US" altLang="zh-TW" dirty="0" smtClean="0"/>
          </a:p>
          <a:p>
            <a:pPr marL="823913" lvl="1" indent="-457200" eaLnBrk="1" hangingPunct="1">
              <a:buFont typeface="+mj-lt"/>
              <a:buAutoNum type="arabicPeriod"/>
              <a:defRPr/>
            </a:pPr>
            <a:r>
              <a:rPr lang="zh-TW" altLang="en-US" dirty="0" smtClean="0"/>
              <a:t>揣著詞了後，繼續對第</a:t>
            </a:r>
            <a:r>
              <a:rPr lang="en-US" altLang="zh-TW" dirty="0" smtClean="0"/>
              <a:t>1</a:t>
            </a:r>
            <a:r>
              <a:rPr lang="zh-TW" altLang="en-US" dirty="0" smtClean="0"/>
              <a:t>步做到結束</a:t>
            </a:r>
            <a:endParaRPr lang="en-US" altLang="zh-TW" dirty="0" smtClean="0"/>
          </a:p>
          <a:p>
            <a:pPr eaLnBrk="1" hangingPunct="1">
              <a:defRPr/>
            </a:pPr>
            <a:endParaRPr lang="en-US" altLang="zh-TW" dirty="0"/>
          </a:p>
          <a:p>
            <a:pPr lvl="1" eaLnBrk="1" hangingPunct="1">
              <a:defRPr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41314366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上長詞優先</a:t>
            </a:r>
            <a:r>
              <a:rPr lang="zh-TW" altLang="zh-TW" dirty="0" smtClean="0"/>
              <a:t>斷詞</a:t>
            </a:r>
            <a:r>
              <a:rPr lang="zh-TW" altLang="en-US" dirty="0" smtClean="0"/>
              <a:t>範例</a:t>
            </a:r>
            <a:endParaRPr lang="zh-TW" altLang="zh-TW" dirty="0"/>
          </a:p>
        </p:txBody>
      </p:sp>
      <p:sp>
        <p:nvSpPr>
          <p:cNvPr id="23554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defRPr/>
            </a:pPr>
            <a:r>
              <a:rPr lang="zh-TW" altLang="en-US" dirty="0" smtClean="0"/>
              <a:t>範例－</a:t>
            </a:r>
            <a:r>
              <a:rPr lang="zh-TW" altLang="zh-TW" dirty="0" smtClean="0"/>
              <a:t>陸續</a:t>
            </a:r>
            <a:r>
              <a:rPr lang="zh-TW" altLang="zh-TW" dirty="0"/>
              <a:t>開放一百五十項的規費</a:t>
            </a:r>
            <a:endParaRPr lang="en-US" altLang="zh-TW" dirty="0"/>
          </a:p>
          <a:p>
            <a:pPr lvl="1" eaLnBrk="1" hangingPunct="1">
              <a:defRPr/>
            </a:pPr>
            <a:r>
              <a:rPr lang="zh-TW" altLang="zh-TW" dirty="0"/>
              <a:t>陸續開放一百五</a:t>
            </a:r>
            <a:r>
              <a:rPr lang="zh-TW" altLang="zh-TW" u="sng" dirty="0"/>
              <a:t>十項的規費</a:t>
            </a:r>
            <a:endParaRPr lang="en-US" altLang="zh-TW" u="sng" dirty="0"/>
          </a:p>
          <a:p>
            <a:pPr lvl="1" eaLnBrk="1" hangingPunct="1">
              <a:defRPr/>
            </a:pPr>
            <a:r>
              <a:rPr lang="zh-TW" altLang="zh-TW" dirty="0"/>
              <a:t>陸續開放一百五十</a:t>
            </a:r>
            <a:r>
              <a:rPr lang="zh-TW" altLang="zh-TW" u="sng" dirty="0"/>
              <a:t>項的規費</a:t>
            </a:r>
            <a:endParaRPr lang="en-US" altLang="zh-TW" u="sng" dirty="0"/>
          </a:p>
          <a:p>
            <a:pPr lvl="1" eaLnBrk="1" hangingPunct="1">
              <a:defRPr/>
            </a:pPr>
            <a:r>
              <a:rPr lang="zh-TW" altLang="zh-TW" dirty="0"/>
              <a:t>陸續開放一百五十項</a:t>
            </a:r>
            <a:r>
              <a:rPr lang="zh-TW" altLang="zh-TW" u="sng" dirty="0"/>
              <a:t>的規費</a:t>
            </a:r>
            <a:endParaRPr lang="en-US" altLang="zh-TW" u="sng" dirty="0"/>
          </a:p>
          <a:p>
            <a:pPr lvl="1" eaLnBrk="1" hangingPunct="1">
              <a:defRPr/>
            </a:pPr>
            <a:r>
              <a:rPr lang="zh-TW" altLang="zh-TW" dirty="0"/>
              <a:t>陸續開放一百五十項的</a:t>
            </a:r>
            <a:r>
              <a:rPr lang="zh-TW" altLang="zh-TW" u="sng" dirty="0" smtClean="0"/>
              <a:t>規費</a:t>
            </a:r>
            <a:endParaRPr lang="en-US" altLang="zh-TW" u="sng" dirty="0"/>
          </a:p>
          <a:p>
            <a:pPr lvl="1" eaLnBrk="1" hangingPunct="1">
              <a:defRPr/>
            </a:pPr>
            <a:r>
              <a:rPr lang="zh-TW" altLang="zh-TW" dirty="0"/>
              <a:t>陸續開放一百五十項</a:t>
            </a:r>
            <a:r>
              <a:rPr lang="zh-TW" altLang="zh-TW" dirty="0" smtClean="0"/>
              <a:t>的</a:t>
            </a:r>
            <a:r>
              <a:rPr lang="en-US" altLang="zh-TW" dirty="0" smtClean="0"/>
              <a:t> </a:t>
            </a:r>
            <a:r>
              <a:rPr lang="zh-TW" altLang="zh-TW" dirty="0" smtClean="0">
                <a:solidFill>
                  <a:schemeClr val="accent1"/>
                </a:solidFill>
              </a:rPr>
              <a:t>規費</a:t>
            </a:r>
            <a:endParaRPr lang="en-US" altLang="zh-TW" u="sng" dirty="0"/>
          </a:p>
          <a:p>
            <a:pPr lvl="1" eaLnBrk="1" hangingPunct="1">
              <a:defRPr/>
            </a:pPr>
            <a:r>
              <a:rPr lang="zh-TW" altLang="zh-TW" dirty="0"/>
              <a:t>陸續開放一</a:t>
            </a:r>
            <a:r>
              <a:rPr lang="zh-TW" altLang="zh-TW" u="sng" dirty="0"/>
              <a:t>百五十</a:t>
            </a:r>
            <a:r>
              <a:rPr lang="zh-TW" altLang="zh-TW" u="sng" dirty="0" smtClean="0"/>
              <a:t>項的</a:t>
            </a:r>
            <a:r>
              <a:rPr lang="en-US" altLang="zh-TW" u="sng" dirty="0" smtClean="0"/>
              <a:t> </a:t>
            </a:r>
            <a:r>
              <a:rPr lang="zh-TW" altLang="zh-TW" dirty="0" smtClean="0">
                <a:solidFill>
                  <a:schemeClr val="accent1"/>
                </a:solidFill>
              </a:rPr>
              <a:t>規費</a:t>
            </a:r>
            <a:endParaRPr lang="en-US" altLang="zh-TW" u="sng" dirty="0"/>
          </a:p>
          <a:p>
            <a:pPr lvl="1" eaLnBrk="1" hangingPunct="1">
              <a:defRPr/>
            </a:pPr>
            <a:r>
              <a:rPr lang="zh-TW" altLang="zh-TW" dirty="0"/>
              <a:t>陸續開放一百</a:t>
            </a:r>
            <a:r>
              <a:rPr lang="zh-TW" altLang="zh-TW" u="sng" dirty="0"/>
              <a:t>五十項</a:t>
            </a:r>
            <a:r>
              <a:rPr lang="zh-TW" altLang="zh-TW" u="sng" dirty="0" smtClean="0"/>
              <a:t>的</a:t>
            </a:r>
            <a:r>
              <a:rPr lang="en-US" altLang="zh-TW" u="sng" dirty="0" smtClean="0"/>
              <a:t> </a:t>
            </a:r>
            <a:r>
              <a:rPr lang="zh-TW" altLang="zh-TW" dirty="0" smtClean="0">
                <a:solidFill>
                  <a:schemeClr val="accent1"/>
                </a:solidFill>
              </a:rPr>
              <a:t>規費</a:t>
            </a:r>
            <a:endParaRPr lang="en-US" altLang="zh-TW" dirty="0">
              <a:solidFill>
                <a:schemeClr val="accent1"/>
              </a:solidFill>
            </a:endParaRPr>
          </a:p>
          <a:p>
            <a:pPr lvl="1" eaLnBrk="1" hangingPunct="1">
              <a:defRPr/>
            </a:pPr>
            <a:r>
              <a:rPr lang="zh-TW" altLang="zh-TW" dirty="0"/>
              <a:t>陸續開放一百五</a:t>
            </a:r>
            <a:r>
              <a:rPr lang="zh-TW" altLang="zh-TW" u="sng" dirty="0"/>
              <a:t>十項</a:t>
            </a:r>
            <a:r>
              <a:rPr lang="zh-TW" altLang="zh-TW" u="sng" dirty="0" smtClean="0"/>
              <a:t>的</a:t>
            </a:r>
            <a:r>
              <a:rPr lang="en-US" altLang="zh-TW" u="sng" dirty="0" smtClean="0"/>
              <a:t> </a:t>
            </a:r>
            <a:r>
              <a:rPr lang="zh-TW" altLang="zh-TW" dirty="0" smtClean="0">
                <a:solidFill>
                  <a:schemeClr val="accent1"/>
                </a:solidFill>
              </a:rPr>
              <a:t>規費</a:t>
            </a:r>
            <a:endParaRPr lang="en-US" altLang="zh-TW" dirty="0">
              <a:solidFill>
                <a:schemeClr val="accent1"/>
              </a:solidFill>
            </a:endParaRPr>
          </a:p>
          <a:p>
            <a:pPr lvl="1" eaLnBrk="1" hangingPunct="1">
              <a:defRPr/>
            </a:pPr>
            <a:r>
              <a:rPr lang="zh-TW" altLang="zh-TW" dirty="0"/>
              <a:t>陸續開放一百五</a:t>
            </a:r>
            <a:r>
              <a:rPr lang="zh-TW" altLang="zh-TW" u="sng" dirty="0"/>
              <a:t>十項</a:t>
            </a:r>
            <a:r>
              <a:rPr lang="zh-TW" altLang="zh-TW" u="sng" dirty="0" smtClean="0"/>
              <a:t>的</a:t>
            </a:r>
            <a:r>
              <a:rPr lang="en-US" altLang="zh-TW" u="sng" dirty="0" smtClean="0"/>
              <a:t> </a:t>
            </a:r>
            <a:r>
              <a:rPr lang="zh-TW" altLang="zh-TW" dirty="0" smtClean="0">
                <a:solidFill>
                  <a:schemeClr val="accent1"/>
                </a:solidFill>
              </a:rPr>
              <a:t>規費</a:t>
            </a:r>
            <a:endParaRPr lang="en-US" altLang="zh-TW" dirty="0">
              <a:solidFill>
                <a:schemeClr val="accent1"/>
              </a:solidFill>
            </a:endParaRPr>
          </a:p>
          <a:p>
            <a:pPr lvl="1" eaLnBrk="1" hangingPunct="1">
              <a:defRPr/>
            </a:pPr>
            <a:r>
              <a:rPr lang="zh-TW" altLang="zh-TW" dirty="0"/>
              <a:t>陸續開放一百五十</a:t>
            </a:r>
            <a:r>
              <a:rPr lang="zh-TW" altLang="zh-TW" u="sng" dirty="0"/>
              <a:t>項</a:t>
            </a:r>
            <a:r>
              <a:rPr lang="zh-TW" altLang="zh-TW" u="sng" dirty="0" smtClean="0"/>
              <a:t>的</a:t>
            </a:r>
            <a:r>
              <a:rPr lang="en-US" altLang="zh-TW" u="sng" dirty="0" smtClean="0"/>
              <a:t> </a:t>
            </a:r>
            <a:r>
              <a:rPr lang="zh-TW" altLang="zh-TW" dirty="0" smtClean="0">
                <a:solidFill>
                  <a:schemeClr val="accent1"/>
                </a:solidFill>
              </a:rPr>
              <a:t>規費</a:t>
            </a:r>
            <a:endParaRPr lang="en-US" altLang="zh-TW" dirty="0">
              <a:solidFill>
                <a:schemeClr val="accent1"/>
              </a:solidFill>
            </a:endParaRPr>
          </a:p>
          <a:p>
            <a:pPr lvl="1" eaLnBrk="1" hangingPunct="1">
              <a:defRPr/>
            </a:pPr>
            <a:r>
              <a:rPr lang="zh-TW" altLang="zh-TW" dirty="0"/>
              <a:t>陸續開放一百五十項</a:t>
            </a:r>
            <a:r>
              <a:rPr lang="zh-TW" altLang="zh-TW" u="sng" dirty="0" smtClean="0"/>
              <a:t>的</a:t>
            </a:r>
            <a:r>
              <a:rPr lang="en-US" altLang="zh-TW" u="sng" dirty="0" smtClean="0"/>
              <a:t> </a:t>
            </a:r>
            <a:r>
              <a:rPr lang="zh-TW" altLang="zh-TW" dirty="0" smtClean="0">
                <a:solidFill>
                  <a:schemeClr val="accent1"/>
                </a:solidFill>
              </a:rPr>
              <a:t>規費</a:t>
            </a:r>
            <a:endParaRPr lang="en-US" altLang="zh-TW" dirty="0">
              <a:solidFill>
                <a:schemeClr val="accent1"/>
              </a:solidFill>
            </a:endParaRPr>
          </a:p>
          <a:p>
            <a:pPr lvl="1" eaLnBrk="1" hangingPunct="1">
              <a:defRPr/>
            </a:pPr>
            <a:r>
              <a:rPr lang="zh-TW" altLang="zh-TW" dirty="0" smtClean="0"/>
              <a:t>陸續</a:t>
            </a:r>
            <a:r>
              <a:rPr lang="zh-TW" altLang="zh-TW" dirty="0"/>
              <a:t>開放一百五十</a:t>
            </a:r>
            <a:r>
              <a:rPr lang="zh-TW" altLang="zh-TW" dirty="0" smtClean="0"/>
              <a:t>項</a:t>
            </a:r>
            <a:r>
              <a:rPr lang="en-US" altLang="zh-TW" dirty="0" smtClean="0"/>
              <a:t> </a:t>
            </a:r>
            <a:r>
              <a:rPr lang="zh-TW" altLang="zh-TW" dirty="0" smtClean="0">
                <a:solidFill>
                  <a:schemeClr val="accent1"/>
                </a:solidFill>
              </a:rPr>
              <a:t>的</a:t>
            </a:r>
            <a:r>
              <a:rPr lang="en-US" altLang="zh-TW" dirty="0" smtClean="0">
                <a:solidFill>
                  <a:schemeClr val="accent1"/>
                </a:solidFill>
              </a:rPr>
              <a:t> </a:t>
            </a:r>
            <a:r>
              <a:rPr lang="zh-TW" altLang="zh-TW" dirty="0" smtClean="0">
                <a:solidFill>
                  <a:schemeClr val="accent1"/>
                </a:solidFill>
              </a:rPr>
              <a:t>規費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67069906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三个部份</a:t>
            </a:r>
            <a:endParaRPr lang="en-US" altLang="zh-TW" dirty="0" smtClean="0"/>
          </a:p>
          <a:p>
            <a:pPr lvl="1" eaLnBrk="1" hangingPunct="1"/>
            <a:r>
              <a:rPr lang="zh-TW" altLang="zh-TW" dirty="0" smtClean="0"/>
              <a:t>對齊模型</a:t>
            </a:r>
            <a:r>
              <a:rPr lang="en-US" altLang="zh-TW" dirty="0" smtClean="0"/>
              <a:t>alignment model</a:t>
            </a:r>
          </a:p>
          <a:p>
            <a:pPr lvl="2" eaLnBrk="1" hangingPunct="1"/>
            <a:r>
              <a:rPr lang="zh-TW" altLang="en-US" dirty="0" smtClean="0"/>
              <a:t>華語佮</a:t>
            </a:r>
            <a:r>
              <a:rPr lang="zh-TW" altLang="zh-TW" dirty="0" smtClean="0"/>
              <a:t>閩南語</a:t>
            </a:r>
            <a:r>
              <a:rPr lang="zh-TW" altLang="en-US" dirty="0" smtClean="0"/>
              <a:t>的</a:t>
            </a:r>
            <a:r>
              <a:rPr lang="zh-TW" altLang="zh-TW" dirty="0" smtClean="0"/>
              <a:t>詞對應</a:t>
            </a:r>
            <a:r>
              <a:rPr lang="zh-TW" altLang="en-US" dirty="0" smtClean="0"/>
              <a:t>機率</a:t>
            </a:r>
            <a:endParaRPr lang="en-US" altLang="zh-TW" dirty="0" smtClean="0"/>
          </a:p>
          <a:p>
            <a:pPr lvl="1" eaLnBrk="1" hangingPunct="1"/>
            <a:r>
              <a:rPr lang="zh-TW" altLang="zh-TW" dirty="0" smtClean="0"/>
              <a:t>語言模型</a:t>
            </a:r>
            <a:r>
              <a:rPr lang="en-US" altLang="zh-TW" dirty="0" smtClean="0"/>
              <a:t>language model</a:t>
            </a:r>
          </a:p>
          <a:p>
            <a:pPr lvl="2" eaLnBrk="1" hangingPunct="1"/>
            <a:r>
              <a:rPr lang="zh-TW" altLang="zh-TW" dirty="0" smtClean="0"/>
              <a:t>目標語言文句合理性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逐个連</a:t>
            </a:r>
            <a:r>
              <a:rPr lang="zh-TW" altLang="en-US" dirty="0"/>
              <a:t>紲</a:t>
            </a:r>
            <a:r>
              <a:rPr lang="zh-TW" altLang="zh-TW" dirty="0" smtClean="0"/>
              <a:t>詞</a:t>
            </a:r>
            <a:r>
              <a:rPr lang="zh-TW" altLang="en-US" dirty="0" smtClean="0"/>
              <a:t>接做伙的機率</a:t>
            </a:r>
            <a:endParaRPr lang="zh-TW" altLang="zh-TW" dirty="0" smtClean="0"/>
          </a:p>
          <a:p>
            <a:pPr lvl="1" eaLnBrk="1" hangingPunct="1"/>
            <a:r>
              <a:rPr lang="zh-TW" altLang="zh-TW" dirty="0" smtClean="0"/>
              <a:t>解碼器</a:t>
            </a:r>
            <a:r>
              <a:rPr lang="en-US" altLang="zh-TW" dirty="0" smtClean="0"/>
              <a:t>decoder</a:t>
            </a:r>
          </a:p>
          <a:p>
            <a:pPr lvl="2" eaLnBrk="1" hangingPunct="1"/>
            <a:r>
              <a:rPr lang="zh-TW" altLang="zh-TW" dirty="0" smtClean="0"/>
              <a:t>用對齊模型</a:t>
            </a:r>
            <a:r>
              <a:rPr lang="zh-TW" altLang="en-US" dirty="0" smtClean="0"/>
              <a:t>佮</a:t>
            </a:r>
            <a:r>
              <a:rPr lang="zh-TW" altLang="zh-TW" dirty="0" smtClean="0"/>
              <a:t>語言模型翻譯</a:t>
            </a: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翻譯模型</a:t>
            </a:r>
            <a:endParaRPr lang="zh-TW" altLang="zh-TW" dirty="0"/>
          </a:p>
        </p:txBody>
      </p:sp>
      <p:grpSp>
        <p:nvGrpSpPr>
          <p:cNvPr id="8205" name="群組 8204"/>
          <p:cNvGrpSpPr/>
          <p:nvPr/>
        </p:nvGrpSpPr>
        <p:grpSpPr>
          <a:xfrm>
            <a:off x="1115616" y="5031744"/>
            <a:ext cx="7333654" cy="1750848"/>
            <a:chOff x="1115616" y="5031744"/>
            <a:chExt cx="7333654" cy="1750848"/>
          </a:xfrm>
        </p:grpSpPr>
        <p:sp>
          <p:nvSpPr>
            <p:cNvPr id="17415" name="AutoShape 8"/>
            <p:cNvSpPr>
              <a:spLocks noChangeArrowheads="1"/>
            </p:cNvSpPr>
            <p:nvPr/>
          </p:nvSpPr>
          <p:spPr bwMode="auto">
            <a:xfrm>
              <a:off x="3403851" y="5031744"/>
              <a:ext cx="831850" cy="725487"/>
            </a:xfrm>
            <a:prstGeom prst="flowChartAlternateProcess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對齊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en-US" altLang="zh-TW" dirty="0">
                  <a:solidFill>
                    <a:srgbClr val="000000"/>
                  </a:solidFill>
                  <a:latin typeface="AR PL UMing TW"/>
                </a:rPr>
                <a:t>GIZA++</a:t>
              </a:r>
            </a:p>
          </p:txBody>
        </p:sp>
        <p:sp>
          <p:nvSpPr>
            <p:cNvPr id="17416" name="AutoShape 9"/>
            <p:cNvSpPr>
              <a:spLocks noChangeArrowheads="1"/>
            </p:cNvSpPr>
            <p:nvPr/>
          </p:nvSpPr>
          <p:spPr bwMode="auto">
            <a:xfrm>
              <a:off x="5204115" y="6158705"/>
              <a:ext cx="1279790" cy="522287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連紲詞機率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17417" name="AutoShape 10"/>
            <p:cNvSpPr>
              <a:spLocks noChangeArrowheads="1"/>
            </p:cNvSpPr>
            <p:nvPr/>
          </p:nvSpPr>
          <p:spPr bwMode="auto">
            <a:xfrm>
              <a:off x="5204115" y="5132550"/>
              <a:ext cx="1279790" cy="523875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對齊語料</a:t>
              </a:r>
            </a:p>
          </p:txBody>
        </p:sp>
        <p:sp>
          <p:nvSpPr>
            <p:cNvPr id="17418" name="AutoShape 11"/>
            <p:cNvSpPr>
              <a:spLocks noChangeArrowheads="1"/>
            </p:cNvSpPr>
            <p:nvPr/>
          </p:nvSpPr>
          <p:spPr bwMode="auto">
            <a:xfrm>
              <a:off x="7452320" y="5613480"/>
              <a:ext cx="996950" cy="587375"/>
            </a:xfrm>
            <a:prstGeom prst="flowChartAlternateProcess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解碼</a:t>
              </a:r>
            </a:p>
            <a:p>
              <a:pPr algn="ctr" eaLnBrk="1" hangingPunct="1"/>
              <a:r>
                <a:rPr lang="en-US" altLang="zh-TW" dirty="0">
                  <a:solidFill>
                    <a:srgbClr val="000000"/>
                  </a:solidFill>
                  <a:latin typeface="AR PL UMing TW"/>
                </a:rPr>
                <a:t>Moses</a:t>
              </a:r>
            </a:p>
          </p:txBody>
        </p:sp>
        <p:cxnSp>
          <p:nvCxnSpPr>
            <p:cNvPr id="17420" name="AutoShape 13"/>
            <p:cNvCxnSpPr>
              <a:cxnSpLocks noChangeShapeType="1"/>
              <a:stCxn id="17416" idx="3"/>
              <a:endCxn id="17418" idx="1"/>
            </p:cNvCxnSpPr>
            <p:nvPr/>
          </p:nvCxnSpPr>
          <p:spPr bwMode="auto">
            <a:xfrm flipV="1">
              <a:off x="6483905" y="5907168"/>
              <a:ext cx="968415" cy="51268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7429" name="AutoShape 14"/>
            <p:cNvSpPr>
              <a:spLocks noChangeArrowheads="1"/>
            </p:cNvSpPr>
            <p:nvPr/>
          </p:nvSpPr>
          <p:spPr bwMode="auto">
            <a:xfrm>
              <a:off x="1115616" y="6158469"/>
              <a:ext cx="1319821" cy="522758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閩南語語料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8214" name="AutoShape 22"/>
            <p:cNvCxnSpPr>
              <a:cxnSpLocks noChangeShapeType="1"/>
              <a:stCxn id="17417" idx="3"/>
              <a:endCxn id="17418" idx="1"/>
            </p:cNvCxnSpPr>
            <p:nvPr/>
          </p:nvCxnSpPr>
          <p:spPr bwMode="auto">
            <a:xfrm>
              <a:off x="6483905" y="5394488"/>
              <a:ext cx="968415" cy="512680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423" name="AutoShape 24"/>
            <p:cNvCxnSpPr>
              <a:cxnSpLocks noChangeShapeType="1"/>
              <a:stCxn id="17429" idx="3"/>
              <a:endCxn id="17424" idx="1"/>
            </p:cNvCxnSpPr>
            <p:nvPr/>
          </p:nvCxnSpPr>
          <p:spPr bwMode="auto">
            <a:xfrm>
              <a:off x="2435437" y="6419848"/>
              <a:ext cx="970002" cy="12700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7424" name="AutoShape 25"/>
            <p:cNvSpPr>
              <a:spLocks noChangeArrowheads="1"/>
            </p:cNvSpPr>
            <p:nvPr/>
          </p:nvSpPr>
          <p:spPr bwMode="auto">
            <a:xfrm>
              <a:off x="3405439" y="6057104"/>
              <a:ext cx="830262" cy="725488"/>
            </a:xfrm>
            <a:prstGeom prst="flowChartAlternateProcess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語言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en-US" altLang="zh-TW" dirty="0">
                  <a:solidFill>
                    <a:srgbClr val="000000"/>
                  </a:solidFill>
                  <a:latin typeface="AR PL UMing TW"/>
                </a:rPr>
                <a:t>SRILM</a:t>
              </a:r>
            </a:p>
          </p:txBody>
        </p:sp>
        <p:cxnSp>
          <p:nvCxnSpPr>
            <p:cNvPr id="17425" name="AutoShape 26"/>
            <p:cNvCxnSpPr>
              <a:cxnSpLocks noChangeShapeType="1"/>
              <a:stCxn id="17424" idx="3"/>
              <a:endCxn id="17416" idx="1"/>
            </p:cNvCxnSpPr>
            <p:nvPr/>
          </p:nvCxnSpPr>
          <p:spPr bwMode="auto">
            <a:xfrm>
              <a:off x="4235701" y="6419848"/>
              <a:ext cx="968414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4" name="直線單箭頭接點 23"/>
            <p:cNvCxnSpPr>
              <a:stCxn id="17415" idx="3"/>
              <a:endCxn id="17417" idx="1"/>
            </p:cNvCxnSpPr>
            <p:nvPr/>
          </p:nvCxnSpPr>
          <p:spPr bwMode="auto">
            <a:xfrm>
              <a:off x="4235701" y="5394488"/>
              <a:ext cx="968414" cy="0"/>
            </a:xfrm>
            <a:prstGeom prst="straightConnector1">
              <a:avLst/>
            </a:prstGeom>
            <a:ln>
              <a:headEnd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AutoShape 14"/>
            <p:cNvSpPr>
              <a:spLocks noChangeArrowheads="1"/>
            </p:cNvSpPr>
            <p:nvPr/>
          </p:nvSpPr>
          <p:spPr bwMode="auto">
            <a:xfrm>
              <a:off x="1115616" y="5133108"/>
              <a:ext cx="1319821" cy="522758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華語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閩南語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平行語料</a:t>
              </a:r>
            </a:p>
          </p:txBody>
        </p:sp>
        <p:cxnSp>
          <p:nvCxnSpPr>
            <p:cNvPr id="7" name="肘形接點 6"/>
            <p:cNvCxnSpPr>
              <a:stCxn id="26" idx="3"/>
              <a:endCxn id="17415" idx="1"/>
            </p:cNvCxnSpPr>
            <p:nvPr/>
          </p:nvCxnSpPr>
          <p:spPr bwMode="auto">
            <a:xfrm>
              <a:off x="2435437" y="5394487"/>
              <a:ext cx="968414" cy="1"/>
            </a:xfrm>
            <a:prstGeom prst="bentConnector3">
              <a:avLst/>
            </a:prstGeom>
            <a:ln>
              <a:headEnd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98" name="直線單箭頭接點 8197"/>
            <p:cNvCxnSpPr>
              <a:stCxn id="26" idx="3"/>
              <a:endCxn id="17424" idx="1"/>
            </p:cNvCxnSpPr>
            <p:nvPr/>
          </p:nvCxnSpPr>
          <p:spPr bwMode="auto">
            <a:xfrm>
              <a:off x="2435437" y="5394487"/>
              <a:ext cx="970002" cy="1025361"/>
            </a:xfrm>
            <a:prstGeom prst="straightConnector1">
              <a:avLst/>
            </a:prstGeom>
            <a:ln>
              <a:headEnd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5717089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目的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揣出華語佮</a:t>
            </a:r>
            <a:r>
              <a:rPr lang="zh-TW" altLang="zh-TW" dirty="0" smtClean="0"/>
              <a:t>閩南語</a:t>
            </a:r>
            <a:r>
              <a:rPr lang="zh-TW" altLang="en-US" dirty="0" smtClean="0"/>
              <a:t>的</a:t>
            </a:r>
            <a:r>
              <a:rPr lang="zh-TW" altLang="zh-TW" dirty="0" smtClean="0"/>
              <a:t>詞</a:t>
            </a:r>
            <a:r>
              <a:rPr lang="zh-TW" altLang="en-US" dirty="0" smtClean="0"/>
              <a:t>機率</a:t>
            </a:r>
            <a:r>
              <a:rPr lang="zh-TW" altLang="zh-TW" dirty="0" smtClean="0"/>
              <a:t>對應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功能親像雙語辭典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對應資訊是對平行語料揣出來的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做法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平行</a:t>
            </a:r>
            <a:r>
              <a:rPr lang="zh-TW" altLang="en-US" dirty="0"/>
              <a:t>語料</a:t>
            </a:r>
            <a:r>
              <a:rPr lang="zh-TW" altLang="en-US" dirty="0" smtClean="0"/>
              <a:t>一句一句處理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記錄華語全部的詞佮閩南語全部的詞對應幾擺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對應較濟擺的對應組合就是翻譯選項之一</a:t>
            </a:r>
            <a:endParaRPr lang="en-US" altLang="zh-TW" dirty="0" smtClean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對齊模型</a:t>
            </a:r>
            <a:r>
              <a:rPr lang="zh-TW" altLang="en-US" dirty="0" smtClean="0"/>
              <a:t>介紹</a:t>
            </a:r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250516252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輸入語料</a:t>
            </a:r>
            <a:endParaRPr lang="zh-TW" altLang="zh-TW" dirty="0" smtClean="0"/>
          </a:p>
          <a:p>
            <a:pPr lvl="1" eaLnBrk="1" hangingPunct="1"/>
            <a:r>
              <a:rPr lang="zh-TW" altLang="zh-TW" dirty="0"/>
              <a:t>他 打 </a:t>
            </a:r>
            <a:r>
              <a:rPr lang="zh-TW" altLang="zh-TW" dirty="0" smtClean="0"/>
              <a:t>我</a:t>
            </a:r>
            <a:r>
              <a:rPr lang="en-US" altLang="zh-TW" dirty="0" smtClean="0"/>
              <a:t>/</a:t>
            </a:r>
            <a:r>
              <a:rPr lang="zh-TW" altLang="zh-TW" dirty="0" smtClean="0"/>
              <a:t>伊 共 我 拍</a:t>
            </a:r>
            <a:endParaRPr lang="en-US" altLang="zh-TW" dirty="0" smtClean="0"/>
          </a:p>
          <a:p>
            <a:pPr lvl="2" eaLnBrk="1" hangingPunct="1"/>
            <a:r>
              <a:rPr lang="zh-TW" altLang="zh-TW" dirty="0" smtClean="0"/>
              <a:t>他</a:t>
            </a:r>
            <a:r>
              <a:rPr lang="en-US" altLang="zh-TW" dirty="0" smtClean="0"/>
              <a:t>-</a:t>
            </a:r>
            <a:r>
              <a:rPr lang="zh-TW" altLang="en-US" dirty="0" smtClean="0"/>
              <a:t>伊</a:t>
            </a:r>
            <a:r>
              <a:rPr lang="en-US" altLang="zh-TW" dirty="0" smtClean="0"/>
              <a:t>/</a:t>
            </a:r>
            <a:r>
              <a:rPr lang="zh-TW" altLang="zh-TW" dirty="0"/>
              <a:t>他</a:t>
            </a:r>
            <a:r>
              <a:rPr lang="en-US" altLang="zh-TW" dirty="0"/>
              <a:t>-</a:t>
            </a:r>
            <a:r>
              <a:rPr lang="zh-TW" altLang="zh-TW" dirty="0"/>
              <a:t>共</a:t>
            </a:r>
            <a:r>
              <a:rPr lang="en-US" altLang="zh-TW" dirty="0" smtClean="0"/>
              <a:t>/</a:t>
            </a:r>
            <a:r>
              <a:rPr lang="zh-TW" altLang="zh-TW" dirty="0"/>
              <a:t>他</a:t>
            </a:r>
            <a:r>
              <a:rPr lang="en-US" altLang="zh-TW" dirty="0"/>
              <a:t>-</a:t>
            </a:r>
            <a:r>
              <a:rPr lang="zh-TW" altLang="zh-TW" dirty="0"/>
              <a:t>我</a:t>
            </a:r>
            <a:r>
              <a:rPr lang="en-US" altLang="zh-TW" dirty="0" smtClean="0"/>
              <a:t>/</a:t>
            </a:r>
            <a:r>
              <a:rPr lang="zh-TW" altLang="zh-TW" dirty="0"/>
              <a:t>他</a:t>
            </a:r>
            <a:r>
              <a:rPr lang="en-US" altLang="zh-TW" dirty="0"/>
              <a:t>-</a:t>
            </a:r>
            <a:r>
              <a:rPr lang="zh-TW" altLang="zh-TW" dirty="0" smtClean="0"/>
              <a:t>拍</a:t>
            </a:r>
            <a:endParaRPr lang="en-US" altLang="zh-TW" dirty="0"/>
          </a:p>
          <a:p>
            <a:pPr lvl="2" eaLnBrk="1" hangingPunct="1"/>
            <a:r>
              <a:rPr lang="zh-TW" altLang="zh-TW" dirty="0"/>
              <a:t>打</a:t>
            </a:r>
            <a:r>
              <a:rPr lang="en-US" altLang="zh-TW" dirty="0"/>
              <a:t>-</a:t>
            </a:r>
            <a:r>
              <a:rPr lang="zh-TW" altLang="en-US" dirty="0"/>
              <a:t>伊</a:t>
            </a:r>
            <a:r>
              <a:rPr lang="en-US" altLang="zh-TW" dirty="0"/>
              <a:t>/</a:t>
            </a:r>
            <a:r>
              <a:rPr lang="zh-TW" altLang="zh-TW" dirty="0" smtClean="0"/>
              <a:t>打</a:t>
            </a:r>
            <a:r>
              <a:rPr lang="en-US" altLang="zh-TW" dirty="0" smtClean="0"/>
              <a:t>-</a:t>
            </a:r>
            <a:r>
              <a:rPr lang="zh-TW" altLang="zh-TW" dirty="0" smtClean="0"/>
              <a:t>共</a:t>
            </a:r>
            <a:r>
              <a:rPr lang="en-US" altLang="zh-TW" dirty="0" smtClean="0"/>
              <a:t>/</a:t>
            </a:r>
            <a:r>
              <a:rPr lang="zh-TW" altLang="zh-TW" dirty="0"/>
              <a:t>打</a:t>
            </a:r>
            <a:r>
              <a:rPr lang="en-US" altLang="zh-TW" dirty="0"/>
              <a:t>-</a:t>
            </a:r>
            <a:r>
              <a:rPr lang="zh-TW" altLang="zh-TW" dirty="0" smtClean="0"/>
              <a:t>我</a:t>
            </a:r>
            <a:r>
              <a:rPr lang="en-US" altLang="zh-TW" dirty="0"/>
              <a:t>/</a:t>
            </a:r>
            <a:r>
              <a:rPr lang="zh-TW" altLang="zh-TW" dirty="0"/>
              <a:t>打</a:t>
            </a:r>
            <a:r>
              <a:rPr lang="en-US" altLang="zh-TW" dirty="0"/>
              <a:t>-</a:t>
            </a:r>
            <a:r>
              <a:rPr lang="zh-TW" altLang="zh-TW" dirty="0" smtClean="0"/>
              <a:t>拍</a:t>
            </a:r>
            <a:endParaRPr lang="en-US" altLang="zh-TW" dirty="0"/>
          </a:p>
          <a:p>
            <a:pPr lvl="2" eaLnBrk="1" hangingPunct="1"/>
            <a:r>
              <a:rPr lang="zh-TW" altLang="zh-TW" dirty="0"/>
              <a:t>我</a:t>
            </a:r>
            <a:r>
              <a:rPr lang="en-US" altLang="zh-TW" dirty="0"/>
              <a:t>-</a:t>
            </a:r>
            <a:r>
              <a:rPr lang="zh-TW" altLang="en-US" dirty="0" smtClean="0"/>
              <a:t>伊</a:t>
            </a:r>
            <a:r>
              <a:rPr lang="en-US" altLang="zh-TW" dirty="0" smtClean="0"/>
              <a:t>/</a:t>
            </a:r>
            <a:r>
              <a:rPr lang="zh-TW" altLang="zh-TW" dirty="0"/>
              <a:t>我</a:t>
            </a:r>
            <a:r>
              <a:rPr lang="en-US" altLang="zh-TW" dirty="0"/>
              <a:t>-</a:t>
            </a:r>
            <a:r>
              <a:rPr lang="zh-TW" altLang="zh-TW" dirty="0" smtClean="0"/>
              <a:t>共</a:t>
            </a:r>
            <a:r>
              <a:rPr lang="en-US" altLang="zh-TW" dirty="0" smtClean="0"/>
              <a:t>/</a:t>
            </a:r>
            <a:r>
              <a:rPr lang="zh-TW" altLang="zh-TW" dirty="0" smtClean="0"/>
              <a:t>我</a:t>
            </a:r>
            <a:r>
              <a:rPr lang="en-US" altLang="zh-TW" dirty="0" smtClean="0"/>
              <a:t>-</a:t>
            </a:r>
            <a:r>
              <a:rPr lang="zh-TW" altLang="zh-TW" dirty="0" smtClean="0"/>
              <a:t>我</a:t>
            </a:r>
            <a:r>
              <a:rPr lang="en-US" altLang="zh-TW" dirty="0"/>
              <a:t>/</a:t>
            </a:r>
            <a:r>
              <a:rPr lang="zh-TW" altLang="en-US" dirty="0"/>
              <a:t>我</a:t>
            </a:r>
            <a:r>
              <a:rPr lang="en-US" altLang="zh-TW" dirty="0"/>
              <a:t>-</a:t>
            </a:r>
            <a:r>
              <a:rPr lang="zh-TW" altLang="zh-TW" dirty="0" smtClean="0"/>
              <a:t>拍</a:t>
            </a:r>
            <a:endParaRPr lang="en-US" altLang="zh-TW" dirty="0"/>
          </a:p>
          <a:p>
            <a:pPr lvl="1" eaLnBrk="1" hangingPunct="1"/>
            <a:r>
              <a:rPr lang="zh-TW" altLang="en-US" dirty="0" smtClean="0"/>
              <a:t>打 鼓 很 好玩</a:t>
            </a:r>
            <a:r>
              <a:rPr lang="en-US" altLang="zh-TW" dirty="0" smtClean="0"/>
              <a:t>/</a:t>
            </a:r>
            <a:r>
              <a:rPr lang="zh-TW" altLang="en-US" dirty="0" smtClean="0"/>
              <a:t>拍 鼓 誠 趣味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打</a:t>
            </a:r>
            <a:r>
              <a:rPr lang="en-US" altLang="zh-TW" dirty="0"/>
              <a:t>-</a:t>
            </a:r>
            <a:r>
              <a:rPr lang="zh-TW" altLang="en-US" dirty="0" smtClean="0"/>
              <a:t>拍</a:t>
            </a:r>
            <a:r>
              <a:rPr lang="en-US" altLang="zh-TW" dirty="0" smtClean="0"/>
              <a:t>/</a:t>
            </a:r>
            <a:r>
              <a:rPr lang="zh-TW" altLang="en-US" dirty="0" smtClean="0"/>
              <a:t>打</a:t>
            </a:r>
            <a:r>
              <a:rPr lang="en-US" altLang="zh-TW" dirty="0"/>
              <a:t>-</a:t>
            </a:r>
            <a:r>
              <a:rPr lang="zh-TW" altLang="en-US" dirty="0" smtClean="0"/>
              <a:t>鼓</a:t>
            </a:r>
            <a:r>
              <a:rPr lang="en-US" altLang="zh-TW" dirty="0"/>
              <a:t>/</a:t>
            </a:r>
            <a:r>
              <a:rPr lang="zh-TW" altLang="en-US" dirty="0"/>
              <a:t>打</a:t>
            </a:r>
            <a:r>
              <a:rPr lang="en-US" altLang="zh-TW" dirty="0"/>
              <a:t>-</a:t>
            </a:r>
            <a:r>
              <a:rPr lang="zh-TW" altLang="en-US" dirty="0" smtClean="0"/>
              <a:t> 誠</a:t>
            </a:r>
            <a:r>
              <a:rPr lang="en-US" altLang="zh-TW" dirty="0"/>
              <a:t>/</a:t>
            </a:r>
            <a:r>
              <a:rPr lang="zh-TW" altLang="en-US" dirty="0"/>
              <a:t>打</a:t>
            </a:r>
            <a:r>
              <a:rPr lang="en-US" altLang="zh-TW" dirty="0" smtClean="0"/>
              <a:t>-</a:t>
            </a:r>
            <a:r>
              <a:rPr lang="zh-TW" altLang="en-US" dirty="0" smtClean="0"/>
              <a:t>趣味</a:t>
            </a:r>
            <a:endParaRPr lang="en-US" altLang="zh-TW" dirty="0" smtClean="0"/>
          </a:p>
          <a:p>
            <a:pPr lvl="2" eaLnBrk="1" hangingPunct="1"/>
            <a:r>
              <a:rPr lang="en-US" altLang="zh-TW" dirty="0" smtClean="0"/>
              <a:t>……</a:t>
            </a:r>
          </a:p>
          <a:p>
            <a:pPr eaLnBrk="1" hangingPunct="1"/>
            <a:r>
              <a:rPr lang="zh-TW" altLang="en-US" dirty="0" smtClean="0"/>
              <a:t>「打」的對應結果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親像正爿的表</a:t>
            </a:r>
            <a:endParaRPr lang="zh-TW" altLang="zh-TW" dirty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對齊模型</a:t>
            </a:r>
            <a:r>
              <a:rPr lang="zh-TW" altLang="en-US" dirty="0" smtClean="0"/>
              <a:t>範例</a:t>
            </a:r>
            <a:endParaRPr lang="zh-TW" altLang="zh-TW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827573"/>
              </p:ext>
            </p:extLst>
          </p:nvPr>
        </p:nvGraphicFramePr>
        <p:xfrm>
          <a:off x="3707904" y="4653136"/>
          <a:ext cx="5328592" cy="18491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11679"/>
                <a:gridCol w="1252617"/>
                <a:gridCol w="1429574"/>
                <a:gridCol w="1234722"/>
              </a:tblGrid>
              <a:tr h="3600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華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閩南對應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對應機率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華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閩南對應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對應機率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伊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鼓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共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誠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我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趣味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mtClean="0"/>
                        <a:t>打</a:t>
                      </a:r>
                      <a:r>
                        <a:rPr lang="en-US" altLang="zh-TW" smtClean="0"/>
                        <a:t>-</a:t>
                      </a:r>
                      <a:r>
                        <a:rPr lang="zh-TW" altLang="en-US" smtClean="0"/>
                        <a:t>拍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2/8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605660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7410" name="Rectangle 3"/>
              <p:cNvSpPr>
                <a:spLocks noGrp="1" noChangeArrowheads="1"/>
              </p:cNvSpPr>
              <p:nvPr>
                <p:ph sz="quarter" idx="1"/>
              </p:nvPr>
            </p:nvSpPr>
            <p:spPr>
              <a:xfrm>
                <a:off x="457200" y="1714500"/>
                <a:ext cx="7467600" cy="4759325"/>
              </a:xfrm>
            </p:spPr>
            <p:txBody>
              <a:bodyPr>
                <a:normAutofit fontScale="85000" lnSpcReduction="20000"/>
              </a:bodyPr>
              <a:lstStyle/>
              <a:p>
                <a:pPr eaLnBrk="1" hangingPunct="1"/>
                <a:r>
                  <a:rPr lang="zh-TW" altLang="en-US" dirty="0" smtClean="0"/>
                  <a:t>目的</a:t>
                </a:r>
                <a:endParaRPr lang="en-US" altLang="zh-TW" dirty="0" smtClean="0"/>
              </a:p>
              <a:p>
                <a:pPr lvl="1" eaLnBrk="1" hangingPunct="1"/>
                <a:r>
                  <a:rPr lang="zh-TW" altLang="en-US" dirty="0" smtClean="0"/>
                  <a:t>判斷</a:t>
                </a:r>
                <a:r>
                  <a:rPr lang="zh-TW" altLang="en-US" dirty="0"/>
                  <a:t>語</a:t>
                </a:r>
                <a:r>
                  <a:rPr lang="zh-TW" altLang="zh-TW" dirty="0" smtClean="0"/>
                  <a:t>句合理性</a:t>
                </a:r>
                <a:endParaRPr lang="en-US" altLang="zh-TW" dirty="0" smtClean="0"/>
              </a:p>
              <a:p>
                <a:pPr lvl="1" eaLnBrk="1" hangingPunct="1"/>
                <a:r>
                  <a:rPr lang="zh-TW" altLang="en-US" dirty="0" smtClean="0"/>
                  <a:t>語句</a:t>
                </a:r>
                <a:r>
                  <a:rPr lang="zh-TW" altLang="en-US" dirty="0"/>
                  <a:t>分</a:t>
                </a:r>
                <a:r>
                  <a:rPr lang="zh-TW" altLang="en-US" dirty="0" smtClean="0"/>
                  <a:t>做細句，合理性就是逐个細句機率相乘</a:t>
                </a:r>
                <a:endParaRPr lang="en-US" altLang="zh-TW" dirty="0" smtClean="0"/>
              </a:p>
              <a:p>
                <a:pPr eaLnBrk="1" hangingPunct="1"/>
                <a:r>
                  <a:rPr lang="zh-TW" altLang="en-US" dirty="0" smtClean="0"/>
                  <a:t>訓練方法</a:t>
                </a:r>
                <a:endParaRPr lang="en-US" altLang="zh-TW" dirty="0" smtClean="0"/>
              </a:p>
              <a:p>
                <a:pPr lvl="1" eaLnBrk="1" hangingPunct="1"/>
                <a:r>
                  <a:rPr lang="zh-TW" altLang="en-US" dirty="0" smtClean="0"/>
                  <a:t>先決定一个數字</a:t>
                </a:r>
                <a:r>
                  <a:rPr lang="en-US" altLang="zh-TW" dirty="0" smtClean="0"/>
                  <a:t>n</a:t>
                </a:r>
                <a:r>
                  <a:rPr lang="zh-TW" altLang="en-US" dirty="0" smtClean="0"/>
                  <a:t>，代表一擺看</a:t>
                </a:r>
                <a:r>
                  <a:rPr lang="en-US" altLang="zh-TW" dirty="0" smtClean="0"/>
                  <a:t>n</a:t>
                </a:r>
                <a:r>
                  <a:rPr lang="zh-TW" altLang="en-US" dirty="0" smtClean="0"/>
                  <a:t>个連紲的詞</a:t>
                </a:r>
                <a:endParaRPr lang="en-US" altLang="zh-TW" dirty="0" smtClean="0"/>
              </a:p>
              <a:p>
                <a:pPr lvl="1" eaLnBrk="1" hangingPunct="1"/>
                <a:r>
                  <a:rPr lang="zh-TW" altLang="en-US" dirty="0" smtClean="0"/>
                  <a:t>共一句</a:t>
                </a:r>
                <a:r>
                  <a:rPr lang="en-US" altLang="zh-TW" dirty="0" smtClean="0"/>
                  <a:t>k</a:t>
                </a:r>
                <a:r>
                  <a:rPr lang="zh-TW" altLang="en-US" dirty="0" smtClean="0"/>
                  <a:t>个詞的句，產生</a:t>
                </a:r>
                <a:r>
                  <a:rPr lang="en-US" altLang="zh-TW" dirty="0" smtClean="0"/>
                  <a:t>k-n+1</a:t>
                </a:r>
                <a:r>
                  <a:rPr lang="zh-TW" altLang="en-US" dirty="0" smtClean="0"/>
                  <a:t>組的</a:t>
                </a:r>
                <a:r>
                  <a:rPr lang="en-US" altLang="zh-TW" dirty="0" smtClean="0"/>
                  <a:t>n</a:t>
                </a:r>
                <a:r>
                  <a:rPr lang="zh-TW" altLang="en-US" dirty="0" smtClean="0"/>
                  <a:t>連紲詞</a:t>
                </a:r>
                <a:endParaRPr lang="en-US" altLang="zh-TW" dirty="0" smtClean="0"/>
              </a:p>
              <a:p>
                <a:pPr lvl="1" eaLnBrk="1" hangingPunct="1"/>
                <a:r>
                  <a:rPr lang="zh-TW" altLang="en-US" dirty="0" smtClean="0"/>
                  <a:t>統計全部連紲詞的數量</a:t>
                </a:r>
                <a:endParaRPr lang="en-US" altLang="zh-TW" dirty="0" smtClean="0"/>
              </a:p>
              <a:p>
                <a:pPr eaLnBrk="1" hangingPunct="1"/>
                <a:r>
                  <a:rPr lang="zh-TW" altLang="en-US" dirty="0" smtClean="0"/>
                  <a:t>判斷方法</a:t>
                </a:r>
                <a:endParaRPr lang="en-US" altLang="zh-TW" dirty="0" smtClean="0"/>
              </a:p>
              <a:p>
                <a:pPr lvl="1" eaLnBrk="1" hangingPunct="1"/>
                <a:r>
                  <a:rPr lang="zh-TW" altLang="en-US" dirty="0" smtClean="0"/>
                  <a:t>仝款共試驗語句轉做</a:t>
                </a:r>
                <a:r>
                  <a:rPr lang="en-US" altLang="zh-TW" dirty="0" smtClean="0"/>
                  <a:t>n</a:t>
                </a:r>
                <a:r>
                  <a:rPr lang="zh-TW" altLang="en-US" dirty="0" smtClean="0"/>
                  <a:t>連紲詞</a:t>
                </a:r>
                <a:endParaRPr lang="en-US" altLang="zh-TW" dirty="0" smtClean="0"/>
              </a:p>
              <a:p>
                <a:pPr lvl="1" eaLnBrk="1" hangingPunct="1"/>
                <a:r>
                  <a:rPr lang="zh-TW" altLang="en-US" dirty="0" smtClean="0"/>
                  <a:t>對逐个連紲詞，用頭前</a:t>
                </a:r>
                <a:r>
                  <a:rPr lang="en-US" altLang="zh-TW" dirty="0" smtClean="0"/>
                  <a:t>n-1</a:t>
                </a:r>
                <a:r>
                  <a:rPr lang="zh-TW" altLang="en-US" dirty="0" smtClean="0"/>
                  <a:t>个詞，算第</a:t>
                </a:r>
                <a:r>
                  <a:rPr lang="en-US" altLang="zh-TW" dirty="0" smtClean="0"/>
                  <a:t>n</a:t>
                </a:r>
                <a:r>
                  <a:rPr lang="zh-TW" altLang="en-US" dirty="0" smtClean="0"/>
                  <a:t>个</a:t>
                </a:r>
                <a:r>
                  <a:rPr lang="zh-TW" altLang="zh-TW" dirty="0" smtClean="0"/>
                  <a:t>詞</a:t>
                </a:r>
                <a:r>
                  <a:rPr lang="zh-TW" altLang="en-US" dirty="0" smtClean="0"/>
                  <a:t>出現的條件機率</a:t>
                </a:r>
                <a:endParaRPr lang="en-US" altLang="zh-TW" b="0" i="0" dirty="0" smtClean="0">
                  <a:latin typeface="Cambria Math"/>
                </a:endParaRPr>
              </a:p>
              <a:p>
                <a:pPr lvl="2" eaLnBrk="1" hangingPunct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/>
                      </a:rPr>
                      <m:t>p</m:t>
                    </m:r>
                    <m:r>
                      <a:rPr lang="en-US" altLang="zh-TW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pt-BR" altLang="zh-TW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/>
                          </a:rPr>
                          <m:t>詞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TW" dirty="0" smtClean="0"/>
                  <a:t>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/>
                          </a:rPr>
                          <m:t>詞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dirty="0"/>
                  <a:t>,</a:t>
                </a:r>
                <a:r>
                  <a:rPr lang="pt-BR" altLang="zh-TW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/>
                          </a:rPr>
                          <m:t>詞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dirty="0"/>
                  <a:t>,…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,</m:t>
                        </m:r>
                        <m:r>
                          <a:rPr lang="zh-TW" altLang="en-US" i="1">
                            <a:latin typeface="Cambria Math"/>
                          </a:rPr>
                          <m:t>詞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𝑛</m:t>
                        </m:r>
                        <m:r>
                          <a:rPr lang="en-US" altLang="zh-TW" i="1"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altLang="zh-TW" i="1">
                        <a:latin typeface="Cambria Math"/>
                      </a:rPr>
                      <m:t>)</m:t>
                    </m:r>
                  </m:oMath>
                </a14:m>
                <a:endParaRPr lang="en-US" altLang="zh-TW" dirty="0" smtClean="0"/>
              </a:p>
              <a:p>
                <a:pPr lvl="1" eaLnBrk="1" hangingPunct="1"/>
                <a:r>
                  <a:rPr lang="zh-TW" altLang="en-US" dirty="0" smtClean="0"/>
                  <a:t>語句的合理性是全部</a:t>
                </a:r>
                <a:r>
                  <a:rPr lang="en-US" altLang="zh-TW" dirty="0" smtClean="0"/>
                  <a:t>n</a:t>
                </a:r>
                <a:r>
                  <a:rPr lang="zh-TW" altLang="en-US" dirty="0" smtClean="0"/>
                  <a:t>連</a:t>
                </a:r>
                <a:r>
                  <a:rPr lang="zh-TW" altLang="en-US" dirty="0"/>
                  <a:t>紲</a:t>
                </a:r>
                <a:r>
                  <a:rPr lang="zh-TW" altLang="zh-TW" dirty="0" smtClean="0"/>
                  <a:t>詞</a:t>
                </a:r>
                <a:r>
                  <a:rPr lang="zh-TW" altLang="en-US" dirty="0" smtClean="0"/>
                  <a:t>的機率乘起來</a:t>
                </a:r>
                <a:endParaRPr lang="en-US" altLang="zh-TW" b="0" i="0" dirty="0" smtClean="0">
                  <a:latin typeface="Cambria Math"/>
                </a:endParaRPr>
              </a:p>
              <a:p>
                <a:pPr lvl="2" eaLnBrk="1" hangingPunct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/>
                      </a:rPr>
                      <m:t>p</m:t>
                    </m:r>
                    <m:d>
                      <m:d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zh-TW" altLang="en-US" b="0" i="1" smtClean="0">
                            <a:latin typeface="Cambria Math"/>
                          </a:rPr>
                          <m:t>一句話</m:t>
                        </m:r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r>
                      <a:rPr lang="en-US" altLang="zh-TW" i="1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pt-BR" altLang="zh-TW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altLang="zh-TW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TW" altLang="en-US" i="1">
                                <a:latin typeface="Cambria Math"/>
                              </a:rPr>
                              <m:t>詞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pt-BR" altLang="zh-TW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TW" altLang="en-US" i="1">
                                <a:latin typeface="Cambria Math"/>
                              </a:rPr>
                              <m:t>詞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i="1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pt-BR" altLang="zh-TW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TW" altLang="en-US" i="1">
                                <a:latin typeface="Cambria Math"/>
                              </a:rPr>
                              <m:t>詞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lang="en-US" altLang="zh-TW" i="1" dirty="0" smtClean="0">
                  <a:latin typeface="Cambria Math"/>
                </a:endParaRPr>
              </a:p>
              <a:p>
                <a:pPr marL="731837" lvl="2" indent="0" eaLnBrk="1" hangingPunct="1">
                  <a:buNone/>
                </a:pPr>
                <a14:m>
                  <m:oMath xmlns:m="http://schemas.openxmlformats.org/officeDocument/2006/math">
                    <m:r>
                      <a:rPr lang="pt-BR" altLang="zh-TW" i="1" smtClean="0">
                        <a:latin typeface="Cambria Math"/>
                        <a:ea typeface="Cambria Math"/>
                      </a:rPr>
                      <m:t>~</m:t>
                    </m:r>
                    <m:nary>
                      <m:naryPr>
                        <m:chr m:val="∏"/>
                        <m:limLoc m:val="subSup"/>
                        <m:ctrlPr>
                          <a:rPr lang="pt-BR" altLang="zh-TW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zh-TW" b="0" i="1" smtClean="0">
                            <a:latin typeface="Cambria Math"/>
                          </a:rPr>
                          <m:t>𝑘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−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+1</m:t>
                        </m:r>
                      </m:sup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𝑝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(</m:t>
                        </m:r>
                      </m:e>
                    </m:nary>
                    <m:sSub>
                      <m:sSubPr>
                        <m:ctrlPr>
                          <a:rPr lang="pt-BR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/>
                          </a:rPr>
                          <m:t>詞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+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𝑘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zh-TW" dirty="0" smtClean="0"/>
                  <a:t>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zh-TW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/>
                          </a:rPr>
                          <m:t>詞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dirty="0" smtClean="0"/>
                  <a:t>,</a:t>
                </a:r>
                <a:r>
                  <a:rPr lang="pt-BR" altLang="zh-TW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/>
                          </a:rPr>
                          <m:t>詞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zh-TW" dirty="0" smtClean="0"/>
                  <a:t>,…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,</m:t>
                        </m:r>
                        <m:r>
                          <a:rPr lang="zh-TW" altLang="en-US" i="1">
                            <a:latin typeface="Cambria Math"/>
                          </a:rPr>
                          <m:t>詞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+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)</m:t>
                    </m:r>
                  </m:oMath>
                </a14:m>
                <a:endParaRPr lang="en-US" altLang="zh-TW" dirty="0" smtClean="0"/>
              </a:p>
            </p:txBody>
          </p:sp>
        </mc:Choice>
        <mc:Fallback xmlns="">
          <p:sp>
            <p:nvSpPr>
              <p:cNvPr id="17410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714500"/>
                <a:ext cx="7467600" cy="4759325"/>
              </a:xfrm>
              <a:blipFill rotWithShape="1">
                <a:blip r:embed="rId3"/>
                <a:stretch>
                  <a:fillRect l="-327" t="-2433" b="-1114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語言</a:t>
            </a:r>
            <a:r>
              <a:rPr lang="zh-TW" altLang="en-US" dirty="0" smtClean="0"/>
              <a:t>模型介紹</a:t>
            </a:r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250516252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目錄</a:t>
            </a:r>
            <a:endParaRPr lang="zh-TW" altLang="zh-TW" dirty="0"/>
          </a:p>
        </p:txBody>
      </p:sp>
      <p:sp>
        <p:nvSpPr>
          <p:cNvPr id="14339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TW" altLang="zh-TW" dirty="0" smtClean="0"/>
              <a:t>第一節：研究</a:t>
            </a:r>
            <a:r>
              <a:rPr lang="zh-TW" altLang="en-US" dirty="0" smtClean="0"/>
              <a:t>介紹</a:t>
            </a:r>
            <a:endParaRPr lang="en-US" altLang="zh-TW" dirty="0"/>
          </a:p>
          <a:p>
            <a:pPr eaLnBrk="1" hangingPunct="1">
              <a:defRPr/>
            </a:pPr>
            <a:r>
              <a:rPr lang="zh-TW" altLang="zh-TW" dirty="0"/>
              <a:t>第二節</a:t>
            </a:r>
            <a:r>
              <a:rPr lang="zh-TW" altLang="zh-TW" dirty="0" smtClean="0"/>
              <a:t>：</a:t>
            </a:r>
            <a:r>
              <a:rPr lang="zh-TW" altLang="en-US" dirty="0" smtClean="0"/>
              <a:t>背景知識</a:t>
            </a:r>
            <a:endParaRPr lang="en-US" altLang="zh-TW" dirty="0"/>
          </a:p>
          <a:p>
            <a:pPr eaLnBrk="1" hangingPunct="1">
              <a:defRPr/>
            </a:pPr>
            <a:r>
              <a:rPr lang="zh-TW" altLang="zh-TW" dirty="0" smtClean="0"/>
              <a:t>第</a:t>
            </a:r>
            <a:r>
              <a:rPr lang="zh-TW" altLang="en-US" dirty="0" smtClean="0"/>
              <a:t>三</a:t>
            </a:r>
            <a:r>
              <a:rPr lang="zh-TW" altLang="zh-TW" dirty="0" smtClean="0"/>
              <a:t>節</a:t>
            </a:r>
            <a:r>
              <a:rPr lang="zh-TW" altLang="zh-TW" dirty="0"/>
              <a:t>：語料</a:t>
            </a:r>
            <a:r>
              <a:rPr lang="zh-TW" altLang="en-US" dirty="0"/>
              <a:t>樣式探討</a:t>
            </a:r>
            <a:endParaRPr lang="zh-TW" altLang="zh-TW" dirty="0"/>
          </a:p>
          <a:p>
            <a:pPr eaLnBrk="1" hangingPunct="1">
              <a:defRPr/>
            </a:pPr>
            <a:r>
              <a:rPr lang="zh-TW" altLang="zh-TW" dirty="0" smtClean="0"/>
              <a:t>第</a:t>
            </a:r>
            <a:r>
              <a:rPr lang="zh-TW" altLang="en-US" dirty="0"/>
              <a:t>四</a:t>
            </a:r>
            <a:r>
              <a:rPr lang="zh-TW" altLang="zh-TW" dirty="0" smtClean="0"/>
              <a:t>節：</a:t>
            </a:r>
            <a:r>
              <a:rPr lang="zh-TW" altLang="en-US" dirty="0" smtClean="0"/>
              <a:t>無仝</a:t>
            </a:r>
            <a:r>
              <a:rPr lang="zh-TW" altLang="zh-TW" dirty="0" smtClean="0"/>
              <a:t>語料</a:t>
            </a:r>
            <a:r>
              <a:rPr lang="zh-TW" altLang="en-US" dirty="0" smtClean="0"/>
              <a:t>整理</a:t>
            </a:r>
            <a:endParaRPr lang="zh-TW" altLang="zh-TW" dirty="0" smtClean="0"/>
          </a:p>
          <a:p>
            <a:pPr eaLnBrk="1" hangingPunct="1">
              <a:defRPr/>
            </a:pPr>
            <a:r>
              <a:rPr lang="zh-TW" altLang="zh-TW" dirty="0" smtClean="0"/>
              <a:t>第</a:t>
            </a:r>
            <a:r>
              <a:rPr lang="zh-TW" altLang="en-US" dirty="0" smtClean="0"/>
              <a:t>五</a:t>
            </a:r>
            <a:r>
              <a:rPr lang="zh-TW" altLang="zh-TW" dirty="0" smtClean="0"/>
              <a:t>節：</a:t>
            </a:r>
            <a:r>
              <a:rPr lang="zh-TW" altLang="en-US" dirty="0"/>
              <a:t>語言</a:t>
            </a:r>
            <a:r>
              <a:rPr lang="zh-TW" altLang="en-US" dirty="0" smtClean="0"/>
              <a:t>分類</a:t>
            </a:r>
            <a:endParaRPr lang="zh-TW" altLang="zh-TW" dirty="0"/>
          </a:p>
          <a:p>
            <a:pPr eaLnBrk="1" hangingPunct="1">
              <a:defRPr/>
            </a:pPr>
            <a:r>
              <a:rPr lang="zh-TW" altLang="zh-TW" dirty="0" smtClean="0"/>
              <a:t>第</a:t>
            </a:r>
            <a:r>
              <a:rPr lang="zh-TW" altLang="en-US" dirty="0" smtClean="0"/>
              <a:t>六</a:t>
            </a:r>
            <a:r>
              <a:rPr lang="zh-TW" altLang="zh-TW" dirty="0" smtClean="0"/>
              <a:t>節：</a:t>
            </a:r>
            <a:r>
              <a:rPr lang="zh-TW" altLang="en-US" dirty="0" smtClean="0"/>
              <a:t>結論佮未來發展</a:t>
            </a:r>
            <a:endParaRPr lang="zh-TW" altLang="zh-TW" dirty="0"/>
          </a:p>
          <a:p>
            <a:pPr eaLnBrk="1" hangingPunct="1">
              <a:defRPr/>
            </a:pPr>
            <a:r>
              <a:rPr lang="zh-TW" altLang="zh-TW" dirty="0" smtClean="0"/>
              <a:t>第</a:t>
            </a:r>
            <a:r>
              <a:rPr lang="zh-TW" altLang="en-US" dirty="0"/>
              <a:t>七</a:t>
            </a:r>
            <a:r>
              <a:rPr lang="zh-TW" altLang="zh-TW" dirty="0" smtClean="0"/>
              <a:t>節</a:t>
            </a:r>
            <a:r>
              <a:rPr lang="zh-TW" altLang="zh-TW" dirty="0"/>
              <a:t>：參考文獻</a:t>
            </a:r>
            <a:endParaRPr lang="zh-TW" altLang="zh-TW" dirty="0" smtClean="0"/>
          </a:p>
          <a:p>
            <a:pPr eaLnBrk="1" hangingPunct="1">
              <a:defRPr/>
            </a:pPr>
            <a:r>
              <a:rPr lang="zh-TW" altLang="zh-TW" dirty="0" smtClean="0"/>
              <a:t>附錄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目的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判斷</a:t>
            </a:r>
            <a:r>
              <a:rPr lang="zh-TW" altLang="zh-TW" dirty="0" smtClean="0"/>
              <a:t>文句合理性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合理性</a:t>
            </a:r>
            <a:r>
              <a:rPr lang="en-US" altLang="zh-TW" dirty="0" smtClean="0"/>
              <a:t>=</a:t>
            </a:r>
            <a:r>
              <a:rPr lang="zh-TW" altLang="en-US" dirty="0"/>
              <a:t>語句分做細</a:t>
            </a:r>
            <a:r>
              <a:rPr lang="zh-TW" altLang="en-US" dirty="0" smtClean="0"/>
              <a:t>句，逐个細句機率相乘</a:t>
            </a:r>
            <a:endParaRPr lang="en-US" altLang="zh-TW" dirty="0" smtClean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語言</a:t>
            </a:r>
            <a:r>
              <a:rPr lang="zh-TW" altLang="en-US" dirty="0" smtClean="0"/>
              <a:t>模型介紹</a:t>
            </a:r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372204418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7410" name="Rectangle 3"/>
              <p:cNvSpPr>
                <a:spLocks noGrp="1" noChangeArrowheads="1"/>
              </p:cNvSpPr>
              <p:nvPr>
                <p:ph sz="quarter" idx="1"/>
              </p:nvPr>
            </p:nvSpPr>
            <p:spPr>
              <a:xfrm>
                <a:off x="457200" y="1714500"/>
                <a:ext cx="7467600" cy="4759325"/>
              </a:xfrm>
            </p:spPr>
            <p:txBody>
              <a:bodyPr>
                <a:normAutofit/>
              </a:bodyPr>
              <a:lstStyle/>
              <a:p>
                <a:pPr eaLnBrk="1" hangingPunct="1"/>
                <a:r>
                  <a:rPr lang="zh-TW" altLang="en-US" dirty="0" smtClean="0"/>
                  <a:t>做法</a:t>
                </a:r>
                <a:endParaRPr lang="en-US" altLang="zh-TW" dirty="0" smtClean="0"/>
              </a:p>
              <a:p>
                <a:pPr lvl="1" eaLnBrk="1" hangingPunct="1"/>
                <a14:m>
                  <m:oMath xmlns:m="http://schemas.openxmlformats.org/officeDocument/2006/math">
                    <m:sSub>
                      <m:sSubPr>
                        <m:ctrlPr>
                          <a:rPr lang="pt-BR" altLang="zh-TW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zh-TW" altLang="en-US" dirty="0"/>
                          <m:t>一句話</m:t>
                        </m:r>
                        <m:r>
                          <m:rPr>
                            <m:nor/>
                          </m:rPr>
                          <a:rPr lang="en-US" altLang="zh-TW" dirty="0"/>
                          <m:t> =</m:t>
                        </m:r>
                        <m:r>
                          <a:rPr lang="en-US" altLang="zh-TW" i="1" dirty="0">
                            <a:latin typeface="Cambria Math"/>
                          </a:rPr>
                          <m:t> </m:t>
                        </m:r>
                        <m:r>
                          <a:rPr lang="zh-TW" altLang="en-US" i="1">
                            <a:latin typeface="Cambria Math"/>
                          </a:rPr>
                          <m:t>詞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TW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pt-BR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/>
                          </a:rPr>
                          <m:t>詞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TW" i="1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pt-BR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/>
                          </a:rPr>
                          <m:t>詞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endParaRPr lang="en-US" altLang="zh-TW" dirty="0" smtClean="0"/>
              </a:p>
              <a:p>
                <a:pPr lvl="1" eaLnBrk="1" hangingPunct="1"/>
                <a:endParaRPr lang="en-US" altLang="zh-TW" dirty="0" smtClean="0"/>
              </a:p>
              <a:p>
                <a:pPr lvl="1" eaLnBrk="1" hangingPunct="1"/>
                <a:r>
                  <a:rPr lang="zh-TW" altLang="en-US" dirty="0" smtClean="0"/>
                  <a:t>第</a:t>
                </a:r>
                <a:r>
                  <a:rPr lang="en-US" altLang="zh-TW" dirty="0" smtClean="0"/>
                  <a:t>n</a:t>
                </a:r>
                <a:r>
                  <a:rPr lang="zh-TW" altLang="en-US" dirty="0" smtClean="0"/>
                  <a:t>个</a:t>
                </a:r>
                <a:r>
                  <a:rPr lang="zh-TW" altLang="zh-TW" dirty="0" smtClean="0"/>
                  <a:t>詞</a:t>
                </a:r>
                <a:r>
                  <a:rPr lang="zh-TW" altLang="en-US" dirty="0" smtClean="0"/>
                  <a:t>出現的機率</a:t>
                </a:r>
                <a:endParaRPr lang="en-US" altLang="zh-TW" dirty="0" smtClean="0"/>
              </a:p>
              <a:p>
                <a:pPr marL="731837" lvl="2" indent="0" eaLnBrk="1" hangingPunct="1">
                  <a:buNone/>
                </a:pPr>
                <a:r>
                  <a:rPr lang="en-US" altLang="zh-TW" b="0" dirty="0"/>
                  <a:t>	</a:t>
                </a:r>
                <a:r>
                  <a:rPr lang="en-US" altLang="zh-TW" b="0" dirty="0" smtClean="0"/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/>
                      </a:rPr>
                      <m:t>p</m:t>
                    </m:r>
                    <m:r>
                      <a:rPr lang="en-US" altLang="zh-TW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pt-BR" altLang="zh-TW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/>
                          </a:rPr>
                          <m:t>詞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TW" dirty="0" smtClean="0"/>
                  <a:t>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/>
                          </a:rPr>
                          <m:t>詞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dirty="0"/>
                  <a:t>,</a:t>
                </a:r>
                <a:r>
                  <a:rPr lang="pt-BR" altLang="zh-TW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/>
                          </a:rPr>
                          <m:t>詞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dirty="0"/>
                  <a:t>,…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,</m:t>
                        </m:r>
                        <m:r>
                          <a:rPr lang="zh-TW" altLang="en-US" i="1">
                            <a:latin typeface="Cambria Math"/>
                          </a:rPr>
                          <m:t>詞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𝑛</m:t>
                        </m:r>
                        <m:r>
                          <a:rPr lang="en-US" altLang="zh-TW" i="1"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altLang="zh-TW" i="1">
                        <a:latin typeface="Cambria Math"/>
                      </a:rPr>
                      <m:t>)</m:t>
                    </m:r>
                  </m:oMath>
                </a14:m>
                <a:endParaRPr lang="en-US" altLang="zh-TW" dirty="0" smtClean="0"/>
              </a:p>
              <a:p>
                <a:pPr marL="731837" lvl="2" indent="0" eaLnBrk="1" hangingPunct="1">
                  <a:buNone/>
                </a:pPr>
                <a:endParaRPr lang="en-US" altLang="zh-TW" dirty="0" smtClean="0"/>
              </a:p>
              <a:p>
                <a:pPr lvl="1" eaLnBrk="1" hangingPunct="1"/>
                <a:r>
                  <a:rPr lang="zh-TW" altLang="en-US" dirty="0" smtClean="0"/>
                  <a:t>一句話的合理性</a:t>
                </a:r>
                <a:endParaRPr lang="en-US" altLang="zh-TW" dirty="0" smtClean="0"/>
              </a:p>
              <a:p>
                <a:pPr marL="731837" lvl="2" indent="0" eaLnBrk="1" hangingPunct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/>
                        </a:rPr>
                        <m:t>p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zh-TW" altLang="en-US" b="0" i="1" smtClean="0">
                              <a:latin typeface="Cambria Math"/>
                            </a:rPr>
                            <m:t>一句話</m:t>
                          </m:r>
                        </m:e>
                      </m:d>
                      <m:r>
                        <a:rPr lang="en-US" altLang="zh-TW" b="0" i="1" smtClean="0">
                          <a:latin typeface="Cambria Math"/>
                        </a:rPr>
                        <m:t>=</m:t>
                      </m:r>
                      <m:r>
                        <a:rPr lang="en-US" altLang="zh-TW" i="1"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pt-BR" altLang="zh-TW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altLang="zh-TW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zh-TW" altLang="en-US" i="1">
                                  <a:latin typeface="Cambria Math"/>
                                </a:rPr>
                                <m:t>詞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altLang="zh-TW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zh-TW" altLang="en-US" i="1">
                                  <a:latin typeface="Cambria Math"/>
                                </a:rPr>
                                <m:t>詞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TW" i="1">
                              <a:latin typeface="Cambria Math"/>
                            </a:rPr>
                            <m:t>,…,</m:t>
                          </m:r>
                          <m:sSub>
                            <m:sSubPr>
                              <m:ctrlPr>
                                <a:rPr lang="pt-BR" altLang="zh-TW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zh-TW" altLang="en-US" i="1">
                                  <a:latin typeface="Cambria Math"/>
                                </a:rPr>
                                <m:t>詞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TW" i="1" dirty="0" smtClean="0">
                  <a:latin typeface="Cambria Math"/>
                </a:endParaRPr>
              </a:p>
              <a:p>
                <a:pPr marL="731837" lvl="2" indent="0" eaLnBrk="1" hangingPunct="1">
                  <a:buNone/>
                </a:pPr>
                <a:endParaRPr lang="en-US" altLang="zh-TW" i="1" dirty="0" smtClean="0">
                  <a:latin typeface="Cambria Math"/>
                </a:endParaRPr>
              </a:p>
              <a:p>
                <a:pPr marL="731837" lvl="2" indent="0" eaLnBrk="1" hangingPunct="1">
                  <a:buNone/>
                </a:pPr>
                <a:r>
                  <a:rPr lang="pt-BR" altLang="zh-TW" dirty="0" smtClean="0">
                    <a:ea typeface="Cambria Math"/>
                  </a:rPr>
                  <a:t>	</a:t>
                </a:r>
                <a14:m>
                  <m:oMath xmlns:m="http://schemas.openxmlformats.org/officeDocument/2006/math">
                    <m:r>
                      <a:rPr lang="pt-BR" altLang="zh-TW" i="1" smtClean="0">
                        <a:latin typeface="Cambria Math"/>
                        <a:ea typeface="Cambria Math"/>
                      </a:rPr>
                      <m:t>~</m:t>
                    </m:r>
                    <m:nary>
                      <m:naryPr>
                        <m:chr m:val="∏"/>
                        <m:limLoc m:val="subSup"/>
                        <m:ctrlPr>
                          <a:rPr lang="pt-BR" altLang="zh-TW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zh-TW" b="0" i="1" smtClean="0">
                            <a:latin typeface="Cambria Math"/>
                          </a:rPr>
                          <m:t>𝑘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−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+1</m:t>
                        </m:r>
                      </m:sup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𝑝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(</m:t>
                        </m:r>
                      </m:e>
                    </m:nary>
                    <m:sSub>
                      <m:sSubPr>
                        <m:ctrlPr>
                          <a:rPr lang="pt-BR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/>
                          </a:rPr>
                          <m:t>詞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+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𝑘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zh-TW" dirty="0" smtClean="0"/>
                  <a:t>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zh-TW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/>
                          </a:rPr>
                          <m:t>詞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dirty="0" smtClean="0"/>
                  <a:t>,</a:t>
                </a:r>
                <a:r>
                  <a:rPr lang="pt-BR" altLang="zh-TW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/>
                          </a:rPr>
                          <m:t>詞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zh-TW" dirty="0" smtClean="0"/>
                  <a:t>,…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,</m:t>
                        </m:r>
                        <m:r>
                          <a:rPr lang="zh-TW" altLang="en-US" i="1">
                            <a:latin typeface="Cambria Math"/>
                          </a:rPr>
                          <m:t>詞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+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)</m:t>
                    </m:r>
                  </m:oMath>
                </a14:m>
                <a:endParaRPr lang="en-US" altLang="zh-TW" dirty="0" smtClean="0"/>
              </a:p>
            </p:txBody>
          </p:sp>
        </mc:Choice>
        <mc:Fallback xmlns="">
          <p:sp>
            <p:nvSpPr>
              <p:cNvPr id="17410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714500"/>
                <a:ext cx="7467600" cy="4759325"/>
              </a:xfrm>
              <a:blipFill rotWithShape="1">
                <a:blip r:embed="rId3"/>
                <a:stretch>
                  <a:fillRect l="-653" t="-1152" b="-140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語言</a:t>
            </a:r>
            <a:r>
              <a:rPr lang="zh-TW" altLang="en-US" dirty="0" smtClean="0"/>
              <a:t>模型介紹</a:t>
            </a:r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362043942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假設</a:t>
            </a:r>
            <a:r>
              <a:rPr lang="en-US" altLang="zh-TW" dirty="0" smtClean="0"/>
              <a:t>n=2</a:t>
            </a:r>
          </a:p>
          <a:p>
            <a:pPr eaLnBrk="1" hangingPunct="1"/>
            <a:r>
              <a:rPr lang="zh-TW" altLang="en-US" dirty="0" smtClean="0"/>
              <a:t>輸入語料</a:t>
            </a:r>
            <a:endParaRPr lang="en-US" altLang="zh-TW" dirty="0" smtClean="0"/>
          </a:p>
          <a:p>
            <a:pPr marL="823913" lvl="1" indent="-457200" eaLnBrk="1" hangingPunct="1">
              <a:buFont typeface="+mj-lt"/>
              <a:buAutoNum type="arabicPeriod"/>
            </a:pPr>
            <a:r>
              <a:rPr lang="zh-TW" altLang="zh-TW" dirty="0"/>
              <a:t>伊 共 我 </a:t>
            </a:r>
            <a:r>
              <a:rPr lang="zh-TW" altLang="zh-TW" b="1" dirty="0"/>
              <a:t>拍</a:t>
            </a:r>
            <a:endParaRPr lang="en-US" altLang="zh-TW" b="1" dirty="0" smtClean="0"/>
          </a:p>
          <a:p>
            <a:pPr marL="823913" lvl="1" indent="-457200" eaLnBrk="1" hangingPunct="1">
              <a:buFont typeface="+mj-lt"/>
              <a:buAutoNum type="arabicPeriod"/>
            </a:pPr>
            <a:r>
              <a:rPr lang="zh-TW" altLang="en-US" b="1" dirty="0" smtClean="0"/>
              <a:t>拍</a:t>
            </a:r>
            <a:r>
              <a:rPr lang="zh-TW" altLang="en-US" dirty="0" smtClean="0"/>
              <a:t> 鼓 誠 趣味</a:t>
            </a:r>
            <a:endParaRPr lang="en-US" altLang="zh-TW" dirty="0" smtClean="0"/>
          </a:p>
          <a:p>
            <a:pPr marL="823913" lvl="1" indent="-457200" eaLnBrk="1" hangingPunct="1">
              <a:buFont typeface="+mj-lt"/>
              <a:buAutoNum type="arabicPeriod"/>
            </a:pPr>
            <a:r>
              <a:rPr lang="zh-TW" altLang="en-US" dirty="0" smtClean="0"/>
              <a:t>我 </a:t>
            </a:r>
            <a:r>
              <a:rPr lang="zh-TW" altLang="en-US" b="1" dirty="0" smtClean="0"/>
              <a:t>敲</a:t>
            </a:r>
            <a:r>
              <a:rPr lang="zh-TW" altLang="en-US" dirty="0" smtClean="0"/>
              <a:t> 電話 予 伊</a:t>
            </a:r>
            <a:endParaRPr lang="en-US" altLang="zh-TW" dirty="0"/>
          </a:p>
          <a:p>
            <a:pPr lvl="2" eaLnBrk="1" hangingPunct="1"/>
            <a:endParaRPr lang="zh-TW" altLang="zh-TW" dirty="0" smtClean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語言</a:t>
            </a:r>
            <a:r>
              <a:rPr lang="zh-TW" altLang="en-US" dirty="0" smtClean="0"/>
              <a:t>模型範例</a:t>
            </a:r>
            <a:endParaRPr lang="zh-TW" altLang="zh-TW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表格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28229472"/>
                  </p:ext>
                </p:extLst>
              </p:nvPr>
            </p:nvGraphicFramePr>
            <p:xfrm>
              <a:off x="827584" y="4386318"/>
              <a:ext cx="5472609" cy="184912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1449833"/>
                    <a:gridCol w="1142455"/>
                    <a:gridCol w="1612228"/>
                    <a:gridCol w="1268093"/>
                  </a:tblGrid>
                  <a:tr h="360040">
                    <a:tc>
                      <a:txBody>
                        <a:bodyPr/>
                        <a:lstStyle/>
                        <a:p>
                          <a:pPr eaLnBrk="1" hangingPunct="1"/>
                          <a:r>
                            <a:rPr lang="zh-TW" altLang="en-US" dirty="0" smtClean="0"/>
                            <a:t>連紲詞</a:t>
                          </a:r>
                          <a:endParaRPr lang="zh-TW" altLang="zh-TW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dirty="0" smtClean="0"/>
                            <a:t>對應機率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eaLnBrk="1" hangingPunct="1"/>
                          <a:r>
                            <a:rPr lang="zh-TW" altLang="en-US" dirty="0" smtClean="0"/>
                            <a:t>連紲詞</a:t>
                          </a:r>
                          <a:endParaRPr lang="zh-TW" altLang="zh-TW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dirty="0" smtClean="0"/>
                            <a:t>對應機率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([</m:t>
                                </m:r>
                                <m:r>
                                  <a:rPr lang="zh-TW" altLang="en-US" b="0" i="1" smtClean="0">
                                    <a:latin typeface="Cambria Math"/>
                                  </a:rPr>
                                  <m:t>句尾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]|</m:t>
                                </m:r>
                                <m:r>
                                  <a:rPr lang="zh-TW" altLang="en-US" b="0" i="1" smtClean="0">
                                    <a:latin typeface="Cambria Math"/>
                                  </a:rPr>
                                  <m:t>拍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zh-TW" altLang="en-US" b="0" i="1" smtClean="0">
                                    <a:latin typeface="Cambria Math"/>
                                  </a:rPr>
                                  <m:t>拍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|</m:t>
                                </m:r>
                                <m:r>
                                  <a:rPr lang="zh-TW" altLang="en-US" b="0" i="1" smtClean="0">
                                    <a:latin typeface="Cambria Math"/>
                                  </a:rPr>
                                  <m:t>我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zh-TW" altLang="en-US" b="0" i="1" smtClean="0">
                                    <a:latin typeface="Cambria Math"/>
                                  </a:rPr>
                                  <m:t>鼓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|</m:t>
                                </m:r>
                                <m:r>
                                  <a:rPr lang="zh-TW" altLang="en-US" b="0" i="1" smtClean="0">
                                    <a:latin typeface="Cambria Math"/>
                                  </a:rPr>
                                  <m:t>拍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zh-TW" altLang="en-US" b="0" i="1" smtClean="0">
                                    <a:latin typeface="Cambria Math"/>
                                  </a:rPr>
                                  <m:t>敲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|</m:t>
                                </m:r>
                                <m:r>
                                  <a:rPr lang="zh-TW" altLang="en-US" b="0" i="1" smtClean="0">
                                    <a:latin typeface="Cambria Math"/>
                                  </a:rPr>
                                  <m:t>我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zh-TW" altLang="en-US" b="0" i="1" smtClean="0">
                                    <a:latin typeface="Cambria Math"/>
                                  </a:rPr>
                                  <m:t>電話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|</m:t>
                                </m:r>
                                <m:r>
                                  <a:rPr lang="zh-TW" altLang="en-US" b="0" i="1" smtClean="0">
                                    <a:latin typeface="Cambria Math"/>
                                  </a:rPr>
                                  <m:t>拍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TW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−10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zh-TW" dirty="0" smtClean="0"/>
                            <a:t>*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([</m:t>
                                </m:r>
                                <m:r>
                                  <a:rPr lang="zh-TW" altLang="en-US" b="0" i="1" smtClean="0">
                                    <a:latin typeface="Cambria Math"/>
                                  </a:rPr>
                                  <m:t>句尾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]|</m:t>
                                </m:r>
                                <m:r>
                                  <a:rPr lang="zh-TW" altLang="en-US" b="0" i="1" smtClean="0">
                                    <a:latin typeface="Cambria Math"/>
                                  </a:rPr>
                                  <m:t>電話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TW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−10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zh-TW" dirty="0" smtClean="0"/>
                            <a:t>*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([</m:t>
                                </m:r>
                                <m:r>
                                  <a:rPr lang="zh-TW" altLang="en-US" b="0" i="1" smtClean="0">
                                    <a:latin typeface="Cambria Math"/>
                                  </a:rPr>
                                  <m:t>句尾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]|</m:t>
                                </m:r>
                                <m:r>
                                  <a:rPr lang="zh-TW" altLang="en-US" b="0" i="1" smtClean="0">
                                    <a:latin typeface="Cambria Math"/>
                                  </a:rPr>
                                  <m:t>鼓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TW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−10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zh-TW" dirty="0" smtClean="0"/>
                            <a:t>*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zh-TW" alt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表格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28229472"/>
                  </p:ext>
                </p:extLst>
              </p:nvPr>
            </p:nvGraphicFramePr>
            <p:xfrm>
              <a:off x="827584" y="4386318"/>
              <a:ext cx="5472609" cy="184912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1449833"/>
                    <a:gridCol w="1142455"/>
                    <a:gridCol w="1612228"/>
                    <a:gridCol w="1268093"/>
                  </a:tblGrid>
                  <a:tr h="365760">
                    <a:tc>
                      <a:txBody>
                        <a:bodyPr/>
                        <a:lstStyle/>
                        <a:p>
                          <a:pPr eaLnBrk="1" hangingPunct="1"/>
                          <a:r>
                            <a:rPr lang="zh-TW" altLang="en-US" dirty="0" smtClean="0"/>
                            <a:t>連紲詞</a:t>
                          </a:r>
                          <a:endParaRPr lang="zh-TW" altLang="zh-TW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dirty="0" smtClean="0"/>
                            <a:t>對應機率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eaLnBrk="1" hangingPunct="1"/>
                          <a:r>
                            <a:rPr lang="zh-TW" altLang="en-US" dirty="0" smtClean="0"/>
                            <a:t>連紲詞</a:t>
                          </a:r>
                          <a:endParaRPr lang="zh-TW" altLang="zh-TW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dirty="0" smtClean="0"/>
                            <a:t>對應機率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420" t="-106557" r="-277311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61364" t="-106557" r="-79167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420" t="-210000" r="-277311" b="-2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61364" t="-210000" r="-79167" b="-2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420" t="-304918" r="-277311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27807" t="-304918" r="-252941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61364" t="-304918" r="-79167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31731" t="-304918" r="-481" b="-1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420" t="-404918" r="-277311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27807" t="-404918" r="-252941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zh-TW" alt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7" name="文字方塊 6"/>
          <p:cNvSpPr txBox="1"/>
          <p:nvPr/>
        </p:nvSpPr>
        <p:spPr>
          <a:xfrm>
            <a:off x="899593" y="6328660"/>
            <a:ext cx="55996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/>
              <a:t>*</a:t>
            </a:r>
            <a:r>
              <a:rPr lang="zh-TW" altLang="en-US" sz="1600" dirty="0" smtClean="0"/>
              <a:t>註：無出現過的，嘛予伊機率，有專門的算法處理這个問題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871294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7410" name="Rectangle 3"/>
              <p:cNvSpPr>
                <a:spLocks noGrp="1" noChangeArrowheads="1"/>
              </p:cNvSpPr>
              <p:nvPr>
                <p:ph sz="quarter" idx="1"/>
              </p:nvPr>
            </p:nvSpPr>
            <p:spPr>
              <a:xfrm>
                <a:off x="457200" y="1714500"/>
                <a:ext cx="7467600" cy="4759325"/>
              </a:xfrm>
            </p:spPr>
            <p:txBody>
              <a:bodyPr>
                <a:normAutofit/>
              </a:bodyPr>
              <a:lstStyle/>
              <a:p>
                <a:pPr eaLnBrk="1" hangingPunct="1"/>
                <a:r>
                  <a:rPr lang="zh-TW" altLang="en-US" dirty="0" smtClean="0"/>
                  <a:t>假設</a:t>
                </a:r>
                <a:r>
                  <a:rPr lang="en-US" altLang="zh-TW" dirty="0" smtClean="0"/>
                  <a:t>n=2</a:t>
                </a:r>
                <a:endParaRPr lang="en-US" altLang="zh-TW" dirty="0"/>
              </a:p>
              <a:p>
                <a:pPr eaLnBrk="1" hangingPunct="1"/>
                <a:r>
                  <a:rPr lang="zh-TW" altLang="en-US" dirty="0"/>
                  <a:t>語句機率</a:t>
                </a:r>
                <a:endParaRPr lang="en-US" altLang="zh-TW" dirty="0"/>
              </a:p>
              <a:p>
                <a:pPr lvl="1" eaLnBrk="1" hangingPunct="1"/>
                <a:r>
                  <a:rPr lang="zh-TW" altLang="en-US" dirty="0"/>
                  <a:t>我 拍 鼓</a:t>
                </a:r>
                <a:endParaRPr lang="en-US" altLang="zh-TW" dirty="0"/>
              </a:p>
              <a:p>
                <a:pPr lvl="2" eaLnBrk="1" hangingPunct="1"/>
                <a14:m>
                  <m:oMath xmlns:m="http://schemas.openxmlformats.org/officeDocument/2006/math">
                    <m:r>
                      <a:rPr lang="en-US" altLang="zh-TW" i="1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altLang="zh-TW" i="1">
                            <a:latin typeface="Cambria Math"/>
                          </a:rPr>
                        </m:ctrlPr>
                      </m:dPr>
                      <m:e>
                        <m:r>
                          <a:rPr lang="zh-TW" altLang="en-US" i="1">
                            <a:latin typeface="Cambria Math"/>
                          </a:rPr>
                          <m:t>拍</m:t>
                        </m:r>
                      </m:e>
                      <m:e>
                        <m:r>
                          <a:rPr lang="zh-TW" altLang="en-US" i="1">
                            <a:latin typeface="Cambria Math"/>
                          </a:rPr>
                          <m:t>我</m:t>
                        </m:r>
                      </m:e>
                    </m:d>
                    <m:r>
                      <a:rPr lang="en-US" altLang="zh-TW" i="1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altLang="zh-TW" i="1">
                        <a:latin typeface="Cambria Math"/>
                      </a:rPr>
                      <m:t>𝑝</m:t>
                    </m:r>
                    <m:r>
                      <a:rPr lang="en-US" altLang="zh-TW" i="1">
                        <a:latin typeface="Cambria Math"/>
                      </a:rPr>
                      <m:t>(</m:t>
                    </m:r>
                    <m:r>
                      <a:rPr lang="zh-TW" altLang="en-US" i="1">
                        <a:latin typeface="Cambria Math"/>
                      </a:rPr>
                      <m:t>鼓</m:t>
                    </m:r>
                    <m:r>
                      <a:rPr lang="en-US" altLang="zh-TW" i="1">
                        <a:latin typeface="Cambria Math"/>
                      </a:rPr>
                      <m:t>|</m:t>
                    </m:r>
                    <m:r>
                      <a:rPr lang="zh-TW" altLang="en-US" i="1">
                        <a:latin typeface="Cambria Math"/>
                      </a:rPr>
                      <m:t>拍</m:t>
                    </m:r>
                    <m:r>
                      <a:rPr lang="en-US" altLang="zh-TW" i="1">
                        <a:latin typeface="Cambria Math"/>
                      </a:rPr>
                      <m:t>)</m:t>
                    </m:r>
                    <m:r>
                      <a:rPr lang="en-US" altLang="zh-TW" i="1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altLang="zh-TW" i="1">
                        <a:latin typeface="Cambria Math"/>
                      </a:rPr>
                      <m:t>𝑝</m:t>
                    </m:r>
                    <m:r>
                      <a:rPr lang="en-US" altLang="zh-TW" i="1">
                        <a:latin typeface="Cambria Math"/>
                      </a:rPr>
                      <m:t>([</m:t>
                    </m:r>
                    <m:r>
                      <a:rPr lang="zh-TW" altLang="en-US" i="1">
                        <a:latin typeface="Cambria Math"/>
                      </a:rPr>
                      <m:t>句尾</m:t>
                    </m:r>
                    <m:r>
                      <a:rPr lang="en-US" altLang="zh-TW" i="1">
                        <a:latin typeface="Cambria Math"/>
                      </a:rPr>
                      <m:t>]|</m:t>
                    </m:r>
                    <m:r>
                      <a:rPr lang="zh-TW" altLang="en-US" i="1">
                        <a:latin typeface="Cambria Math"/>
                      </a:rPr>
                      <m:t>鼓</m:t>
                    </m:r>
                    <m:r>
                      <a:rPr lang="en-US" altLang="zh-TW" i="1">
                        <a:latin typeface="Cambria Math"/>
                      </a:rPr>
                      <m:t>)</m:t>
                    </m:r>
                  </m:oMath>
                </a14:m>
                <a:endParaRPr lang="en-US" altLang="zh-TW" dirty="0"/>
              </a:p>
              <a:p>
                <a:pPr lvl="1" eaLnBrk="1" hangingPunct="1"/>
                <a:r>
                  <a:rPr lang="zh-TW" altLang="en-US" dirty="0"/>
                  <a:t>我 拍 電話</a:t>
                </a:r>
                <a:endParaRPr lang="en-US" altLang="zh-TW" dirty="0"/>
              </a:p>
              <a:p>
                <a:pPr lvl="2" eaLnBrk="1" hangingPunct="1"/>
                <a14:m>
                  <m:oMath xmlns:m="http://schemas.openxmlformats.org/officeDocument/2006/math">
                    <m:r>
                      <a:rPr lang="en-US" altLang="zh-TW" i="1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altLang="zh-TW" i="1">
                            <a:latin typeface="Cambria Math"/>
                          </a:rPr>
                        </m:ctrlPr>
                      </m:dPr>
                      <m:e>
                        <m:r>
                          <a:rPr lang="zh-TW" altLang="en-US" i="1">
                            <a:latin typeface="Cambria Math"/>
                          </a:rPr>
                          <m:t>拍</m:t>
                        </m:r>
                      </m:e>
                      <m:e>
                        <m:r>
                          <a:rPr lang="zh-TW" altLang="en-US" i="1">
                            <a:latin typeface="Cambria Math"/>
                          </a:rPr>
                          <m:t>我</m:t>
                        </m:r>
                      </m:e>
                    </m:d>
                    <m:r>
                      <a:rPr lang="en-US" altLang="zh-TW" i="1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altLang="zh-TW" i="1">
                        <a:latin typeface="Cambria Math"/>
                      </a:rPr>
                      <m:t>𝑝</m:t>
                    </m:r>
                    <m:r>
                      <a:rPr lang="en-US" altLang="zh-TW" i="1">
                        <a:latin typeface="Cambria Math"/>
                      </a:rPr>
                      <m:t>(</m:t>
                    </m:r>
                    <m:r>
                      <a:rPr lang="zh-TW" altLang="en-US" i="1">
                        <a:latin typeface="Cambria Math"/>
                      </a:rPr>
                      <m:t>電話</m:t>
                    </m:r>
                    <m:r>
                      <a:rPr lang="en-US" altLang="zh-TW" i="1">
                        <a:latin typeface="Cambria Math"/>
                      </a:rPr>
                      <m:t>|</m:t>
                    </m:r>
                    <m:r>
                      <a:rPr lang="zh-TW" altLang="en-US" i="1">
                        <a:latin typeface="Cambria Math"/>
                      </a:rPr>
                      <m:t>拍</m:t>
                    </m:r>
                    <m:r>
                      <a:rPr lang="en-US" altLang="zh-TW" i="1">
                        <a:latin typeface="Cambria Math"/>
                      </a:rPr>
                      <m:t>)</m:t>
                    </m:r>
                    <m:r>
                      <a:rPr lang="en-US" altLang="zh-TW" i="1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altLang="zh-TW" i="1">
                        <a:latin typeface="Cambria Math"/>
                      </a:rPr>
                      <m:t>𝑝</m:t>
                    </m:r>
                    <m:r>
                      <a:rPr lang="en-US" altLang="zh-TW" i="1">
                        <a:latin typeface="Cambria Math"/>
                      </a:rPr>
                      <m:t>([</m:t>
                    </m:r>
                    <m:r>
                      <a:rPr lang="zh-TW" altLang="en-US" i="1">
                        <a:latin typeface="Cambria Math"/>
                      </a:rPr>
                      <m:t>句尾</m:t>
                    </m:r>
                    <m:r>
                      <a:rPr lang="en-US" altLang="zh-TW" i="1">
                        <a:latin typeface="Cambria Math"/>
                      </a:rPr>
                      <m:t>]|</m:t>
                    </m:r>
                    <m:r>
                      <a:rPr lang="zh-TW" altLang="en-US" i="1">
                        <a:latin typeface="Cambria Math"/>
                      </a:rPr>
                      <m:t>電話</m:t>
                    </m:r>
                    <m:r>
                      <a:rPr lang="en-US" altLang="zh-TW" i="1">
                        <a:latin typeface="Cambria Math"/>
                      </a:rPr>
                      <m:t>)</m:t>
                    </m:r>
                  </m:oMath>
                </a14:m>
                <a:endParaRPr lang="en-US" altLang="zh-TW" dirty="0"/>
              </a:p>
              <a:p>
                <a:pPr marL="457200" indent="-457200" eaLnBrk="1" hangingPunct="1">
                  <a:buFont typeface="+mj-lt"/>
                  <a:buAutoNum type="arabicPeriod"/>
                </a:pPr>
                <a:endParaRPr lang="en-US" altLang="zh-TW" dirty="0"/>
              </a:p>
              <a:p>
                <a:pPr lvl="2" eaLnBrk="1" hangingPunct="1"/>
                <a:endParaRPr lang="zh-TW" altLang="zh-TW" dirty="0" smtClean="0"/>
              </a:p>
            </p:txBody>
          </p:sp>
        </mc:Choice>
        <mc:Fallback xmlns="">
          <p:sp>
            <p:nvSpPr>
              <p:cNvPr id="17410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714500"/>
                <a:ext cx="7467600" cy="4759325"/>
              </a:xfrm>
              <a:blipFill rotWithShape="1">
                <a:blip r:embed="rId3"/>
                <a:stretch>
                  <a:fillRect l="-653" t="-115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語言</a:t>
            </a:r>
            <a:r>
              <a:rPr lang="zh-TW" altLang="en-US" dirty="0" smtClean="0"/>
              <a:t>模型範例</a:t>
            </a:r>
            <a:endParaRPr lang="zh-TW" altLang="zh-TW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表格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52987839"/>
                  </p:ext>
                </p:extLst>
              </p:nvPr>
            </p:nvGraphicFramePr>
            <p:xfrm>
              <a:off x="827584" y="4386318"/>
              <a:ext cx="5472609" cy="184912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1449833"/>
                    <a:gridCol w="1142455"/>
                    <a:gridCol w="1612228"/>
                    <a:gridCol w="1268093"/>
                  </a:tblGrid>
                  <a:tr h="360040">
                    <a:tc>
                      <a:txBody>
                        <a:bodyPr/>
                        <a:lstStyle/>
                        <a:p>
                          <a:pPr eaLnBrk="1" hangingPunct="1"/>
                          <a:r>
                            <a:rPr lang="zh-TW" altLang="en-US" dirty="0" smtClean="0"/>
                            <a:t>連紲詞</a:t>
                          </a:r>
                          <a:endParaRPr lang="zh-TW" altLang="zh-TW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dirty="0" smtClean="0"/>
                            <a:t>對應機率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eaLnBrk="1" hangingPunct="1"/>
                          <a:r>
                            <a:rPr lang="zh-TW" altLang="en-US" dirty="0" smtClean="0"/>
                            <a:t>連紲詞</a:t>
                          </a:r>
                          <a:endParaRPr lang="zh-TW" altLang="zh-TW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dirty="0" smtClean="0"/>
                            <a:t>對應機率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([</m:t>
                                </m:r>
                                <m:r>
                                  <a:rPr lang="zh-TW" altLang="en-US" b="0" i="1" smtClean="0">
                                    <a:latin typeface="Cambria Math"/>
                                  </a:rPr>
                                  <m:t>句尾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]|</m:t>
                                </m:r>
                                <m:r>
                                  <a:rPr lang="zh-TW" altLang="en-US" b="0" i="1" smtClean="0">
                                    <a:latin typeface="Cambria Math"/>
                                  </a:rPr>
                                  <m:t>拍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zh-TW" altLang="en-US" b="0" i="1" smtClean="0">
                                    <a:latin typeface="Cambria Math"/>
                                  </a:rPr>
                                  <m:t>拍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|</m:t>
                                </m:r>
                                <m:r>
                                  <a:rPr lang="zh-TW" altLang="en-US" b="0" i="1" smtClean="0">
                                    <a:latin typeface="Cambria Math"/>
                                  </a:rPr>
                                  <m:t>我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zh-TW" altLang="en-US" b="0" i="1" smtClean="0">
                                    <a:latin typeface="Cambria Math"/>
                                  </a:rPr>
                                  <m:t>鼓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|</m:t>
                                </m:r>
                                <m:r>
                                  <a:rPr lang="zh-TW" altLang="en-US" b="0" i="1" smtClean="0">
                                    <a:latin typeface="Cambria Math"/>
                                  </a:rPr>
                                  <m:t>拍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zh-TW" altLang="en-US" b="0" i="1" smtClean="0">
                                    <a:latin typeface="Cambria Math"/>
                                  </a:rPr>
                                  <m:t>敲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|</m:t>
                                </m:r>
                                <m:r>
                                  <a:rPr lang="zh-TW" altLang="en-US" b="0" i="1" smtClean="0">
                                    <a:latin typeface="Cambria Math"/>
                                  </a:rPr>
                                  <m:t>我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zh-TW" altLang="en-US" b="0" i="1" smtClean="0">
                                    <a:latin typeface="Cambria Math"/>
                                  </a:rPr>
                                  <m:t>電話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|</m:t>
                                </m:r>
                                <m:r>
                                  <a:rPr lang="zh-TW" altLang="en-US" b="0" i="1" smtClean="0">
                                    <a:latin typeface="Cambria Math"/>
                                  </a:rPr>
                                  <m:t>拍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TW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−10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zh-TW" dirty="0" smtClean="0"/>
                            <a:t>*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([</m:t>
                                </m:r>
                                <m:r>
                                  <a:rPr lang="zh-TW" altLang="en-US" b="0" i="1" smtClean="0">
                                    <a:latin typeface="Cambria Math"/>
                                  </a:rPr>
                                  <m:t>句尾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]|</m:t>
                                </m:r>
                                <m:r>
                                  <a:rPr lang="zh-TW" altLang="en-US" b="0" i="1" smtClean="0">
                                    <a:latin typeface="Cambria Math"/>
                                  </a:rPr>
                                  <m:t>電話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TW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−10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zh-TW" dirty="0" smtClean="0"/>
                            <a:t>*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([</m:t>
                                </m:r>
                                <m:r>
                                  <a:rPr lang="zh-TW" altLang="en-US" b="0" i="1" smtClean="0">
                                    <a:latin typeface="Cambria Math"/>
                                  </a:rPr>
                                  <m:t>句尾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]|</m:t>
                                </m:r>
                                <m:r>
                                  <a:rPr lang="zh-TW" altLang="en-US" b="0" i="1" smtClean="0">
                                    <a:latin typeface="Cambria Math"/>
                                  </a:rPr>
                                  <m:t>鼓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TW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−10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zh-TW" dirty="0" smtClean="0"/>
                            <a:t>*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zh-TW" alt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表格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52987839"/>
                  </p:ext>
                </p:extLst>
              </p:nvPr>
            </p:nvGraphicFramePr>
            <p:xfrm>
              <a:off x="827584" y="4386318"/>
              <a:ext cx="5472609" cy="184912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1449833"/>
                    <a:gridCol w="1142455"/>
                    <a:gridCol w="1612228"/>
                    <a:gridCol w="1268093"/>
                  </a:tblGrid>
                  <a:tr h="365760">
                    <a:tc>
                      <a:txBody>
                        <a:bodyPr/>
                        <a:lstStyle/>
                        <a:p>
                          <a:pPr eaLnBrk="1" hangingPunct="1"/>
                          <a:r>
                            <a:rPr lang="zh-TW" altLang="en-US" dirty="0" smtClean="0"/>
                            <a:t>連紲詞</a:t>
                          </a:r>
                          <a:endParaRPr lang="zh-TW" altLang="zh-TW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dirty="0" smtClean="0"/>
                            <a:t>對應機率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eaLnBrk="1" hangingPunct="1"/>
                          <a:r>
                            <a:rPr lang="zh-TW" altLang="en-US" dirty="0" smtClean="0"/>
                            <a:t>連紲詞</a:t>
                          </a:r>
                          <a:endParaRPr lang="zh-TW" altLang="zh-TW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dirty="0" smtClean="0"/>
                            <a:t>對應機率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420" t="-106557" r="-277311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61364" t="-106557" r="-79167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420" t="-210000" r="-277311" b="-2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61364" t="-210000" r="-79167" b="-2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420" t="-304918" r="-277311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27807" t="-304918" r="-252941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61364" t="-304918" r="-79167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331731" t="-304918" r="-481" b="-1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420" t="-404918" r="-277311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27807" t="-404918" r="-252941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zh-TW" alt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7" name="文字方塊 6"/>
          <p:cNvSpPr txBox="1"/>
          <p:nvPr/>
        </p:nvSpPr>
        <p:spPr>
          <a:xfrm>
            <a:off x="899593" y="6328660"/>
            <a:ext cx="55996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/>
              <a:t>*</a:t>
            </a:r>
            <a:r>
              <a:rPr lang="zh-TW" altLang="en-US" sz="1600" dirty="0"/>
              <a:t>註：無出現過的，嘛予伊機率，有專門的算法處理這个問題</a:t>
            </a:r>
          </a:p>
        </p:txBody>
      </p:sp>
    </p:spTree>
    <p:extLst>
      <p:ext uri="{BB962C8B-B14F-4D97-AF65-F5344CB8AC3E}">
        <p14:creationId xmlns:p14="http://schemas.microsoft.com/office/powerpoint/2010/main" val="1871294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dirty="0"/>
              <a:t>BLEU</a:t>
            </a:r>
            <a:r>
              <a:rPr lang="zh-TW" altLang="zh-TW" dirty="0"/>
              <a:t>評分</a:t>
            </a:r>
          </a:p>
        </p:txBody>
      </p:sp>
      <p:sp>
        <p:nvSpPr>
          <p:cNvPr id="19459" name="Rectangle 2"/>
          <p:cNvSpPr>
            <a:spLocks noGrp="1" noRot="1" noChangeAspect="1" noMove="1" noResize="1" noEditPoints="1" noAdjustHandles="1" noChangeArrowheads="1" noChangeShapeType="1" noTextEdit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  <a:blipFill rotWithShape="1">
            <a:blip r:embed="rId3"/>
            <a:stretch>
              <a:fillRect l="-653" t="-1152" r="-653"/>
            </a:stretch>
          </a:blipFill>
          <a:extLst/>
        </p:spPr>
        <p:txBody>
          <a:bodyPr/>
          <a:lstStyle/>
          <a:p>
            <a:pPr>
              <a:defRPr/>
            </a:pPr>
            <a:r>
              <a:rPr lang="zh-TW" altLang="en-US">
                <a:noFill/>
              </a:rPr>
              <a:t> 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1043608" y="5340816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endParaRPr lang="zh-TW" dirty="0"/>
                    </a:p>
                  </a:txBody>
                  <a:tcPr>
                    <a:blipFill rotWithShape="1">
                      <a:blip r:embed="rId4"/>
                      <a:stretch>
                        <a:fillRect t="-8197" r="-499401" b="-224590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n=1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n=2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n=3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n=4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BLEU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輸出一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5/6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3/5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2/4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53.73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輸出二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6/6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3/5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0/4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0.00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521596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en-US" dirty="0" smtClean="0"/>
              <a:t>動機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想欲改善翻譯效果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改變語料樣式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問題</a:t>
            </a:r>
            <a:endParaRPr lang="en-US" altLang="zh-TW" dirty="0"/>
          </a:p>
          <a:p>
            <a:pPr lvl="1" eaLnBrk="1" hangingPunct="1"/>
            <a:r>
              <a:rPr lang="zh-TW" altLang="en-US" dirty="0"/>
              <a:t>探討佗一種樣式</a:t>
            </a:r>
            <a:r>
              <a:rPr lang="zh-TW" altLang="en-US" dirty="0" smtClean="0"/>
              <a:t>較好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改變翻譯的流程</a:t>
            </a:r>
            <a:endParaRPr lang="en-US" altLang="zh-TW" dirty="0" smtClean="0"/>
          </a:p>
          <a:p>
            <a:pPr lvl="1" eaLnBrk="1" hangingPunct="1"/>
            <a:endParaRPr lang="en-US" altLang="zh-TW" dirty="0" smtClean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第</a:t>
            </a:r>
            <a:r>
              <a:rPr lang="zh-TW" altLang="en-US" dirty="0" smtClean="0"/>
              <a:t>三</a:t>
            </a:r>
            <a:r>
              <a:rPr lang="zh-TW" altLang="zh-TW" dirty="0" smtClean="0"/>
              <a:t>節：語料</a:t>
            </a:r>
            <a:r>
              <a:rPr lang="zh-TW" altLang="en-US" dirty="0" smtClean="0"/>
              <a:t>樣</a:t>
            </a:r>
            <a:r>
              <a:rPr lang="zh-TW" altLang="zh-TW" dirty="0" smtClean="0"/>
              <a:t>式</a:t>
            </a:r>
            <a:r>
              <a:rPr lang="zh-TW" altLang="en-US" dirty="0" smtClean="0"/>
              <a:t>探討</a:t>
            </a:r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291472053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原始斷詞組語料</a:t>
            </a:r>
            <a:endParaRPr lang="zh-TW" altLang="zh-TW" dirty="0"/>
          </a:p>
        </p:txBody>
      </p:sp>
      <p:sp>
        <p:nvSpPr>
          <p:cNvPr id="2150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dirty="0" smtClean="0"/>
              <a:t>使用</a:t>
            </a:r>
            <a:r>
              <a:rPr lang="zh-TW" altLang="en-US" dirty="0" smtClean="0"/>
              <a:t>新聞</a:t>
            </a:r>
            <a:r>
              <a:rPr lang="zh-TW" altLang="zh-TW" dirty="0" smtClean="0"/>
              <a:t>語料</a:t>
            </a:r>
            <a:r>
              <a:rPr lang="zh-TW" altLang="en-US" dirty="0" smtClean="0"/>
              <a:t>庫的原始斷詞組語料</a:t>
            </a:r>
            <a:endParaRPr lang="en-US" altLang="zh-TW" dirty="0" smtClean="0"/>
          </a:p>
          <a:p>
            <a:pPr lvl="1" eaLnBrk="1" hangingPunct="1"/>
            <a:r>
              <a:rPr lang="zh-TW" altLang="zh-TW" dirty="0" smtClean="0"/>
              <a:t>輸入</a:t>
            </a:r>
            <a:r>
              <a:rPr lang="zh-TW" altLang="en-US" dirty="0" smtClean="0"/>
              <a:t>華語</a:t>
            </a:r>
            <a:r>
              <a:rPr lang="zh-TW" altLang="zh-TW" dirty="0" smtClean="0"/>
              <a:t>漢字</a:t>
            </a:r>
          </a:p>
          <a:p>
            <a:pPr lvl="1" eaLnBrk="1" hangingPunct="1"/>
            <a:r>
              <a:rPr lang="zh-TW" altLang="zh-TW" dirty="0" smtClean="0"/>
              <a:t>輸出閩南語</a:t>
            </a:r>
            <a:r>
              <a:rPr lang="zh-TW" altLang="en-US" dirty="0" smtClean="0"/>
              <a:t>全漢全羅</a:t>
            </a:r>
            <a:endParaRPr lang="zh-TW" altLang="zh-TW" dirty="0"/>
          </a:p>
          <a:p>
            <a:pPr lvl="1" eaLnBrk="1" hangingPunct="1"/>
            <a:r>
              <a:rPr lang="zh-TW" altLang="zh-TW" dirty="0" smtClean="0"/>
              <a:t>訓練</a:t>
            </a:r>
            <a:r>
              <a:rPr lang="zh-TW" altLang="en-US" dirty="0" smtClean="0"/>
              <a:t>語料</a:t>
            </a:r>
            <a:r>
              <a:rPr lang="en-US" altLang="zh-TW" dirty="0" smtClean="0"/>
              <a:t>2300</a:t>
            </a:r>
            <a:r>
              <a:rPr lang="zh-TW" altLang="zh-TW" dirty="0"/>
              <a:t>篇新聞，</a:t>
            </a:r>
            <a:r>
              <a:rPr lang="en-US" altLang="zh-TW" dirty="0"/>
              <a:t>57167</a:t>
            </a:r>
            <a:r>
              <a:rPr lang="zh-TW" altLang="zh-TW" dirty="0"/>
              <a:t>句</a:t>
            </a:r>
          </a:p>
          <a:p>
            <a:pPr lvl="1" eaLnBrk="1" hangingPunct="1"/>
            <a:r>
              <a:rPr lang="zh-TW" altLang="zh-TW" dirty="0" smtClean="0"/>
              <a:t>試驗</a:t>
            </a:r>
            <a:r>
              <a:rPr lang="zh-TW" altLang="en-US" dirty="0" smtClean="0"/>
              <a:t>語料</a:t>
            </a:r>
            <a:r>
              <a:rPr lang="en-US" altLang="zh-TW" dirty="0" smtClean="0"/>
              <a:t>267</a:t>
            </a:r>
            <a:r>
              <a:rPr lang="zh-TW" altLang="zh-TW" dirty="0"/>
              <a:t>篇新聞，</a:t>
            </a:r>
            <a:r>
              <a:rPr lang="en-US" altLang="zh-TW" dirty="0"/>
              <a:t>6954</a:t>
            </a:r>
            <a:r>
              <a:rPr lang="zh-TW" altLang="zh-TW" dirty="0"/>
              <a:t>句</a:t>
            </a:r>
          </a:p>
          <a:p>
            <a:pPr lvl="1" eaLnBrk="1" hangingPunct="1"/>
            <a:r>
              <a:rPr lang="en-US" altLang="zh-TW" dirty="0" smtClean="0"/>
              <a:t>BLEU</a:t>
            </a:r>
            <a:r>
              <a:rPr lang="zh-TW" altLang="zh-TW" dirty="0" smtClean="0"/>
              <a:t>評分</a:t>
            </a:r>
            <a:r>
              <a:rPr lang="zh-TW" altLang="en-US" dirty="0" smtClean="0"/>
              <a:t>，用</a:t>
            </a:r>
            <a:r>
              <a:rPr lang="zh-TW" altLang="zh-TW" dirty="0" smtClean="0"/>
              <a:t>字</a:t>
            </a:r>
            <a:r>
              <a:rPr lang="zh-TW" altLang="zh-TW" dirty="0"/>
              <a:t>為</a:t>
            </a:r>
            <a:r>
              <a:rPr lang="zh-TW" altLang="zh-TW" dirty="0" smtClean="0"/>
              <a:t>單位</a:t>
            </a:r>
            <a:endParaRPr lang="en-US" altLang="zh-TW" dirty="0" smtClean="0"/>
          </a:p>
          <a:p>
            <a:pPr lvl="2" eaLnBrk="1" hangingPunct="1"/>
            <a:r>
              <a:rPr lang="en-US" altLang="zh-TW" dirty="0" smtClean="0"/>
              <a:t>70.67</a:t>
            </a:r>
            <a:r>
              <a:rPr lang="zh-TW" altLang="zh-TW" dirty="0" smtClean="0"/>
              <a:t>分</a:t>
            </a:r>
            <a:endParaRPr lang="en-US" altLang="zh-TW" dirty="0" smtClean="0"/>
          </a:p>
          <a:p>
            <a:pPr marL="0" indent="0" eaLnBrk="1" hangingPunct="1">
              <a:buNone/>
            </a:pPr>
            <a:endParaRPr lang="en-US" altLang="zh-TW" dirty="0" smtClean="0"/>
          </a:p>
        </p:txBody>
      </p:sp>
      <p:grpSp>
        <p:nvGrpSpPr>
          <p:cNvPr id="21508" name="Group 3"/>
          <p:cNvGrpSpPr>
            <a:grpSpLocks/>
          </p:cNvGrpSpPr>
          <p:nvPr/>
        </p:nvGrpSpPr>
        <p:grpSpPr bwMode="auto">
          <a:xfrm>
            <a:off x="250825" y="5600700"/>
            <a:ext cx="8039100" cy="869950"/>
            <a:chOff x="315" y="3925"/>
            <a:chExt cx="5583" cy="604"/>
          </a:xfrm>
        </p:grpSpPr>
        <p:sp>
          <p:nvSpPr>
            <p:cNvPr id="21509" name="Rectangle 4"/>
            <p:cNvSpPr>
              <a:spLocks noChangeArrowheads="1"/>
            </p:cNvSpPr>
            <p:nvPr/>
          </p:nvSpPr>
          <p:spPr bwMode="auto">
            <a:xfrm>
              <a:off x="315" y="4023"/>
              <a:ext cx="997" cy="407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試驗華語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句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21510" name="AutoShape 5"/>
            <p:cNvCxnSpPr>
              <a:cxnSpLocks noChangeShapeType="1"/>
              <a:stCxn id="21509" idx="3"/>
              <a:endCxn id="21511" idx="1"/>
            </p:cNvCxnSpPr>
            <p:nvPr/>
          </p:nvCxnSpPr>
          <p:spPr bwMode="auto">
            <a:xfrm>
              <a:off x="1313" y="4227"/>
              <a:ext cx="1295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1511" name="Rectangle 6"/>
            <p:cNvSpPr>
              <a:spLocks noChangeArrowheads="1"/>
            </p:cNvSpPr>
            <p:nvPr/>
          </p:nvSpPr>
          <p:spPr bwMode="auto">
            <a:xfrm>
              <a:off x="2609" y="4023"/>
              <a:ext cx="997" cy="407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閩南語音標句</a:t>
              </a:r>
            </a:p>
          </p:txBody>
        </p:sp>
        <p:sp>
          <p:nvSpPr>
            <p:cNvPr id="21512" name="AutoShape 7"/>
            <p:cNvSpPr>
              <a:spLocks noChangeArrowheads="1"/>
            </p:cNvSpPr>
            <p:nvPr/>
          </p:nvSpPr>
          <p:spPr bwMode="auto">
            <a:xfrm>
              <a:off x="1586" y="3925"/>
              <a:ext cx="748" cy="604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翻譯</a:t>
              </a:r>
            </a:p>
          </p:txBody>
        </p:sp>
        <p:cxnSp>
          <p:nvCxnSpPr>
            <p:cNvPr id="21513" name="AutoShape 8"/>
            <p:cNvCxnSpPr>
              <a:cxnSpLocks noChangeShapeType="1"/>
              <a:stCxn id="21511" idx="3"/>
              <a:endCxn id="21514" idx="1"/>
            </p:cNvCxnSpPr>
            <p:nvPr/>
          </p:nvCxnSpPr>
          <p:spPr bwMode="auto">
            <a:xfrm>
              <a:off x="3606" y="4227"/>
              <a:ext cx="1294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1514" name="Rectangle 9"/>
            <p:cNvSpPr>
              <a:spLocks noChangeArrowheads="1"/>
            </p:cNvSpPr>
            <p:nvPr/>
          </p:nvSpPr>
          <p:spPr bwMode="auto">
            <a:xfrm>
              <a:off x="4901" y="4023"/>
              <a:ext cx="997" cy="407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評分用</a:t>
              </a:r>
            </a:p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斷字句</a:t>
              </a:r>
            </a:p>
          </p:txBody>
        </p:sp>
        <p:sp>
          <p:nvSpPr>
            <p:cNvPr id="21515" name="AutoShape 10"/>
            <p:cNvSpPr>
              <a:spLocks noChangeArrowheads="1"/>
            </p:cNvSpPr>
            <p:nvPr/>
          </p:nvSpPr>
          <p:spPr bwMode="auto">
            <a:xfrm>
              <a:off x="3880" y="3925"/>
              <a:ext cx="748" cy="604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斷字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/>
            <a:r>
              <a:rPr lang="zh-TW" altLang="zh-TW" dirty="0"/>
              <a:t>未知詞</a:t>
            </a:r>
            <a:r>
              <a:rPr lang="zh-TW" altLang="en-US" dirty="0"/>
              <a:t>問題</a:t>
            </a:r>
            <a:endParaRPr lang="en-US" altLang="zh-TW" dirty="0"/>
          </a:p>
        </p:txBody>
      </p:sp>
      <p:sp>
        <p:nvSpPr>
          <p:cNvPr id="22531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原因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對齊模型、語言模型的單位攏是詞組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因為</a:t>
            </a:r>
            <a:r>
              <a:rPr lang="zh-TW" altLang="en-US" dirty="0"/>
              <a:t>語料</a:t>
            </a:r>
            <a:r>
              <a:rPr lang="zh-TW" altLang="zh-TW" dirty="0"/>
              <a:t>是斷</a:t>
            </a:r>
            <a:r>
              <a:rPr lang="zh-TW" altLang="zh-TW" dirty="0" smtClean="0"/>
              <a:t>詞組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拄著無看過的詞組就會翻袂出來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語料無全部的華語詞組</a:t>
            </a:r>
            <a:endParaRPr lang="en-US" altLang="zh-TW" dirty="0" smtClean="0"/>
          </a:p>
          <a:p>
            <a:pPr eaLnBrk="1" hangingPunct="1"/>
            <a:endParaRPr lang="en-US" altLang="zh-TW" dirty="0" smtClean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2374219"/>
              </p:ext>
            </p:extLst>
          </p:nvPr>
        </p:nvGraphicFramePr>
        <p:xfrm>
          <a:off x="467544" y="3861287"/>
          <a:ext cx="8478626" cy="2966720"/>
        </p:xfrm>
        <a:graphic>
          <a:graphicData uri="http://schemas.openxmlformats.org/drawingml/2006/table">
            <a:tbl>
              <a:tblPr bandRow="1">
                <a:tableStyleId>{3B4B98B0-60AC-42C2-AFA5-B58CD77FA1E5}</a:tableStyleId>
              </a:tblPr>
              <a:tblGrid>
                <a:gridCol w="1555766"/>
                <a:gridCol w="6922860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訓練語料</a:t>
                      </a:r>
                      <a:r>
                        <a:rPr lang="en-US" altLang="zh-TW" dirty="0" smtClean="0"/>
                        <a:t>1</a:t>
                      </a:r>
                      <a:endParaRPr lang="zh-TW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動員了 </a:t>
                      </a:r>
                      <a:r>
                        <a:rPr lang="zh-TW" altLang="en-US" b="1" dirty="0" smtClean="0">
                          <a:solidFill>
                            <a:schemeClr val="tx1"/>
                          </a:solidFill>
                        </a:rPr>
                        <a:t>一百五十位</a:t>
                      </a:r>
                      <a:r>
                        <a:rPr lang="zh-TW" altLang="en-US" dirty="0" smtClean="0"/>
                        <a:t> 志工 ，</a:t>
                      </a:r>
                      <a:endParaRPr lang="zh-TW" alt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liok8-siok8 siu1-tioh8 lak8-khin1 e5 soo2-tit4 kiau2-sue3-tuann1 </a:t>
                      </a:r>
                      <a:r>
                        <a:rPr lang="zh-TW" altLang="en-US" dirty="0" smtClean="0"/>
                        <a:t>。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訓練語料</a:t>
                      </a:r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陸續 增加 好幾家 店面 。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n-NO" altLang="zh-TW" dirty="0" smtClean="0"/>
                        <a:t>liok8-siok8 tsing1-ka1 kui2-na7-king1 tiam3-bin7 </a:t>
                      </a:r>
                      <a:r>
                        <a:rPr lang="zh-TW" altLang="nn-NO" dirty="0" smtClean="0"/>
                        <a:t>。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訓練語料</a:t>
                      </a:r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台南 空軍基地 要 在 十日 開放 參觀 ；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tong7-uan5-liau2 tsit8-pah4-goo7-tsap8-ui7 tsi3-kang1 </a:t>
                      </a:r>
                      <a:r>
                        <a:rPr lang="zh-TW" altLang="en-US" dirty="0" smtClean="0"/>
                        <a:t>，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試驗輸入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陸續 開放 </a:t>
                      </a:r>
                      <a:r>
                        <a:rPr lang="zh-TW" altLang="zh-TW" b="1" dirty="0" smtClean="0"/>
                        <a:t>一百五十項</a:t>
                      </a:r>
                      <a:r>
                        <a:rPr lang="zh-TW" altLang="zh-TW" dirty="0" smtClean="0"/>
                        <a:t> 的 規費 ，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翻譯結果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liok8-siok8 khai1-hong3 </a:t>
                      </a:r>
                      <a:r>
                        <a:rPr lang="zh-TW" altLang="zh-TW" dirty="0" smtClean="0"/>
                        <a:t>一百五十項 </a:t>
                      </a:r>
                      <a:r>
                        <a:rPr lang="en-US" altLang="zh-TW" dirty="0" smtClean="0"/>
                        <a:t>e5 </a:t>
                      </a:r>
                      <a:r>
                        <a:rPr lang="zh-TW" altLang="zh-TW" dirty="0" smtClean="0"/>
                        <a:t>規費 ， 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603649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問題改善</a:t>
            </a:r>
            <a:endParaRPr lang="zh-TW" altLang="zh-TW" dirty="0"/>
          </a:p>
        </p:txBody>
      </p:sp>
      <p:sp>
        <p:nvSpPr>
          <p:cNvPr id="22531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現象研究</a:t>
            </a:r>
            <a:endParaRPr lang="en-US" altLang="zh-TW" dirty="0" smtClean="0"/>
          </a:p>
          <a:p>
            <a:pPr lvl="1" eaLnBrk="1" hangingPunct="1"/>
            <a:r>
              <a:rPr lang="zh-TW" altLang="zh-TW" dirty="0" smtClean="0"/>
              <a:t>平行語料無法</a:t>
            </a:r>
            <a:r>
              <a:rPr lang="zh-TW" altLang="en-US" dirty="0" smtClean="0"/>
              <a:t>度</a:t>
            </a:r>
            <a:r>
              <a:rPr lang="zh-TW" altLang="zh-TW" dirty="0" smtClean="0"/>
              <a:t>充分利用</a:t>
            </a:r>
          </a:p>
          <a:p>
            <a:pPr lvl="2" eaLnBrk="1" hangingPunct="1"/>
            <a:r>
              <a:rPr lang="zh-TW" altLang="en-US" dirty="0" smtClean="0"/>
              <a:t>訓練語料有「</a:t>
            </a:r>
            <a:r>
              <a:rPr lang="zh-TW" altLang="zh-TW" dirty="0" smtClean="0"/>
              <a:t>一百五十位</a:t>
            </a:r>
            <a:r>
              <a:rPr lang="zh-TW" altLang="en-US" dirty="0" smtClean="0"/>
              <a:t>」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對「一百五十項」無法度用</a:t>
            </a:r>
            <a:endParaRPr lang="en-US" altLang="zh-TW" dirty="0" smtClean="0"/>
          </a:p>
          <a:p>
            <a:pPr eaLnBrk="1" hangingPunct="1"/>
            <a:r>
              <a:rPr lang="zh-TW" altLang="zh-TW" dirty="0" smtClean="0"/>
              <a:t>解決方法</a:t>
            </a:r>
          </a:p>
          <a:p>
            <a:pPr lvl="1" eaLnBrk="1" hangingPunct="1"/>
            <a:r>
              <a:rPr lang="zh-TW" altLang="en-US" dirty="0"/>
              <a:t>語料</a:t>
            </a:r>
            <a:r>
              <a:rPr lang="zh-TW" altLang="en-US" dirty="0" smtClean="0"/>
              <a:t>的單位對斷詞組改做斷字</a:t>
            </a:r>
            <a:endParaRPr lang="en-US" altLang="zh-TW" dirty="0" smtClean="0"/>
          </a:p>
          <a:p>
            <a:pPr lvl="2" eaLnBrk="1" hangingPunct="1"/>
            <a:r>
              <a:rPr lang="zh-TW" altLang="zh-TW" dirty="0" smtClean="0"/>
              <a:t>一</a:t>
            </a:r>
            <a:r>
              <a:rPr lang="zh-TW" altLang="en-US" dirty="0" smtClean="0"/>
              <a:t>个</a:t>
            </a:r>
            <a:r>
              <a:rPr lang="zh-TW" altLang="zh-TW" dirty="0" smtClean="0"/>
              <a:t>字做一</a:t>
            </a:r>
            <a:r>
              <a:rPr lang="zh-TW" altLang="en-US" dirty="0" smtClean="0"/>
              <a:t>个</a:t>
            </a:r>
            <a:r>
              <a:rPr lang="zh-TW" altLang="zh-TW" dirty="0" smtClean="0"/>
              <a:t>單位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「一百五十位」的「一 百 五 十」就會當充分利用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效果</a:t>
            </a:r>
            <a:endParaRPr lang="en-US" altLang="zh-TW" dirty="0" smtClean="0"/>
          </a:p>
          <a:p>
            <a:pPr lvl="1" eaLnBrk="1" hangingPunct="1"/>
            <a:r>
              <a:rPr lang="en-US" altLang="zh-TW" dirty="0" smtClean="0"/>
              <a:t>82.94</a:t>
            </a:r>
            <a:r>
              <a:rPr lang="zh-TW" altLang="zh-TW" dirty="0"/>
              <a:t>分</a:t>
            </a:r>
            <a:endParaRPr lang="zh-TW" altLang="zh-TW" dirty="0" smtClean="0"/>
          </a:p>
        </p:txBody>
      </p:sp>
      <p:grpSp>
        <p:nvGrpSpPr>
          <p:cNvPr id="5" name="群組 4"/>
          <p:cNvGrpSpPr/>
          <p:nvPr/>
        </p:nvGrpSpPr>
        <p:grpSpPr>
          <a:xfrm>
            <a:off x="2598251" y="5301148"/>
            <a:ext cx="6144861" cy="869950"/>
            <a:chOff x="2411760" y="5361649"/>
            <a:chExt cx="6144861" cy="869950"/>
          </a:xfrm>
        </p:grpSpPr>
        <p:sp>
          <p:nvSpPr>
            <p:cNvPr id="11" name="Rectangle 4"/>
            <p:cNvSpPr>
              <a:spLocks noChangeArrowheads="1"/>
            </p:cNvSpPr>
            <p:nvPr/>
          </p:nvSpPr>
          <p:spPr bwMode="auto">
            <a:xfrm>
              <a:off x="2411760" y="5491277"/>
              <a:ext cx="1435769" cy="586208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華語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詞組</a:t>
              </a:r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句</a:t>
              </a:r>
            </a:p>
          </p:txBody>
        </p:sp>
        <p:cxnSp>
          <p:nvCxnSpPr>
            <p:cNvPr id="12" name="AutoShape 5"/>
            <p:cNvCxnSpPr>
              <a:cxnSpLocks noChangeShapeType="1"/>
              <a:stCxn id="11" idx="3"/>
              <a:endCxn id="13" idx="1"/>
            </p:cNvCxnSpPr>
            <p:nvPr/>
          </p:nvCxnSpPr>
          <p:spPr bwMode="auto">
            <a:xfrm>
              <a:off x="3847529" y="5783661"/>
              <a:ext cx="3273323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3" name="Rectangle 6"/>
            <p:cNvSpPr>
              <a:spLocks noChangeArrowheads="1"/>
            </p:cNvSpPr>
            <p:nvPr/>
          </p:nvSpPr>
          <p:spPr bwMode="auto">
            <a:xfrm>
              <a:off x="7120852" y="5491277"/>
              <a:ext cx="1435769" cy="586208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閩南語</a:t>
              </a:r>
              <a:endParaRPr lang="en-US" altLang="zh-TW" dirty="0" smtClean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斷</a:t>
              </a:r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字句</a:t>
              </a:r>
            </a:p>
          </p:txBody>
        </p:sp>
        <p:sp>
          <p:nvSpPr>
            <p:cNvPr id="14" name="AutoShape 7"/>
            <p:cNvSpPr>
              <a:spLocks noChangeArrowheads="1"/>
            </p:cNvSpPr>
            <p:nvPr/>
          </p:nvSpPr>
          <p:spPr bwMode="auto">
            <a:xfrm>
              <a:off x="5670682" y="5361649"/>
              <a:ext cx="1077187" cy="869950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斷字</a:t>
              </a:r>
            </a:p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翻譯</a:t>
              </a:r>
            </a:p>
          </p:txBody>
        </p:sp>
        <p:sp>
          <p:nvSpPr>
            <p:cNvPr id="15" name="AutoShape 8"/>
            <p:cNvSpPr>
              <a:spLocks noChangeArrowheads="1"/>
            </p:cNvSpPr>
            <p:nvPr/>
          </p:nvSpPr>
          <p:spPr bwMode="auto">
            <a:xfrm>
              <a:off x="4220512" y="5361649"/>
              <a:ext cx="1077187" cy="869950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詞組拆做</a:t>
              </a:r>
            </a:p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一字一字</a:t>
              </a:r>
            </a:p>
          </p:txBody>
        </p:sp>
      </p:grp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8899264"/>
              </p:ext>
            </p:extLst>
          </p:nvPr>
        </p:nvGraphicFramePr>
        <p:xfrm>
          <a:off x="9684568" y="3717032"/>
          <a:ext cx="4464496" cy="1010920"/>
        </p:xfrm>
        <a:graphic>
          <a:graphicData uri="http://schemas.openxmlformats.org/drawingml/2006/table">
            <a:tbl>
              <a:tblPr bandRow="1">
                <a:tableStyleId>{3B4B98B0-60AC-42C2-AFA5-B58CD77FA1E5}</a:tableStyleId>
              </a:tblPr>
              <a:tblGrid>
                <a:gridCol w="720080"/>
                <a:gridCol w="3744416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輸入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陸 續 開 放 一 百 五 十 項 的 規 費 ，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結果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liok8 siok8 khai1 hong3 tsit8 pah4 goo5 tsap8 hang7 e5 kui1 hui3 </a:t>
                      </a:r>
                      <a:r>
                        <a:rPr lang="zh-TW" altLang="en-US" dirty="0" smtClean="0"/>
                        <a:t>， 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655085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7900988" cy="1143000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marL="342900" indent="-342900" eaLnBrk="1" hangingPunct="1"/>
            <a:r>
              <a:rPr lang="zh-TW" altLang="zh-TW" dirty="0" smtClean="0">
                <a:latin typeface="微軟正黑體" panose="020B0604030504040204" pitchFamily="34" charset="-120"/>
              </a:rPr>
              <a:t>未知詞另外翻譯</a:t>
            </a:r>
          </a:p>
        </p:txBody>
      </p:sp>
      <p:sp>
        <p:nvSpPr>
          <p:cNvPr id="25603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en-US" dirty="0" smtClean="0"/>
              <a:t>目的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斷詞組翻譯會有斷詞組問題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斷字翻譯會拍損斷詞組的資訊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揣一个方法綜合兩个方法的優點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方法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先共語句用斷詞組翻譯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閣共</a:t>
            </a:r>
            <a:r>
              <a:rPr lang="zh-TW" altLang="zh-TW" dirty="0" smtClean="0"/>
              <a:t>未知詞拿去斷字翻譯 </a:t>
            </a:r>
          </a:p>
          <a:p>
            <a:pPr eaLnBrk="1" hangingPunct="1"/>
            <a:r>
              <a:rPr lang="en-US" altLang="zh-TW" dirty="0" smtClean="0"/>
              <a:t>BLEU</a:t>
            </a:r>
          </a:p>
          <a:p>
            <a:pPr lvl="1" eaLnBrk="1" hangingPunct="1"/>
            <a:r>
              <a:rPr lang="en-US" altLang="zh-TW" dirty="0" smtClean="0"/>
              <a:t>84.85</a:t>
            </a:r>
            <a:r>
              <a:rPr lang="zh-TW" altLang="zh-TW" dirty="0" smtClean="0"/>
              <a:t>分</a:t>
            </a:r>
          </a:p>
        </p:txBody>
      </p:sp>
      <p:grpSp>
        <p:nvGrpSpPr>
          <p:cNvPr id="25604" name="Group 3"/>
          <p:cNvGrpSpPr>
            <a:grpSpLocks/>
          </p:cNvGrpSpPr>
          <p:nvPr/>
        </p:nvGrpSpPr>
        <p:grpSpPr bwMode="auto">
          <a:xfrm>
            <a:off x="768803" y="4219094"/>
            <a:ext cx="7504113" cy="2666304"/>
            <a:chOff x="547" y="2850"/>
            <a:chExt cx="5211" cy="1851"/>
          </a:xfrm>
        </p:grpSpPr>
        <p:sp>
          <p:nvSpPr>
            <p:cNvPr id="25605" name="Rectangle 4"/>
            <p:cNvSpPr>
              <a:spLocks noChangeArrowheads="1"/>
            </p:cNvSpPr>
            <p:nvPr/>
          </p:nvSpPr>
          <p:spPr bwMode="auto">
            <a:xfrm>
              <a:off x="547" y="4003"/>
              <a:ext cx="997" cy="407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華語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詞組</a:t>
              </a:r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句</a:t>
              </a:r>
            </a:p>
          </p:txBody>
        </p:sp>
        <p:cxnSp>
          <p:nvCxnSpPr>
            <p:cNvPr id="25606" name="AutoShape 5"/>
            <p:cNvCxnSpPr>
              <a:cxnSpLocks noChangeShapeType="1"/>
              <a:stCxn id="25605" idx="3"/>
              <a:endCxn id="25610" idx="1"/>
            </p:cNvCxnSpPr>
            <p:nvPr/>
          </p:nvCxnSpPr>
          <p:spPr bwMode="auto">
            <a:xfrm>
              <a:off x="1545" y="4207"/>
              <a:ext cx="1047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5607" name="Rectangle 6"/>
            <p:cNvSpPr>
              <a:spLocks noChangeArrowheads="1"/>
            </p:cNvSpPr>
            <p:nvPr/>
          </p:nvSpPr>
          <p:spPr bwMode="auto">
            <a:xfrm>
              <a:off x="4761" y="4003"/>
              <a:ext cx="997" cy="407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閩南語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斷字句</a:t>
              </a:r>
            </a:p>
          </p:txBody>
        </p:sp>
        <p:sp>
          <p:nvSpPr>
            <p:cNvPr id="25608" name="AutoShape 7"/>
            <p:cNvSpPr>
              <a:spLocks noChangeArrowheads="1"/>
            </p:cNvSpPr>
            <p:nvPr/>
          </p:nvSpPr>
          <p:spPr bwMode="auto">
            <a:xfrm>
              <a:off x="1686" y="3904"/>
              <a:ext cx="748" cy="604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詞組</a:t>
              </a:r>
            </a:p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翻譯</a:t>
              </a:r>
            </a:p>
          </p:txBody>
        </p:sp>
        <p:sp>
          <p:nvSpPr>
            <p:cNvPr id="25609" name="AutoShape 8"/>
            <p:cNvSpPr>
              <a:spLocks noChangeArrowheads="1"/>
            </p:cNvSpPr>
            <p:nvPr/>
          </p:nvSpPr>
          <p:spPr bwMode="auto">
            <a:xfrm>
              <a:off x="3721" y="3069"/>
              <a:ext cx="748" cy="604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斷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字</a:t>
              </a:r>
              <a:r>
                <a:rPr lang="zh-TW" altLang="en-US" dirty="0"/>
                <a:t>佮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斷字翻譯</a:t>
              </a:r>
            </a:p>
          </p:txBody>
        </p:sp>
        <p:sp>
          <p:nvSpPr>
            <p:cNvPr id="25610" name="AutoShape 9"/>
            <p:cNvSpPr>
              <a:spLocks noChangeArrowheads="1"/>
            </p:cNvSpPr>
            <p:nvPr/>
          </p:nvSpPr>
          <p:spPr bwMode="auto">
            <a:xfrm>
              <a:off x="2593" y="3784"/>
              <a:ext cx="845" cy="845"/>
            </a:xfrm>
            <a:prstGeom prst="diamond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是</a:t>
              </a:r>
              <a:endParaRPr lang="en-US" altLang="zh-TW" dirty="0" smtClean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未知詞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25611" name="AutoShape 10"/>
            <p:cNvCxnSpPr>
              <a:cxnSpLocks noChangeShapeType="1"/>
              <a:stCxn id="25610" idx="3"/>
              <a:endCxn id="25607" idx="1"/>
            </p:cNvCxnSpPr>
            <p:nvPr/>
          </p:nvCxnSpPr>
          <p:spPr bwMode="auto">
            <a:xfrm>
              <a:off x="3439" y="4207"/>
              <a:ext cx="1322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5612" name="AutoShape 11"/>
            <p:cNvCxnSpPr>
              <a:cxnSpLocks noChangeShapeType="1"/>
              <a:stCxn id="25609" idx="3"/>
              <a:endCxn id="25607" idx="1"/>
            </p:cNvCxnSpPr>
            <p:nvPr/>
          </p:nvCxnSpPr>
          <p:spPr bwMode="auto">
            <a:xfrm>
              <a:off x="4470" y="3371"/>
              <a:ext cx="291" cy="835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5613" name="AutoShape 12"/>
            <p:cNvSpPr>
              <a:spLocks noChangeArrowheads="1"/>
            </p:cNvSpPr>
            <p:nvPr/>
          </p:nvSpPr>
          <p:spPr bwMode="auto">
            <a:xfrm>
              <a:off x="3713" y="3904"/>
              <a:ext cx="748" cy="604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詞組拆做</a:t>
              </a:r>
            </a:p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一字一字</a:t>
              </a:r>
            </a:p>
          </p:txBody>
        </p:sp>
        <p:sp>
          <p:nvSpPr>
            <p:cNvPr id="25614" name="Text Box 13"/>
            <p:cNvSpPr txBox="1">
              <a:spLocks noChangeArrowheads="1"/>
            </p:cNvSpPr>
            <p:nvPr/>
          </p:nvSpPr>
          <p:spPr bwMode="auto">
            <a:xfrm>
              <a:off x="3351" y="2850"/>
              <a:ext cx="1665" cy="2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/>
            <a:lstStyle>
              <a:lvl1pPr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eaLnBrk="1" hangingPunct="1"/>
              <a:r>
                <a:rPr lang="zh-TW" altLang="zh-TW" b="1" dirty="0">
                  <a:solidFill>
                    <a:srgbClr val="000000"/>
                  </a:solidFill>
                  <a:latin typeface="AR PL UMing TW"/>
                </a:rPr>
                <a:t>未知詞</a:t>
              </a:r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：一百五十項、…</a:t>
              </a:r>
            </a:p>
          </p:txBody>
        </p:sp>
        <p:sp>
          <p:nvSpPr>
            <p:cNvPr id="25615" name="Text Box 14"/>
            <p:cNvSpPr txBox="1">
              <a:spLocks noChangeArrowheads="1"/>
            </p:cNvSpPr>
            <p:nvPr/>
          </p:nvSpPr>
          <p:spPr bwMode="auto">
            <a:xfrm>
              <a:off x="3353" y="4454"/>
              <a:ext cx="1805" cy="2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/>
            <a:lstStyle>
              <a:lvl1pPr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eaLnBrk="1" hangingPunct="1"/>
              <a:r>
                <a:rPr lang="zh-TW" altLang="zh-TW" b="1" dirty="0">
                  <a:solidFill>
                    <a:srgbClr val="000000"/>
                  </a:solidFill>
                  <a:latin typeface="AR PL UMing TW"/>
                </a:rPr>
                <a:t>已知詞</a:t>
              </a:r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：</a:t>
              </a:r>
              <a:r>
                <a:rPr lang="en-US" altLang="zh-TW" dirty="0">
                  <a:solidFill>
                    <a:srgbClr val="000000"/>
                  </a:solidFill>
                  <a:latin typeface="AR PL UMing TW"/>
                </a:rPr>
                <a:t>liok8-siok8</a:t>
              </a:r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、…</a:t>
              </a:r>
            </a:p>
          </p:txBody>
        </p:sp>
        <p:cxnSp>
          <p:nvCxnSpPr>
            <p:cNvPr id="25616" name="AutoShape 15"/>
            <p:cNvCxnSpPr>
              <a:cxnSpLocks noChangeShapeType="1"/>
              <a:stCxn id="25610" idx="3"/>
              <a:endCxn id="25609" idx="1"/>
            </p:cNvCxnSpPr>
            <p:nvPr/>
          </p:nvCxnSpPr>
          <p:spPr bwMode="auto">
            <a:xfrm flipV="1">
              <a:off x="3439" y="3371"/>
              <a:ext cx="282" cy="834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第一節：研究</a:t>
            </a:r>
            <a:r>
              <a:rPr lang="zh-TW" altLang="en-US" dirty="0" smtClean="0"/>
              <a:t>介紹</a:t>
            </a:r>
            <a:endParaRPr lang="zh-TW" altLang="zh-TW" dirty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en-US" dirty="0" smtClean="0"/>
              <a:t>臺灣是多元語言的國家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南島語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阿美、泰雅、噶哈巫、西拉雅、</a:t>
            </a:r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…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漢語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閩南語、客話、華語（官話）、二戰後移民</a:t>
            </a:r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…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其他</a:t>
            </a:r>
            <a:endParaRPr lang="en-US" altLang="zh-TW" dirty="0"/>
          </a:p>
          <a:p>
            <a:pPr lvl="2" eaLnBrk="1" hangingPunct="1"/>
            <a:r>
              <a:rPr lang="zh-TW" altLang="en-US" dirty="0"/>
              <a:t>越南</a:t>
            </a:r>
            <a:r>
              <a:rPr lang="zh-TW" altLang="en-US" dirty="0" smtClean="0"/>
              <a:t>（新住民）、</a:t>
            </a:r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…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講母語是人上基本的權利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毋過臺灣母語消失誠緊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學習資源無夠</a:t>
            </a:r>
            <a:endParaRPr lang="en-US" altLang="zh-TW" dirty="0" smtClean="0"/>
          </a:p>
          <a:p>
            <a:pPr lvl="1" eaLnBrk="1" hangingPunct="1"/>
            <a:endParaRPr lang="en-US" altLang="zh-TW" dirty="0" smtClean="0"/>
          </a:p>
          <a:p>
            <a:pPr eaLnBrk="1" hangingPunct="1"/>
            <a:endParaRPr lang="zh-TW" altLang="zh-TW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無仝樣式翻譯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原因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來源的華語佮結果的閩南語形式會當無仝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試無仝樣式分別的效果</a:t>
            </a:r>
            <a:endParaRPr lang="en-US" altLang="zh-TW" dirty="0" smtClean="0"/>
          </a:p>
          <a:p>
            <a:r>
              <a:rPr lang="zh-TW" altLang="en-US" dirty="0" smtClean="0"/>
              <a:t>華語樣式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原本斷詞組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中研院斷詞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斷字</a:t>
            </a:r>
            <a:endParaRPr lang="en-US" altLang="zh-TW" dirty="0" smtClean="0"/>
          </a:p>
          <a:p>
            <a:r>
              <a:rPr lang="zh-TW" altLang="en-US" dirty="0" smtClean="0"/>
              <a:t>閩南語樣式</a:t>
            </a:r>
            <a:endParaRPr lang="en-US" altLang="zh-TW" dirty="0"/>
          </a:p>
          <a:p>
            <a:pPr lvl="1"/>
            <a:r>
              <a:rPr lang="zh-TW" altLang="en-US" dirty="0"/>
              <a:t>原本斷詞組</a:t>
            </a:r>
            <a:endParaRPr lang="en-US" altLang="zh-TW" dirty="0"/>
          </a:p>
          <a:p>
            <a:pPr lvl="1"/>
            <a:r>
              <a:rPr lang="zh-TW" altLang="en-US" dirty="0" smtClean="0"/>
              <a:t>拄好長度斷詞</a:t>
            </a:r>
            <a:endParaRPr lang="en-US" altLang="zh-TW" dirty="0"/>
          </a:p>
          <a:p>
            <a:pPr lvl="1"/>
            <a:r>
              <a:rPr lang="zh-TW" altLang="en-US" dirty="0"/>
              <a:t>斷</a:t>
            </a:r>
            <a:r>
              <a:rPr lang="zh-TW" altLang="en-US" dirty="0" smtClean="0"/>
              <a:t>字</a:t>
            </a:r>
            <a:endParaRPr lang="en-US" altLang="zh-TW" dirty="0" smtClean="0"/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96143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拄好長度斷詞方法</a:t>
            </a:r>
            <a:endParaRPr lang="zh-TW" altLang="zh-TW" dirty="0"/>
          </a:p>
        </p:txBody>
      </p:sp>
      <p:sp>
        <p:nvSpPr>
          <p:cNvPr id="23554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defRPr/>
            </a:pPr>
            <a:r>
              <a:rPr lang="zh-TW" altLang="en-US" dirty="0" smtClean="0"/>
              <a:t>目的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zh-TW" dirty="0" smtClean="0"/>
              <a:t>希望</a:t>
            </a:r>
            <a:r>
              <a:rPr lang="zh-TW" altLang="en-US" dirty="0" smtClean="0"/>
              <a:t>會當閃避上長</a:t>
            </a:r>
            <a:r>
              <a:rPr lang="zh-TW" altLang="zh-TW" dirty="0" smtClean="0"/>
              <a:t>詞</a:t>
            </a:r>
            <a:r>
              <a:rPr lang="zh-TW" altLang="en-US" dirty="0" smtClean="0"/>
              <a:t>優先的缺點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en-US" dirty="0" smtClean="0"/>
              <a:t>要求詞愈長愈好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en-US" dirty="0" smtClean="0"/>
              <a:t>字分配到詞的時陣莫差上濟</a:t>
            </a:r>
            <a:endParaRPr lang="en-US" altLang="zh-TW" dirty="0" smtClean="0"/>
          </a:p>
          <a:p>
            <a:pPr eaLnBrk="1" hangingPunct="1">
              <a:defRPr/>
            </a:pPr>
            <a:r>
              <a:rPr lang="zh-TW" altLang="en-US" dirty="0" smtClean="0"/>
              <a:t>方法</a:t>
            </a:r>
            <a:endParaRPr lang="zh-TW" altLang="zh-TW" dirty="0" smtClean="0"/>
          </a:p>
          <a:p>
            <a:pPr lvl="1" eaLnBrk="1" hangingPunct="1">
              <a:defRPr/>
            </a:pPr>
            <a:r>
              <a:rPr lang="zh-TW" altLang="en-US" dirty="0" smtClean="0"/>
              <a:t>要求分數愈低愈好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zh-TW" dirty="0" smtClean="0"/>
              <a:t>對無仝長度的詞分數無仝</a:t>
            </a:r>
          </a:p>
          <a:p>
            <a:pPr lvl="2" eaLnBrk="1" hangingPunct="1">
              <a:defRPr/>
            </a:pPr>
            <a:r>
              <a:rPr lang="zh-TW" altLang="zh-TW" dirty="0" smtClean="0"/>
              <a:t>一字詞</a:t>
            </a:r>
            <a:r>
              <a:rPr lang="en-US" altLang="zh-TW" dirty="0" smtClean="0"/>
              <a:t>1</a:t>
            </a:r>
            <a:r>
              <a:rPr lang="zh-TW" altLang="zh-TW" dirty="0" smtClean="0"/>
              <a:t>分</a:t>
            </a:r>
          </a:p>
          <a:p>
            <a:pPr lvl="2" eaLnBrk="1" hangingPunct="1">
              <a:defRPr/>
            </a:pPr>
            <a:r>
              <a:rPr lang="zh-TW" altLang="zh-TW" dirty="0" smtClean="0"/>
              <a:t>兩字詞</a:t>
            </a:r>
            <a:r>
              <a:rPr lang="en-US" altLang="zh-TW" dirty="0" smtClean="0"/>
              <a:t>1/2</a:t>
            </a:r>
            <a:r>
              <a:rPr lang="zh-TW" altLang="zh-TW" dirty="0" smtClean="0"/>
              <a:t>分</a:t>
            </a:r>
          </a:p>
          <a:p>
            <a:pPr lvl="2" eaLnBrk="1" hangingPunct="1">
              <a:defRPr/>
            </a:pPr>
            <a:r>
              <a:rPr lang="zh-TW" altLang="zh-TW" dirty="0" smtClean="0"/>
              <a:t>三字詞</a:t>
            </a:r>
            <a:r>
              <a:rPr lang="en-US" altLang="zh-TW" dirty="0" smtClean="0"/>
              <a:t>1/3</a:t>
            </a:r>
            <a:r>
              <a:rPr lang="zh-TW" altLang="zh-TW" dirty="0" smtClean="0"/>
              <a:t>分</a:t>
            </a:r>
          </a:p>
          <a:p>
            <a:pPr lvl="1" eaLnBrk="1" hangingPunct="1">
              <a:defRPr/>
            </a:pPr>
            <a:r>
              <a:rPr lang="en-US" altLang="zh-TW" dirty="0" smtClean="0"/>
              <a:t>n</a:t>
            </a:r>
            <a:r>
              <a:rPr lang="zh-TW" altLang="zh-TW" dirty="0" smtClean="0"/>
              <a:t>字詞</a:t>
            </a:r>
            <a:r>
              <a:rPr lang="en-US" altLang="zh-TW" dirty="0" smtClean="0"/>
              <a:t>1/n</a:t>
            </a:r>
            <a:r>
              <a:rPr lang="zh-TW" altLang="zh-TW" dirty="0"/>
              <a:t>分</a:t>
            </a:r>
          </a:p>
          <a:p>
            <a:pPr lvl="1" eaLnBrk="1" hangingPunct="1">
              <a:defRPr/>
            </a:pPr>
            <a:r>
              <a:rPr lang="zh-TW" altLang="zh-TW" dirty="0"/>
              <a:t>用維特比（</a:t>
            </a:r>
            <a:r>
              <a:rPr lang="en-US" altLang="zh-TW" dirty="0"/>
              <a:t>Viterbi</a:t>
            </a:r>
            <a:r>
              <a:rPr lang="zh-TW" altLang="zh-TW" dirty="0"/>
              <a:t>）</a:t>
            </a:r>
            <a:r>
              <a:rPr lang="zh-TW" altLang="zh-TW" dirty="0" smtClean="0"/>
              <a:t>揣</a:t>
            </a:r>
            <a:r>
              <a:rPr lang="zh-TW" altLang="en-US" dirty="0" smtClean="0"/>
              <a:t>出</a:t>
            </a:r>
            <a:r>
              <a:rPr lang="zh-TW" altLang="zh-TW" dirty="0" smtClean="0"/>
              <a:t>分數</a:t>
            </a:r>
            <a:r>
              <a:rPr lang="zh-TW" altLang="zh-TW" dirty="0"/>
              <a:t>上低的斷詞切</a:t>
            </a:r>
            <a:r>
              <a:rPr lang="zh-TW" altLang="zh-TW" dirty="0" smtClean="0"/>
              <a:t>法</a:t>
            </a:r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150383031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拄好長度斷詞範例</a:t>
            </a:r>
            <a:endParaRPr lang="zh-TW" altLang="zh-TW" dirty="0"/>
          </a:p>
        </p:txBody>
      </p:sp>
      <p:sp>
        <p:nvSpPr>
          <p:cNvPr id="23554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TW" altLang="en-US" dirty="0" smtClean="0"/>
              <a:t>範例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en-US" dirty="0" smtClean="0"/>
              <a:t>頭前</a:t>
            </a:r>
            <a:r>
              <a:rPr lang="zh-TW" altLang="zh-TW" dirty="0" smtClean="0">
                <a:solidFill>
                  <a:srgbClr val="FF0000"/>
                </a:solidFill>
              </a:rPr>
              <a:t>有</a:t>
            </a:r>
            <a:r>
              <a:rPr lang="zh-TW" altLang="zh-TW" dirty="0" smtClean="0"/>
              <a:t>一張</a:t>
            </a:r>
            <a:r>
              <a:rPr lang="zh-TW" altLang="zh-TW" dirty="0" smtClean="0">
                <a:solidFill>
                  <a:srgbClr val="FF0000"/>
                </a:solidFill>
              </a:rPr>
              <a:t>椅仔</a:t>
            </a:r>
          </a:p>
          <a:p>
            <a:pPr lvl="2" eaLnBrk="1" hangingPunct="1">
              <a:defRPr/>
            </a:pPr>
            <a:r>
              <a:rPr lang="en-US" altLang="zh-TW" dirty="0" smtClean="0"/>
              <a:t>1/2+1+1/2+1/2=3</a:t>
            </a:r>
            <a:r>
              <a:rPr lang="zh-TW" altLang="zh-TW" dirty="0" smtClean="0"/>
              <a:t>分</a:t>
            </a:r>
            <a:endParaRPr lang="en-US" altLang="zh-TW" dirty="0" smtClean="0"/>
          </a:p>
          <a:p>
            <a:pPr eaLnBrk="1" hangingPunct="1">
              <a:defRPr/>
            </a:pPr>
            <a:r>
              <a:rPr lang="zh-TW" altLang="zh-TW" dirty="0" smtClean="0"/>
              <a:t>缺點</a:t>
            </a:r>
          </a:p>
          <a:p>
            <a:pPr lvl="1" eaLnBrk="1" hangingPunct="1">
              <a:defRPr/>
            </a:pPr>
            <a:r>
              <a:rPr lang="en-US" altLang="zh-TW" dirty="0" smtClean="0"/>
              <a:t>hoo7 i1 tsut4-khi3 sng2/</a:t>
            </a:r>
            <a:r>
              <a:rPr lang="zh-TW" altLang="zh-TW" dirty="0" smtClean="0">
                <a:solidFill>
                  <a:srgbClr val="0070C0"/>
                </a:solidFill>
              </a:rPr>
              <a:t>予</a:t>
            </a:r>
            <a:r>
              <a:rPr lang="zh-TW" altLang="zh-TW" dirty="0">
                <a:solidFill>
                  <a:srgbClr val="FF0000"/>
                </a:solidFill>
              </a:rPr>
              <a:t>伊</a:t>
            </a:r>
            <a:r>
              <a:rPr lang="zh-TW" altLang="zh-TW" dirty="0"/>
              <a:t>出去</a:t>
            </a:r>
            <a:r>
              <a:rPr lang="zh-TW" altLang="zh-TW" dirty="0" smtClean="0"/>
              <a:t>耍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en-US" altLang="zh-TW" dirty="0" smtClean="0"/>
              <a:t>hoo7-i1 tsut4-khi3 sng2/</a:t>
            </a:r>
            <a:r>
              <a:rPr lang="zh-TW" altLang="zh-TW" dirty="0" smtClean="0">
                <a:solidFill>
                  <a:srgbClr val="00B050"/>
                </a:solidFill>
              </a:rPr>
              <a:t>雨衣</a:t>
            </a:r>
            <a:r>
              <a:rPr lang="zh-TW" altLang="zh-TW" dirty="0" smtClean="0"/>
              <a:t>出去耍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07010434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比較結果</a:t>
            </a:r>
            <a:endParaRPr lang="zh-TW" altLang="zh-TW" dirty="0"/>
          </a:p>
        </p:txBody>
      </p:sp>
      <p:sp>
        <p:nvSpPr>
          <p:cNvPr id="26627" name="Rectangle 59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dirty="0" smtClean="0"/>
              <a:t>平行語料格式</a:t>
            </a:r>
          </a:p>
          <a:p>
            <a:pPr lvl="1" eaLnBrk="1" hangingPunct="1"/>
            <a:r>
              <a:rPr lang="zh-TW" altLang="en-US" dirty="0" smtClean="0"/>
              <a:t>華語</a:t>
            </a:r>
            <a:r>
              <a:rPr lang="zh-TW" altLang="zh-TW" dirty="0" smtClean="0"/>
              <a:t>閩南語兩種語言</a:t>
            </a:r>
          </a:p>
          <a:p>
            <a:pPr lvl="1" eaLnBrk="1" hangingPunct="1"/>
            <a:r>
              <a:rPr lang="zh-TW" altLang="zh-TW" dirty="0" smtClean="0"/>
              <a:t>斷字、斷詞、斷詞組，</a:t>
            </a:r>
            <a:r>
              <a:rPr lang="en-US" altLang="zh-TW" dirty="0" smtClean="0"/>
              <a:t>3</a:t>
            </a:r>
            <a:r>
              <a:rPr lang="zh-TW" altLang="zh-TW" dirty="0" smtClean="0"/>
              <a:t>種格式</a:t>
            </a:r>
          </a:p>
          <a:p>
            <a:pPr lvl="1" eaLnBrk="1" hangingPunct="1"/>
            <a:r>
              <a:rPr lang="zh-TW" altLang="zh-TW" dirty="0" smtClean="0"/>
              <a:t>攏總</a:t>
            </a:r>
            <a:r>
              <a:rPr lang="en-US" altLang="zh-TW" dirty="0" smtClean="0"/>
              <a:t>3x3=9</a:t>
            </a:r>
            <a:r>
              <a:rPr lang="zh-TW" altLang="zh-TW" dirty="0" smtClean="0"/>
              <a:t>種組合</a:t>
            </a:r>
          </a:p>
        </p:txBody>
      </p:sp>
      <p:graphicFrame>
        <p:nvGraphicFramePr>
          <p:cNvPr id="14338" name="Group 2"/>
          <p:cNvGraphicFramePr>
            <a:graphicFrameLocks noGrp="1"/>
          </p:cNvGraphicFramePr>
          <p:nvPr/>
        </p:nvGraphicFramePr>
        <p:xfrm>
          <a:off x="971550" y="5075238"/>
          <a:ext cx="7256462" cy="14398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9600"/>
                <a:gridCol w="1779914"/>
                <a:gridCol w="1778474"/>
                <a:gridCol w="1778474"/>
              </a:tblGrid>
              <a:tr h="359966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en-US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華語</a:t>
                      </a: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\</a:t>
                      </a: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閩南語格式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斷字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斷詞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斷詞組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</a:tr>
              <a:tr h="359966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斷字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82.94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82.75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80.61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</a:tr>
              <a:tr h="359966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斷詞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84.27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84.05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82.89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</a:tr>
              <a:tr h="359966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斷詞組</a:t>
                      </a:r>
                      <a:endParaRPr kumimoji="0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84.05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83.90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84.85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</a:tr>
            </a:tbl>
          </a:graphicData>
        </a:graphic>
      </p:graphicFrame>
      <p:grpSp>
        <p:nvGrpSpPr>
          <p:cNvPr id="26655" name="Group 60"/>
          <p:cNvGrpSpPr>
            <a:grpSpLocks/>
          </p:cNvGrpSpPr>
          <p:nvPr/>
        </p:nvGrpSpPr>
        <p:grpSpPr bwMode="auto">
          <a:xfrm>
            <a:off x="908050" y="2754313"/>
            <a:ext cx="8040688" cy="2247900"/>
            <a:chOff x="631" y="1913"/>
            <a:chExt cx="5583" cy="1560"/>
          </a:xfrm>
        </p:grpSpPr>
        <p:sp>
          <p:nvSpPr>
            <p:cNvPr id="26657" name="Rectangle 61"/>
            <p:cNvSpPr>
              <a:spLocks noChangeArrowheads="1"/>
            </p:cNvSpPr>
            <p:nvPr/>
          </p:nvSpPr>
          <p:spPr bwMode="auto">
            <a:xfrm>
              <a:off x="631" y="2847"/>
              <a:ext cx="997" cy="407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華語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句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26658" name="AutoShape 62"/>
            <p:cNvCxnSpPr>
              <a:cxnSpLocks noChangeShapeType="1"/>
              <a:stCxn id="26657" idx="3"/>
              <a:endCxn id="26662" idx="1"/>
            </p:cNvCxnSpPr>
            <p:nvPr/>
          </p:nvCxnSpPr>
          <p:spPr bwMode="auto">
            <a:xfrm>
              <a:off x="1629" y="3051"/>
              <a:ext cx="1370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6659" name="Rectangle 63"/>
            <p:cNvSpPr>
              <a:spLocks noChangeArrowheads="1"/>
            </p:cNvSpPr>
            <p:nvPr/>
          </p:nvSpPr>
          <p:spPr bwMode="auto">
            <a:xfrm>
              <a:off x="5217" y="2847"/>
              <a:ext cx="997" cy="407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閩南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語句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26660" name="AutoShape 64"/>
            <p:cNvSpPr>
              <a:spLocks noChangeArrowheads="1"/>
            </p:cNvSpPr>
            <p:nvPr/>
          </p:nvSpPr>
          <p:spPr bwMode="auto">
            <a:xfrm>
              <a:off x="1902" y="2749"/>
              <a:ext cx="748" cy="604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翻譯</a:t>
              </a:r>
            </a:p>
          </p:txBody>
        </p:sp>
        <p:sp>
          <p:nvSpPr>
            <p:cNvPr id="26661" name="AutoShape 65"/>
            <p:cNvSpPr>
              <a:spLocks noChangeArrowheads="1"/>
            </p:cNvSpPr>
            <p:nvPr/>
          </p:nvSpPr>
          <p:spPr bwMode="auto">
            <a:xfrm>
              <a:off x="4177" y="1913"/>
              <a:ext cx="748" cy="604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斷字及</a:t>
              </a:r>
            </a:p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斷字翻譯</a:t>
              </a:r>
            </a:p>
          </p:txBody>
        </p:sp>
        <p:sp>
          <p:nvSpPr>
            <p:cNvPr id="26662" name="AutoShape 66"/>
            <p:cNvSpPr>
              <a:spLocks noChangeArrowheads="1"/>
            </p:cNvSpPr>
            <p:nvPr/>
          </p:nvSpPr>
          <p:spPr bwMode="auto">
            <a:xfrm>
              <a:off x="3000" y="2628"/>
              <a:ext cx="845" cy="845"/>
            </a:xfrm>
            <a:prstGeom prst="diamond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未知詞組</a:t>
              </a:r>
            </a:p>
          </p:txBody>
        </p:sp>
        <p:cxnSp>
          <p:nvCxnSpPr>
            <p:cNvPr id="26663" name="AutoShape 67"/>
            <p:cNvCxnSpPr>
              <a:cxnSpLocks noChangeShapeType="1"/>
              <a:stCxn id="26662" idx="3"/>
              <a:endCxn id="26659" idx="1"/>
            </p:cNvCxnSpPr>
            <p:nvPr/>
          </p:nvCxnSpPr>
          <p:spPr bwMode="auto">
            <a:xfrm>
              <a:off x="3846" y="3051"/>
              <a:ext cx="1370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6664" name="AutoShape 68"/>
            <p:cNvCxnSpPr>
              <a:cxnSpLocks noChangeShapeType="1"/>
              <a:stCxn id="26661" idx="3"/>
              <a:endCxn id="26659" idx="1"/>
            </p:cNvCxnSpPr>
            <p:nvPr/>
          </p:nvCxnSpPr>
          <p:spPr bwMode="auto">
            <a:xfrm>
              <a:off x="4926" y="2215"/>
              <a:ext cx="291" cy="835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6665" name="AutoShape 69"/>
            <p:cNvSpPr>
              <a:spLocks noChangeArrowheads="1"/>
            </p:cNvSpPr>
            <p:nvPr/>
          </p:nvSpPr>
          <p:spPr bwMode="auto">
            <a:xfrm>
              <a:off x="4195" y="2749"/>
              <a:ext cx="748" cy="604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拆做</a:t>
              </a:r>
            </a:p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一字一字</a:t>
              </a:r>
            </a:p>
          </p:txBody>
        </p:sp>
        <p:cxnSp>
          <p:nvCxnSpPr>
            <p:cNvPr id="26666" name="AutoShape 70"/>
            <p:cNvCxnSpPr>
              <a:cxnSpLocks noChangeShapeType="1"/>
              <a:stCxn id="26662" idx="3"/>
              <a:endCxn id="26661" idx="1"/>
            </p:cNvCxnSpPr>
            <p:nvPr/>
          </p:nvCxnSpPr>
          <p:spPr bwMode="auto">
            <a:xfrm flipV="1">
              <a:off x="3846" y="2215"/>
              <a:ext cx="330" cy="834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小結</a:t>
            </a:r>
            <a:endParaRPr lang="zh-TW" altLang="zh-TW"/>
          </a:p>
        </p:txBody>
      </p:sp>
      <p:sp>
        <p:nvSpPr>
          <p:cNvPr id="27651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zh-TW" altLang="zh-TW" dirty="0" smtClean="0"/>
              <a:t>由實驗知影</a:t>
            </a:r>
          </a:p>
          <a:p>
            <a:pPr lvl="1" eaLnBrk="1" hangingPunct="1"/>
            <a:r>
              <a:rPr lang="zh-TW" altLang="zh-TW" dirty="0" smtClean="0"/>
              <a:t>斷詞組</a:t>
            </a:r>
            <a:r>
              <a:rPr lang="zh-TW" altLang="en-US" dirty="0" smtClean="0"/>
              <a:t>加</a:t>
            </a:r>
            <a:r>
              <a:rPr lang="zh-TW" altLang="zh-TW" dirty="0" smtClean="0"/>
              <a:t>斷字翻譯比</a:t>
            </a:r>
            <a:r>
              <a:rPr lang="zh-TW" altLang="en-US" dirty="0" smtClean="0"/>
              <a:t>干焦</a:t>
            </a:r>
            <a:r>
              <a:rPr lang="zh-TW" altLang="zh-TW" dirty="0" smtClean="0"/>
              <a:t>斷字翻譯好</a:t>
            </a:r>
          </a:p>
          <a:p>
            <a:pPr lvl="1" eaLnBrk="1" hangingPunct="1"/>
            <a:r>
              <a:rPr lang="zh-TW" altLang="zh-TW" dirty="0" smtClean="0"/>
              <a:t>斷詞組分數</a:t>
            </a:r>
            <a:r>
              <a:rPr lang="en-US" altLang="zh-TW" dirty="0" smtClean="0"/>
              <a:t>&gt;</a:t>
            </a:r>
            <a:r>
              <a:rPr lang="zh-TW" altLang="zh-TW" dirty="0" smtClean="0"/>
              <a:t>斷詞分數</a:t>
            </a:r>
            <a:r>
              <a:rPr lang="en-US" altLang="zh-TW" dirty="0" smtClean="0"/>
              <a:t>&gt;</a:t>
            </a:r>
            <a:r>
              <a:rPr lang="zh-TW" altLang="zh-TW" dirty="0" smtClean="0"/>
              <a:t>斷字分數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固定華語斷詞，閩南語斷詞比斷字效果</a:t>
            </a:r>
            <a:r>
              <a:rPr lang="en-US" altLang="zh-TW" dirty="0" smtClean="0"/>
              <a:t>(</a:t>
            </a:r>
            <a:r>
              <a:rPr lang="zh-TW" altLang="en-US" dirty="0" smtClean="0"/>
              <a:t>禾黑</a:t>
            </a:r>
            <a:r>
              <a:rPr lang="en-US" altLang="zh-TW" dirty="0" smtClean="0"/>
              <a:t>)</a:t>
            </a:r>
          </a:p>
          <a:p>
            <a:pPr lvl="2" eaLnBrk="1" hangingPunct="1"/>
            <a:r>
              <a:rPr lang="zh-TW" altLang="en-US" dirty="0" smtClean="0"/>
              <a:t>訓練語料無清氣，斷詞嘛斷毋著</a:t>
            </a:r>
            <a:endParaRPr lang="zh-TW" altLang="zh-TW" dirty="0" smtClean="0"/>
          </a:p>
          <a:p>
            <a:pPr eaLnBrk="1" hangingPunct="1"/>
            <a:r>
              <a:rPr lang="zh-TW" altLang="zh-TW" dirty="0" smtClean="0"/>
              <a:t>斷詞組</a:t>
            </a:r>
          </a:p>
          <a:p>
            <a:pPr lvl="1" eaLnBrk="1" hangingPunct="1"/>
            <a:r>
              <a:rPr lang="zh-TW" altLang="zh-TW" dirty="0" smtClean="0"/>
              <a:t>需要用詞性、語法來做</a:t>
            </a:r>
          </a:p>
          <a:p>
            <a:pPr lvl="1" eaLnBrk="1" hangingPunct="1"/>
            <a:r>
              <a:rPr lang="zh-TW" altLang="zh-TW" dirty="0" smtClean="0"/>
              <a:t>閩南語欠這種資料</a:t>
            </a:r>
          </a:p>
          <a:p>
            <a:pPr eaLnBrk="1" hangingPunct="1"/>
            <a:r>
              <a:rPr lang="zh-TW" altLang="zh-TW" dirty="0" smtClean="0"/>
              <a:t>斷詞</a:t>
            </a:r>
          </a:p>
          <a:p>
            <a:pPr lvl="1" eaLnBrk="1" hangingPunct="1"/>
            <a:r>
              <a:rPr lang="zh-TW" altLang="en-US" dirty="0" smtClean="0"/>
              <a:t>華語</a:t>
            </a:r>
            <a:r>
              <a:rPr lang="zh-TW" altLang="zh-TW" dirty="0" smtClean="0"/>
              <a:t>佮閩南語攏有法度斷詞</a:t>
            </a:r>
          </a:p>
          <a:p>
            <a:pPr lvl="1" eaLnBrk="1" hangingPunct="1"/>
            <a:r>
              <a:rPr lang="zh-TW" altLang="zh-TW" dirty="0" smtClean="0"/>
              <a:t>後壁實驗以斷詞為主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第</a:t>
            </a:r>
            <a:r>
              <a:rPr lang="zh-TW" altLang="en-US" dirty="0" smtClean="0"/>
              <a:t>四</a:t>
            </a:r>
            <a:r>
              <a:rPr lang="zh-TW" altLang="zh-TW" dirty="0" smtClean="0"/>
              <a:t>節：</a:t>
            </a:r>
            <a:r>
              <a:rPr lang="zh-TW" altLang="en-US" dirty="0" smtClean="0"/>
              <a:t>語料整理</a:t>
            </a:r>
            <a:endParaRPr lang="zh-TW" altLang="zh-TW" dirty="0"/>
          </a:p>
        </p:txBody>
      </p:sp>
      <p:sp>
        <p:nvSpPr>
          <p:cNvPr id="28675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目的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用加語料會當予翻譯的效果較好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翻譯</a:t>
            </a:r>
            <a:r>
              <a:rPr lang="zh-TW" altLang="en-US" dirty="0"/>
              <a:t>語料樣式愛仝款</a:t>
            </a:r>
            <a:r>
              <a:rPr lang="zh-TW" altLang="en-US" dirty="0" smtClean="0"/>
              <a:t>，較好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逐</a:t>
            </a:r>
            <a:r>
              <a:rPr lang="zh-TW" altLang="en-US" dirty="0"/>
              <a:t>个語料庫</a:t>
            </a:r>
            <a:r>
              <a:rPr lang="zh-TW" altLang="en-US" dirty="0" smtClean="0"/>
              <a:t>樣式攏無</a:t>
            </a:r>
            <a:r>
              <a:rPr lang="zh-TW" altLang="en-US" dirty="0"/>
              <a:t>仝款</a:t>
            </a:r>
            <a:endParaRPr lang="en-US" altLang="zh-TW" dirty="0"/>
          </a:p>
          <a:p>
            <a:pPr lvl="2" eaLnBrk="1" hangingPunct="1"/>
            <a:endParaRPr lang="en-US" altLang="zh-TW" dirty="0"/>
          </a:p>
          <a:p>
            <a:pPr eaLnBrk="1" hangingPunct="1"/>
            <a:r>
              <a:rPr lang="zh-TW" altLang="zh-TW" dirty="0" smtClean="0"/>
              <a:t>語料之間的問題</a:t>
            </a:r>
          </a:p>
          <a:p>
            <a:pPr lvl="1" eaLnBrk="1" hangingPunct="1"/>
            <a:r>
              <a:rPr lang="zh-TW" altLang="en-US" dirty="0" smtClean="0"/>
              <a:t>漢字</a:t>
            </a:r>
            <a:r>
              <a:rPr lang="zh-TW" altLang="zh-TW" dirty="0" smtClean="0"/>
              <a:t>用字無一致</a:t>
            </a:r>
          </a:p>
          <a:p>
            <a:pPr lvl="1" eaLnBrk="1" hangingPunct="1"/>
            <a:r>
              <a:rPr lang="zh-TW" altLang="en-US" dirty="0" smtClean="0"/>
              <a:t>無完整的全漢佮全羅</a:t>
            </a:r>
            <a:endParaRPr lang="en-US" altLang="zh-TW" dirty="0" smtClean="0"/>
          </a:p>
          <a:p>
            <a:pPr lvl="1" eaLnBrk="1" hangingPunct="1"/>
            <a:r>
              <a:rPr lang="zh-TW" altLang="zh-TW" dirty="0" smtClean="0"/>
              <a:t>斷詞</a:t>
            </a:r>
            <a:r>
              <a:rPr lang="zh-TW" altLang="en-US" dirty="0" smtClean="0"/>
              <a:t>資訊</a:t>
            </a:r>
            <a:endParaRPr lang="zh-TW" altLang="zh-TW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defRPr/>
            </a:pPr>
            <a:r>
              <a:rPr lang="zh-TW" altLang="zh-TW" dirty="0" smtClean="0"/>
              <a:t>對齊語料</a:t>
            </a:r>
          </a:p>
          <a:p>
            <a:pPr lvl="1" eaLnBrk="1" hangingPunct="1">
              <a:defRPr/>
            </a:pPr>
            <a:r>
              <a:rPr lang="zh-TW" altLang="zh-TW" dirty="0" smtClean="0"/>
              <a:t>教育部例句</a:t>
            </a:r>
          </a:p>
          <a:p>
            <a:pPr lvl="2" eaLnBrk="1" hangingPunct="1">
              <a:defRPr/>
            </a:pPr>
            <a:r>
              <a:rPr lang="en-US" altLang="zh-TW" dirty="0" smtClean="0"/>
              <a:t>34693</a:t>
            </a:r>
            <a:r>
              <a:rPr lang="zh-TW" altLang="zh-TW" dirty="0" smtClean="0"/>
              <a:t>句、</a:t>
            </a:r>
            <a:r>
              <a:rPr lang="en-US" altLang="zh-TW" dirty="0" smtClean="0"/>
              <a:t>273619</a:t>
            </a:r>
            <a:r>
              <a:rPr lang="zh-TW" altLang="zh-TW" dirty="0" smtClean="0"/>
              <a:t>閩南詞</a:t>
            </a:r>
            <a:endParaRPr lang="en-US" altLang="zh-TW" dirty="0" smtClean="0"/>
          </a:p>
          <a:p>
            <a:pPr lvl="2" eaLnBrk="1" hangingPunct="1">
              <a:defRPr/>
            </a:pPr>
            <a:r>
              <a:rPr lang="en-US" altLang="zh-TW" dirty="0" smtClean="0"/>
              <a:t>377061</a:t>
            </a:r>
            <a:r>
              <a:rPr lang="zh-TW" altLang="en-US" dirty="0" smtClean="0"/>
              <a:t>字</a:t>
            </a:r>
            <a:endParaRPr lang="zh-TW" altLang="zh-TW" dirty="0" smtClean="0"/>
          </a:p>
          <a:p>
            <a:pPr lvl="1" eaLnBrk="1" hangingPunct="1">
              <a:defRPr/>
            </a:pPr>
            <a:r>
              <a:rPr lang="zh-TW" altLang="en-US" dirty="0" smtClean="0"/>
              <a:t>新聞</a:t>
            </a:r>
            <a:r>
              <a:rPr lang="zh-TW" altLang="zh-TW" dirty="0" smtClean="0"/>
              <a:t>語料庫</a:t>
            </a:r>
          </a:p>
          <a:p>
            <a:pPr lvl="2" eaLnBrk="1" hangingPunct="1">
              <a:defRPr/>
            </a:pPr>
            <a:r>
              <a:rPr lang="en-US" altLang="zh-TW" dirty="0" smtClean="0"/>
              <a:t>64121</a:t>
            </a:r>
            <a:r>
              <a:rPr lang="zh-TW" altLang="zh-TW" dirty="0" smtClean="0"/>
              <a:t>句、</a:t>
            </a:r>
            <a:r>
              <a:rPr lang="en-US" altLang="zh-TW" dirty="0" smtClean="0"/>
              <a:t>365855</a:t>
            </a:r>
            <a:r>
              <a:rPr lang="zh-TW" altLang="zh-TW" dirty="0" smtClean="0"/>
              <a:t>詞組</a:t>
            </a:r>
            <a:endParaRPr lang="en-US" altLang="zh-TW" dirty="0"/>
          </a:p>
          <a:p>
            <a:pPr lvl="2" eaLnBrk="1" hangingPunct="1">
              <a:defRPr/>
            </a:pPr>
            <a:r>
              <a:rPr lang="en-US" altLang="zh-TW" dirty="0" smtClean="0"/>
              <a:t>759538</a:t>
            </a:r>
            <a:r>
              <a:rPr lang="zh-TW" altLang="en-US" dirty="0" smtClean="0"/>
              <a:t>字</a:t>
            </a:r>
            <a:endParaRPr lang="zh-TW" altLang="zh-TW" dirty="0" smtClean="0"/>
          </a:p>
          <a:p>
            <a:pPr eaLnBrk="1" hangingPunct="1">
              <a:defRPr/>
            </a:pPr>
            <a:r>
              <a:rPr lang="zh-TW" altLang="zh-TW" dirty="0" smtClean="0"/>
              <a:t>語言模型</a:t>
            </a:r>
          </a:p>
          <a:p>
            <a:pPr lvl="1" eaLnBrk="1" hangingPunct="1">
              <a:defRPr/>
            </a:pPr>
            <a:r>
              <a:rPr lang="zh-TW" altLang="zh-TW" dirty="0" smtClean="0"/>
              <a:t>教育部附錄</a:t>
            </a:r>
          </a:p>
          <a:p>
            <a:pPr lvl="2" eaLnBrk="1" hangingPunct="1">
              <a:defRPr/>
            </a:pPr>
            <a:r>
              <a:rPr lang="en-US" altLang="zh-TW" dirty="0" smtClean="0"/>
              <a:t>388</a:t>
            </a:r>
            <a:r>
              <a:rPr lang="zh-TW" altLang="zh-TW" dirty="0" smtClean="0"/>
              <a:t>句、</a:t>
            </a:r>
            <a:r>
              <a:rPr lang="en-US" altLang="zh-TW" dirty="0" smtClean="0"/>
              <a:t>3055</a:t>
            </a:r>
            <a:r>
              <a:rPr lang="zh-TW" altLang="zh-TW" dirty="0" smtClean="0"/>
              <a:t>詞</a:t>
            </a:r>
            <a:r>
              <a:rPr lang="zh-TW" altLang="en-US" dirty="0" smtClean="0"/>
              <a:t>、</a:t>
            </a:r>
            <a:r>
              <a:rPr lang="en-US" altLang="zh-TW" dirty="0" smtClean="0"/>
              <a:t>3795</a:t>
            </a:r>
            <a:r>
              <a:rPr lang="zh-TW" altLang="en-US" dirty="0" smtClean="0"/>
              <a:t>字</a:t>
            </a:r>
            <a:endParaRPr lang="zh-TW" altLang="zh-TW" dirty="0" smtClean="0"/>
          </a:p>
          <a:p>
            <a:pPr lvl="1" eaLnBrk="1" hangingPunct="1">
              <a:defRPr/>
            </a:pPr>
            <a:r>
              <a:rPr lang="zh-TW" altLang="zh-TW" dirty="0" smtClean="0"/>
              <a:t>數位典藏</a:t>
            </a:r>
          </a:p>
          <a:p>
            <a:pPr lvl="2" eaLnBrk="1" hangingPunct="1">
              <a:defRPr/>
            </a:pPr>
            <a:r>
              <a:rPr lang="en-US" altLang="zh-TW" dirty="0" smtClean="0"/>
              <a:t>2167</a:t>
            </a:r>
            <a:r>
              <a:rPr lang="zh-TW" altLang="zh-TW" dirty="0" smtClean="0"/>
              <a:t>篇、</a:t>
            </a:r>
            <a:r>
              <a:rPr lang="en-US" altLang="zh-TW" dirty="0" smtClean="0"/>
              <a:t>329476</a:t>
            </a:r>
            <a:r>
              <a:rPr lang="zh-TW" altLang="zh-TW" dirty="0" smtClean="0"/>
              <a:t>句</a:t>
            </a:r>
          </a:p>
          <a:p>
            <a:pPr lvl="2" eaLnBrk="1" hangingPunct="1">
              <a:defRPr/>
            </a:pPr>
            <a:r>
              <a:rPr lang="zh-TW" altLang="en-US" dirty="0" smtClean="0"/>
              <a:t>加</a:t>
            </a:r>
            <a:r>
              <a:rPr lang="zh-TW" altLang="zh-TW" dirty="0" smtClean="0"/>
              <a:t>標點</a:t>
            </a:r>
            <a:r>
              <a:rPr lang="en-US" altLang="zh-TW" dirty="0" smtClean="0"/>
              <a:t>2250889</a:t>
            </a:r>
            <a:r>
              <a:rPr lang="zh-TW" altLang="zh-TW" dirty="0" smtClean="0"/>
              <a:t>詞</a:t>
            </a:r>
            <a:r>
              <a:rPr lang="zh-TW" altLang="en-US" dirty="0" smtClean="0"/>
              <a:t>、</a:t>
            </a:r>
            <a:r>
              <a:rPr lang="en-US" altLang="zh-TW" dirty="0"/>
              <a:t>3027268</a:t>
            </a:r>
            <a:r>
              <a:rPr lang="zh-TW" altLang="en-US" dirty="0" smtClean="0"/>
              <a:t>字</a:t>
            </a:r>
            <a:endParaRPr lang="zh-TW" altLang="zh-TW" dirty="0" smtClean="0"/>
          </a:p>
        </p:txBody>
      </p:sp>
      <p:sp>
        <p:nvSpPr>
          <p:cNvPr id="1740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欲使用的語料</a:t>
            </a:r>
            <a:endParaRPr lang="zh-TW" altLang="zh-TW" dirty="0"/>
          </a:p>
        </p:txBody>
      </p:sp>
      <p:cxnSp>
        <p:nvCxnSpPr>
          <p:cNvPr id="29717" name="AutoShape 20"/>
          <p:cNvCxnSpPr>
            <a:cxnSpLocks noChangeShapeType="1"/>
            <a:stCxn id="29710" idx="2"/>
            <a:endCxn id="34" idx="1"/>
          </p:cNvCxnSpPr>
          <p:nvPr/>
        </p:nvCxnSpPr>
        <p:spPr bwMode="auto">
          <a:xfrm rot="5400000">
            <a:off x="5090367" y="2678081"/>
            <a:ext cx="2357591" cy="2223821"/>
          </a:xfrm>
          <a:prstGeom prst="bentConnector4">
            <a:avLst>
              <a:gd name="adj1" fmla="val 18573"/>
              <a:gd name="adj2" fmla="val 110280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9719" name="AutoShape 22"/>
          <p:cNvCxnSpPr>
            <a:cxnSpLocks noChangeShapeType="1"/>
            <a:stCxn id="70" idx="1"/>
            <a:endCxn id="34" idx="1"/>
          </p:cNvCxnSpPr>
          <p:nvPr/>
        </p:nvCxnSpPr>
        <p:spPr bwMode="auto">
          <a:xfrm rot="10800000" flipH="1" flipV="1">
            <a:off x="4891115" y="2327963"/>
            <a:ext cx="266136" cy="2640824"/>
          </a:xfrm>
          <a:prstGeom prst="bentConnector3">
            <a:avLst>
              <a:gd name="adj1" fmla="val -85896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9710" name="AutoShape 13"/>
          <p:cNvSpPr>
            <a:spLocks noChangeArrowheads="1"/>
          </p:cNvSpPr>
          <p:nvPr/>
        </p:nvSpPr>
        <p:spPr bwMode="auto">
          <a:xfrm>
            <a:off x="6793697" y="2088909"/>
            <a:ext cx="1174750" cy="522287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教育部例句</a:t>
            </a:r>
          </a:p>
          <a:p>
            <a:pPr algn="ctr" eaLnBrk="1" hangingPunct="1"/>
            <a:r>
              <a:rPr lang="zh-TW" altLang="en-US" dirty="0">
                <a:solidFill>
                  <a:srgbClr val="000000"/>
                </a:solidFill>
                <a:latin typeface="AR PL UMing TW"/>
              </a:rPr>
              <a:t>新聞</a:t>
            </a:r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29720" name="Rectangle 23"/>
          <p:cNvSpPr>
            <a:spLocks noChangeArrowheads="1"/>
          </p:cNvSpPr>
          <p:nvPr/>
        </p:nvSpPr>
        <p:spPr bwMode="auto">
          <a:xfrm>
            <a:off x="6706384" y="1985721"/>
            <a:ext cx="1347788" cy="725488"/>
          </a:xfrm>
          <a:prstGeom prst="rect">
            <a:avLst/>
          </a:prstGeom>
          <a:noFill/>
          <a:ln w="108000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53" name="AutoShape 8"/>
          <p:cNvSpPr>
            <a:spLocks noChangeArrowheads="1"/>
          </p:cNvSpPr>
          <p:nvPr/>
        </p:nvSpPr>
        <p:spPr bwMode="auto">
          <a:xfrm>
            <a:off x="5157251" y="3494672"/>
            <a:ext cx="831850" cy="725487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對齊</a:t>
            </a:r>
          </a:p>
          <a:p>
            <a:pPr algn="ctr" eaLnBrk="1" hangingPunct="1"/>
            <a:r>
              <a:rPr lang="en-US" altLang="zh-TW" dirty="0">
                <a:solidFill>
                  <a:srgbClr val="000000"/>
                </a:solidFill>
                <a:latin typeface="AR PL UMing TW"/>
              </a:rPr>
              <a:t>GIZA++</a:t>
            </a:r>
          </a:p>
        </p:txBody>
      </p:sp>
      <p:cxnSp>
        <p:nvCxnSpPr>
          <p:cNvPr id="16" name="肘形接點 15"/>
          <p:cNvCxnSpPr>
            <a:stCxn id="29710" idx="2"/>
            <a:endCxn id="53" idx="0"/>
          </p:cNvCxnSpPr>
          <p:nvPr/>
        </p:nvCxnSpPr>
        <p:spPr bwMode="auto">
          <a:xfrm rot="5400000">
            <a:off x="6035386" y="2148986"/>
            <a:ext cx="883476" cy="1807896"/>
          </a:xfrm>
          <a:prstGeom prst="bentConnector3">
            <a:avLst>
              <a:gd name="adj1" fmla="val 50000"/>
            </a:avLst>
          </a:prstGeom>
          <a:ln>
            <a:headEnd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8" name="群組 17"/>
          <p:cNvGrpSpPr/>
          <p:nvPr/>
        </p:nvGrpSpPr>
        <p:grpSpPr>
          <a:xfrm>
            <a:off x="4891115" y="1965219"/>
            <a:ext cx="1422402" cy="725488"/>
            <a:chOff x="4876828" y="1997018"/>
            <a:chExt cx="1422402" cy="725488"/>
          </a:xfrm>
        </p:grpSpPr>
        <p:sp>
          <p:nvSpPr>
            <p:cNvPr id="29718" name="AutoShape 21"/>
            <p:cNvSpPr>
              <a:spLocks noChangeArrowheads="1"/>
            </p:cNvSpPr>
            <p:nvPr/>
          </p:nvSpPr>
          <p:spPr bwMode="auto">
            <a:xfrm>
              <a:off x="4880004" y="2090469"/>
              <a:ext cx="1416050" cy="522288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教育部附錄</a:t>
              </a:r>
            </a:p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數位典藏</a:t>
              </a:r>
            </a:p>
          </p:txBody>
        </p:sp>
        <p:sp>
          <p:nvSpPr>
            <p:cNvPr id="70" name="Rectangle 23"/>
            <p:cNvSpPr>
              <a:spLocks noChangeArrowheads="1"/>
            </p:cNvSpPr>
            <p:nvPr/>
          </p:nvSpPr>
          <p:spPr bwMode="auto">
            <a:xfrm>
              <a:off x="4876828" y="1997018"/>
              <a:ext cx="1422402" cy="725488"/>
            </a:xfrm>
            <a:prstGeom prst="rect">
              <a:avLst/>
            </a:prstGeom>
            <a:noFill/>
            <a:ln w="108000">
              <a:solidFill>
                <a:srgbClr val="FF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2945" tIns="41473" rIns="82945" bIns="41473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</p:grpSp>
      <p:sp>
        <p:nvSpPr>
          <p:cNvPr id="27" name="AutoShape 9"/>
          <p:cNvSpPr>
            <a:spLocks noChangeArrowheads="1"/>
          </p:cNvSpPr>
          <p:nvPr/>
        </p:nvSpPr>
        <p:spPr bwMode="auto">
          <a:xfrm>
            <a:off x="6338879" y="4707644"/>
            <a:ext cx="1279790" cy="522287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 dirty="0" smtClean="0">
                <a:solidFill>
                  <a:srgbClr val="000000"/>
                </a:solidFill>
                <a:latin typeface="AR PL UMing TW"/>
              </a:rPr>
              <a:t>連紲詞機率</a:t>
            </a:r>
            <a:endParaRPr lang="zh-TW" altLang="zh-TW" dirty="0">
              <a:solidFill>
                <a:srgbClr val="000000"/>
              </a:solidFill>
              <a:latin typeface="AR PL UMing TW"/>
            </a:endParaRPr>
          </a:p>
        </p:txBody>
      </p:sp>
      <p:sp>
        <p:nvSpPr>
          <p:cNvPr id="28" name="AutoShape 10"/>
          <p:cNvSpPr>
            <a:spLocks noChangeArrowheads="1"/>
          </p:cNvSpPr>
          <p:nvPr/>
        </p:nvSpPr>
        <p:spPr bwMode="auto">
          <a:xfrm>
            <a:off x="6338879" y="3595478"/>
            <a:ext cx="1279790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對齊語料</a:t>
            </a:r>
          </a:p>
        </p:txBody>
      </p:sp>
      <p:sp>
        <p:nvSpPr>
          <p:cNvPr id="29" name="AutoShape 11"/>
          <p:cNvSpPr>
            <a:spLocks noChangeArrowheads="1"/>
          </p:cNvSpPr>
          <p:nvPr/>
        </p:nvSpPr>
        <p:spPr bwMode="auto">
          <a:xfrm>
            <a:off x="7968447" y="4158857"/>
            <a:ext cx="996950" cy="587375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解碼</a:t>
            </a:r>
          </a:p>
          <a:p>
            <a:pPr algn="ctr" eaLnBrk="1" hangingPunct="1"/>
            <a:r>
              <a:rPr lang="en-US" altLang="zh-TW" dirty="0">
                <a:solidFill>
                  <a:srgbClr val="000000"/>
                </a:solidFill>
                <a:latin typeface="AR PL UMing TW"/>
              </a:rPr>
              <a:t>Moses</a:t>
            </a:r>
          </a:p>
        </p:txBody>
      </p:sp>
      <p:cxnSp>
        <p:nvCxnSpPr>
          <p:cNvPr id="30" name="AutoShape 13"/>
          <p:cNvCxnSpPr>
            <a:cxnSpLocks noChangeShapeType="1"/>
            <a:stCxn id="27" idx="3"/>
            <a:endCxn id="29" idx="1"/>
          </p:cNvCxnSpPr>
          <p:nvPr/>
        </p:nvCxnSpPr>
        <p:spPr bwMode="auto">
          <a:xfrm flipV="1">
            <a:off x="7618669" y="4452545"/>
            <a:ext cx="349778" cy="51624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2" name="AutoShape 22"/>
          <p:cNvCxnSpPr>
            <a:cxnSpLocks noChangeShapeType="1"/>
            <a:stCxn id="28" idx="3"/>
            <a:endCxn id="29" idx="1"/>
          </p:cNvCxnSpPr>
          <p:nvPr/>
        </p:nvCxnSpPr>
        <p:spPr bwMode="auto">
          <a:xfrm>
            <a:off x="7618669" y="3857416"/>
            <a:ext cx="349778" cy="59512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AutoShape 25"/>
          <p:cNvSpPr>
            <a:spLocks noChangeArrowheads="1"/>
          </p:cNvSpPr>
          <p:nvPr/>
        </p:nvSpPr>
        <p:spPr bwMode="auto">
          <a:xfrm>
            <a:off x="5157251" y="4606043"/>
            <a:ext cx="830262" cy="7254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 dirty="0" smtClean="0">
                <a:solidFill>
                  <a:srgbClr val="000000"/>
                </a:solidFill>
                <a:latin typeface="AR PL UMing TW"/>
              </a:rPr>
              <a:t>語言</a:t>
            </a:r>
            <a:endParaRPr lang="zh-TW" altLang="zh-TW" dirty="0">
              <a:solidFill>
                <a:srgbClr val="000000"/>
              </a:solidFill>
              <a:latin typeface="AR PL UMing TW"/>
            </a:endParaRPr>
          </a:p>
          <a:p>
            <a:pPr algn="ctr" eaLnBrk="1" hangingPunct="1"/>
            <a:r>
              <a:rPr lang="en-US" altLang="zh-TW" dirty="0">
                <a:solidFill>
                  <a:srgbClr val="000000"/>
                </a:solidFill>
                <a:latin typeface="AR PL UMing TW"/>
              </a:rPr>
              <a:t>SRILM</a:t>
            </a:r>
          </a:p>
        </p:txBody>
      </p:sp>
      <p:cxnSp>
        <p:nvCxnSpPr>
          <p:cNvPr id="35" name="AutoShape 26"/>
          <p:cNvCxnSpPr>
            <a:cxnSpLocks noChangeShapeType="1"/>
            <a:stCxn id="34" idx="3"/>
            <a:endCxn id="27" idx="1"/>
          </p:cNvCxnSpPr>
          <p:nvPr/>
        </p:nvCxnSpPr>
        <p:spPr bwMode="auto">
          <a:xfrm>
            <a:off x="5987513" y="4968787"/>
            <a:ext cx="351366" cy="1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6" name="直線單箭頭接點 35"/>
          <p:cNvCxnSpPr>
            <a:stCxn id="53" idx="3"/>
            <a:endCxn id="28" idx="1"/>
          </p:cNvCxnSpPr>
          <p:nvPr/>
        </p:nvCxnSpPr>
        <p:spPr bwMode="auto">
          <a:xfrm>
            <a:off x="5989101" y="3857416"/>
            <a:ext cx="349778" cy="0"/>
          </a:xfrm>
          <a:prstGeom prst="straightConnector1">
            <a:avLst/>
          </a:prstGeom>
          <a:ln>
            <a:headEnd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語料無一致</a:t>
            </a:r>
            <a:endParaRPr lang="zh-TW" altLang="zh-TW" dirty="0"/>
          </a:p>
        </p:txBody>
      </p:sp>
      <p:sp>
        <p:nvSpPr>
          <p:cNvPr id="34819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dirty="0" smtClean="0"/>
              <a:t>教育部辭典</a:t>
            </a:r>
          </a:p>
          <a:p>
            <a:pPr lvl="1" eaLnBrk="1" hangingPunct="1"/>
            <a:r>
              <a:rPr lang="zh-TW" altLang="zh-TW" dirty="0" smtClean="0"/>
              <a:t>斷詞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全漢佮全羅</a:t>
            </a:r>
            <a:endParaRPr lang="zh-TW" altLang="zh-TW" dirty="0" smtClean="0"/>
          </a:p>
          <a:p>
            <a:pPr eaLnBrk="1" hangingPunct="1"/>
            <a:r>
              <a:rPr lang="zh-TW" altLang="en-US" dirty="0" smtClean="0"/>
              <a:t>新聞</a:t>
            </a:r>
            <a:r>
              <a:rPr lang="zh-TW" altLang="zh-TW" dirty="0" smtClean="0"/>
              <a:t>語料庫</a:t>
            </a:r>
          </a:p>
          <a:p>
            <a:pPr lvl="1" eaLnBrk="1" hangingPunct="1"/>
            <a:r>
              <a:rPr lang="zh-TW" altLang="zh-TW" dirty="0" smtClean="0"/>
              <a:t>斷詞組</a:t>
            </a:r>
          </a:p>
          <a:p>
            <a:pPr lvl="1" eaLnBrk="1" hangingPunct="1"/>
            <a:r>
              <a:rPr lang="zh-TW" altLang="en-US" dirty="0"/>
              <a:t>全</a:t>
            </a:r>
            <a:r>
              <a:rPr lang="zh-TW" altLang="en-US" dirty="0" smtClean="0"/>
              <a:t>漢佮全</a:t>
            </a:r>
            <a:r>
              <a:rPr lang="zh-TW" altLang="en-US" dirty="0"/>
              <a:t>羅</a:t>
            </a:r>
            <a:endParaRPr lang="zh-TW" altLang="zh-TW" dirty="0" smtClean="0"/>
          </a:p>
          <a:p>
            <a:pPr eaLnBrk="1" hangingPunct="1"/>
            <a:r>
              <a:rPr lang="zh-TW" altLang="zh-TW" dirty="0" smtClean="0"/>
              <a:t>數位典藏</a:t>
            </a:r>
          </a:p>
          <a:p>
            <a:pPr lvl="1" eaLnBrk="1" hangingPunct="1"/>
            <a:r>
              <a:rPr lang="zh-TW" altLang="zh-TW" dirty="0" smtClean="0"/>
              <a:t>斷詞</a:t>
            </a:r>
          </a:p>
          <a:p>
            <a:pPr lvl="1" eaLnBrk="1" hangingPunct="1"/>
            <a:r>
              <a:rPr lang="zh-TW" altLang="en-US" dirty="0" smtClean="0"/>
              <a:t>漢羅佮全羅</a:t>
            </a:r>
            <a:endParaRPr lang="en-US" altLang="zh-TW" dirty="0" smtClean="0"/>
          </a:p>
          <a:p>
            <a:pPr eaLnBrk="1" hangingPunct="1"/>
            <a:endParaRPr lang="en-US" altLang="zh-TW" dirty="0" smtClean="0"/>
          </a:p>
        </p:txBody>
      </p:sp>
      <p:grpSp>
        <p:nvGrpSpPr>
          <p:cNvPr id="2" name="群組 1"/>
          <p:cNvGrpSpPr/>
          <p:nvPr/>
        </p:nvGrpSpPr>
        <p:grpSpPr>
          <a:xfrm>
            <a:off x="3738497" y="1856818"/>
            <a:ext cx="4748350" cy="4360390"/>
            <a:chOff x="3738497" y="1856818"/>
            <a:chExt cx="4748350" cy="4360390"/>
          </a:xfrm>
        </p:grpSpPr>
        <p:sp>
          <p:nvSpPr>
            <p:cNvPr id="34821" name="AutoShape 4"/>
            <p:cNvSpPr>
              <a:spLocks noChangeArrowheads="1"/>
            </p:cNvSpPr>
            <p:nvPr/>
          </p:nvSpPr>
          <p:spPr bwMode="auto">
            <a:xfrm>
              <a:off x="5404278" y="4561885"/>
              <a:ext cx="1282810" cy="750228"/>
            </a:xfrm>
            <a:prstGeom prst="flowChartAlternateProcess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數位典藏</a:t>
              </a:r>
              <a:endParaRPr lang="en-US" altLang="zh-TW" dirty="0" smtClean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標</a:t>
              </a:r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漢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字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34822" name="AutoShape 5"/>
            <p:cNvSpPr>
              <a:spLocks noChangeArrowheads="1"/>
            </p:cNvSpPr>
            <p:nvPr/>
          </p:nvSpPr>
          <p:spPr bwMode="auto">
            <a:xfrm>
              <a:off x="6699963" y="3736020"/>
              <a:ext cx="1786884" cy="658146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全漢全羅的</a:t>
              </a:r>
              <a:endParaRPr lang="en-US" altLang="zh-TW" dirty="0" smtClean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數位</a:t>
              </a:r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典藏</a:t>
              </a:r>
            </a:p>
          </p:txBody>
        </p:sp>
        <p:sp>
          <p:nvSpPr>
            <p:cNvPr id="34823" name="AutoShape 6"/>
            <p:cNvSpPr>
              <a:spLocks noChangeArrowheads="1"/>
            </p:cNvSpPr>
            <p:nvPr/>
          </p:nvSpPr>
          <p:spPr bwMode="auto">
            <a:xfrm>
              <a:off x="3738497" y="3712980"/>
              <a:ext cx="1481496" cy="658146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斷詞的</a:t>
              </a:r>
              <a:endParaRPr lang="en-US" altLang="zh-TW" dirty="0" smtClean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新聞</a:t>
              </a:r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語料</a:t>
              </a:r>
            </a:p>
          </p:txBody>
        </p:sp>
        <p:sp>
          <p:nvSpPr>
            <p:cNvPr id="34824" name="AutoShape 7"/>
            <p:cNvSpPr>
              <a:spLocks noChangeArrowheads="1"/>
            </p:cNvSpPr>
            <p:nvPr/>
          </p:nvSpPr>
          <p:spPr bwMode="auto">
            <a:xfrm>
              <a:off x="5295331" y="5589240"/>
              <a:ext cx="1515104" cy="627968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教育部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辭典</a:t>
              </a:r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、</a:t>
              </a:r>
              <a:endParaRPr lang="en-US" altLang="zh-TW" dirty="0" smtClean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例句</a:t>
              </a:r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、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附錄</a:t>
              </a:r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句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34825" name="AutoShape 8"/>
            <p:cNvSpPr>
              <a:spLocks noChangeArrowheads="1"/>
            </p:cNvSpPr>
            <p:nvPr/>
          </p:nvSpPr>
          <p:spPr bwMode="auto">
            <a:xfrm>
              <a:off x="5404278" y="2780632"/>
              <a:ext cx="1282810" cy="750228"/>
            </a:xfrm>
            <a:prstGeom prst="flowChartAlternateProcess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新聞語料庫</a:t>
              </a:r>
              <a:endParaRPr lang="en-US" altLang="zh-TW" dirty="0" smtClean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斷</a:t>
              </a:r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詞</a:t>
              </a:r>
            </a:p>
          </p:txBody>
        </p:sp>
        <p:sp>
          <p:nvSpPr>
            <p:cNvPr id="34826" name="Freeform 9"/>
            <p:cNvSpPr>
              <a:spLocks noChangeArrowheads="1"/>
            </p:cNvSpPr>
            <p:nvPr/>
          </p:nvSpPr>
          <p:spPr bwMode="auto">
            <a:xfrm>
              <a:off x="4239528" y="4547485"/>
              <a:ext cx="807695" cy="763188"/>
            </a:xfrm>
            <a:custGeom>
              <a:avLst/>
              <a:gdLst>
                <a:gd name="T0" fmla="*/ 1 w 841"/>
                <a:gd name="T1" fmla="*/ 1 h 854"/>
                <a:gd name="T2" fmla="*/ 1 w 841"/>
                <a:gd name="T3" fmla="*/ 1 h 854"/>
                <a:gd name="T4" fmla="*/ 1 w 841"/>
                <a:gd name="T5" fmla="*/ 1 h 854"/>
                <a:gd name="T6" fmla="*/ 1 w 841"/>
                <a:gd name="T7" fmla="*/ 0 h 854"/>
                <a:gd name="T8" fmla="*/ 0 w 841"/>
                <a:gd name="T9" fmla="*/ 0 h 854"/>
                <a:gd name="T10" fmla="*/ 0 w 841"/>
                <a:gd name="T11" fmla="*/ 1 h 854"/>
                <a:gd name="T12" fmla="*/ 1 w 841"/>
                <a:gd name="T13" fmla="*/ 1 h 854"/>
                <a:gd name="T14" fmla="*/ 1 w 841"/>
                <a:gd name="T15" fmla="*/ 1 h 854"/>
                <a:gd name="T16" fmla="*/ 2 w 841"/>
                <a:gd name="T17" fmla="*/ 1 h 854"/>
                <a:gd name="T18" fmla="*/ 1 w 841"/>
                <a:gd name="T19" fmla="*/ 1 h 85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41" h="854">
                  <a:moveTo>
                    <a:pt x="517" y="247"/>
                  </a:moveTo>
                  <a:lnTo>
                    <a:pt x="517" y="415"/>
                  </a:lnTo>
                  <a:lnTo>
                    <a:pt x="264" y="415"/>
                  </a:lnTo>
                  <a:lnTo>
                    <a:pt x="264" y="0"/>
                  </a:lnTo>
                  <a:lnTo>
                    <a:pt x="0" y="0"/>
                  </a:lnTo>
                  <a:lnTo>
                    <a:pt x="0" y="680"/>
                  </a:lnTo>
                  <a:lnTo>
                    <a:pt x="517" y="680"/>
                  </a:lnTo>
                  <a:lnTo>
                    <a:pt x="517" y="854"/>
                  </a:lnTo>
                  <a:lnTo>
                    <a:pt x="841" y="547"/>
                  </a:lnTo>
                  <a:lnTo>
                    <a:pt x="517" y="247"/>
                  </a:lnTo>
                  <a:close/>
                </a:path>
              </a:pathLst>
            </a:custGeom>
            <a:solidFill>
              <a:srgbClr val="EB613D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4827" name="Freeform 10"/>
            <p:cNvSpPr>
              <a:spLocks noChangeArrowheads="1"/>
            </p:cNvSpPr>
            <p:nvPr/>
          </p:nvSpPr>
          <p:spPr bwMode="auto">
            <a:xfrm rot="16200000">
              <a:off x="7156377" y="4525948"/>
              <a:ext cx="807828" cy="763063"/>
            </a:xfrm>
            <a:custGeom>
              <a:avLst/>
              <a:gdLst>
                <a:gd name="T0" fmla="*/ 1 w 841"/>
                <a:gd name="T1" fmla="*/ 1 h 854"/>
                <a:gd name="T2" fmla="*/ 1 w 841"/>
                <a:gd name="T3" fmla="*/ 1 h 854"/>
                <a:gd name="T4" fmla="*/ 1 w 841"/>
                <a:gd name="T5" fmla="*/ 1 h 854"/>
                <a:gd name="T6" fmla="*/ 1 w 841"/>
                <a:gd name="T7" fmla="*/ 0 h 854"/>
                <a:gd name="T8" fmla="*/ 0 w 841"/>
                <a:gd name="T9" fmla="*/ 0 h 854"/>
                <a:gd name="T10" fmla="*/ 0 w 841"/>
                <a:gd name="T11" fmla="*/ 1 h 854"/>
                <a:gd name="T12" fmla="*/ 1 w 841"/>
                <a:gd name="T13" fmla="*/ 1 h 854"/>
                <a:gd name="T14" fmla="*/ 1 w 841"/>
                <a:gd name="T15" fmla="*/ 1 h 854"/>
                <a:gd name="T16" fmla="*/ 2 w 841"/>
                <a:gd name="T17" fmla="*/ 1 h 854"/>
                <a:gd name="T18" fmla="*/ 1 w 841"/>
                <a:gd name="T19" fmla="*/ 1 h 85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41" h="854">
                  <a:moveTo>
                    <a:pt x="517" y="247"/>
                  </a:moveTo>
                  <a:lnTo>
                    <a:pt x="517" y="415"/>
                  </a:lnTo>
                  <a:lnTo>
                    <a:pt x="264" y="415"/>
                  </a:lnTo>
                  <a:lnTo>
                    <a:pt x="264" y="0"/>
                  </a:lnTo>
                  <a:lnTo>
                    <a:pt x="0" y="0"/>
                  </a:lnTo>
                  <a:lnTo>
                    <a:pt x="0" y="680"/>
                  </a:lnTo>
                  <a:lnTo>
                    <a:pt x="517" y="680"/>
                  </a:lnTo>
                  <a:lnTo>
                    <a:pt x="517" y="854"/>
                  </a:lnTo>
                  <a:lnTo>
                    <a:pt x="841" y="547"/>
                  </a:lnTo>
                  <a:lnTo>
                    <a:pt x="517" y="247"/>
                  </a:lnTo>
                  <a:close/>
                </a:path>
              </a:pathLst>
            </a:custGeom>
            <a:solidFill>
              <a:srgbClr val="EB613D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4828" name="Freeform 11"/>
            <p:cNvSpPr>
              <a:spLocks noChangeArrowheads="1"/>
            </p:cNvSpPr>
            <p:nvPr/>
          </p:nvSpPr>
          <p:spPr bwMode="auto">
            <a:xfrm rot="10800000">
              <a:off x="6993753" y="2776312"/>
              <a:ext cx="807695" cy="763188"/>
            </a:xfrm>
            <a:custGeom>
              <a:avLst/>
              <a:gdLst>
                <a:gd name="T0" fmla="*/ 1 w 841"/>
                <a:gd name="T1" fmla="*/ 1 h 854"/>
                <a:gd name="T2" fmla="*/ 1 w 841"/>
                <a:gd name="T3" fmla="*/ 1 h 854"/>
                <a:gd name="T4" fmla="*/ 1 w 841"/>
                <a:gd name="T5" fmla="*/ 1 h 854"/>
                <a:gd name="T6" fmla="*/ 1 w 841"/>
                <a:gd name="T7" fmla="*/ 0 h 854"/>
                <a:gd name="T8" fmla="*/ 0 w 841"/>
                <a:gd name="T9" fmla="*/ 0 h 854"/>
                <a:gd name="T10" fmla="*/ 0 w 841"/>
                <a:gd name="T11" fmla="*/ 1 h 854"/>
                <a:gd name="T12" fmla="*/ 1 w 841"/>
                <a:gd name="T13" fmla="*/ 1 h 854"/>
                <a:gd name="T14" fmla="*/ 1 w 841"/>
                <a:gd name="T15" fmla="*/ 1 h 854"/>
                <a:gd name="T16" fmla="*/ 2 w 841"/>
                <a:gd name="T17" fmla="*/ 1 h 854"/>
                <a:gd name="T18" fmla="*/ 1 w 841"/>
                <a:gd name="T19" fmla="*/ 1 h 85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41" h="854">
                  <a:moveTo>
                    <a:pt x="517" y="247"/>
                  </a:moveTo>
                  <a:lnTo>
                    <a:pt x="517" y="415"/>
                  </a:lnTo>
                  <a:lnTo>
                    <a:pt x="264" y="415"/>
                  </a:lnTo>
                  <a:lnTo>
                    <a:pt x="264" y="0"/>
                  </a:lnTo>
                  <a:lnTo>
                    <a:pt x="0" y="0"/>
                  </a:lnTo>
                  <a:lnTo>
                    <a:pt x="0" y="680"/>
                  </a:lnTo>
                  <a:lnTo>
                    <a:pt x="517" y="680"/>
                  </a:lnTo>
                  <a:lnTo>
                    <a:pt x="517" y="854"/>
                  </a:lnTo>
                  <a:lnTo>
                    <a:pt x="841" y="547"/>
                  </a:lnTo>
                  <a:lnTo>
                    <a:pt x="517" y="247"/>
                  </a:lnTo>
                  <a:close/>
                </a:path>
              </a:pathLst>
            </a:custGeom>
            <a:solidFill>
              <a:srgbClr val="EB613D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4829" name="Freeform 12"/>
            <p:cNvSpPr>
              <a:spLocks noChangeArrowheads="1"/>
            </p:cNvSpPr>
            <p:nvPr/>
          </p:nvSpPr>
          <p:spPr bwMode="auto">
            <a:xfrm rot="5400000">
              <a:off x="4076771" y="2774935"/>
              <a:ext cx="807828" cy="763063"/>
            </a:xfrm>
            <a:custGeom>
              <a:avLst/>
              <a:gdLst>
                <a:gd name="T0" fmla="*/ 1 w 841"/>
                <a:gd name="T1" fmla="*/ 1 h 854"/>
                <a:gd name="T2" fmla="*/ 1 w 841"/>
                <a:gd name="T3" fmla="*/ 1 h 854"/>
                <a:gd name="T4" fmla="*/ 1 w 841"/>
                <a:gd name="T5" fmla="*/ 1 h 854"/>
                <a:gd name="T6" fmla="*/ 1 w 841"/>
                <a:gd name="T7" fmla="*/ 0 h 854"/>
                <a:gd name="T8" fmla="*/ 0 w 841"/>
                <a:gd name="T9" fmla="*/ 0 h 854"/>
                <a:gd name="T10" fmla="*/ 0 w 841"/>
                <a:gd name="T11" fmla="*/ 1 h 854"/>
                <a:gd name="T12" fmla="*/ 1 w 841"/>
                <a:gd name="T13" fmla="*/ 1 h 854"/>
                <a:gd name="T14" fmla="*/ 1 w 841"/>
                <a:gd name="T15" fmla="*/ 1 h 854"/>
                <a:gd name="T16" fmla="*/ 2 w 841"/>
                <a:gd name="T17" fmla="*/ 1 h 854"/>
                <a:gd name="T18" fmla="*/ 1 w 841"/>
                <a:gd name="T19" fmla="*/ 1 h 85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41" h="854">
                  <a:moveTo>
                    <a:pt x="517" y="247"/>
                  </a:moveTo>
                  <a:lnTo>
                    <a:pt x="517" y="415"/>
                  </a:lnTo>
                  <a:lnTo>
                    <a:pt x="264" y="415"/>
                  </a:lnTo>
                  <a:lnTo>
                    <a:pt x="264" y="0"/>
                  </a:lnTo>
                  <a:lnTo>
                    <a:pt x="0" y="0"/>
                  </a:lnTo>
                  <a:lnTo>
                    <a:pt x="0" y="680"/>
                  </a:lnTo>
                  <a:lnTo>
                    <a:pt x="517" y="680"/>
                  </a:lnTo>
                  <a:lnTo>
                    <a:pt x="517" y="854"/>
                  </a:lnTo>
                  <a:lnTo>
                    <a:pt x="841" y="547"/>
                  </a:lnTo>
                  <a:lnTo>
                    <a:pt x="517" y="247"/>
                  </a:lnTo>
                  <a:close/>
                </a:path>
              </a:pathLst>
            </a:custGeom>
            <a:solidFill>
              <a:srgbClr val="EB613D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4830" name="AutoShape 13"/>
            <p:cNvSpPr>
              <a:spLocks noChangeArrowheads="1"/>
            </p:cNvSpPr>
            <p:nvPr/>
          </p:nvSpPr>
          <p:spPr bwMode="auto">
            <a:xfrm>
              <a:off x="5295331" y="1856818"/>
              <a:ext cx="1515104" cy="627968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教育部辭典</a:t>
              </a:r>
              <a:r>
                <a:rPr lang="zh-TW" altLang="en-US" dirty="0">
                  <a:solidFill>
                    <a:srgbClr val="000000"/>
                  </a:solidFill>
                  <a:latin typeface="AR PL UMing TW"/>
                </a:rPr>
                <a:t>、</a:t>
              </a:r>
              <a:endParaRPr lang="en-US" altLang="zh-TW" dirty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例句</a:t>
              </a:r>
              <a:r>
                <a:rPr lang="zh-TW" altLang="en-US" dirty="0">
                  <a:solidFill>
                    <a:srgbClr val="000000"/>
                  </a:solidFill>
                  <a:latin typeface="AR PL UMing TW"/>
                </a:rPr>
                <a:t>、</a:t>
              </a:r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附錄</a:t>
              </a:r>
              <a:r>
                <a:rPr lang="zh-TW" altLang="en-US" dirty="0">
                  <a:solidFill>
                    <a:srgbClr val="000000"/>
                  </a:solidFill>
                  <a:latin typeface="AR PL UMing TW"/>
                </a:rPr>
                <a:t>句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新聞</a:t>
            </a:r>
            <a:r>
              <a:rPr lang="zh-TW" altLang="zh-TW" dirty="0" smtClean="0"/>
              <a:t>語料庫斷詞</a:t>
            </a:r>
            <a:endParaRPr lang="zh-TW" altLang="zh-TW" dirty="0"/>
          </a:p>
        </p:txBody>
      </p:sp>
      <p:sp>
        <p:nvSpPr>
          <p:cNvPr id="35843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en-US" dirty="0" smtClean="0"/>
              <a:t>華語</a:t>
            </a:r>
            <a:r>
              <a:rPr lang="zh-TW" altLang="zh-TW" dirty="0" smtClean="0"/>
              <a:t>斷詞</a:t>
            </a:r>
          </a:p>
          <a:p>
            <a:pPr lvl="1" eaLnBrk="1" hangingPunct="1"/>
            <a:r>
              <a:rPr lang="zh-TW" altLang="zh-TW" dirty="0" smtClean="0"/>
              <a:t>用中研院中文斷詞系統（</a:t>
            </a:r>
            <a:r>
              <a:rPr lang="en-US" altLang="zh-TW" dirty="0" smtClean="0"/>
              <a:t>CKIP</a:t>
            </a:r>
            <a:r>
              <a:rPr lang="zh-TW" altLang="zh-TW" dirty="0" smtClean="0"/>
              <a:t>）</a:t>
            </a:r>
          </a:p>
          <a:p>
            <a:pPr eaLnBrk="1" hangingPunct="1"/>
            <a:r>
              <a:rPr lang="zh-TW" altLang="zh-TW" dirty="0" smtClean="0"/>
              <a:t>閩南語斷詞</a:t>
            </a:r>
          </a:p>
          <a:p>
            <a:pPr lvl="1" eaLnBrk="1" hangingPunct="1"/>
            <a:r>
              <a:rPr lang="zh-TW" altLang="zh-TW" dirty="0" smtClean="0"/>
              <a:t>用教育部辭典、典藏</a:t>
            </a:r>
            <a:r>
              <a:rPr lang="zh-TW" altLang="en-US" dirty="0" smtClean="0"/>
              <a:t>的資料做辭典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用拄好長度斷詞</a:t>
            </a:r>
            <a:r>
              <a:rPr lang="zh-TW" altLang="zh-TW" dirty="0" smtClean="0"/>
              <a:t>來斷</a:t>
            </a:r>
            <a:r>
              <a:rPr lang="zh-TW" altLang="en-US" dirty="0" smtClean="0"/>
              <a:t>新聞</a:t>
            </a:r>
            <a:r>
              <a:rPr lang="zh-TW" altLang="zh-TW" dirty="0" smtClean="0"/>
              <a:t>語料庫</a:t>
            </a:r>
          </a:p>
          <a:p>
            <a:pPr lvl="1" eaLnBrk="1" hangingPunct="1"/>
            <a:r>
              <a:rPr lang="zh-TW" altLang="zh-TW" dirty="0" smtClean="0"/>
              <a:t>教育部辭典攏總</a:t>
            </a:r>
            <a:r>
              <a:rPr lang="en-US" altLang="zh-TW" dirty="0" smtClean="0"/>
              <a:t>116552</a:t>
            </a:r>
            <a:r>
              <a:rPr lang="zh-TW" altLang="zh-TW" dirty="0" smtClean="0"/>
              <a:t>詞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數位典藏標漢字</a:t>
            </a:r>
            <a:endParaRPr lang="zh-TW" altLang="zh-TW"/>
          </a:p>
        </p:txBody>
      </p:sp>
      <p:sp>
        <p:nvSpPr>
          <p:cNvPr id="38915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問題</a:t>
            </a:r>
            <a:endParaRPr lang="en-US" altLang="zh-TW" dirty="0" smtClean="0"/>
          </a:p>
          <a:p>
            <a:pPr lvl="1" eaLnBrk="1" hangingPunct="1"/>
            <a:r>
              <a:rPr lang="zh-TW" altLang="en-US" dirty="0"/>
              <a:t>無全部的字攏有漢字</a:t>
            </a:r>
            <a:endParaRPr lang="en-US" altLang="zh-TW" dirty="0"/>
          </a:p>
          <a:p>
            <a:pPr lvl="2" eaLnBrk="1" hangingPunct="1"/>
            <a:r>
              <a:rPr lang="zh-TW" altLang="en-US" dirty="0" smtClean="0"/>
              <a:t>典藏的是漢羅佮全羅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漢字用字佮教育部無仝</a:t>
            </a:r>
            <a:endParaRPr lang="en-US" altLang="zh-TW" dirty="0" smtClean="0"/>
          </a:p>
          <a:p>
            <a:pPr lvl="1" eaLnBrk="1" hangingPunct="1"/>
            <a:endParaRPr lang="en-US" altLang="zh-TW" dirty="0" smtClean="0"/>
          </a:p>
          <a:p>
            <a:pPr eaLnBrk="1" hangingPunct="1"/>
            <a:r>
              <a:rPr lang="zh-TW" altLang="en-US" dirty="0" smtClean="0"/>
              <a:t>方法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仝款用拄好長度斷詞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斷詞時查全漢、全羅、漢羅全部形式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查著了後，照原本全羅斷詞</a:t>
            </a:r>
            <a:endParaRPr lang="en-US" altLang="zh-TW" dirty="0" smtClean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8232055"/>
              </p:ext>
            </p:extLst>
          </p:nvPr>
        </p:nvGraphicFramePr>
        <p:xfrm>
          <a:off x="6300192" y="2132856"/>
          <a:ext cx="2016224" cy="37084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016224"/>
              </a:tblGrid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頭家</a:t>
                      </a:r>
                      <a:r>
                        <a:rPr lang="en-US" altLang="zh-TW" dirty="0" smtClean="0"/>
                        <a:t>/thau5-ke1</a:t>
                      </a:r>
                      <a:endParaRPr lang="zh-TW" altLang="zh-TW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頭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zh-TW" dirty="0" smtClean="0"/>
                        <a:t>家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頭</a:t>
                      </a:r>
                      <a:r>
                        <a:rPr lang="en-US" altLang="zh-TW" dirty="0" smtClean="0"/>
                        <a:t>-ke1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頭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家</a:t>
                      </a:r>
                      <a:r>
                        <a:rPr lang="en-US" altLang="zh-TW" dirty="0" smtClean="0"/>
                        <a:t>ke1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thau5-</a:t>
                      </a:r>
                      <a:r>
                        <a:rPr lang="zh-TW" altLang="zh-TW" dirty="0" smtClean="0"/>
                        <a:t>家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thau5-ke1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thau5-</a:t>
                      </a:r>
                      <a:r>
                        <a:rPr lang="zh-TW" altLang="en-US" dirty="0" smtClean="0"/>
                        <a:t>家</a:t>
                      </a:r>
                      <a:r>
                        <a:rPr lang="en-US" altLang="zh-TW" dirty="0" smtClean="0"/>
                        <a:t>ke1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頭</a:t>
                      </a:r>
                      <a:r>
                        <a:rPr lang="en-US" altLang="zh-TW" dirty="0" smtClean="0"/>
                        <a:t>thau5-ke1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頭</a:t>
                      </a:r>
                      <a:r>
                        <a:rPr lang="en-US" altLang="zh-TW" dirty="0" smtClean="0"/>
                        <a:t>thau5-</a:t>
                      </a:r>
                      <a:r>
                        <a:rPr lang="zh-TW" altLang="zh-TW" dirty="0" smtClean="0"/>
                        <a:t>家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頭</a:t>
                      </a:r>
                      <a:r>
                        <a:rPr lang="en-US" altLang="zh-TW" dirty="0" smtClean="0"/>
                        <a:t>thau5-</a:t>
                      </a:r>
                      <a:r>
                        <a:rPr lang="zh-TW" altLang="zh-TW" dirty="0" smtClean="0"/>
                        <a:t>家</a:t>
                      </a:r>
                      <a:r>
                        <a:rPr lang="en-US" altLang="zh-TW" dirty="0" smtClean="0"/>
                        <a:t>ke1</a:t>
                      </a:r>
                      <a:endParaRPr lang="zh-TW" altLang="zh-TW" dirty="0" smtClean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研究方</a:t>
            </a:r>
            <a:r>
              <a:rPr lang="zh-TW" altLang="en-US" dirty="0"/>
              <a:t>向</a:t>
            </a:r>
            <a:endParaRPr lang="zh-TW" altLang="zh-TW" dirty="0"/>
          </a:p>
        </p:txBody>
      </p:sp>
      <p:sp>
        <p:nvSpPr>
          <p:cNvPr id="1638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zh-TW" altLang="zh-TW" dirty="0" smtClean="0"/>
              <a:t>網路頂的</a:t>
            </a:r>
            <a:r>
              <a:rPr lang="zh-TW" altLang="en-US" dirty="0" smtClean="0"/>
              <a:t>華語</a:t>
            </a:r>
            <a:r>
              <a:rPr lang="zh-TW" altLang="zh-TW" dirty="0" smtClean="0"/>
              <a:t>資料誠濟</a:t>
            </a:r>
            <a:endParaRPr lang="en-US" altLang="zh-TW" dirty="0" smtClean="0"/>
          </a:p>
          <a:p>
            <a:pPr lvl="1" eaLnBrk="1" hangingPunct="1"/>
            <a:r>
              <a:rPr lang="zh-TW" altLang="zh-TW" dirty="0" smtClean="0"/>
              <a:t>若有法度</a:t>
            </a:r>
            <a:r>
              <a:rPr lang="zh-TW" altLang="en-US" dirty="0" smtClean="0"/>
              <a:t>共華語</a:t>
            </a:r>
            <a:r>
              <a:rPr lang="zh-TW" altLang="zh-TW" dirty="0" smtClean="0"/>
              <a:t>翻譯做</a:t>
            </a:r>
            <a:r>
              <a:rPr lang="zh-TW" altLang="en-US" dirty="0" smtClean="0"/>
              <a:t>母</a:t>
            </a:r>
            <a:r>
              <a:rPr lang="zh-TW" altLang="zh-TW" dirty="0" smtClean="0"/>
              <a:t>語</a:t>
            </a:r>
            <a:endParaRPr lang="en-US" altLang="zh-TW" dirty="0" smtClean="0"/>
          </a:p>
          <a:p>
            <a:pPr lvl="2" eaLnBrk="1" hangingPunct="1"/>
            <a:r>
              <a:rPr lang="zh-TW" altLang="zh-TW" dirty="0" smtClean="0"/>
              <a:t>予</a:t>
            </a:r>
            <a:r>
              <a:rPr lang="zh-TW" altLang="en-US" dirty="0" smtClean="0"/>
              <a:t>欲學</a:t>
            </a:r>
            <a:r>
              <a:rPr lang="zh-TW" altLang="zh-TW" dirty="0" smtClean="0"/>
              <a:t>的人</a:t>
            </a:r>
            <a:r>
              <a:rPr lang="zh-TW" altLang="en-US" dirty="0" smtClean="0"/>
              <a:t>參考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會使配合語音合成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本論文針對</a:t>
            </a:r>
            <a:r>
              <a:rPr lang="zh-TW" altLang="en-US" dirty="0"/>
              <a:t>華語翻譯到其他</a:t>
            </a:r>
            <a:r>
              <a:rPr lang="zh-TW" altLang="en-US" dirty="0" smtClean="0"/>
              <a:t>漢語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針對翻譯</a:t>
            </a:r>
            <a:r>
              <a:rPr lang="zh-TW" altLang="en-US" dirty="0"/>
              <a:t>語料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用閩南語示範，結果嘛會使用佇客話</a:t>
            </a:r>
            <a:endParaRPr lang="en-US" altLang="zh-TW" dirty="0" smtClean="0"/>
          </a:p>
          <a:p>
            <a:pPr eaLnBrk="1" hangingPunct="1"/>
            <a:r>
              <a:rPr lang="zh-TW" altLang="zh-TW" dirty="0" smtClean="0"/>
              <a:t>閩南語的資料</a:t>
            </a:r>
          </a:p>
          <a:p>
            <a:pPr lvl="1" eaLnBrk="1" hangingPunct="1"/>
            <a:r>
              <a:rPr lang="zh-TW" altLang="zh-TW" dirty="0" smtClean="0"/>
              <a:t>資料傷少</a:t>
            </a:r>
          </a:p>
          <a:p>
            <a:pPr lvl="2" eaLnBrk="1" hangingPunct="1"/>
            <a:r>
              <a:rPr lang="zh-TW" altLang="zh-TW" dirty="0" smtClean="0"/>
              <a:t>閩南語</a:t>
            </a:r>
            <a:r>
              <a:rPr lang="en-US" altLang="zh-TW" dirty="0" smtClean="0"/>
              <a:t>-</a:t>
            </a:r>
            <a:r>
              <a:rPr lang="zh-TW" altLang="zh-TW" dirty="0" smtClean="0"/>
              <a:t>幾十萬句以下 </a:t>
            </a:r>
            <a:r>
              <a:rPr lang="en-US" altLang="zh-TW" dirty="0" smtClean="0"/>
              <a:t>/</a:t>
            </a:r>
            <a:r>
              <a:rPr lang="zh-TW" altLang="en-US" dirty="0" smtClean="0"/>
              <a:t>華語</a:t>
            </a:r>
            <a:r>
              <a:rPr lang="zh-TW" altLang="zh-TW" dirty="0" smtClean="0"/>
              <a:t>－百萬句以上</a:t>
            </a:r>
          </a:p>
          <a:p>
            <a:pPr lvl="1" eaLnBrk="1" hangingPunct="1"/>
            <a:r>
              <a:rPr lang="zh-TW" altLang="zh-TW" dirty="0" smtClean="0"/>
              <a:t>有漢字</a:t>
            </a:r>
            <a:r>
              <a:rPr lang="zh-TW" altLang="en-US" dirty="0" smtClean="0"/>
              <a:t>佮</a:t>
            </a:r>
            <a:r>
              <a:rPr lang="zh-TW" altLang="zh-TW" dirty="0" smtClean="0"/>
              <a:t>音標兩種表示方法</a:t>
            </a:r>
          </a:p>
          <a:p>
            <a:pPr lvl="2" eaLnBrk="1" hangingPunct="1"/>
            <a:r>
              <a:rPr lang="zh-TW" altLang="zh-TW" dirty="0" smtClean="0"/>
              <a:t>部分語料漢字無正規化</a:t>
            </a:r>
          </a:p>
          <a:p>
            <a:pPr lvl="2" eaLnBrk="1" hangingPunct="1"/>
            <a:r>
              <a:rPr lang="zh-TW" altLang="zh-TW" dirty="0" smtClean="0"/>
              <a:t>大部份語</a:t>
            </a:r>
            <a:r>
              <a:rPr lang="zh-TW" altLang="en-US" dirty="0" smtClean="0"/>
              <a:t>對</a:t>
            </a:r>
            <a:r>
              <a:rPr lang="zh-TW" altLang="zh-TW" dirty="0" smtClean="0"/>
              <a:t>料音標標本調，有一部分標變調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標漢字流程</a:t>
            </a:r>
            <a:endParaRPr lang="zh-TW" altLang="zh-TW" dirty="0"/>
          </a:p>
        </p:txBody>
      </p:sp>
      <p:sp>
        <p:nvSpPr>
          <p:cNvPr id="40963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en-US" dirty="0" smtClean="0"/>
              <a:t>原本語料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伊</a:t>
            </a:r>
            <a:r>
              <a:rPr lang="en-US" altLang="zh-TW" dirty="0" smtClean="0"/>
              <a:t>i1 ti7 tsiah8-</a:t>
            </a:r>
            <a:r>
              <a:rPr lang="zh-TW" altLang="en-US" dirty="0" smtClean="0"/>
              <a:t>飯</a:t>
            </a:r>
            <a:r>
              <a:rPr lang="en-US" altLang="zh-TW" dirty="0" smtClean="0"/>
              <a:t>png7-thiann1</a:t>
            </a:r>
          </a:p>
          <a:p>
            <a:pPr eaLnBrk="1" hangingPunct="1"/>
            <a:r>
              <a:rPr lang="zh-TW" altLang="en-US" dirty="0" smtClean="0"/>
              <a:t>斷詞了</a:t>
            </a:r>
            <a:endParaRPr lang="en-US" altLang="zh-TW" dirty="0" smtClean="0"/>
          </a:p>
          <a:p>
            <a:pPr lvl="1" eaLnBrk="1" hangingPunct="1"/>
            <a:r>
              <a:rPr lang="zh-TW" altLang="zh-TW" dirty="0" smtClean="0"/>
              <a:t>伊</a:t>
            </a:r>
            <a:r>
              <a:rPr lang="en-US" altLang="zh-TW" dirty="0" smtClean="0"/>
              <a:t>i1 </a:t>
            </a:r>
            <a:r>
              <a:rPr lang="zh-TW" altLang="zh-TW" dirty="0" smtClean="0"/>
              <a:t>佇</a:t>
            </a:r>
            <a:r>
              <a:rPr lang="en-US" altLang="zh-TW" dirty="0" smtClean="0"/>
              <a:t>ti7 </a:t>
            </a:r>
            <a:r>
              <a:rPr lang="zh-TW" altLang="zh-TW" dirty="0" smtClean="0"/>
              <a:t>食</a:t>
            </a:r>
            <a:r>
              <a:rPr lang="en-US" altLang="zh-TW" dirty="0" smtClean="0"/>
              <a:t>tsiah8-</a:t>
            </a:r>
            <a:r>
              <a:rPr lang="zh-TW" altLang="zh-TW" dirty="0"/>
              <a:t>飯</a:t>
            </a:r>
            <a:r>
              <a:rPr lang="en-US" altLang="zh-TW" dirty="0" smtClean="0"/>
              <a:t>png7 </a:t>
            </a:r>
            <a:r>
              <a:rPr lang="zh-TW" altLang="zh-TW" dirty="0" smtClean="0"/>
              <a:t>廳</a:t>
            </a:r>
            <a:r>
              <a:rPr lang="en-US" altLang="zh-TW" dirty="0" smtClean="0"/>
              <a:t>thiann1</a:t>
            </a:r>
          </a:p>
          <a:p>
            <a:pPr eaLnBrk="1" hangingPunct="1"/>
            <a:r>
              <a:rPr lang="zh-TW" altLang="en-US" dirty="0" smtClean="0"/>
              <a:t>照原本斷詞</a:t>
            </a:r>
            <a:endParaRPr lang="en-US" altLang="zh-TW" dirty="0" smtClean="0"/>
          </a:p>
          <a:p>
            <a:pPr lvl="1" eaLnBrk="1" hangingPunct="1"/>
            <a:r>
              <a:rPr lang="zh-TW" altLang="zh-TW" dirty="0" smtClean="0"/>
              <a:t>伊</a:t>
            </a:r>
            <a:r>
              <a:rPr lang="en-US" altLang="zh-TW" dirty="0" smtClean="0"/>
              <a:t>i1 </a:t>
            </a:r>
            <a:r>
              <a:rPr lang="zh-TW" altLang="zh-TW" dirty="0" smtClean="0"/>
              <a:t>佇</a:t>
            </a:r>
            <a:r>
              <a:rPr lang="en-US" altLang="zh-TW" dirty="0" smtClean="0"/>
              <a:t>ti7 </a:t>
            </a:r>
            <a:r>
              <a:rPr lang="zh-TW" altLang="zh-TW" dirty="0" smtClean="0"/>
              <a:t>食</a:t>
            </a:r>
            <a:r>
              <a:rPr lang="en-US" altLang="zh-TW" dirty="0" smtClean="0"/>
              <a:t>tsiah8-</a:t>
            </a:r>
            <a:r>
              <a:rPr lang="zh-TW" altLang="zh-TW" dirty="0"/>
              <a:t>飯</a:t>
            </a:r>
            <a:r>
              <a:rPr lang="en-US" altLang="zh-TW" dirty="0" smtClean="0"/>
              <a:t>png7-</a:t>
            </a:r>
            <a:r>
              <a:rPr lang="zh-TW" altLang="zh-TW" dirty="0"/>
              <a:t>廳</a:t>
            </a:r>
            <a:r>
              <a:rPr lang="en-US" altLang="zh-TW" dirty="0" smtClean="0"/>
              <a:t>thiann1</a:t>
            </a:r>
          </a:p>
        </p:txBody>
      </p:sp>
    </p:spTree>
    <p:extLst>
      <p:ext uri="{BB962C8B-B14F-4D97-AF65-F5344CB8AC3E}">
        <p14:creationId xmlns:p14="http://schemas.microsoft.com/office/powerpoint/2010/main" val="92305397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整理流程圖－一開始</a:t>
            </a:r>
            <a:endParaRPr lang="zh-TW" altLang="zh-TW"/>
          </a:p>
        </p:txBody>
      </p:sp>
      <p:sp>
        <p:nvSpPr>
          <p:cNvPr id="41987" name="內容版面配置區 3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endParaRPr lang="zh-TW" altLang="en-US" smtClean="0"/>
          </a:p>
        </p:txBody>
      </p:sp>
      <p:sp>
        <p:nvSpPr>
          <p:cNvPr id="41988" name="AutoShape 2"/>
          <p:cNvSpPr>
            <a:spLocks noChangeArrowheads="1"/>
          </p:cNvSpPr>
          <p:nvPr/>
        </p:nvSpPr>
        <p:spPr bwMode="auto">
          <a:xfrm>
            <a:off x="6149975" y="4578350"/>
            <a:ext cx="1284288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標字</a:t>
            </a:r>
          </a:p>
        </p:txBody>
      </p:sp>
      <p:sp>
        <p:nvSpPr>
          <p:cNvPr id="41989" name="AutoShape 3"/>
          <p:cNvSpPr>
            <a:spLocks noChangeArrowheads="1"/>
          </p:cNvSpPr>
          <p:nvPr/>
        </p:nvSpPr>
        <p:spPr bwMode="auto">
          <a:xfrm>
            <a:off x="7267575" y="3771900"/>
            <a:ext cx="1417638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數位典藏</a:t>
            </a:r>
          </a:p>
        </p:txBody>
      </p:sp>
      <p:sp>
        <p:nvSpPr>
          <p:cNvPr id="41990" name="AutoShape 4"/>
          <p:cNvSpPr>
            <a:spLocks noChangeArrowheads="1"/>
          </p:cNvSpPr>
          <p:nvPr/>
        </p:nvSpPr>
        <p:spPr bwMode="auto">
          <a:xfrm>
            <a:off x="598488" y="3771900"/>
            <a:ext cx="1304925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41991" name="AutoShape 5"/>
          <p:cNvSpPr>
            <a:spLocks noChangeArrowheads="1"/>
          </p:cNvSpPr>
          <p:nvPr/>
        </p:nvSpPr>
        <p:spPr bwMode="auto">
          <a:xfrm>
            <a:off x="1649413" y="5627688"/>
            <a:ext cx="1416050" cy="80962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教育部例句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教育部附錄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教育部辭典</a:t>
            </a:r>
          </a:p>
        </p:txBody>
      </p:sp>
      <p:sp>
        <p:nvSpPr>
          <p:cNvPr id="41992" name="AutoShape 6"/>
          <p:cNvSpPr>
            <a:spLocks noChangeArrowheads="1"/>
          </p:cNvSpPr>
          <p:nvPr/>
        </p:nvSpPr>
        <p:spPr bwMode="auto">
          <a:xfrm>
            <a:off x="1730375" y="4594225"/>
            <a:ext cx="1284288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斷詞</a:t>
            </a:r>
          </a:p>
        </p:txBody>
      </p:sp>
      <p:sp>
        <p:nvSpPr>
          <p:cNvPr id="41993" name="AutoShape 7"/>
          <p:cNvSpPr>
            <a:spLocks noChangeArrowheads="1"/>
          </p:cNvSpPr>
          <p:nvPr/>
        </p:nvSpPr>
        <p:spPr bwMode="auto">
          <a:xfrm>
            <a:off x="6080125" y="5643563"/>
            <a:ext cx="1416050" cy="80962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教育部例句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教育部附錄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教育部辭典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整理流程圖－第一擺</a:t>
            </a:r>
            <a:endParaRPr lang="zh-TW" altLang="zh-TW"/>
          </a:p>
        </p:txBody>
      </p:sp>
      <p:sp>
        <p:nvSpPr>
          <p:cNvPr id="43011" name="內容版面配置區 3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endParaRPr lang="zh-TW" altLang="en-US" smtClean="0"/>
          </a:p>
        </p:txBody>
      </p:sp>
      <p:sp>
        <p:nvSpPr>
          <p:cNvPr id="43012" name="AutoShape 2"/>
          <p:cNvSpPr>
            <a:spLocks noChangeArrowheads="1"/>
          </p:cNvSpPr>
          <p:nvPr/>
        </p:nvSpPr>
        <p:spPr bwMode="auto">
          <a:xfrm>
            <a:off x="6149975" y="4578350"/>
            <a:ext cx="1284288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標字</a:t>
            </a:r>
          </a:p>
        </p:txBody>
      </p:sp>
      <p:sp>
        <p:nvSpPr>
          <p:cNvPr id="43013" name="AutoShape 3"/>
          <p:cNvSpPr>
            <a:spLocks noChangeArrowheads="1"/>
          </p:cNvSpPr>
          <p:nvPr/>
        </p:nvSpPr>
        <p:spPr bwMode="auto">
          <a:xfrm>
            <a:off x="7267575" y="3771900"/>
            <a:ext cx="1417638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數位典藏</a:t>
            </a:r>
          </a:p>
        </p:txBody>
      </p:sp>
      <p:sp>
        <p:nvSpPr>
          <p:cNvPr id="43014" name="AutoShape 4"/>
          <p:cNvSpPr>
            <a:spLocks noChangeArrowheads="1"/>
          </p:cNvSpPr>
          <p:nvPr/>
        </p:nvSpPr>
        <p:spPr bwMode="auto">
          <a:xfrm>
            <a:off x="598488" y="3771900"/>
            <a:ext cx="1304925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43015" name="AutoShape 5"/>
          <p:cNvSpPr>
            <a:spLocks noChangeArrowheads="1"/>
          </p:cNvSpPr>
          <p:nvPr/>
        </p:nvSpPr>
        <p:spPr bwMode="auto">
          <a:xfrm>
            <a:off x="1649413" y="5627688"/>
            <a:ext cx="1416050" cy="80962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教育部例句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教育部附錄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教育部辭典</a:t>
            </a:r>
          </a:p>
        </p:txBody>
      </p:sp>
      <p:sp>
        <p:nvSpPr>
          <p:cNvPr id="43016" name="AutoShape 6"/>
          <p:cNvSpPr>
            <a:spLocks noChangeArrowheads="1"/>
          </p:cNvSpPr>
          <p:nvPr/>
        </p:nvSpPr>
        <p:spPr bwMode="auto">
          <a:xfrm>
            <a:off x="1730375" y="4594225"/>
            <a:ext cx="1284288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斷詞</a:t>
            </a:r>
          </a:p>
        </p:txBody>
      </p:sp>
      <p:sp>
        <p:nvSpPr>
          <p:cNvPr id="43017" name="AutoShape 7"/>
          <p:cNvSpPr>
            <a:spLocks noChangeArrowheads="1"/>
          </p:cNvSpPr>
          <p:nvPr/>
        </p:nvSpPr>
        <p:spPr bwMode="auto">
          <a:xfrm>
            <a:off x="6080125" y="5643563"/>
            <a:ext cx="1416050" cy="80962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教育部例句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教育部附錄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教育部辭典</a:t>
            </a:r>
          </a:p>
        </p:txBody>
      </p:sp>
      <p:sp>
        <p:nvSpPr>
          <p:cNvPr id="43018" name="AutoShape 8"/>
          <p:cNvSpPr>
            <a:spLocks noChangeArrowheads="1"/>
          </p:cNvSpPr>
          <p:nvPr/>
        </p:nvSpPr>
        <p:spPr bwMode="auto">
          <a:xfrm>
            <a:off x="4965700" y="2320925"/>
            <a:ext cx="1416050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01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數位典藏</a:t>
            </a:r>
          </a:p>
        </p:txBody>
      </p:sp>
      <p:sp>
        <p:nvSpPr>
          <p:cNvPr id="43019" name="AutoShape 9"/>
          <p:cNvSpPr>
            <a:spLocks noChangeArrowheads="1"/>
          </p:cNvSpPr>
          <p:nvPr/>
        </p:nvSpPr>
        <p:spPr bwMode="auto">
          <a:xfrm>
            <a:off x="2789238" y="2320925"/>
            <a:ext cx="1290637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01</a:t>
            </a:r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cxnSp>
        <p:nvCxnSpPr>
          <p:cNvPr id="43020" name="AutoShape 10"/>
          <p:cNvCxnSpPr>
            <a:cxnSpLocks noChangeShapeType="1"/>
            <a:stCxn id="43013" idx="1"/>
            <a:endCxn id="43018" idx="3"/>
          </p:cNvCxnSpPr>
          <p:nvPr/>
        </p:nvCxnSpPr>
        <p:spPr bwMode="auto">
          <a:xfrm flipH="1" flipV="1">
            <a:off x="6381750" y="2582863"/>
            <a:ext cx="885825" cy="1449387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3021" name="AutoShape 11"/>
          <p:cNvCxnSpPr>
            <a:cxnSpLocks noChangeShapeType="1"/>
            <a:stCxn id="43013" idx="0"/>
            <a:endCxn id="43019" idx="0"/>
          </p:cNvCxnSpPr>
          <p:nvPr/>
        </p:nvCxnSpPr>
        <p:spPr bwMode="auto">
          <a:xfrm rot="16200000" flipV="1">
            <a:off x="4979194" y="775494"/>
            <a:ext cx="1450975" cy="4541837"/>
          </a:xfrm>
          <a:prstGeom prst="bentConnector3">
            <a:avLst>
              <a:gd name="adj1" fmla="val 115764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3022" name="AutoShape 12"/>
          <p:cNvCxnSpPr>
            <a:cxnSpLocks noChangeShapeType="1"/>
            <a:stCxn id="43014" idx="3"/>
            <a:endCxn id="43019" idx="1"/>
          </p:cNvCxnSpPr>
          <p:nvPr/>
        </p:nvCxnSpPr>
        <p:spPr bwMode="auto">
          <a:xfrm flipV="1">
            <a:off x="1903413" y="2582863"/>
            <a:ext cx="885825" cy="144938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3023" name="AutoShape 13"/>
          <p:cNvCxnSpPr>
            <a:cxnSpLocks noChangeShapeType="1"/>
            <a:stCxn id="43019" idx="3"/>
            <a:endCxn id="43018" idx="1"/>
          </p:cNvCxnSpPr>
          <p:nvPr/>
        </p:nvCxnSpPr>
        <p:spPr bwMode="auto">
          <a:xfrm>
            <a:off x="4079875" y="2582863"/>
            <a:ext cx="88582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整理流程圖－第二擺</a:t>
            </a:r>
            <a:endParaRPr lang="zh-TW" altLang="zh-TW"/>
          </a:p>
        </p:txBody>
      </p:sp>
      <p:sp>
        <p:nvSpPr>
          <p:cNvPr id="44035" name="內容版面配置區 3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endParaRPr lang="zh-TW" altLang="en-US" smtClean="0"/>
          </a:p>
        </p:txBody>
      </p:sp>
      <p:sp>
        <p:nvSpPr>
          <p:cNvPr id="44036" name="AutoShape 2"/>
          <p:cNvSpPr>
            <a:spLocks noChangeArrowheads="1"/>
          </p:cNvSpPr>
          <p:nvPr/>
        </p:nvSpPr>
        <p:spPr bwMode="auto">
          <a:xfrm>
            <a:off x="6149975" y="4578350"/>
            <a:ext cx="1284288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標字</a:t>
            </a:r>
          </a:p>
        </p:txBody>
      </p:sp>
      <p:sp>
        <p:nvSpPr>
          <p:cNvPr id="44037" name="AutoShape 3"/>
          <p:cNvSpPr>
            <a:spLocks noChangeArrowheads="1"/>
          </p:cNvSpPr>
          <p:nvPr/>
        </p:nvSpPr>
        <p:spPr bwMode="auto">
          <a:xfrm>
            <a:off x="7267575" y="3771900"/>
            <a:ext cx="1417638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數位典藏</a:t>
            </a:r>
          </a:p>
        </p:txBody>
      </p:sp>
      <p:sp>
        <p:nvSpPr>
          <p:cNvPr id="44038" name="AutoShape 4"/>
          <p:cNvSpPr>
            <a:spLocks noChangeArrowheads="1"/>
          </p:cNvSpPr>
          <p:nvPr/>
        </p:nvSpPr>
        <p:spPr bwMode="auto">
          <a:xfrm>
            <a:off x="598488" y="3771900"/>
            <a:ext cx="1304925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44039" name="AutoShape 5"/>
          <p:cNvSpPr>
            <a:spLocks noChangeArrowheads="1"/>
          </p:cNvSpPr>
          <p:nvPr/>
        </p:nvSpPr>
        <p:spPr bwMode="auto">
          <a:xfrm>
            <a:off x="1649413" y="5627688"/>
            <a:ext cx="1416050" cy="80962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教育部例句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教育部附錄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教育部辭典</a:t>
            </a:r>
          </a:p>
        </p:txBody>
      </p:sp>
      <p:sp>
        <p:nvSpPr>
          <p:cNvPr id="44040" name="AutoShape 6"/>
          <p:cNvSpPr>
            <a:spLocks noChangeArrowheads="1"/>
          </p:cNvSpPr>
          <p:nvPr/>
        </p:nvSpPr>
        <p:spPr bwMode="auto">
          <a:xfrm>
            <a:off x="1730375" y="4594225"/>
            <a:ext cx="1284288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斷詞</a:t>
            </a:r>
          </a:p>
        </p:txBody>
      </p:sp>
      <p:sp>
        <p:nvSpPr>
          <p:cNvPr id="44041" name="AutoShape 7"/>
          <p:cNvSpPr>
            <a:spLocks noChangeArrowheads="1"/>
          </p:cNvSpPr>
          <p:nvPr/>
        </p:nvSpPr>
        <p:spPr bwMode="auto">
          <a:xfrm>
            <a:off x="6080125" y="5643563"/>
            <a:ext cx="1416050" cy="80962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教育部例句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教育部附錄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教育部辭典</a:t>
            </a:r>
          </a:p>
        </p:txBody>
      </p:sp>
      <p:sp>
        <p:nvSpPr>
          <p:cNvPr id="44042" name="AutoShape 8"/>
          <p:cNvSpPr>
            <a:spLocks noChangeArrowheads="1"/>
          </p:cNvSpPr>
          <p:nvPr/>
        </p:nvSpPr>
        <p:spPr bwMode="auto">
          <a:xfrm>
            <a:off x="4965700" y="2320925"/>
            <a:ext cx="1416050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01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數位典藏</a:t>
            </a:r>
          </a:p>
        </p:txBody>
      </p:sp>
      <p:sp>
        <p:nvSpPr>
          <p:cNvPr id="44043" name="AutoShape 9"/>
          <p:cNvSpPr>
            <a:spLocks noChangeArrowheads="1"/>
          </p:cNvSpPr>
          <p:nvPr/>
        </p:nvSpPr>
        <p:spPr bwMode="auto">
          <a:xfrm>
            <a:off x="2789238" y="2320925"/>
            <a:ext cx="1290637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01</a:t>
            </a:r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44044" name="AutoShape 10"/>
          <p:cNvSpPr>
            <a:spLocks noChangeArrowheads="1"/>
          </p:cNvSpPr>
          <p:nvPr/>
        </p:nvSpPr>
        <p:spPr bwMode="auto">
          <a:xfrm>
            <a:off x="4965700" y="2971800"/>
            <a:ext cx="1416050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02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數位典藏</a:t>
            </a:r>
          </a:p>
        </p:txBody>
      </p:sp>
      <p:sp>
        <p:nvSpPr>
          <p:cNvPr id="44045" name="AutoShape 11"/>
          <p:cNvSpPr>
            <a:spLocks noChangeArrowheads="1"/>
          </p:cNvSpPr>
          <p:nvPr/>
        </p:nvSpPr>
        <p:spPr bwMode="auto">
          <a:xfrm>
            <a:off x="2789238" y="2967038"/>
            <a:ext cx="1290637" cy="522287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02</a:t>
            </a:r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cxnSp>
        <p:nvCxnSpPr>
          <p:cNvPr id="44046" name="AutoShape 12"/>
          <p:cNvCxnSpPr>
            <a:cxnSpLocks noChangeShapeType="1"/>
            <a:stCxn id="44037" idx="1"/>
            <a:endCxn id="44042" idx="3"/>
          </p:cNvCxnSpPr>
          <p:nvPr/>
        </p:nvCxnSpPr>
        <p:spPr bwMode="auto">
          <a:xfrm flipH="1" flipV="1">
            <a:off x="6381750" y="2582863"/>
            <a:ext cx="885825" cy="1449387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047" name="AutoShape 13"/>
          <p:cNvCxnSpPr>
            <a:cxnSpLocks noChangeShapeType="1"/>
            <a:stCxn id="44037" idx="0"/>
            <a:endCxn id="44043" idx="0"/>
          </p:cNvCxnSpPr>
          <p:nvPr/>
        </p:nvCxnSpPr>
        <p:spPr bwMode="auto">
          <a:xfrm rot="16200000" flipV="1">
            <a:off x="4979194" y="775494"/>
            <a:ext cx="1450975" cy="4541837"/>
          </a:xfrm>
          <a:prstGeom prst="bentConnector3">
            <a:avLst>
              <a:gd name="adj1" fmla="val 115764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048" name="AutoShape 14"/>
          <p:cNvCxnSpPr>
            <a:cxnSpLocks noChangeShapeType="1"/>
            <a:stCxn id="44037" idx="1"/>
            <a:endCxn id="44044" idx="3"/>
          </p:cNvCxnSpPr>
          <p:nvPr/>
        </p:nvCxnSpPr>
        <p:spPr bwMode="auto">
          <a:xfrm flipH="1" flipV="1">
            <a:off x="6381750" y="3233738"/>
            <a:ext cx="885825" cy="798512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049" name="AutoShape 15"/>
          <p:cNvCxnSpPr>
            <a:cxnSpLocks noChangeShapeType="1"/>
            <a:stCxn id="44038" idx="3"/>
            <a:endCxn id="44043" idx="1"/>
          </p:cNvCxnSpPr>
          <p:nvPr/>
        </p:nvCxnSpPr>
        <p:spPr bwMode="auto">
          <a:xfrm flipV="1">
            <a:off x="1903413" y="2582863"/>
            <a:ext cx="885825" cy="144938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050" name="AutoShape 16"/>
          <p:cNvCxnSpPr>
            <a:cxnSpLocks noChangeShapeType="1"/>
            <a:stCxn id="44038" idx="3"/>
            <a:endCxn id="44045" idx="1"/>
          </p:cNvCxnSpPr>
          <p:nvPr/>
        </p:nvCxnSpPr>
        <p:spPr bwMode="auto">
          <a:xfrm flipV="1">
            <a:off x="1903413" y="3228975"/>
            <a:ext cx="885825" cy="80486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051" name="AutoShape 17"/>
          <p:cNvCxnSpPr>
            <a:cxnSpLocks noChangeShapeType="1"/>
            <a:stCxn id="44043" idx="3"/>
            <a:endCxn id="44042" idx="1"/>
          </p:cNvCxnSpPr>
          <p:nvPr/>
        </p:nvCxnSpPr>
        <p:spPr bwMode="auto">
          <a:xfrm>
            <a:off x="4079875" y="2582863"/>
            <a:ext cx="88582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052" name="AutoShape 18"/>
          <p:cNvCxnSpPr>
            <a:cxnSpLocks noChangeShapeType="1"/>
            <a:stCxn id="44045" idx="3"/>
            <a:endCxn id="44044" idx="1"/>
          </p:cNvCxnSpPr>
          <p:nvPr/>
        </p:nvCxnSpPr>
        <p:spPr bwMode="auto">
          <a:xfrm>
            <a:off x="4079875" y="3228975"/>
            <a:ext cx="885825" cy="6350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053" name="AutoShape 19"/>
          <p:cNvCxnSpPr>
            <a:cxnSpLocks noChangeShapeType="1"/>
            <a:stCxn id="44042" idx="1"/>
            <a:endCxn id="44045" idx="3"/>
          </p:cNvCxnSpPr>
          <p:nvPr/>
        </p:nvCxnSpPr>
        <p:spPr bwMode="auto">
          <a:xfrm flipH="1">
            <a:off x="4079875" y="2582863"/>
            <a:ext cx="885825" cy="64611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整理流程圖－第三擺</a:t>
            </a:r>
            <a:endParaRPr lang="zh-TW" altLang="zh-TW"/>
          </a:p>
        </p:txBody>
      </p:sp>
      <p:sp>
        <p:nvSpPr>
          <p:cNvPr id="45059" name="內容版面配置區 3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endParaRPr lang="zh-TW" altLang="en-US" smtClean="0"/>
          </a:p>
        </p:txBody>
      </p:sp>
      <p:sp>
        <p:nvSpPr>
          <p:cNvPr id="45060" name="AutoShape 2"/>
          <p:cNvSpPr>
            <a:spLocks noChangeArrowheads="1"/>
          </p:cNvSpPr>
          <p:nvPr/>
        </p:nvSpPr>
        <p:spPr bwMode="auto">
          <a:xfrm>
            <a:off x="6149975" y="4578350"/>
            <a:ext cx="1284288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標字</a:t>
            </a:r>
          </a:p>
        </p:txBody>
      </p:sp>
      <p:sp>
        <p:nvSpPr>
          <p:cNvPr id="45061" name="AutoShape 3"/>
          <p:cNvSpPr>
            <a:spLocks noChangeArrowheads="1"/>
          </p:cNvSpPr>
          <p:nvPr/>
        </p:nvSpPr>
        <p:spPr bwMode="auto">
          <a:xfrm>
            <a:off x="7267575" y="3771900"/>
            <a:ext cx="1417638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數位典藏</a:t>
            </a:r>
          </a:p>
        </p:txBody>
      </p:sp>
      <p:sp>
        <p:nvSpPr>
          <p:cNvPr id="45062" name="AutoShape 4"/>
          <p:cNvSpPr>
            <a:spLocks noChangeArrowheads="1"/>
          </p:cNvSpPr>
          <p:nvPr/>
        </p:nvSpPr>
        <p:spPr bwMode="auto">
          <a:xfrm>
            <a:off x="598488" y="3771900"/>
            <a:ext cx="1304925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45063" name="AutoShape 5"/>
          <p:cNvSpPr>
            <a:spLocks noChangeArrowheads="1"/>
          </p:cNvSpPr>
          <p:nvPr/>
        </p:nvSpPr>
        <p:spPr bwMode="auto">
          <a:xfrm>
            <a:off x="1649413" y="5627688"/>
            <a:ext cx="1416050" cy="80962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教育部例句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教育部附錄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教育部辭典</a:t>
            </a:r>
          </a:p>
        </p:txBody>
      </p:sp>
      <p:sp>
        <p:nvSpPr>
          <p:cNvPr id="45064" name="AutoShape 6"/>
          <p:cNvSpPr>
            <a:spLocks noChangeArrowheads="1"/>
          </p:cNvSpPr>
          <p:nvPr/>
        </p:nvSpPr>
        <p:spPr bwMode="auto">
          <a:xfrm>
            <a:off x="1730375" y="4594225"/>
            <a:ext cx="1284288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斷詞</a:t>
            </a:r>
          </a:p>
        </p:txBody>
      </p:sp>
      <p:sp>
        <p:nvSpPr>
          <p:cNvPr id="45065" name="AutoShape 7"/>
          <p:cNvSpPr>
            <a:spLocks noChangeArrowheads="1"/>
          </p:cNvSpPr>
          <p:nvPr/>
        </p:nvSpPr>
        <p:spPr bwMode="auto">
          <a:xfrm>
            <a:off x="6080125" y="5643563"/>
            <a:ext cx="1416050" cy="80962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教育部例句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教育部附錄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教育部辭典</a:t>
            </a:r>
          </a:p>
        </p:txBody>
      </p:sp>
      <p:sp>
        <p:nvSpPr>
          <p:cNvPr id="45066" name="AutoShape 8"/>
          <p:cNvSpPr>
            <a:spLocks noChangeArrowheads="1"/>
          </p:cNvSpPr>
          <p:nvPr/>
        </p:nvSpPr>
        <p:spPr bwMode="auto">
          <a:xfrm>
            <a:off x="4965700" y="2320925"/>
            <a:ext cx="1416050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01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數位典藏</a:t>
            </a:r>
          </a:p>
        </p:txBody>
      </p:sp>
      <p:sp>
        <p:nvSpPr>
          <p:cNvPr id="45067" name="AutoShape 9"/>
          <p:cNvSpPr>
            <a:spLocks noChangeArrowheads="1"/>
          </p:cNvSpPr>
          <p:nvPr/>
        </p:nvSpPr>
        <p:spPr bwMode="auto">
          <a:xfrm>
            <a:off x="2789238" y="2320925"/>
            <a:ext cx="1290637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01</a:t>
            </a:r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45068" name="AutoShape 10"/>
          <p:cNvSpPr>
            <a:spLocks noChangeArrowheads="1"/>
          </p:cNvSpPr>
          <p:nvPr/>
        </p:nvSpPr>
        <p:spPr bwMode="auto">
          <a:xfrm>
            <a:off x="4965700" y="2971800"/>
            <a:ext cx="1416050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02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數位典藏</a:t>
            </a:r>
          </a:p>
        </p:txBody>
      </p:sp>
      <p:sp>
        <p:nvSpPr>
          <p:cNvPr id="45069" name="AutoShape 11"/>
          <p:cNvSpPr>
            <a:spLocks noChangeArrowheads="1"/>
          </p:cNvSpPr>
          <p:nvPr/>
        </p:nvSpPr>
        <p:spPr bwMode="auto">
          <a:xfrm>
            <a:off x="2789238" y="2967038"/>
            <a:ext cx="1290637" cy="522287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02</a:t>
            </a:r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45070" name="AutoShape 12"/>
          <p:cNvSpPr>
            <a:spLocks noChangeArrowheads="1"/>
          </p:cNvSpPr>
          <p:nvPr/>
        </p:nvSpPr>
        <p:spPr bwMode="auto">
          <a:xfrm>
            <a:off x="2789238" y="3611563"/>
            <a:ext cx="1290637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03</a:t>
            </a:r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45071" name="AutoShape 13"/>
          <p:cNvSpPr>
            <a:spLocks noChangeArrowheads="1"/>
          </p:cNvSpPr>
          <p:nvPr/>
        </p:nvSpPr>
        <p:spPr bwMode="auto">
          <a:xfrm>
            <a:off x="4965700" y="3621088"/>
            <a:ext cx="1416050" cy="522287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03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數位典藏</a:t>
            </a:r>
          </a:p>
        </p:txBody>
      </p:sp>
      <p:cxnSp>
        <p:nvCxnSpPr>
          <p:cNvPr id="45072" name="AutoShape 14"/>
          <p:cNvCxnSpPr>
            <a:cxnSpLocks noChangeShapeType="1"/>
            <a:stCxn id="45061" idx="1"/>
            <a:endCxn id="45066" idx="3"/>
          </p:cNvCxnSpPr>
          <p:nvPr/>
        </p:nvCxnSpPr>
        <p:spPr bwMode="auto">
          <a:xfrm flipH="1" flipV="1">
            <a:off x="6381750" y="2582863"/>
            <a:ext cx="885825" cy="1449387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73" name="AutoShape 15"/>
          <p:cNvCxnSpPr>
            <a:cxnSpLocks noChangeShapeType="1"/>
            <a:stCxn id="45061" idx="0"/>
            <a:endCxn id="45067" idx="0"/>
          </p:cNvCxnSpPr>
          <p:nvPr/>
        </p:nvCxnSpPr>
        <p:spPr bwMode="auto">
          <a:xfrm rot="16200000" flipV="1">
            <a:off x="4979194" y="775494"/>
            <a:ext cx="1450975" cy="4541837"/>
          </a:xfrm>
          <a:prstGeom prst="bentConnector3">
            <a:avLst>
              <a:gd name="adj1" fmla="val 115764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74" name="AutoShape 16"/>
          <p:cNvCxnSpPr>
            <a:cxnSpLocks noChangeShapeType="1"/>
            <a:stCxn id="45061" idx="1"/>
            <a:endCxn id="45068" idx="3"/>
          </p:cNvCxnSpPr>
          <p:nvPr/>
        </p:nvCxnSpPr>
        <p:spPr bwMode="auto">
          <a:xfrm flipH="1" flipV="1">
            <a:off x="6381750" y="3233738"/>
            <a:ext cx="885825" cy="798512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75" name="AutoShape 17"/>
          <p:cNvCxnSpPr>
            <a:cxnSpLocks noChangeShapeType="1"/>
            <a:stCxn id="45061" idx="1"/>
            <a:endCxn id="45071" idx="3"/>
          </p:cNvCxnSpPr>
          <p:nvPr/>
        </p:nvCxnSpPr>
        <p:spPr bwMode="auto">
          <a:xfrm flipH="1" flipV="1">
            <a:off x="6381750" y="3883025"/>
            <a:ext cx="885825" cy="149225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76" name="AutoShape 18"/>
          <p:cNvCxnSpPr>
            <a:cxnSpLocks noChangeShapeType="1"/>
            <a:stCxn id="45062" idx="3"/>
            <a:endCxn id="45070" idx="1"/>
          </p:cNvCxnSpPr>
          <p:nvPr/>
        </p:nvCxnSpPr>
        <p:spPr bwMode="auto">
          <a:xfrm flipV="1">
            <a:off x="1903413" y="3873500"/>
            <a:ext cx="885825" cy="1587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77" name="AutoShape 19"/>
          <p:cNvCxnSpPr>
            <a:cxnSpLocks noChangeShapeType="1"/>
            <a:stCxn id="45062" idx="3"/>
            <a:endCxn id="45067" idx="1"/>
          </p:cNvCxnSpPr>
          <p:nvPr/>
        </p:nvCxnSpPr>
        <p:spPr bwMode="auto">
          <a:xfrm flipV="1">
            <a:off x="1903413" y="2582863"/>
            <a:ext cx="885825" cy="144938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78" name="AutoShape 20"/>
          <p:cNvCxnSpPr>
            <a:cxnSpLocks noChangeShapeType="1"/>
            <a:stCxn id="45062" idx="3"/>
            <a:endCxn id="45069" idx="1"/>
          </p:cNvCxnSpPr>
          <p:nvPr/>
        </p:nvCxnSpPr>
        <p:spPr bwMode="auto">
          <a:xfrm flipV="1">
            <a:off x="1903413" y="3228975"/>
            <a:ext cx="885825" cy="80486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5079" name="Text Box 21"/>
          <p:cNvSpPr txBox="1">
            <a:spLocks noChangeArrowheads="1"/>
          </p:cNvSpPr>
          <p:nvPr/>
        </p:nvSpPr>
        <p:spPr bwMode="auto">
          <a:xfrm>
            <a:off x="4011613" y="4316413"/>
            <a:ext cx="719137" cy="52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eaVert" lIns="81639" tIns="65506" rIns="81639" bIns="40820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rtl="1" eaLnBrk="1" hangingPunct="1"/>
            <a:r>
              <a:rPr lang="en-US" altLang="zh-TW">
                <a:solidFill>
                  <a:srgbClr val="000000"/>
                </a:solidFill>
              </a:rPr>
              <a:t>……</a:t>
            </a:r>
          </a:p>
        </p:txBody>
      </p:sp>
      <p:cxnSp>
        <p:nvCxnSpPr>
          <p:cNvPr id="45080" name="AutoShape 22"/>
          <p:cNvCxnSpPr>
            <a:cxnSpLocks noChangeShapeType="1"/>
            <a:stCxn id="45067" idx="3"/>
            <a:endCxn id="45066" idx="1"/>
          </p:cNvCxnSpPr>
          <p:nvPr/>
        </p:nvCxnSpPr>
        <p:spPr bwMode="auto">
          <a:xfrm>
            <a:off x="4079875" y="2582863"/>
            <a:ext cx="88582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81" name="AutoShape 23"/>
          <p:cNvCxnSpPr>
            <a:cxnSpLocks noChangeShapeType="1"/>
            <a:stCxn id="45069" idx="3"/>
            <a:endCxn id="45068" idx="1"/>
          </p:cNvCxnSpPr>
          <p:nvPr/>
        </p:nvCxnSpPr>
        <p:spPr bwMode="auto">
          <a:xfrm>
            <a:off x="4079875" y="3228975"/>
            <a:ext cx="885825" cy="6350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82" name="AutoShape 24"/>
          <p:cNvCxnSpPr>
            <a:cxnSpLocks noChangeShapeType="1"/>
            <a:stCxn id="45070" idx="3"/>
            <a:endCxn id="45071" idx="1"/>
          </p:cNvCxnSpPr>
          <p:nvPr/>
        </p:nvCxnSpPr>
        <p:spPr bwMode="auto">
          <a:xfrm>
            <a:off x="4079875" y="3873500"/>
            <a:ext cx="885825" cy="9525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83" name="AutoShape 25"/>
          <p:cNvCxnSpPr>
            <a:cxnSpLocks noChangeShapeType="1"/>
            <a:stCxn id="45068" idx="1"/>
            <a:endCxn id="45070" idx="3"/>
          </p:cNvCxnSpPr>
          <p:nvPr/>
        </p:nvCxnSpPr>
        <p:spPr bwMode="auto">
          <a:xfrm flipH="1">
            <a:off x="4079875" y="3233738"/>
            <a:ext cx="885825" cy="63976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84" name="AutoShape 26"/>
          <p:cNvCxnSpPr>
            <a:cxnSpLocks noChangeShapeType="1"/>
            <a:stCxn id="45066" idx="1"/>
            <a:endCxn id="45069" idx="3"/>
          </p:cNvCxnSpPr>
          <p:nvPr/>
        </p:nvCxnSpPr>
        <p:spPr bwMode="auto">
          <a:xfrm flipH="1">
            <a:off x="4079875" y="2582863"/>
            <a:ext cx="885825" cy="64611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實驗結果</a:t>
            </a:r>
            <a:endParaRPr lang="zh-TW" altLang="zh-TW"/>
          </a:p>
        </p:txBody>
      </p:sp>
      <p:sp>
        <p:nvSpPr>
          <p:cNvPr id="44035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3082925"/>
          </a:xfrm>
        </p:spPr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zh-TW" altLang="zh-TW" dirty="0" smtClean="0"/>
              <a:t>訓練語料</a:t>
            </a:r>
          </a:p>
          <a:p>
            <a:pPr lvl="1" eaLnBrk="1" hangingPunct="1">
              <a:defRPr/>
            </a:pPr>
            <a:r>
              <a:rPr lang="zh-TW" altLang="en-US" dirty="0"/>
              <a:t>新聞</a:t>
            </a:r>
            <a:r>
              <a:rPr lang="en-US" altLang="zh-TW" dirty="0" smtClean="0"/>
              <a:t>57167</a:t>
            </a:r>
            <a:r>
              <a:rPr lang="zh-TW" altLang="zh-TW" dirty="0" smtClean="0"/>
              <a:t>佮教育部</a:t>
            </a:r>
            <a:r>
              <a:rPr lang="en-US" altLang="zh-TW" dirty="0" smtClean="0"/>
              <a:t>31200</a:t>
            </a:r>
            <a:r>
              <a:rPr lang="zh-TW" altLang="zh-TW" dirty="0" smtClean="0"/>
              <a:t>句</a:t>
            </a:r>
          </a:p>
          <a:p>
            <a:pPr eaLnBrk="1" hangingPunct="1">
              <a:defRPr/>
            </a:pPr>
            <a:r>
              <a:rPr lang="zh-TW" altLang="zh-TW" dirty="0" smtClean="0"/>
              <a:t>試驗語料</a:t>
            </a:r>
          </a:p>
          <a:p>
            <a:pPr lvl="1" eaLnBrk="1" hangingPunct="1">
              <a:defRPr/>
            </a:pPr>
            <a:r>
              <a:rPr lang="zh-TW" altLang="en-US" dirty="0"/>
              <a:t>新聞</a:t>
            </a:r>
            <a:r>
              <a:rPr lang="en-US" altLang="zh-TW" dirty="0" smtClean="0"/>
              <a:t>6954</a:t>
            </a:r>
            <a:r>
              <a:rPr lang="zh-TW" altLang="zh-TW" dirty="0" smtClean="0"/>
              <a:t>佮教育部</a:t>
            </a:r>
            <a:r>
              <a:rPr lang="en-US" altLang="zh-TW" dirty="0" smtClean="0"/>
              <a:t>3493</a:t>
            </a:r>
            <a:r>
              <a:rPr lang="zh-TW" altLang="zh-TW" dirty="0" smtClean="0"/>
              <a:t>句</a:t>
            </a:r>
          </a:p>
          <a:p>
            <a:pPr eaLnBrk="1" hangingPunct="1">
              <a:defRPr/>
            </a:pPr>
            <a:r>
              <a:rPr lang="zh-TW" altLang="zh-TW" dirty="0" smtClean="0"/>
              <a:t>語言模型</a:t>
            </a:r>
          </a:p>
          <a:p>
            <a:pPr lvl="1" eaLnBrk="1" hangingPunct="1">
              <a:defRPr/>
            </a:pPr>
            <a:r>
              <a:rPr lang="zh-TW" altLang="zh-TW" dirty="0" smtClean="0"/>
              <a:t>訓練語料佮教育部附錄句</a:t>
            </a:r>
            <a:r>
              <a:rPr lang="en-US" altLang="zh-TW" dirty="0" smtClean="0"/>
              <a:t>388</a:t>
            </a:r>
            <a:r>
              <a:rPr lang="zh-TW" altLang="zh-TW" dirty="0" smtClean="0"/>
              <a:t>句</a:t>
            </a:r>
            <a:endParaRPr lang="en-US" altLang="zh-TW" dirty="0" smtClean="0"/>
          </a:p>
          <a:p>
            <a:pPr eaLnBrk="1" hangingPunct="1">
              <a:defRPr/>
            </a:pPr>
            <a:r>
              <a:rPr lang="zh-TW" altLang="en-US" dirty="0" smtClean="0"/>
              <a:t>分數以</a:t>
            </a:r>
            <a:r>
              <a:rPr lang="zh-TW" altLang="en-US" dirty="0"/>
              <a:t>詞為單位</a:t>
            </a:r>
            <a:endParaRPr lang="zh-TW" altLang="zh-TW" dirty="0" smtClean="0"/>
          </a:p>
        </p:txBody>
      </p:sp>
      <p:graphicFrame>
        <p:nvGraphicFramePr>
          <p:cNvPr id="32771" name="Group 3"/>
          <p:cNvGraphicFramePr>
            <a:graphicFrameLocks noGrp="1"/>
          </p:cNvGraphicFramePr>
          <p:nvPr/>
        </p:nvGraphicFramePr>
        <p:xfrm>
          <a:off x="1000125" y="4789488"/>
          <a:ext cx="6318250" cy="1771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3074"/>
                <a:gridCol w="1263074"/>
                <a:gridCol w="1264514"/>
                <a:gridCol w="1263074"/>
                <a:gridCol w="1264514"/>
              </a:tblGrid>
              <a:tr h="492605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整理幾擺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0*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</a:tr>
              <a:tr h="642403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zh-TW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語言模型</a:t>
                      </a:r>
                    </a:p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zh-TW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無加典藏</a:t>
                      </a:r>
                      <a:endParaRPr kumimoji="0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50.57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53.91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53.91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53.91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</a:tr>
              <a:tr h="636642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zh-TW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語言模型</a:t>
                      </a:r>
                    </a:p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zh-TW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加典藏</a:t>
                      </a:r>
                      <a:endParaRPr kumimoji="0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49.50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51.94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51.97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51.97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</a:tr>
            </a:tbl>
          </a:graphicData>
        </a:graphic>
      </p:graphicFrame>
      <p:sp>
        <p:nvSpPr>
          <p:cNvPr id="46110" name="Text Box 57"/>
          <p:cNvSpPr txBox="1">
            <a:spLocks noChangeArrowheads="1"/>
          </p:cNvSpPr>
          <p:nvPr/>
        </p:nvSpPr>
        <p:spPr bwMode="auto">
          <a:xfrm>
            <a:off x="1293813" y="6518275"/>
            <a:ext cx="290195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0*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：</a:t>
            </a:r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只用教育部辭典斷詞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小結</a:t>
            </a:r>
            <a:endParaRPr lang="zh-TW" altLang="zh-TW"/>
          </a:p>
        </p:txBody>
      </p:sp>
      <p:sp>
        <p:nvSpPr>
          <p:cNvPr id="4710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smtClean="0"/>
              <a:t>佇使用仝款的語料時</a:t>
            </a:r>
          </a:p>
          <a:p>
            <a:pPr lvl="1" eaLnBrk="1" hangingPunct="1"/>
            <a:r>
              <a:rPr lang="zh-TW" altLang="zh-TW" smtClean="0"/>
              <a:t>典藏佮</a:t>
            </a:r>
            <a:r>
              <a:rPr lang="zh-TW" altLang="en-US" smtClean="0"/>
              <a:t>新聞</a:t>
            </a:r>
            <a:r>
              <a:rPr lang="zh-TW" altLang="zh-TW" smtClean="0"/>
              <a:t>有互相整理過，分數有較懸</a:t>
            </a:r>
          </a:p>
          <a:p>
            <a:pPr eaLnBrk="1" hangingPunct="1"/>
            <a:r>
              <a:rPr lang="zh-TW" altLang="zh-TW" smtClean="0"/>
              <a:t>摻典藏做語言模型</a:t>
            </a:r>
          </a:p>
          <a:p>
            <a:pPr lvl="1" eaLnBrk="1" hangingPunct="1"/>
            <a:r>
              <a:rPr lang="zh-TW" altLang="zh-TW" smtClean="0"/>
              <a:t>分數降落來</a:t>
            </a:r>
          </a:p>
          <a:p>
            <a:pPr lvl="1" eaLnBrk="1" hangingPunct="1"/>
            <a:r>
              <a:rPr lang="zh-TW" altLang="zh-TW" smtClean="0"/>
              <a:t>因為典藏對訓練佮試驗語料來講是外部的資料</a:t>
            </a:r>
          </a:p>
          <a:p>
            <a:pPr eaLnBrk="1" hangingPunct="1"/>
            <a:r>
              <a:rPr lang="zh-TW" altLang="zh-TW" smtClean="0"/>
              <a:t>分數一息仔就收斂</a:t>
            </a:r>
          </a:p>
          <a:p>
            <a:pPr lvl="1" eaLnBrk="1" hangingPunct="1"/>
            <a:r>
              <a:rPr lang="zh-TW" altLang="en-US" smtClean="0"/>
              <a:t>新聞</a:t>
            </a:r>
            <a:r>
              <a:rPr lang="zh-TW" altLang="zh-TW" smtClean="0"/>
              <a:t>語料做第一擺就收斂</a:t>
            </a:r>
          </a:p>
          <a:p>
            <a:pPr lvl="1" eaLnBrk="1" hangingPunct="1"/>
            <a:r>
              <a:rPr lang="zh-TW" altLang="zh-TW" smtClean="0"/>
              <a:t>典藏到第二擺就收斂</a:t>
            </a:r>
          </a:p>
          <a:p>
            <a:pPr lvl="1" eaLnBrk="1" hangingPunct="1"/>
            <a:r>
              <a:rPr lang="zh-TW" altLang="zh-TW" smtClean="0"/>
              <a:t>整理免傷濟擺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第</a:t>
            </a:r>
            <a:r>
              <a:rPr lang="zh-TW" altLang="en-US" dirty="0" smtClean="0"/>
              <a:t>五</a:t>
            </a:r>
            <a:r>
              <a:rPr lang="zh-TW" altLang="zh-TW" dirty="0" smtClean="0"/>
              <a:t>節：</a:t>
            </a:r>
            <a:r>
              <a:rPr lang="zh-TW" altLang="en-US" dirty="0" smtClean="0"/>
              <a:t>語言分類</a:t>
            </a:r>
            <a:endParaRPr lang="zh-TW" altLang="zh-TW" dirty="0"/>
          </a:p>
        </p:txBody>
      </p:sp>
      <p:sp>
        <p:nvSpPr>
          <p:cNvPr id="48131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目的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想欲加閣較濟語料，予翻譯佮穩定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這馬</a:t>
            </a:r>
            <a:r>
              <a:rPr lang="zh-TW" altLang="zh-TW" dirty="0" smtClean="0"/>
              <a:t>閩南語語料四十萬句</a:t>
            </a:r>
            <a:r>
              <a:rPr lang="zh-TW" altLang="en-US" dirty="0" smtClean="0"/>
              <a:t>爾爾</a:t>
            </a:r>
            <a:endParaRPr lang="zh-TW" altLang="zh-TW" dirty="0" smtClean="0"/>
          </a:p>
          <a:p>
            <a:pPr lvl="1" eaLnBrk="1" hangingPunct="1"/>
            <a:r>
              <a:rPr lang="zh-TW" altLang="zh-TW" dirty="0" smtClean="0"/>
              <a:t>對網路頂收集</a:t>
            </a:r>
            <a:r>
              <a:rPr lang="zh-TW" altLang="en-US" dirty="0" smtClean="0"/>
              <a:t>語料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毋過</a:t>
            </a:r>
            <a:r>
              <a:rPr lang="zh-TW" altLang="zh-TW" dirty="0" smtClean="0"/>
              <a:t>網路頂</a:t>
            </a:r>
            <a:r>
              <a:rPr lang="zh-TW" altLang="en-US" dirty="0" smtClean="0"/>
              <a:t>的</a:t>
            </a:r>
            <a:r>
              <a:rPr lang="zh-TW" altLang="zh-TW" dirty="0" smtClean="0"/>
              <a:t>語料</a:t>
            </a:r>
            <a:r>
              <a:rPr lang="zh-TW" altLang="en-US" dirty="0" smtClean="0"/>
              <a:t>百百款</a:t>
            </a:r>
            <a:endParaRPr lang="en-US" altLang="zh-TW" dirty="0" smtClean="0"/>
          </a:p>
          <a:p>
            <a:pPr lvl="2" eaLnBrk="1" hangingPunct="1"/>
            <a:endParaRPr lang="en-US" altLang="zh-TW" dirty="0"/>
          </a:p>
          <a:p>
            <a:pPr eaLnBrk="1" hangingPunct="1"/>
            <a:r>
              <a:rPr lang="zh-TW" altLang="en-US" dirty="0" smtClean="0"/>
              <a:t>問題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分類網頁中的閩南語佮華語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閩南語網頁內底定定有華語</a:t>
            </a:r>
            <a:endParaRPr lang="en-US" altLang="zh-TW" dirty="0" smtClean="0"/>
          </a:p>
        </p:txBody>
      </p:sp>
      <p:grpSp>
        <p:nvGrpSpPr>
          <p:cNvPr id="22" name="群組 21"/>
          <p:cNvGrpSpPr/>
          <p:nvPr/>
        </p:nvGrpSpPr>
        <p:grpSpPr>
          <a:xfrm>
            <a:off x="5612935" y="2650345"/>
            <a:ext cx="2634911" cy="3165766"/>
            <a:chOff x="6258253" y="2657724"/>
            <a:chExt cx="2634911" cy="3165766"/>
          </a:xfrm>
        </p:grpSpPr>
        <p:sp>
          <p:nvSpPr>
            <p:cNvPr id="6" name="AutoShape 26"/>
            <p:cNvSpPr>
              <a:spLocks noChangeArrowheads="1"/>
            </p:cNvSpPr>
            <p:nvPr/>
          </p:nvSpPr>
          <p:spPr bwMode="auto">
            <a:xfrm>
              <a:off x="6930391" y="3643277"/>
              <a:ext cx="1290636" cy="1194660"/>
            </a:xfrm>
            <a:prstGeom prst="diamond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判斷語言</a:t>
              </a:r>
            </a:p>
          </p:txBody>
        </p:sp>
        <p:sp>
          <p:nvSpPr>
            <p:cNvPr id="8" name="AutoShape 6"/>
            <p:cNvSpPr>
              <a:spLocks noChangeArrowheads="1"/>
            </p:cNvSpPr>
            <p:nvPr/>
          </p:nvSpPr>
          <p:spPr bwMode="auto">
            <a:xfrm>
              <a:off x="6930391" y="2657724"/>
              <a:ext cx="1290638" cy="522288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一段一段</a:t>
              </a:r>
              <a:endParaRPr lang="en-US" altLang="zh-TW" dirty="0" smtClean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的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網頁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9" name="AutoShape 8"/>
            <p:cNvSpPr>
              <a:spLocks noChangeArrowheads="1"/>
            </p:cNvSpPr>
            <p:nvPr/>
          </p:nvSpPr>
          <p:spPr bwMode="auto">
            <a:xfrm>
              <a:off x="6258253" y="5301203"/>
              <a:ext cx="1008796" cy="522287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閩南語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10" name="AutoShape 8"/>
            <p:cNvSpPr>
              <a:spLocks noChangeArrowheads="1"/>
            </p:cNvSpPr>
            <p:nvPr/>
          </p:nvSpPr>
          <p:spPr bwMode="auto">
            <a:xfrm>
              <a:off x="7884368" y="5301202"/>
              <a:ext cx="1008796" cy="522287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華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語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3" name="直線單箭頭接點 2"/>
            <p:cNvCxnSpPr>
              <a:stCxn id="8" idx="2"/>
              <a:endCxn id="6" idx="0"/>
            </p:cNvCxnSpPr>
            <p:nvPr/>
          </p:nvCxnSpPr>
          <p:spPr bwMode="auto">
            <a:xfrm flipH="1">
              <a:off x="7575709" y="3180012"/>
              <a:ext cx="1" cy="463265"/>
            </a:xfrm>
            <a:prstGeom prst="straightConnector1">
              <a:avLst/>
            </a:prstGeom>
            <a:ln>
              <a:headEnd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線單箭頭接點 11"/>
            <p:cNvCxnSpPr>
              <a:stCxn id="6" idx="2"/>
              <a:endCxn id="9" idx="0"/>
            </p:cNvCxnSpPr>
            <p:nvPr/>
          </p:nvCxnSpPr>
          <p:spPr bwMode="auto">
            <a:xfrm flipH="1">
              <a:off x="6762651" y="4837937"/>
              <a:ext cx="813058" cy="463266"/>
            </a:xfrm>
            <a:prstGeom prst="straightConnector1">
              <a:avLst/>
            </a:prstGeom>
            <a:ln>
              <a:headEnd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線單箭頭接點 13"/>
            <p:cNvCxnSpPr>
              <a:stCxn id="6" idx="2"/>
              <a:endCxn id="10" idx="0"/>
            </p:cNvCxnSpPr>
            <p:nvPr/>
          </p:nvCxnSpPr>
          <p:spPr bwMode="auto">
            <a:xfrm>
              <a:off x="7575709" y="4837937"/>
              <a:ext cx="813057" cy="463265"/>
            </a:xfrm>
            <a:prstGeom prst="straightConnector1">
              <a:avLst/>
            </a:prstGeom>
            <a:ln>
              <a:headEnd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累積網路語料</a:t>
            </a:r>
            <a:endParaRPr lang="zh-TW" altLang="zh-TW"/>
          </a:p>
        </p:txBody>
      </p:sp>
      <p:sp>
        <p:nvSpPr>
          <p:cNvPr id="50179" name="AutoShape 2"/>
          <p:cNvSpPr>
            <a:spLocks noChangeArrowheads="1"/>
          </p:cNvSpPr>
          <p:nvPr/>
        </p:nvSpPr>
        <p:spPr bwMode="auto">
          <a:xfrm>
            <a:off x="1862138" y="2085975"/>
            <a:ext cx="1303337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關鍵詞</a:t>
            </a:r>
          </a:p>
        </p:txBody>
      </p:sp>
      <p:sp>
        <p:nvSpPr>
          <p:cNvPr id="50180" name="AutoShape 3"/>
          <p:cNvSpPr>
            <a:spLocks noChangeArrowheads="1"/>
          </p:cNvSpPr>
          <p:nvPr/>
        </p:nvSpPr>
        <p:spPr bwMode="auto">
          <a:xfrm>
            <a:off x="4265613" y="1971675"/>
            <a:ext cx="1484312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搜尋引擎</a:t>
            </a:r>
          </a:p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GoogleScrape</a:t>
            </a:r>
          </a:p>
        </p:txBody>
      </p:sp>
      <p:sp>
        <p:nvSpPr>
          <p:cNvPr id="50181" name="AutoShape 4"/>
          <p:cNvSpPr>
            <a:spLocks noChangeArrowheads="1"/>
          </p:cNvSpPr>
          <p:nvPr/>
        </p:nvSpPr>
        <p:spPr bwMode="auto">
          <a:xfrm>
            <a:off x="6851650" y="2085975"/>
            <a:ext cx="1290638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網域</a:t>
            </a:r>
          </a:p>
        </p:txBody>
      </p:sp>
      <p:sp>
        <p:nvSpPr>
          <p:cNvPr id="50182" name="AutoShape 5"/>
          <p:cNvSpPr>
            <a:spLocks noChangeArrowheads="1"/>
          </p:cNvSpPr>
          <p:nvPr/>
        </p:nvSpPr>
        <p:spPr bwMode="auto">
          <a:xfrm>
            <a:off x="6854825" y="3262313"/>
            <a:ext cx="1284288" cy="752475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掠閩南語網頁</a:t>
            </a:r>
          </a:p>
          <a:p>
            <a:pPr algn="ctr" eaLnBrk="1" hangingPunct="1"/>
            <a:r>
              <a:rPr lang="en-US" altLang="zh-TW" dirty="0" err="1">
                <a:solidFill>
                  <a:srgbClr val="000000"/>
                </a:solidFill>
                <a:latin typeface="AR PL UMing TW"/>
              </a:rPr>
              <a:t>Scrapy</a:t>
            </a:r>
            <a:endParaRPr lang="en-US" altLang="zh-TW" dirty="0">
              <a:solidFill>
                <a:srgbClr val="000000"/>
              </a:solidFill>
              <a:latin typeface="AR PL UMing TW"/>
            </a:endParaRPr>
          </a:p>
        </p:txBody>
      </p:sp>
      <p:sp>
        <p:nvSpPr>
          <p:cNvPr id="50183" name="AutoShape 6"/>
          <p:cNvSpPr>
            <a:spLocks noChangeArrowheads="1"/>
          </p:cNvSpPr>
          <p:nvPr/>
        </p:nvSpPr>
        <p:spPr bwMode="auto">
          <a:xfrm>
            <a:off x="6851650" y="4667250"/>
            <a:ext cx="1290638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網頁內容</a:t>
            </a:r>
          </a:p>
        </p:txBody>
      </p:sp>
      <p:sp>
        <p:nvSpPr>
          <p:cNvPr id="50184" name="AutoShape 8"/>
          <p:cNvSpPr>
            <a:spLocks noChangeArrowheads="1"/>
          </p:cNvSpPr>
          <p:nvPr/>
        </p:nvSpPr>
        <p:spPr bwMode="auto">
          <a:xfrm>
            <a:off x="1946275" y="3176588"/>
            <a:ext cx="1290638" cy="522287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閩南語文本</a:t>
            </a:r>
          </a:p>
        </p:txBody>
      </p:sp>
      <p:sp>
        <p:nvSpPr>
          <p:cNvPr id="50185" name="Text Box 9"/>
          <p:cNvSpPr txBox="1">
            <a:spLocks noChangeArrowheads="1"/>
          </p:cNvSpPr>
          <p:nvPr/>
        </p:nvSpPr>
        <p:spPr bwMode="auto">
          <a:xfrm>
            <a:off x="4556125" y="4343400"/>
            <a:ext cx="1201738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>
                <a:solidFill>
                  <a:srgbClr val="000000"/>
                </a:solidFill>
                <a:latin typeface="AR PL UMing TW"/>
              </a:rPr>
              <a:t>干焦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閩南語</a:t>
            </a:r>
          </a:p>
        </p:txBody>
      </p:sp>
      <p:sp>
        <p:nvSpPr>
          <p:cNvPr id="50186" name="Text Box 10"/>
          <p:cNvSpPr txBox="1">
            <a:spLocks noChangeArrowheads="1"/>
          </p:cNvSpPr>
          <p:nvPr/>
        </p:nvSpPr>
        <p:spPr bwMode="auto">
          <a:xfrm>
            <a:off x="3492500" y="5084763"/>
            <a:ext cx="1314450" cy="63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9" tIns="65506" rIns="81639" bIns="40820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閩南語</a:t>
            </a:r>
            <a:r>
              <a:rPr lang="zh-TW" altLang="en-US">
                <a:solidFill>
                  <a:srgbClr val="000000"/>
                </a:solidFill>
                <a:latin typeface="AR PL UMing TW"/>
              </a:rPr>
              <a:t>華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平行語料</a:t>
            </a:r>
          </a:p>
        </p:txBody>
      </p:sp>
      <p:sp>
        <p:nvSpPr>
          <p:cNvPr id="50187" name="AutoShape 11"/>
          <p:cNvSpPr>
            <a:spLocks noChangeArrowheads="1"/>
          </p:cNvSpPr>
          <p:nvPr/>
        </p:nvSpPr>
        <p:spPr bwMode="auto">
          <a:xfrm>
            <a:off x="739775" y="4119563"/>
            <a:ext cx="1290638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平行語料</a:t>
            </a:r>
          </a:p>
        </p:txBody>
      </p:sp>
      <p:cxnSp>
        <p:nvCxnSpPr>
          <p:cNvPr id="50188" name="AutoShape 12"/>
          <p:cNvCxnSpPr>
            <a:cxnSpLocks noChangeShapeType="1"/>
            <a:stCxn id="50198" idx="1"/>
            <a:endCxn id="50199" idx="3"/>
          </p:cNvCxnSpPr>
          <p:nvPr/>
        </p:nvCxnSpPr>
        <p:spPr bwMode="auto">
          <a:xfrm flipH="1">
            <a:off x="3397250" y="5811838"/>
            <a:ext cx="1566863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189" name="AutoShape 13"/>
          <p:cNvCxnSpPr>
            <a:cxnSpLocks noChangeShapeType="1"/>
            <a:stCxn id="50199" idx="0"/>
            <a:endCxn id="50184" idx="2"/>
          </p:cNvCxnSpPr>
          <p:nvPr/>
        </p:nvCxnSpPr>
        <p:spPr bwMode="auto">
          <a:xfrm flipV="1">
            <a:off x="2589213" y="3698875"/>
            <a:ext cx="1587" cy="136683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190" name="AutoShape 17"/>
          <p:cNvCxnSpPr>
            <a:cxnSpLocks noChangeShapeType="1"/>
            <a:stCxn id="50179" idx="3"/>
            <a:endCxn id="50180" idx="1"/>
          </p:cNvCxnSpPr>
          <p:nvPr/>
        </p:nvCxnSpPr>
        <p:spPr bwMode="auto">
          <a:xfrm>
            <a:off x="3165475" y="2347913"/>
            <a:ext cx="1100138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191" name="AutoShape 18"/>
          <p:cNvCxnSpPr>
            <a:cxnSpLocks noChangeShapeType="1"/>
            <a:stCxn id="50180" idx="3"/>
            <a:endCxn id="50181" idx="1"/>
          </p:cNvCxnSpPr>
          <p:nvPr/>
        </p:nvCxnSpPr>
        <p:spPr bwMode="auto">
          <a:xfrm>
            <a:off x="5749925" y="2347913"/>
            <a:ext cx="110172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192" name="AutoShape 19"/>
          <p:cNvCxnSpPr>
            <a:cxnSpLocks noChangeShapeType="1"/>
            <a:stCxn id="50181" idx="2"/>
            <a:endCxn id="50182" idx="0"/>
          </p:cNvCxnSpPr>
          <p:nvPr/>
        </p:nvCxnSpPr>
        <p:spPr bwMode="auto">
          <a:xfrm>
            <a:off x="7497763" y="2608263"/>
            <a:ext cx="0" cy="6540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193" name="AutoShape 20"/>
          <p:cNvCxnSpPr>
            <a:cxnSpLocks noChangeShapeType="1"/>
            <a:stCxn id="50182" idx="2"/>
            <a:endCxn id="50183" idx="0"/>
          </p:cNvCxnSpPr>
          <p:nvPr/>
        </p:nvCxnSpPr>
        <p:spPr bwMode="auto">
          <a:xfrm>
            <a:off x="7497763" y="4014788"/>
            <a:ext cx="0" cy="65246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194" name="AutoShape 22"/>
          <p:cNvCxnSpPr>
            <a:cxnSpLocks noChangeShapeType="1"/>
            <a:stCxn id="50199" idx="1"/>
            <a:endCxn id="50187" idx="2"/>
          </p:cNvCxnSpPr>
          <p:nvPr/>
        </p:nvCxnSpPr>
        <p:spPr bwMode="auto">
          <a:xfrm rot="10800000">
            <a:off x="1384300" y="4643438"/>
            <a:ext cx="396875" cy="1168400"/>
          </a:xfrm>
          <a:prstGeom prst="bent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0195" name="Text Box 23"/>
          <p:cNvSpPr txBox="1">
            <a:spLocks noChangeArrowheads="1"/>
          </p:cNvSpPr>
          <p:nvPr/>
        </p:nvSpPr>
        <p:spPr bwMode="auto">
          <a:xfrm>
            <a:off x="2679700" y="4310063"/>
            <a:ext cx="1200150" cy="357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無法度對齊</a:t>
            </a:r>
          </a:p>
        </p:txBody>
      </p:sp>
      <p:sp>
        <p:nvSpPr>
          <p:cNvPr id="50196" name="Text Box 24"/>
          <p:cNvSpPr txBox="1">
            <a:spLocks noChangeArrowheads="1"/>
          </p:cNvSpPr>
          <p:nvPr/>
        </p:nvSpPr>
        <p:spPr bwMode="auto">
          <a:xfrm>
            <a:off x="865188" y="5992813"/>
            <a:ext cx="1200150" cy="357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有法度對齊</a:t>
            </a:r>
          </a:p>
        </p:txBody>
      </p:sp>
      <p:cxnSp>
        <p:nvCxnSpPr>
          <p:cNvPr id="50197" name="AutoShape 25"/>
          <p:cNvCxnSpPr>
            <a:cxnSpLocks noChangeShapeType="1"/>
            <a:endCxn id="50179" idx="1"/>
          </p:cNvCxnSpPr>
          <p:nvPr/>
        </p:nvCxnSpPr>
        <p:spPr bwMode="auto">
          <a:xfrm>
            <a:off x="979488" y="2347913"/>
            <a:ext cx="882650" cy="0"/>
          </a:xfrm>
          <a:prstGeom prst="straightConnector1">
            <a:avLst/>
          </a:prstGeom>
          <a:noFill/>
          <a:ln w="720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0198" name="AutoShape 26"/>
          <p:cNvSpPr>
            <a:spLocks noChangeArrowheads="1"/>
          </p:cNvSpPr>
          <p:nvPr/>
        </p:nvSpPr>
        <p:spPr bwMode="auto">
          <a:xfrm>
            <a:off x="4964113" y="5060950"/>
            <a:ext cx="1622425" cy="1501775"/>
          </a:xfrm>
          <a:prstGeom prst="diamond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判斷語言</a:t>
            </a:r>
          </a:p>
        </p:txBody>
      </p:sp>
      <p:sp>
        <p:nvSpPr>
          <p:cNvPr id="50199" name="AutoShape 27"/>
          <p:cNvSpPr>
            <a:spLocks noChangeArrowheads="1"/>
          </p:cNvSpPr>
          <p:nvPr/>
        </p:nvSpPr>
        <p:spPr bwMode="auto">
          <a:xfrm>
            <a:off x="1781175" y="5065713"/>
            <a:ext cx="1616075" cy="1492250"/>
          </a:xfrm>
          <a:prstGeom prst="diamond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一句一句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對齊</a:t>
            </a:r>
            <a:endParaRPr lang="en-US" altLang="zh-TW">
              <a:solidFill>
                <a:srgbClr val="000000"/>
              </a:solidFill>
              <a:latin typeface="AR PL UMing TW"/>
            </a:endParaRPr>
          </a:p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Bleualign</a:t>
            </a:r>
            <a:endParaRPr lang="zh-TW" altLang="zh-TW">
              <a:solidFill>
                <a:srgbClr val="000000"/>
              </a:solidFill>
              <a:latin typeface="AR PL UMing TW"/>
            </a:endParaRPr>
          </a:p>
        </p:txBody>
      </p:sp>
      <p:sp>
        <p:nvSpPr>
          <p:cNvPr id="50200" name="AutoShape 28"/>
          <p:cNvSpPr>
            <a:spLocks noChangeArrowheads="1"/>
          </p:cNvSpPr>
          <p:nvPr/>
        </p:nvSpPr>
        <p:spPr bwMode="auto">
          <a:xfrm>
            <a:off x="3914775" y="3060700"/>
            <a:ext cx="1449388" cy="752475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漢羅全羅對齊</a:t>
            </a:r>
          </a:p>
        </p:txBody>
      </p:sp>
      <p:cxnSp>
        <p:nvCxnSpPr>
          <p:cNvPr id="50201" name="AutoShape 29"/>
          <p:cNvCxnSpPr>
            <a:cxnSpLocks noChangeShapeType="1"/>
            <a:stCxn id="50183" idx="2"/>
            <a:endCxn id="50198" idx="3"/>
          </p:cNvCxnSpPr>
          <p:nvPr/>
        </p:nvCxnSpPr>
        <p:spPr bwMode="auto">
          <a:xfrm rot="5400000">
            <a:off x="6731001" y="5045075"/>
            <a:ext cx="622300" cy="911225"/>
          </a:xfrm>
          <a:prstGeom prst="bent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202" name="AutoShape 30"/>
          <p:cNvCxnSpPr>
            <a:cxnSpLocks noChangeShapeType="1"/>
            <a:stCxn id="50198" idx="0"/>
            <a:endCxn id="50200" idx="3"/>
          </p:cNvCxnSpPr>
          <p:nvPr/>
        </p:nvCxnSpPr>
        <p:spPr bwMode="auto">
          <a:xfrm rot="16200000" flipV="1">
            <a:off x="4757738" y="4043363"/>
            <a:ext cx="1624012" cy="411162"/>
          </a:xfrm>
          <a:prstGeom prst="bent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203" name="AutoShape 31"/>
          <p:cNvCxnSpPr>
            <a:cxnSpLocks noChangeShapeType="1"/>
            <a:stCxn id="50187" idx="0"/>
            <a:endCxn id="50184" idx="1"/>
          </p:cNvCxnSpPr>
          <p:nvPr/>
        </p:nvCxnSpPr>
        <p:spPr bwMode="auto">
          <a:xfrm rot="5400000" flipH="1" flipV="1">
            <a:off x="1323975" y="3497263"/>
            <a:ext cx="682625" cy="561975"/>
          </a:xfrm>
          <a:prstGeom prst="bent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204" name="AutoShape 32"/>
          <p:cNvCxnSpPr>
            <a:cxnSpLocks noChangeShapeType="1"/>
            <a:stCxn id="50200" idx="1"/>
            <a:endCxn id="50184" idx="3"/>
          </p:cNvCxnSpPr>
          <p:nvPr/>
        </p:nvCxnSpPr>
        <p:spPr bwMode="auto">
          <a:xfrm flipH="1" flipV="1">
            <a:off x="3236913" y="3436938"/>
            <a:ext cx="677862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0205" name="Rectangle 1"/>
          <p:cNvSpPr>
            <a:spLocks noChangeArrowheads="1"/>
          </p:cNvSpPr>
          <p:nvPr/>
        </p:nvSpPr>
        <p:spPr bwMode="auto">
          <a:xfrm>
            <a:off x="4875213" y="4922838"/>
            <a:ext cx="1857375" cy="1819275"/>
          </a:xfrm>
          <a:prstGeom prst="rect">
            <a:avLst/>
          </a:prstGeom>
          <a:noFill/>
          <a:ln w="108000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endParaRPr lang="zh-TW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>
              <a:defRPr/>
            </a:pPr>
            <a:r>
              <a:rPr lang="zh-TW" altLang="en-US" dirty="0"/>
              <a:t>語言分類標準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95458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TW" altLang="en-US" dirty="0" smtClean="0"/>
              <a:t>閩南語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以閩南語為主，</a:t>
            </a:r>
            <a:r>
              <a:rPr lang="zh-TW" altLang="en-US" dirty="0"/>
              <a:t>有</a:t>
            </a:r>
            <a:r>
              <a:rPr lang="zh-TW" altLang="en-US" dirty="0" smtClean="0"/>
              <a:t>華語詞無要緊</a:t>
            </a:r>
            <a:endParaRPr lang="en-US" altLang="zh-TW" dirty="0" smtClean="0"/>
          </a:p>
          <a:p>
            <a:pPr>
              <a:defRPr/>
            </a:pPr>
            <a:r>
              <a:rPr lang="zh-TW" altLang="en-US" dirty="0" smtClean="0"/>
              <a:t>華語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有完整華語句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華語閩南語攏通</a:t>
            </a:r>
            <a:r>
              <a:rPr lang="zh-TW" altLang="en-US" dirty="0"/>
              <a:t>的</a:t>
            </a:r>
            <a:endParaRPr lang="en-US" altLang="zh-TW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1221165"/>
              </p:ext>
            </p:extLst>
          </p:nvPr>
        </p:nvGraphicFramePr>
        <p:xfrm>
          <a:off x="323528" y="4024821"/>
          <a:ext cx="8496944" cy="2763520"/>
        </p:xfrm>
        <a:graphic>
          <a:graphicData uri="http://schemas.openxmlformats.org/drawingml/2006/table">
            <a:tbl>
              <a:tblPr bandRow="1">
                <a:tableStyleId>{3B4B98B0-60AC-42C2-AFA5-B58CD77FA1E5}</a:tableStyleId>
              </a:tblPr>
              <a:tblGrid>
                <a:gridCol w="1008112"/>
                <a:gridCol w="7488832"/>
              </a:tblGrid>
              <a:tr h="370840">
                <a:tc row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閩南語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聽人講 </a:t>
                      </a:r>
                      <a:r>
                        <a:rPr lang="en-US" altLang="zh-TW" dirty="0" err="1" smtClean="0"/>
                        <a:t>khah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zh-TW" altLang="en-US" dirty="0" smtClean="0"/>
                        <a:t>早有出現過</a:t>
                      </a:r>
                      <a:r>
                        <a:rPr lang="en-US" altLang="zh-TW" dirty="0" smtClean="0"/>
                        <a:t>『</a:t>
                      </a:r>
                      <a:r>
                        <a:rPr lang="zh-TW" altLang="en-US" dirty="0" smtClean="0"/>
                        <a:t>小蜜蜂</a:t>
                      </a:r>
                      <a:r>
                        <a:rPr lang="en-US" altLang="zh-TW" dirty="0" smtClean="0"/>
                        <a:t>』</a:t>
                      </a: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我 </a:t>
                      </a:r>
                      <a:r>
                        <a:rPr lang="en-US" altLang="zh-TW" dirty="0" err="1" smtClean="0"/>
                        <a:t>beh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err="1" smtClean="0"/>
                        <a:t>tńg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zh-TW" altLang="en-US" dirty="0" smtClean="0"/>
                        <a:t>來種作 </a:t>
                      </a:r>
                      <a:r>
                        <a:rPr lang="en-US" altLang="zh-TW" dirty="0" smtClean="0"/>
                        <a:t>! ── </a:t>
                      </a:r>
                      <a:r>
                        <a:rPr lang="zh-TW" altLang="en-US" dirty="0" smtClean="0"/>
                        <a:t>記 </a:t>
                      </a:r>
                      <a:r>
                        <a:rPr lang="en-US" altLang="zh-TW" dirty="0" smtClean="0"/>
                        <a:t>0312 </a:t>
                      </a:r>
                      <a:r>
                        <a:rPr lang="en-US" altLang="zh-TW" dirty="0" err="1" smtClean="0"/>
                        <a:t>Truku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zh-TW" altLang="en-US" dirty="0" smtClean="0"/>
                        <a:t>反亞泥 </a:t>
                      </a:r>
                      <a:r>
                        <a:rPr lang="en-US" altLang="zh-TW" dirty="0" smtClean="0"/>
                        <a:t>‧ </a:t>
                      </a:r>
                      <a:r>
                        <a:rPr lang="zh-TW" altLang="en-US" dirty="0" smtClean="0"/>
                        <a:t>還我土地運動</a:t>
                      </a: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有台灣味 </a:t>
                      </a:r>
                      <a:r>
                        <a:rPr lang="en-US" altLang="zh-TW" dirty="0" smtClean="0"/>
                        <a:t>ê </a:t>
                      </a:r>
                      <a:r>
                        <a:rPr lang="zh-TW" altLang="en-US" dirty="0" smtClean="0"/>
                        <a:t>繪本──</a:t>
                      </a:r>
                      <a:r>
                        <a:rPr lang="en-US" altLang="zh-TW" dirty="0" smtClean="0"/>
                        <a:t>《</a:t>
                      </a:r>
                      <a:r>
                        <a:rPr lang="zh-TW" altLang="en-US" dirty="0" smtClean="0"/>
                        <a:t>我和我的腳踏車</a:t>
                      </a:r>
                      <a:r>
                        <a:rPr lang="en-US" altLang="zh-TW" dirty="0" smtClean="0"/>
                        <a:t>》 .</a:t>
                      </a:r>
                    </a:p>
                  </a:txBody>
                  <a:tcPr/>
                </a:tc>
              </a:tr>
              <a:tr h="370840">
                <a:tc row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華語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「 糟了 ，是工地火燒厝， 緊轉去打 火 ！ 」建設公司 的 工地主任 從手機接到消息，通話結束後就帶著那群混混先離開了。</a:t>
                      </a: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『</a:t>
                      </a:r>
                      <a:r>
                        <a:rPr lang="zh-TW" altLang="en-US" dirty="0" smtClean="0"/>
                        <a:t>聽說妳最近遇到什麼問題 </a:t>
                      </a:r>
                      <a:r>
                        <a:rPr lang="en-US" altLang="zh-TW" dirty="0" smtClean="0"/>
                        <a:t>, </a:t>
                      </a:r>
                      <a:r>
                        <a:rPr lang="zh-TW" altLang="en-US" dirty="0" smtClean="0"/>
                        <a:t>是不是 </a:t>
                      </a:r>
                      <a:r>
                        <a:rPr lang="en-US" altLang="zh-TW" dirty="0" smtClean="0"/>
                        <a:t>? </a:t>
                      </a:r>
                      <a:r>
                        <a:rPr lang="zh-TW" altLang="en-US" dirty="0" smtClean="0"/>
                        <a:t>怎麼了 </a:t>
                      </a:r>
                      <a:r>
                        <a:rPr lang="en-US" altLang="zh-TW" dirty="0" smtClean="0"/>
                        <a:t>? 』</a:t>
                      </a:r>
                      <a:r>
                        <a:rPr lang="zh-TW" altLang="en-US" dirty="0" smtClean="0"/>
                        <a:t>好性地 </a:t>
                      </a:r>
                      <a:r>
                        <a:rPr lang="en-US" altLang="zh-TW" dirty="0" smtClean="0"/>
                        <a:t>ê QA </a:t>
                      </a:r>
                      <a:r>
                        <a:rPr lang="zh-TW" altLang="en-US" dirty="0" smtClean="0"/>
                        <a:t>繼續問</a:t>
                      </a:r>
                      <a:r>
                        <a:rPr lang="en-US" altLang="zh-TW" dirty="0" smtClean="0"/>
                        <a:t>--</a:t>
                      </a:r>
                      <a:r>
                        <a:rPr lang="zh-TW" altLang="en-US" dirty="0" smtClean="0"/>
                        <a:t>落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去 </a:t>
                      </a:r>
                      <a:r>
                        <a:rPr lang="en-US" altLang="zh-TW" dirty="0" smtClean="0"/>
                        <a:t>.</a:t>
                      </a: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去越南胡志明市 </a:t>
                      </a:r>
                      <a:r>
                        <a:rPr lang="en-US" altLang="zh-TW" dirty="0" smtClean="0"/>
                        <a:t>4 </a:t>
                      </a:r>
                      <a:r>
                        <a:rPr lang="zh-TW" altLang="en-US" dirty="0" smtClean="0"/>
                        <a:t>工／越南胡志明市四日行 </a:t>
                      </a:r>
                      <a:r>
                        <a:rPr lang="en-US" altLang="zh-TW" dirty="0" smtClean="0"/>
                        <a:t>@</a:t>
                      </a:r>
                      <a:r>
                        <a:rPr lang="en-US" altLang="zh-TW" dirty="0" err="1" smtClean="0"/>
                        <a:t>Gio̍k-hōng</a:t>
                      </a:r>
                      <a:endParaRPr lang="en-US" altLang="zh-TW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2716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en-US" dirty="0" smtClean="0"/>
              <a:t>翻譯模型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三个模型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分數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語料</a:t>
            </a:r>
            <a:endParaRPr lang="zh-TW" altLang="zh-TW" dirty="0" smtClean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第二節：</a:t>
            </a:r>
            <a:r>
              <a:rPr lang="zh-TW" altLang="en-US" dirty="0" smtClean="0"/>
              <a:t>背景知識</a:t>
            </a:r>
            <a:endParaRPr lang="zh-TW" altLang="zh-TW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判斷語言</a:t>
            </a:r>
            <a:endParaRPr lang="zh-TW" altLang="zh-TW"/>
          </a:p>
        </p:txBody>
      </p:sp>
      <p:sp>
        <p:nvSpPr>
          <p:cNvPr id="5222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問題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以早判斷語言的研究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對象是拼音文字為主</a:t>
            </a:r>
            <a:endParaRPr lang="en-US" altLang="zh-TW" dirty="0" smtClean="0"/>
          </a:p>
          <a:p>
            <a:pPr lvl="3"/>
            <a:r>
              <a:rPr lang="zh-TW" altLang="en-US" dirty="0" smtClean="0"/>
              <a:t>用字元算語言模型分數</a:t>
            </a:r>
            <a:endParaRPr lang="en-US" altLang="zh-TW" dirty="0" smtClean="0"/>
          </a:p>
          <a:p>
            <a:pPr lvl="2"/>
            <a:r>
              <a:rPr lang="zh-TW" altLang="en-US" dirty="0"/>
              <a:t>無適合用佇分閩南語</a:t>
            </a:r>
            <a:r>
              <a:rPr lang="zh-TW" altLang="en-US" dirty="0" smtClean="0"/>
              <a:t>華語</a:t>
            </a:r>
            <a:endParaRPr lang="en-US" altLang="zh-TW" dirty="0" smtClean="0"/>
          </a:p>
          <a:p>
            <a:pPr lvl="3"/>
            <a:r>
              <a:rPr lang="zh-TW" altLang="en-US" dirty="0" smtClean="0"/>
              <a:t>閩南語華語有誠濟共同詞</a:t>
            </a:r>
            <a:endParaRPr lang="en-US" altLang="zh-TW" dirty="0" smtClean="0"/>
          </a:p>
          <a:p>
            <a:r>
              <a:rPr lang="zh-TW" altLang="en-US" dirty="0" smtClean="0"/>
              <a:t>解決方法</a:t>
            </a:r>
            <a:endParaRPr lang="en-US" altLang="zh-TW" dirty="0"/>
          </a:p>
          <a:p>
            <a:pPr lvl="1"/>
            <a:r>
              <a:rPr lang="zh-TW" altLang="en-US" dirty="0" smtClean="0"/>
              <a:t>利用斷詞佮定用詞做特徵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斷詞的詞數資訊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定用詞愛提掉共同詞</a:t>
            </a:r>
            <a:endParaRPr lang="en-US" altLang="zh-TW" dirty="0" smtClean="0"/>
          </a:p>
          <a:p>
            <a:pPr lvl="3"/>
            <a:r>
              <a:rPr lang="zh-TW" altLang="en-US" dirty="0" smtClean="0"/>
              <a:t>後壁號做「特徵詞」</a:t>
            </a:r>
            <a:endParaRPr lang="en-US" altLang="zh-TW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特徵詞介紹</a:t>
            </a:r>
            <a:endParaRPr lang="zh-TW" altLang="zh-TW" dirty="0"/>
          </a:p>
        </p:txBody>
      </p:sp>
      <p:sp>
        <p:nvSpPr>
          <p:cNvPr id="5222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特徵詞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無共同詞的定用詞</a:t>
            </a:r>
            <a:endParaRPr lang="en-US" altLang="zh-TW" dirty="0" smtClean="0"/>
          </a:p>
          <a:p>
            <a:pPr marL="366713" lvl="1" indent="0">
              <a:buNone/>
            </a:pPr>
            <a:endParaRPr lang="en-US" altLang="zh-TW" dirty="0" smtClean="0"/>
          </a:p>
          <a:p>
            <a:r>
              <a:rPr lang="zh-TW" altLang="en-US" dirty="0" smtClean="0"/>
              <a:t>方法</a:t>
            </a:r>
            <a:endParaRPr lang="en-US" altLang="zh-TW" dirty="0" smtClean="0"/>
          </a:p>
          <a:p>
            <a:pPr lvl="1"/>
            <a:r>
              <a:rPr lang="zh-TW" altLang="en-US" dirty="0"/>
              <a:t>閩南語</a:t>
            </a:r>
            <a:r>
              <a:rPr lang="zh-TW" altLang="en-US" dirty="0" smtClean="0"/>
              <a:t>佮華語分別選</a:t>
            </a:r>
            <a:r>
              <a:rPr lang="en-US" altLang="zh-TW" dirty="0" smtClean="0"/>
              <a:t>n</a:t>
            </a:r>
            <a:r>
              <a:rPr lang="zh-TW" altLang="en-US" dirty="0" smtClean="0"/>
              <a:t>个上定用的詞</a:t>
            </a:r>
            <a:endParaRPr lang="en-US" altLang="zh-TW" dirty="0" smtClean="0"/>
          </a:p>
          <a:p>
            <a:pPr lvl="1"/>
            <a:r>
              <a:rPr lang="zh-TW" altLang="en-US" dirty="0"/>
              <a:t>揣閩南語頭前</a:t>
            </a:r>
            <a:r>
              <a:rPr lang="en-US" altLang="zh-TW" dirty="0"/>
              <a:t>m</a:t>
            </a:r>
            <a:r>
              <a:rPr lang="zh-TW" altLang="en-US" dirty="0"/>
              <a:t>个無出現佇華語</a:t>
            </a:r>
            <a:r>
              <a:rPr lang="en-US" altLang="zh-TW" dirty="0"/>
              <a:t>n</a:t>
            </a:r>
            <a:r>
              <a:rPr lang="zh-TW" altLang="en-US" dirty="0"/>
              <a:t>个的定用詞</a:t>
            </a:r>
            <a:endParaRPr lang="en-US" altLang="zh-TW" dirty="0"/>
          </a:p>
          <a:p>
            <a:pPr lvl="2"/>
            <a:r>
              <a:rPr lang="zh-TW" altLang="en-US" dirty="0"/>
              <a:t>就揣出閩南語</a:t>
            </a:r>
            <a:r>
              <a:rPr lang="en-US" altLang="zh-TW" dirty="0"/>
              <a:t>m</a:t>
            </a:r>
            <a:r>
              <a:rPr lang="zh-TW" altLang="en-US" dirty="0"/>
              <a:t>特徵詞</a:t>
            </a:r>
            <a:endParaRPr lang="en-US" altLang="zh-TW" dirty="0"/>
          </a:p>
          <a:p>
            <a:pPr lvl="1"/>
            <a:r>
              <a:rPr lang="zh-TW" altLang="en-US" dirty="0" smtClean="0"/>
              <a:t>揣華語</a:t>
            </a:r>
            <a:r>
              <a:rPr lang="zh-TW" altLang="en-US" dirty="0"/>
              <a:t>頭前</a:t>
            </a:r>
            <a:r>
              <a:rPr lang="en-US" altLang="zh-TW" dirty="0"/>
              <a:t>m</a:t>
            </a:r>
            <a:r>
              <a:rPr lang="zh-TW" altLang="en-US" dirty="0"/>
              <a:t>个無出現</a:t>
            </a:r>
            <a:r>
              <a:rPr lang="zh-TW" altLang="en-US" dirty="0" smtClean="0"/>
              <a:t>佇</a:t>
            </a:r>
            <a:r>
              <a:rPr lang="zh-TW" altLang="en-US" dirty="0"/>
              <a:t>閩南</a:t>
            </a:r>
            <a:r>
              <a:rPr lang="zh-TW" altLang="en-US" dirty="0" smtClean="0"/>
              <a:t>語</a:t>
            </a:r>
            <a:r>
              <a:rPr lang="en-US" altLang="zh-TW" dirty="0"/>
              <a:t>n</a:t>
            </a:r>
            <a:r>
              <a:rPr lang="zh-TW" altLang="en-US" dirty="0"/>
              <a:t>个的定用詞</a:t>
            </a:r>
            <a:endParaRPr lang="en-US" altLang="zh-TW" dirty="0"/>
          </a:p>
          <a:p>
            <a:pPr lvl="2"/>
            <a:r>
              <a:rPr lang="zh-TW" altLang="en-US" dirty="0"/>
              <a:t>就揣</a:t>
            </a:r>
            <a:r>
              <a:rPr lang="zh-TW" altLang="en-US" dirty="0" smtClean="0"/>
              <a:t>出華語</a:t>
            </a:r>
            <a:r>
              <a:rPr lang="en-US" altLang="zh-TW" dirty="0"/>
              <a:t>m</a:t>
            </a:r>
            <a:r>
              <a:rPr lang="zh-TW" altLang="en-US" dirty="0"/>
              <a:t>特徵詞</a:t>
            </a:r>
            <a:endParaRPr lang="en-US" altLang="zh-TW" dirty="0"/>
          </a:p>
          <a:p>
            <a:endParaRPr lang="en-US" altLang="zh-TW" dirty="0"/>
          </a:p>
          <a:p>
            <a:pPr lvl="1"/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70902100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特徵詞</a:t>
            </a:r>
            <a:endParaRPr lang="zh-TW" altLang="zh-TW" dirty="0"/>
          </a:p>
        </p:txBody>
      </p:sp>
      <p:sp>
        <p:nvSpPr>
          <p:cNvPr id="5222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閩南語</a:t>
            </a:r>
            <a:r>
              <a:rPr lang="zh-TW" altLang="en-US" dirty="0"/>
              <a:t>統計</a:t>
            </a:r>
            <a:r>
              <a:rPr lang="zh-TW" altLang="en-US" dirty="0" smtClean="0"/>
              <a:t>來源</a:t>
            </a:r>
            <a:endParaRPr lang="en-US" altLang="zh-TW" dirty="0"/>
          </a:p>
          <a:p>
            <a:pPr lvl="1"/>
            <a:r>
              <a:rPr lang="zh-TW" altLang="en-US" dirty="0"/>
              <a:t>新聞語料庫、教育部辭典、數位典藏</a:t>
            </a:r>
            <a:endParaRPr lang="en-US" altLang="zh-TW" dirty="0"/>
          </a:p>
          <a:p>
            <a:r>
              <a:rPr lang="zh-TW" altLang="en-US" dirty="0" smtClean="0"/>
              <a:t>華語</a:t>
            </a:r>
            <a:r>
              <a:rPr lang="zh-TW" altLang="en-US" dirty="0"/>
              <a:t>統計</a:t>
            </a:r>
            <a:r>
              <a:rPr lang="zh-TW" altLang="en-US" dirty="0" smtClean="0"/>
              <a:t>來源</a:t>
            </a:r>
            <a:endParaRPr lang="en-US" altLang="zh-TW" dirty="0"/>
          </a:p>
          <a:p>
            <a:pPr lvl="1"/>
            <a:r>
              <a:rPr lang="zh-TW" altLang="en-US" dirty="0"/>
              <a:t>中研院</a:t>
            </a:r>
            <a:r>
              <a:rPr lang="en-US" altLang="zh-TW" dirty="0"/>
              <a:t>1000</a:t>
            </a:r>
            <a:r>
              <a:rPr lang="zh-TW" altLang="en-US" dirty="0"/>
              <a:t>萬字平衡語料庫</a:t>
            </a:r>
            <a:endParaRPr lang="en-US" altLang="zh-TW" dirty="0"/>
          </a:p>
          <a:p>
            <a:r>
              <a:rPr lang="zh-TW" altLang="en-US" dirty="0" smtClean="0"/>
              <a:t>參數：</a:t>
            </a:r>
            <a:r>
              <a:rPr lang="en-US" altLang="zh-TW" dirty="0" smtClean="0"/>
              <a:t>n=15000,m=7000</a:t>
            </a:r>
          </a:p>
          <a:p>
            <a:pPr lvl="1"/>
            <a:endParaRPr lang="en-US" altLang="zh-TW" dirty="0" smtClean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1521434"/>
              </p:ext>
            </p:extLst>
          </p:nvPr>
        </p:nvGraphicFramePr>
        <p:xfrm>
          <a:off x="323528" y="4077072"/>
          <a:ext cx="8352924" cy="2560320"/>
        </p:xfrm>
        <a:graphic>
          <a:graphicData uri="http://schemas.openxmlformats.org/drawingml/2006/table">
            <a:tbl>
              <a:tblPr bandRow="1">
                <a:tableStyleId>{3B4B98B0-60AC-42C2-AFA5-B58CD77FA1E5}</a:tableStyleId>
              </a:tblPr>
              <a:tblGrid>
                <a:gridCol w="936100"/>
                <a:gridCol w="648076"/>
                <a:gridCol w="504056"/>
                <a:gridCol w="720080"/>
                <a:gridCol w="792088"/>
                <a:gridCol w="720080"/>
                <a:gridCol w="864096"/>
                <a:gridCol w="720080"/>
                <a:gridCol w="1152124"/>
                <a:gridCol w="1296144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閩南語</a:t>
                      </a:r>
                      <a:endParaRPr lang="en-US" altLang="zh-TW" dirty="0" smtClean="0"/>
                    </a:p>
                    <a:p>
                      <a:r>
                        <a:rPr lang="zh-TW" altLang="en-US" dirty="0" smtClean="0"/>
                        <a:t>定用詞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的</a:t>
                      </a:r>
                      <a:r>
                        <a:rPr lang="en-US" altLang="zh-TW" dirty="0" smtClean="0"/>
                        <a:t>e5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伊</a:t>
                      </a:r>
                      <a:r>
                        <a:rPr lang="en-US" altLang="zh-TW" dirty="0" smtClean="0"/>
                        <a:t>i1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 </a:t>
                      </a:r>
                      <a:r>
                        <a:rPr lang="zh-TW" altLang="en-US" dirty="0" smtClean="0"/>
                        <a:t>有</a:t>
                      </a:r>
                      <a:r>
                        <a:rPr lang="en-US" altLang="zh-TW" dirty="0" smtClean="0"/>
                        <a:t>u7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是</a:t>
                      </a:r>
                      <a:endParaRPr lang="en-US" altLang="zh-TW" dirty="0" smtClean="0"/>
                    </a:p>
                    <a:p>
                      <a:r>
                        <a:rPr lang="en-US" altLang="zh-TW" dirty="0" smtClean="0"/>
                        <a:t>si7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我</a:t>
                      </a:r>
                      <a:r>
                        <a:rPr lang="en-US" altLang="zh-TW" dirty="0" smtClean="0"/>
                        <a:t>gua2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人</a:t>
                      </a:r>
                      <a:endParaRPr lang="en-US" altLang="zh-TW" dirty="0" smtClean="0"/>
                    </a:p>
                    <a:p>
                      <a:r>
                        <a:rPr lang="en-US" altLang="zh-TW" dirty="0" smtClean="0"/>
                        <a:t>lang5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無</a:t>
                      </a:r>
                      <a:r>
                        <a:rPr lang="en-US" altLang="zh-TW" dirty="0" smtClean="0"/>
                        <a:t>bo5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講</a:t>
                      </a:r>
                      <a:endParaRPr lang="en-US" altLang="zh-TW" dirty="0" smtClean="0"/>
                    </a:p>
                    <a:p>
                      <a:r>
                        <a:rPr lang="en-US" altLang="zh-TW" dirty="0" smtClean="0"/>
                        <a:t>kong2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佇</a:t>
                      </a:r>
                      <a:r>
                        <a:rPr lang="en-US" altLang="zh-TW" dirty="0" smtClean="0"/>
                        <a:t>ti7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華語</a:t>
                      </a:r>
                      <a:endParaRPr lang="en-US" altLang="zh-TW" dirty="0" smtClean="0"/>
                    </a:p>
                    <a:p>
                      <a:r>
                        <a:rPr lang="zh-TW" altLang="en-US" dirty="0" smtClean="0"/>
                        <a:t>定用詞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的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是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在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一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有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了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不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我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個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閩南語特徵詞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佇</a:t>
                      </a:r>
                      <a:r>
                        <a:rPr lang="en-US" altLang="zh-TW" dirty="0" smtClean="0"/>
                        <a:t>ti7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个</a:t>
                      </a:r>
                      <a:r>
                        <a:rPr lang="en-US" altLang="zh-TW" dirty="0" smtClean="0"/>
                        <a:t>e5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閣</a:t>
                      </a:r>
                      <a:r>
                        <a:rPr lang="en-US" altLang="zh-TW" dirty="0" smtClean="0"/>
                        <a:t>koh4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攏</a:t>
                      </a:r>
                      <a:r>
                        <a:rPr lang="en-US" altLang="zh-TW" dirty="0" smtClean="0"/>
                        <a:t>long2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佮</a:t>
                      </a:r>
                      <a:r>
                        <a:rPr lang="en-US" altLang="zh-TW" dirty="0" smtClean="0"/>
                        <a:t>kap4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𪜶</a:t>
                      </a:r>
                      <a:endParaRPr lang="en-US" altLang="zh-TW" dirty="0" smtClean="0"/>
                    </a:p>
                    <a:p>
                      <a:r>
                        <a:rPr lang="en-US" altLang="zh-TW" dirty="0" smtClean="0"/>
                        <a:t>in1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咧</a:t>
                      </a:r>
                      <a:r>
                        <a:rPr lang="en-US" altLang="zh-TW" dirty="0" smtClean="0"/>
                        <a:t>teh4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按呢</a:t>
                      </a:r>
                      <a:endParaRPr lang="en-US" altLang="zh-TW" dirty="0" smtClean="0"/>
                    </a:p>
                    <a:p>
                      <a:r>
                        <a:rPr lang="en-US" altLang="zh-TW" dirty="0" smtClean="0"/>
                        <a:t>an2-ni1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毋</a:t>
                      </a:r>
                      <a:endParaRPr lang="en-US" altLang="zh-TW" dirty="0" smtClean="0"/>
                    </a:p>
                    <a:p>
                      <a:r>
                        <a:rPr lang="en-US" altLang="zh-TW" dirty="0" smtClean="0"/>
                        <a:t>m7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華語</a:t>
                      </a:r>
                      <a:endParaRPr lang="en-US" altLang="zh-TW" dirty="0" smtClean="0"/>
                    </a:p>
                    <a:p>
                      <a:r>
                        <a:rPr lang="zh-TW" altLang="en-US" dirty="0" smtClean="0"/>
                        <a:t>特徵詞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我們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她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沒有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或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他們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則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什麼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它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這些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54702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判斷語言</a:t>
            </a:r>
            <a:endParaRPr lang="zh-TW" altLang="zh-TW" dirty="0"/>
          </a:p>
        </p:txBody>
      </p:sp>
      <p:sp>
        <p:nvSpPr>
          <p:cNvPr id="5222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r>
              <a:rPr lang="zh-TW" altLang="en-US" dirty="0" smtClean="0"/>
              <a:t>特徵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連紲分數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斷詞詞數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1~4</a:t>
            </a:r>
            <a:r>
              <a:rPr lang="zh-TW" altLang="en-US" dirty="0" smtClean="0"/>
              <a:t>字詞分別數量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7000</a:t>
            </a:r>
            <a:r>
              <a:rPr lang="zh-TW" altLang="en-US" dirty="0" smtClean="0"/>
              <a:t>特徵詞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7000</a:t>
            </a:r>
            <a:r>
              <a:rPr lang="zh-TW" altLang="en-US" dirty="0" smtClean="0"/>
              <a:t>个傷大，影響著速度</a:t>
            </a:r>
            <a:endParaRPr lang="en-US" altLang="zh-TW" dirty="0" smtClean="0"/>
          </a:p>
        </p:txBody>
      </p:sp>
      <p:grpSp>
        <p:nvGrpSpPr>
          <p:cNvPr id="52228" name="群組 1"/>
          <p:cNvGrpSpPr>
            <a:grpSpLocks/>
          </p:cNvGrpSpPr>
          <p:nvPr/>
        </p:nvGrpSpPr>
        <p:grpSpPr bwMode="auto">
          <a:xfrm>
            <a:off x="611188" y="4724400"/>
            <a:ext cx="7850187" cy="1908175"/>
            <a:chOff x="2936875" y="3171825"/>
            <a:chExt cx="7851499" cy="1908175"/>
          </a:xfrm>
        </p:grpSpPr>
        <p:sp>
          <p:nvSpPr>
            <p:cNvPr id="52229" name="AutoShape 3"/>
            <p:cNvSpPr>
              <a:spLocks noChangeArrowheads="1"/>
            </p:cNvSpPr>
            <p:nvPr/>
          </p:nvSpPr>
          <p:spPr bwMode="auto">
            <a:xfrm>
              <a:off x="2936875" y="3862388"/>
              <a:ext cx="1289050" cy="523875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輸入</a:t>
              </a:r>
            </a:p>
          </p:txBody>
        </p:sp>
        <p:sp>
          <p:nvSpPr>
            <p:cNvPr id="52230" name="AutoShape 4"/>
            <p:cNvSpPr>
              <a:spLocks noChangeArrowheads="1"/>
            </p:cNvSpPr>
            <p:nvPr/>
          </p:nvSpPr>
          <p:spPr bwMode="auto">
            <a:xfrm>
              <a:off x="4579472" y="4327525"/>
              <a:ext cx="1284288" cy="752475"/>
            </a:xfrm>
            <a:prstGeom prst="flowChartAlternateProcess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>
                  <a:solidFill>
                    <a:srgbClr val="000000"/>
                  </a:solidFill>
                  <a:latin typeface="AR PL UMing TW"/>
                </a:rPr>
                <a:t>閩南語斷詞</a:t>
              </a:r>
              <a:endParaRPr lang="zh-TW" altLang="zh-TW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52231" name="AutoShape 5"/>
            <p:cNvCxnSpPr>
              <a:cxnSpLocks noChangeShapeType="1"/>
              <a:stCxn id="52229" idx="3"/>
              <a:endCxn id="52230" idx="1"/>
            </p:cNvCxnSpPr>
            <p:nvPr/>
          </p:nvCxnSpPr>
          <p:spPr bwMode="auto">
            <a:xfrm>
              <a:off x="4225925" y="4124326"/>
              <a:ext cx="353547" cy="57943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52232" name="AutoShape 6"/>
            <p:cNvCxnSpPr>
              <a:cxnSpLocks noChangeShapeType="1"/>
              <a:stCxn id="52230" idx="3"/>
              <a:endCxn id="52234" idx="1"/>
            </p:cNvCxnSpPr>
            <p:nvPr/>
          </p:nvCxnSpPr>
          <p:spPr bwMode="auto">
            <a:xfrm>
              <a:off x="5863760" y="4703763"/>
              <a:ext cx="353547" cy="79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52233" name="AutoShape 7"/>
            <p:cNvSpPr>
              <a:spLocks noChangeArrowheads="1"/>
            </p:cNvSpPr>
            <p:nvPr/>
          </p:nvSpPr>
          <p:spPr bwMode="auto">
            <a:xfrm>
              <a:off x="7859904" y="3748088"/>
              <a:ext cx="1284287" cy="752475"/>
            </a:xfrm>
            <a:prstGeom prst="flowChartAlternateProcess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分類器</a:t>
              </a:r>
              <a:endParaRPr lang="en-US" altLang="zh-TW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52234" name="AutoShape 8"/>
            <p:cNvSpPr>
              <a:spLocks noChangeArrowheads="1"/>
            </p:cNvSpPr>
            <p:nvPr/>
          </p:nvSpPr>
          <p:spPr bwMode="auto">
            <a:xfrm>
              <a:off x="6217307" y="4443413"/>
              <a:ext cx="1289050" cy="522287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分數</a:t>
              </a:r>
              <a:r>
                <a:rPr lang="zh-TW" altLang="en-US">
                  <a:solidFill>
                    <a:srgbClr val="000000"/>
                  </a:solidFill>
                  <a:latin typeface="AR PL UMing TW"/>
                </a:rPr>
                <a:t>、詞數</a:t>
              </a:r>
              <a:endParaRPr lang="en-US" altLang="zh-TW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en-US">
                  <a:solidFill>
                    <a:srgbClr val="000000"/>
                  </a:solidFill>
                  <a:latin typeface="AR PL UMing TW"/>
                </a:rPr>
                <a:t>定用詞數</a:t>
              </a:r>
              <a:endParaRPr lang="zh-TW" altLang="zh-TW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52235" name="AutoShape 9"/>
            <p:cNvCxnSpPr>
              <a:cxnSpLocks noChangeShapeType="1"/>
              <a:stCxn id="52234" idx="3"/>
              <a:endCxn id="52233" idx="1"/>
            </p:cNvCxnSpPr>
            <p:nvPr/>
          </p:nvCxnSpPr>
          <p:spPr bwMode="auto">
            <a:xfrm flipV="1">
              <a:off x="7506357" y="4124326"/>
              <a:ext cx="353547" cy="58023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52236" name="AutoShape 10"/>
            <p:cNvSpPr>
              <a:spLocks noChangeArrowheads="1"/>
            </p:cNvSpPr>
            <p:nvPr/>
          </p:nvSpPr>
          <p:spPr bwMode="auto">
            <a:xfrm>
              <a:off x="4579472" y="3171825"/>
              <a:ext cx="1284288" cy="750888"/>
            </a:xfrm>
            <a:prstGeom prst="flowChartAlternateProcess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>
                  <a:solidFill>
                    <a:srgbClr val="000000"/>
                  </a:solidFill>
                  <a:latin typeface="AR PL UMing TW"/>
                </a:rPr>
                <a:t>華</a:t>
              </a:r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語</a:t>
              </a:r>
              <a:r>
                <a:rPr lang="zh-TW" altLang="en-US">
                  <a:solidFill>
                    <a:srgbClr val="000000"/>
                  </a:solidFill>
                  <a:latin typeface="AR PL UMing TW"/>
                </a:rPr>
                <a:t>斷詞</a:t>
              </a:r>
              <a:endParaRPr lang="zh-TW" altLang="zh-TW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52237" name="AutoShape 11"/>
            <p:cNvCxnSpPr>
              <a:cxnSpLocks noChangeShapeType="1"/>
              <a:stCxn id="52236" idx="3"/>
              <a:endCxn id="52238" idx="1"/>
            </p:cNvCxnSpPr>
            <p:nvPr/>
          </p:nvCxnSpPr>
          <p:spPr bwMode="auto">
            <a:xfrm flipV="1">
              <a:off x="5863760" y="3546476"/>
              <a:ext cx="353547" cy="79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52238" name="AutoShape 12"/>
            <p:cNvSpPr>
              <a:spLocks noChangeArrowheads="1"/>
            </p:cNvSpPr>
            <p:nvPr/>
          </p:nvSpPr>
          <p:spPr bwMode="auto">
            <a:xfrm>
              <a:off x="6217307" y="3284538"/>
              <a:ext cx="1289050" cy="523875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分數</a:t>
              </a:r>
              <a:r>
                <a:rPr lang="zh-TW" altLang="en-US">
                  <a:solidFill>
                    <a:srgbClr val="000000"/>
                  </a:solidFill>
                  <a:latin typeface="AR PL UMing TW"/>
                </a:rPr>
                <a:t>、詞數</a:t>
              </a:r>
              <a:endParaRPr lang="en-US" altLang="zh-TW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en-US">
                  <a:solidFill>
                    <a:srgbClr val="000000"/>
                  </a:solidFill>
                  <a:latin typeface="AR PL UMing TW"/>
                </a:rPr>
                <a:t>定用詞數</a:t>
              </a:r>
              <a:endParaRPr lang="zh-TW" altLang="zh-TW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52239" name="AutoShape 17"/>
            <p:cNvCxnSpPr>
              <a:cxnSpLocks noChangeShapeType="1"/>
              <a:stCxn id="52229" idx="3"/>
              <a:endCxn id="52236" idx="1"/>
            </p:cNvCxnSpPr>
            <p:nvPr/>
          </p:nvCxnSpPr>
          <p:spPr bwMode="auto">
            <a:xfrm flipV="1">
              <a:off x="4225925" y="3547269"/>
              <a:ext cx="353547" cy="57705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52240" name="AutoShape 19"/>
            <p:cNvCxnSpPr>
              <a:cxnSpLocks noChangeShapeType="1"/>
              <a:stCxn id="52238" idx="3"/>
              <a:endCxn id="52233" idx="1"/>
            </p:cNvCxnSpPr>
            <p:nvPr/>
          </p:nvCxnSpPr>
          <p:spPr bwMode="auto">
            <a:xfrm>
              <a:off x="7506357" y="3546476"/>
              <a:ext cx="353547" cy="57785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52241" name="AutoShape 20"/>
            <p:cNvSpPr>
              <a:spLocks noChangeArrowheads="1"/>
            </p:cNvSpPr>
            <p:nvPr/>
          </p:nvSpPr>
          <p:spPr bwMode="auto">
            <a:xfrm>
              <a:off x="9497736" y="3863975"/>
              <a:ext cx="1290638" cy="522288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結果</a:t>
              </a:r>
            </a:p>
          </p:txBody>
        </p:sp>
        <p:cxnSp>
          <p:nvCxnSpPr>
            <p:cNvPr id="52242" name="AutoShape 21"/>
            <p:cNvCxnSpPr>
              <a:cxnSpLocks noChangeShapeType="1"/>
              <a:stCxn id="52233" idx="3"/>
              <a:endCxn id="52241" idx="1"/>
            </p:cNvCxnSpPr>
            <p:nvPr/>
          </p:nvCxnSpPr>
          <p:spPr bwMode="auto">
            <a:xfrm>
              <a:off x="9144191" y="4124326"/>
              <a:ext cx="353545" cy="79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74301909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>
              <a:defRPr/>
            </a:pPr>
            <a:r>
              <a:rPr lang="zh-TW" altLang="en-US" dirty="0" smtClean="0"/>
              <a:t>語言分類實驗結果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zh-TW" altLang="en-US" dirty="0"/>
              <a:t>訓練語料</a:t>
            </a:r>
            <a:endParaRPr lang="en-US" altLang="zh-TW" dirty="0"/>
          </a:p>
          <a:p>
            <a:pPr lvl="1">
              <a:defRPr/>
            </a:pPr>
            <a:r>
              <a:rPr lang="en-US" altLang="zh-TW" dirty="0"/>
              <a:t>1000</a:t>
            </a:r>
            <a:r>
              <a:rPr lang="zh-TW" altLang="en-US" dirty="0"/>
              <a:t>篇</a:t>
            </a:r>
            <a:endParaRPr lang="en-US" altLang="zh-TW" dirty="0"/>
          </a:p>
          <a:p>
            <a:pPr lvl="1">
              <a:defRPr/>
            </a:pPr>
            <a:r>
              <a:rPr lang="zh-TW" altLang="en-US" dirty="0" smtClean="0"/>
              <a:t>華語</a:t>
            </a:r>
            <a:r>
              <a:rPr lang="en-US" altLang="zh-TW" dirty="0" smtClean="0"/>
              <a:t>8519</a:t>
            </a:r>
            <a:r>
              <a:rPr lang="zh-TW" altLang="en-US" dirty="0" smtClean="0"/>
              <a:t>段</a:t>
            </a:r>
            <a:endParaRPr lang="en-US" altLang="zh-TW" dirty="0" smtClean="0"/>
          </a:p>
          <a:p>
            <a:pPr lvl="2">
              <a:defRPr/>
            </a:pPr>
            <a:r>
              <a:rPr lang="en-US" altLang="zh-TW" dirty="0" smtClean="0"/>
              <a:t>439436</a:t>
            </a:r>
            <a:r>
              <a:rPr lang="zh-TW" altLang="en-US" dirty="0" smtClean="0"/>
              <a:t>詞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閩南語</a:t>
            </a:r>
            <a:r>
              <a:rPr lang="en-US" altLang="zh-TW" dirty="0" smtClean="0"/>
              <a:t>9368</a:t>
            </a:r>
            <a:r>
              <a:rPr lang="zh-TW" altLang="en-US" dirty="0" smtClean="0"/>
              <a:t>段</a:t>
            </a:r>
            <a:endParaRPr lang="en-US" altLang="zh-TW" dirty="0" smtClean="0"/>
          </a:p>
          <a:p>
            <a:pPr lvl="2">
              <a:defRPr/>
            </a:pPr>
            <a:r>
              <a:rPr lang="en-US" altLang="zh-TW" dirty="0" smtClean="0"/>
              <a:t>488844</a:t>
            </a:r>
            <a:r>
              <a:rPr lang="zh-TW" altLang="en-US" dirty="0"/>
              <a:t>詞</a:t>
            </a:r>
            <a:endParaRPr lang="en-US" altLang="zh-TW" dirty="0"/>
          </a:p>
          <a:p>
            <a:pPr>
              <a:defRPr/>
            </a:pPr>
            <a:r>
              <a:rPr lang="zh-TW" altLang="en-US" dirty="0"/>
              <a:t>試驗語料</a:t>
            </a:r>
            <a:endParaRPr lang="en-US" altLang="zh-TW" dirty="0"/>
          </a:p>
          <a:p>
            <a:pPr lvl="1">
              <a:defRPr/>
            </a:pPr>
            <a:r>
              <a:rPr lang="en-US" altLang="zh-TW" dirty="0" smtClean="0"/>
              <a:t>179</a:t>
            </a:r>
            <a:r>
              <a:rPr lang="zh-TW" altLang="en-US" dirty="0"/>
              <a:t>篇</a:t>
            </a:r>
            <a:endParaRPr lang="en-US" altLang="zh-TW" dirty="0"/>
          </a:p>
          <a:p>
            <a:pPr lvl="1">
              <a:defRPr/>
            </a:pPr>
            <a:r>
              <a:rPr lang="zh-TW" altLang="en-US" dirty="0" smtClean="0"/>
              <a:t>華語</a:t>
            </a:r>
            <a:r>
              <a:rPr lang="en-US" altLang="zh-TW" dirty="0" smtClean="0"/>
              <a:t>2397</a:t>
            </a:r>
            <a:r>
              <a:rPr lang="zh-TW" altLang="en-US" dirty="0" smtClean="0"/>
              <a:t>段</a:t>
            </a:r>
            <a:endParaRPr lang="en-US" altLang="zh-TW" dirty="0" smtClean="0"/>
          </a:p>
          <a:p>
            <a:pPr lvl="2">
              <a:defRPr/>
            </a:pPr>
            <a:r>
              <a:rPr lang="en-US" altLang="zh-TW" dirty="0" smtClean="0"/>
              <a:t>114901</a:t>
            </a:r>
            <a:r>
              <a:rPr lang="zh-TW" altLang="en-US" dirty="0" smtClean="0"/>
              <a:t>詞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閩南語</a:t>
            </a:r>
            <a:r>
              <a:rPr lang="en-US" altLang="zh-TW" dirty="0"/>
              <a:t>1344</a:t>
            </a:r>
            <a:r>
              <a:rPr lang="zh-TW" altLang="en-US" dirty="0" smtClean="0"/>
              <a:t>段</a:t>
            </a:r>
            <a:endParaRPr lang="en-US" altLang="zh-TW" dirty="0" smtClean="0"/>
          </a:p>
          <a:p>
            <a:pPr lvl="2">
              <a:defRPr/>
            </a:pPr>
            <a:r>
              <a:rPr lang="en-US" altLang="zh-TW" dirty="0" smtClean="0"/>
              <a:t>75282</a:t>
            </a:r>
            <a:r>
              <a:rPr lang="zh-TW" altLang="en-US" dirty="0" smtClean="0"/>
              <a:t>詞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試驗攏總</a:t>
            </a:r>
            <a:r>
              <a:rPr lang="en-US" altLang="zh-TW" dirty="0" smtClean="0"/>
              <a:t>3741</a:t>
            </a:r>
            <a:r>
              <a:rPr lang="zh-TW" altLang="en-US" dirty="0" smtClean="0"/>
              <a:t>段</a:t>
            </a:r>
            <a:endParaRPr lang="en-US" altLang="zh-TW" dirty="0" smtClean="0"/>
          </a:p>
          <a:p>
            <a:pPr>
              <a:defRPr/>
            </a:pPr>
            <a:r>
              <a:rPr lang="zh-TW" altLang="en-US" dirty="0" smtClean="0"/>
              <a:t>以段做辨識單位</a:t>
            </a:r>
            <a:endParaRPr lang="zh-TW" altLang="en-US" dirty="0"/>
          </a:p>
        </p:txBody>
      </p:sp>
      <p:graphicFrame>
        <p:nvGraphicFramePr>
          <p:cNvPr id="6" name="圖表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36104742"/>
              </p:ext>
            </p:extLst>
          </p:nvPr>
        </p:nvGraphicFramePr>
        <p:xfrm>
          <a:off x="2915816" y="1844824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>
              <a:defRPr/>
            </a:pPr>
            <a:r>
              <a:rPr lang="zh-TW" altLang="en-US" dirty="0" smtClean="0"/>
              <a:t>第六節</a:t>
            </a:r>
            <a:r>
              <a:rPr lang="zh-TW" altLang="zh-TW" dirty="0" smtClean="0"/>
              <a:t>：</a:t>
            </a:r>
            <a:r>
              <a:rPr lang="zh-TW" altLang="en-US" dirty="0" smtClean="0"/>
              <a:t>結論佮未來發展</a:t>
            </a:r>
            <a:endParaRPr lang="zh-TW" altLang="en-US" dirty="0"/>
          </a:p>
        </p:txBody>
      </p:sp>
      <p:sp>
        <p:nvSpPr>
          <p:cNvPr id="55299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TW" altLang="en-US" dirty="0" smtClean="0"/>
              <a:t>斷詞效果影響著翻譯效果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/>
              <a:t>詞</a:t>
            </a:r>
            <a:r>
              <a:rPr lang="zh-TW" altLang="en-US" dirty="0" smtClean="0"/>
              <a:t>性斷詞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/>
              <a:t>閩南語</a:t>
            </a:r>
            <a:r>
              <a:rPr lang="zh-TW" altLang="en-US" dirty="0" smtClean="0"/>
              <a:t>剖析器</a:t>
            </a:r>
            <a:endParaRPr lang="en-US" altLang="zh-TW" dirty="0" smtClean="0"/>
          </a:p>
          <a:p>
            <a:pPr lvl="2">
              <a:defRPr/>
            </a:pPr>
            <a:r>
              <a:rPr lang="zh-TW" altLang="en-US" dirty="0" smtClean="0"/>
              <a:t>我佮伊欲來去食飯</a:t>
            </a:r>
            <a:endParaRPr lang="en-US" altLang="zh-TW" dirty="0" smtClean="0"/>
          </a:p>
          <a:p>
            <a:pPr>
              <a:defRPr/>
            </a:pPr>
            <a:endParaRPr lang="en-US" altLang="zh-TW" dirty="0" smtClean="0"/>
          </a:p>
          <a:p>
            <a:pPr>
              <a:defRPr/>
            </a:pPr>
            <a:r>
              <a:rPr lang="zh-TW" altLang="en-US" dirty="0" smtClean="0"/>
              <a:t>翻譯的訓練語料有誠濟錯誤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需要人工校對</a:t>
            </a:r>
            <a:endParaRPr lang="en-US" altLang="zh-TW" dirty="0"/>
          </a:p>
          <a:p>
            <a:pPr lvl="1">
              <a:defRPr/>
            </a:pPr>
            <a:r>
              <a:rPr lang="zh-TW" altLang="en-US" dirty="0" smtClean="0"/>
              <a:t>訓練語料改</a:t>
            </a:r>
            <a:r>
              <a:rPr lang="zh-TW" altLang="en-US" dirty="0"/>
              <a:t>錯字</a:t>
            </a:r>
            <a:endParaRPr lang="en-US" altLang="zh-TW" dirty="0"/>
          </a:p>
          <a:p>
            <a:pPr lvl="2">
              <a:defRPr/>
            </a:pPr>
            <a:r>
              <a:rPr lang="zh-TW" altLang="en-US" dirty="0" smtClean="0"/>
              <a:t>用</a:t>
            </a:r>
            <a:r>
              <a:rPr lang="zh-TW" altLang="en-US" dirty="0"/>
              <a:t>原始語料</a:t>
            </a:r>
            <a:r>
              <a:rPr lang="zh-TW" altLang="en-US" dirty="0" smtClean="0"/>
              <a:t>佮校對語料</a:t>
            </a:r>
            <a:endParaRPr lang="en-US" altLang="zh-TW" dirty="0" smtClean="0"/>
          </a:p>
          <a:p>
            <a:pPr lvl="3">
              <a:defRPr/>
            </a:pPr>
            <a:r>
              <a:rPr lang="zh-TW" altLang="en-US" dirty="0" smtClean="0"/>
              <a:t>訓練翻譯模型</a:t>
            </a:r>
            <a:endParaRPr lang="en-US" altLang="zh-TW" dirty="0" smtClean="0"/>
          </a:p>
          <a:p>
            <a:pPr lvl="2">
              <a:defRPr/>
            </a:pPr>
            <a:r>
              <a:rPr lang="zh-TW" altLang="en-US" dirty="0" smtClean="0"/>
              <a:t>減少人工校對負擔</a:t>
            </a:r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6927400" y="5919791"/>
            <a:ext cx="1268929" cy="579012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72215" rIns="90000" bIns="4500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 dirty="0" smtClean="0">
                <a:solidFill>
                  <a:srgbClr val="000000"/>
                </a:solidFill>
                <a:latin typeface="AR PL UMing TW"/>
              </a:rPr>
              <a:t>校對語料</a:t>
            </a:r>
            <a:endParaRPr lang="zh-TW" altLang="zh-TW" dirty="0">
              <a:solidFill>
                <a:srgbClr val="000000"/>
              </a:solidFill>
              <a:latin typeface="AR PL UMing TW"/>
            </a:endParaRP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4412358" y="4547113"/>
            <a:ext cx="1268929" cy="579012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72215" rIns="90000" bIns="4500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 dirty="0" smtClean="0">
                <a:solidFill>
                  <a:srgbClr val="000000"/>
                </a:solidFill>
                <a:latin typeface="AR PL UMing TW"/>
              </a:rPr>
              <a:t>原始</a:t>
            </a:r>
            <a:r>
              <a:rPr lang="zh-TW" altLang="zh-TW" dirty="0" smtClean="0">
                <a:solidFill>
                  <a:srgbClr val="000000"/>
                </a:solidFill>
                <a:latin typeface="AR PL UMing TW"/>
              </a:rPr>
              <a:t>語料</a:t>
            </a:r>
            <a:endParaRPr lang="zh-TW" altLang="zh-TW" dirty="0">
              <a:solidFill>
                <a:srgbClr val="000000"/>
              </a:solidFill>
              <a:latin typeface="AR PL UMing TW"/>
            </a:endParaRPr>
          </a:p>
        </p:txBody>
      </p:sp>
      <p:cxnSp>
        <p:nvCxnSpPr>
          <p:cNvPr id="9" name="AutoShape 8"/>
          <p:cNvCxnSpPr>
            <a:cxnSpLocks noChangeShapeType="1"/>
            <a:stCxn id="11" idx="2"/>
            <a:endCxn id="5" idx="0"/>
          </p:cNvCxnSpPr>
          <p:nvPr/>
        </p:nvCxnSpPr>
        <p:spPr bwMode="auto">
          <a:xfrm>
            <a:off x="7561864" y="5212545"/>
            <a:ext cx="1" cy="707246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1" name="AutoShape 10"/>
          <p:cNvSpPr>
            <a:spLocks noChangeArrowheads="1"/>
          </p:cNvSpPr>
          <p:nvPr/>
        </p:nvSpPr>
        <p:spPr bwMode="auto">
          <a:xfrm>
            <a:off x="6920198" y="4462134"/>
            <a:ext cx="1283332" cy="750411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72215" rIns="90000" bIns="4500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 smtClean="0">
                <a:solidFill>
                  <a:srgbClr val="000000"/>
                </a:solidFill>
                <a:latin typeface="AR PL UMing TW"/>
              </a:rPr>
              <a:t>人工</a:t>
            </a:r>
            <a:r>
              <a:rPr lang="zh-TW" altLang="en-US" dirty="0" smtClean="0">
                <a:solidFill>
                  <a:srgbClr val="000000"/>
                </a:solidFill>
                <a:latin typeface="AR PL UMing TW"/>
              </a:rPr>
              <a:t>校對</a:t>
            </a:r>
            <a:endParaRPr lang="zh-TW" altLang="zh-TW" dirty="0">
              <a:solidFill>
                <a:srgbClr val="000000"/>
              </a:solidFill>
              <a:latin typeface="AR PL UMing TW"/>
            </a:endParaRPr>
          </a:p>
        </p:txBody>
      </p:sp>
      <p:cxnSp>
        <p:nvCxnSpPr>
          <p:cNvPr id="12" name="AutoShape 11"/>
          <p:cNvCxnSpPr>
            <a:cxnSpLocks noChangeShapeType="1"/>
            <a:stCxn id="6" idx="3"/>
            <a:endCxn id="11" idx="1"/>
          </p:cNvCxnSpPr>
          <p:nvPr/>
        </p:nvCxnSpPr>
        <p:spPr bwMode="auto">
          <a:xfrm>
            <a:off x="5681287" y="4836619"/>
            <a:ext cx="1238911" cy="721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3" name="AutoShape 12"/>
          <p:cNvCxnSpPr>
            <a:cxnSpLocks noChangeShapeType="1"/>
            <a:endCxn id="6" idx="1"/>
          </p:cNvCxnSpPr>
          <p:nvPr/>
        </p:nvCxnSpPr>
        <p:spPr bwMode="auto">
          <a:xfrm>
            <a:off x="3624499" y="4838060"/>
            <a:ext cx="786419" cy="0"/>
          </a:xfrm>
          <a:prstGeom prst="straightConnector1">
            <a:avLst/>
          </a:prstGeom>
          <a:noFill/>
          <a:ln w="720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2" name="AutoShape 4"/>
          <p:cNvSpPr>
            <a:spLocks noChangeArrowheads="1"/>
          </p:cNvSpPr>
          <p:nvPr/>
        </p:nvSpPr>
        <p:spPr bwMode="auto">
          <a:xfrm>
            <a:off x="4412358" y="5907302"/>
            <a:ext cx="1268929" cy="579012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72215" rIns="90000" bIns="4500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 dirty="0" smtClean="0">
                <a:solidFill>
                  <a:srgbClr val="000000"/>
                </a:solidFill>
                <a:latin typeface="AR PL UMing TW"/>
              </a:rPr>
              <a:t>訓練資</a:t>
            </a:r>
            <a:r>
              <a:rPr lang="zh-TW" altLang="en-US" dirty="0">
                <a:solidFill>
                  <a:srgbClr val="000000"/>
                </a:solidFill>
                <a:latin typeface="AR PL UMing TW"/>
              </a:rPr>
              <a:t>料</a:t>
            </a:r>
            <a:endParaRPr lang="zh-TW" altLang="zh-TW" dirty="0">
              <a:solidFill>
                <a:srgbClr val="000000"/>
              </a:solidFill>
              <a:latin typeface="AR PL UMing TW"/>
            </a:endParaRPr>
          </a:p>
        </p:txBody>
      </p:sp>
      <p:cxnSp>
        <p:nvCxnSpPr>
          <p:cNvPr id="23" name="AutoShape 11"/>
          <p:cNvCxnSpPr>
            <a:cxnSpLocks noChangeShapeType="1"/>
            <a:stCxn id="5" idx="1"/>
            <a:endCxn id="22" idx="3"/>
          </p:cNvCxnSpPr>
          <p:nvPr/>
        </p:nvCxnSpPr>
        <p:spPr bwMode="auto">
          <a:xfrm flipH="1" flipV="1">
            <a:off x="5681287" y="6196808"/>
            <a:ext cx="1246113" cy="12489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grpSp>
        <p:nvGrpSpPr>
          <p:cNvPr id="62" name="群組 61"/>
          <p:cNvGrpSpPr/>
          <p:nvPr/>
        </p:nvGrpSpPr>
        <p:grpSpPr>
          <a:xfrm>
            <a:off x="4925853" y="1872942"/>
            <a:ext cx="4038811" cy="1881944"/>
            <a:chOff x="4925853" y="1872942"/>
            <a:chExt cx="4038811" cy="1881944"/>
          </a:xfrm>
        </p:grpSpPr>
        <p:sp>
          <p:nvSpPr>
            <p:cNvPr id="27" name="Oval 3"/>
            <p:cNvSpPr>
              <a:spLocks noChangeArrowheads="1"/>
            </p:cNvSpPr>
            <p:nvPr/>
          </p:nvSpPr>
          <p:spPr bwMode="auto">
            <a:xfrm>
              <a:off x="5579484" y="2733998"/>
              <a:ext cx="159419" cy="159026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endParaRPr lang="zh-TW" altLang="zh-TW" dirty="0">
                <a:solidFill>
                  <a:srgbClr val="000000"/>
                </a:solidFill>
              </a:endParaRPr>
            </a:p>
          </p:txBody>
        </p:sp>
        <p:sp>
          <p:nvSpPr>
            <p:cNvPr id="28" name="Oval 4"/>
            <p:cNvSpPr>
              <a:spLocks noChangeArrowheads="1"/>
            </p:cNvSpPr>
            <p:nvPr/>
          </p:nvSpPr>
          <p:spPr bwMode="auto">
            <a:xfrm>
              <a:off x="4925853" y="3317873"/>
              <a:ext cx="437830" cy="437013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/>
                <a:t>我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29" name="Oval 6"/>
            <p:cNvSpPr>
              <a:spLocks noChangeArrowheads="1"/>
            </p:cNvSpPr>
            <p:nvPr/>
          </p:nvSpPr>
          <p:spPr bwMode="auto">
            <a:xfrm>
              <a:off x="8012409" y="3317873"/>
              <a:ext cx="437830" cy="437013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食</a:t>
              </a:r>
              <a:endParaRPr lang="en-US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30" name="Oval 8"/>
            <p:cNvSpPr>
              <a:spLocks noChangeArrowheads="1"/>
            </p:cNvSpPr>
            <p:nvPr/>
          </p:nvSpPr>
          <p:spPr bwMode="auto">
            <a:xfrm>
              <a:off x="6469131" y="3317873"/>
              <a:ext cx="437830" cy="437013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>
                  <a:solidFill>
                    <a:srgbClr val="000000"/>
                  </a:solidFill>
                  <a:latin typeface="AR PL UMing TW"/>
                </a:rPr>
                <a:t>欲</a:t>
              </a:r>
              <a:endParaRPr lang="en-US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31" name="Oval 4"/>
            <p:cNvSpPr>
              <a:spLocks noChangeArrowheads="1"/>
            </p:cNvSpPr>
            <p:nvPr/>
          </p:nvSpPr>
          <p:spPr bwMode="auto">
            <a:xfrm>
              <a:off x="5440279" y="3317873"/>
              <a:ext cx="437830" cy="437013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/>
                <a:t>佮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32" name="Oval 6"/>
            <p:cNvSpPr>
              <a:spLocks noChangeArrowheads="1"/>
            </p:cNvSpPr>
            <p:nvPr/>
          </p:nvSpPr>
          <p:spPr bwMode="auto">
            <a:xfrm>
              <a:off x="8526834" y="3317873"/>
              <a:ext cx="437830" cy="437013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飯</a:t>
              </a:r>
              <a:endParaRPr lang="en-US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33" name="Oval 8"/>
            <p:cNvSpPr>
              <a:spLocks noChangeArrowheads="1"/>
            </p:cNvSpPr>
            <p:nvPr/>
          </p:nvSpPr>
          <p:spPr bwMode="auto">
            <a:xfrm>
              <a:off x="6983557" y="3317873"/>
              <a:ext cx="437830" cy="437013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來</a:t>
              </a:r>
              <a:endParaRPr lang="en-US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34" name="Oval 4"/>
            <p:cNvSpPr>
              <a:spLocks noChangeArrowheads="1"/>
            </p:cNvSpPr>
            <p:nvPr/>
          </p:nvSpPr>
          <p:spPr bwMode="auto">
            <a:xfrm>
              <a:off x="5954705" y="3317873"/>
              <a:ext cx="437830" cy="437013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/>
                <a:t>伊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36" name="Oval 8"/>
            <p:cNvSpPr>
              <a:spLocks noChangeArrowheads="1"/>
            </p:cNvSpPr>
            <p:nvPr/>
          </p:nvSpPr>
          <p:spPr bwMode="auto">
            <a:xfrm>
              <a:off x="7497983" y="3317873"/>
              <a:ext cx="437830" cy="437013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去</a:t>
              </a:r>
              <a:endParaRPr lang="en-US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37" name="Oval 3"/>
            <p:cNvSpPr>
              <a:spLocks noChangeArrowheads="1"/>
            </p:cNvSpPr>
            <p:nvPr/>
          </p:nvSpPr>
          <p:spPr bwMode="auto">
            <a:xfrm>
              <a:off x="7379976" y="2701347"/>
              <a:ext cx="159419" cy="159026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endParaRPr lang="zh-TW" altLang="zh-TW" dirty="0">
                <a:solidFill>
                  <a:srgbClr val="000000"/>
                </a:solidFill>
              </a:endParaRPr>
            </a:p>
          </p:txBody>
        </p:sp>
        <p:sp>
          <p:nvSpPr>
            <p:cNvPr id="38" name="Oval 3"/>
            <p:cNvSpPr>
              <a:spLocks noChangeArrowheads="1"/>
            </p:cNvSpPr>
            <p:nvPr/>
          </p:nvSpPr>
          <p:spPr bwMode="auto">
            <a:xfrm>
              <a:off x="8408827" y="2695333"/>
              <a:ext cx="159419" cy="159026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endParaRPr lang="zh-TW" altLang="zh-TW" dirty="0">
                <a:solidFill>
                  <a:srgbClr val="000000"/>
                </a:solidFill>
              </a:endParaRPr>
            </a:p>
          </p:txBody>
        </p:sp>
        <p:sp>
          <p:nvSpPr>
            <p:cNvPr id="39" name="Oval 3"/>
            <p:cNvSpPr>
              <a:spLocks noChangeArrowheads="1"/>
            </p:cNvSpPr>
            <p:nvPr/>
          </p:nvSpPr>
          <p:spPr bwMode="auto">
            <a:xfrm>
              <a:off x="6865549" y="1872942"/>
              <a:ext cx="159419" cy="159026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endParaRPr lang="zh-TW" altLang="zh-TW" dirty="0">
                <a:solidFill>
                  <a:srgbClr val="000000"/>
                </a:solidFill>
              </a:endParaRPr>
            </a:p>
          </p:txBody>
        </p:sp>
        <p:cxnSp>
          <p:nvCxnSpPr>
            <p:cNvPr id="40" name="直線單箭頭接點 39"/>
            <p:cNvCxnSpPr>
              <a:stCxn id="28" idx="0"/>
              <a:endCxn id="27" idx="3"/>
            </p:cNvCxnSpPr>
            <p:nvPr/>
          </p:nvCxnSpPr>
          <p:spPr bwMode="auto">
            <a:xfrm flipV="1">
              <a:off x="5144768" y="2869735"/>
              <a:ext cx="458062" cy="448138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直線單箭頭接點 41"/>
            <p:cNvCxnSpPr>
              <a:stCxn id="31" idx="0"/>
              <a:endCxn id="27" idx="4"/>
            </p:cNvCxnSpPr>
            <p:nvPr/>
          </p:nvCxnSpPr>
          <p:spPr bwMode="auto">
            <a:xfrm flipV="1">
              <a:off x="5659194" y="2893024"/>
              <a:ext cx="0" cy="424849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直線單箭頭接點 43"/>
            <p:cNvCxnSpPr>
              <a:stCxn id="34" idx="0"/>
              <a:endCxn id="27" idx="5"/>
            </p:cNvCxnSpPr>
            <p:nvPr/>
          </p:nvCxnSpPr>
          <p:spPr bwMode="auto">
            <a:xfrm flipH="1" flipV="1">
              <a:off x="5715557" y="2869735"/>
              <a:ext cx="458063" cy="448138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直線單箭頭接點 45"/>
            <p:cNvCxnSpPr>
              <a:stCxn id="33" idx="0"/>
              <a:endCxn id="37" idx="4"/>
            </p:cNvCxnSpPr>
            <p:nvPr/>
          </p:nvCxnSpPr>
          <p:spPr bwMode="auto">
            <a:xfrm flipV="1">
              <a:off x="7202472" y="2860373"/>
              <a:ext cx="257214" cy="457500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直線單箭頭接點 47"/>
            <p:cNvCxnSpPr>
              <a:stCxn id="36" idx="0"/>
              <a:endCxn id="37" idx="4"/>
            </p:cNvCxnSpPr>
            <p:nvPr/>
          </p:nvCxnSpPr>
          <p:spPr bwMode="auto">
            <a:xfrm flipH="1" flipV="1">
              <a:off x="7459686" y="2860373"/>
              <a:ext cx="257212" cy="457500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直線單箭頭接點 49"/>
            <p:cNvCxnSpPr>
              <a:stCxn id="29" idx="0"/>
              <a:endCxn id="38" idx="4"/>
            </p:cNvCxnSpPr>
            <p:nvPr/>
          </p:nvCxnSpPr>
          <p:spPr bwMode="auto">
            <a:xfrm flipV="1">
              <a:off x="8231324" y="2854359"/>
              <a:ext cx="257213" cy="463514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直線單箭頭接點 51"/>
            <p:cNvCxnSpPr>
              <a:stCxn id="32" idx="0"/>
              <a:endCxn id="38" idx="4"/>
            </p:cNvCxnSpPr>
            <p:nvPr/>
          </p:nvCxnSpPr>
          <p:spPr bwMode="auto">
            <a:xfrm flipH="1" flipV="1">
              <a:off x="8488537" y="2854359"/>
              <a:ext cx="257212" cy="463514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直線單箭頭接點 53"/>
            <p:cNvCxnSpPr>
              <a:stCxn id="27" idx="0"/>
              <a:endCxn id="39" idx="4"/>
            </p:cNvCxnSpPr>
            <p:nvPr/>
          </p:nvCxnSpPr>
          <p:spPr bwMode="auto">
            <a:xfrm flipV="1">
              <a:off x="5659194" y="2031968"/>
              <a:ext cx="1286065" cy="702030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直線單箭頭接點 55"/>
            <p:cNvCxnSpPr>
              <a:stCxn id="30" idx="0"/>
              <a:endCxn id="39" idx="4"/>
            </p:cNvCxnSpPr>
            <p:nvPr/>
          </p:nvCxnSpPr>
          <p:spPr bwMode="auto">
            <a:xfrm flipV="1">
              <a:off x="6688046" y="2031968"/>
              <a:ext cx="257213" cy="1285905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直線單箭頭接點 57"/>
            <p:cNvCxnSpPr>
              <a:stCxn id="37" idx="0"/>
              <a:endCxn id="39" idx="4"/>
            </p:cNvCxnSpPr>
            <p:nvPr/>
          </p:nvCxnSpPr>
          <p:spPr bwMode="auto">
            <a:xfrm flipH="1" flipV="1">
              <a:off x="6945259" y="2031968"/>
              <a:ext cx="514427" cy="669379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直線單箭頭接點 59"/>
            <p:cNvCxnSpPr>
              <a:stCxn id="38" idx="0"/>
              <a:endCxn id="39" idx="4"/>
            </p:cNvCxnSpPr>
            <p:nvPr/>
          </p:nvCxnSpPr>
          <p:spPr bwMode="auto">
            <a:xfrm flipH="1" flipV="1">
              <a:off x="6945259" y="2031968"/>
              <a:ext cx="1543278" cy="663365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發展</a:t>
            </a:r>
            <a:r>
              <a:rPr lang="zh-TW" altLang="en-US" dirty="0"/>
              <a:t>佮</a:t>
            </a:r>
            <a:r>
              <a:rPr lang="zh-TW" altLang="en-US" dirty="0" smtClean="0"/>
              <a:t>結論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這馬母語電視劇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華</a:t>
            </a:r>
            <a:r>
              <a:rPr lang="zh-TW" altLang="en-US" dirty="0"/>
              <a:t>語</a:t>
            </a:r>
            <a:r>
              <a:rPr lang="zh-TW" altLang="en-US" dirty="0" smtClean="0"/>
              <a:t>字幕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母語發音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補上母語字幕，學母語用字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56315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>
              <a:defRPr/>
            </a:pPr>
            <a:r>
              <a:rPr lang="zh-TW" altLang="en-US" smtClean="0"/>
              <a:t>第七節</a:t>
            </a:r>
            <a:r>
              <a:rPr lang="zh-TW" altLang="zh-TW" dirty="0" smtClean="0"/>
              <a:t>：</a:t>
            </a:r>
            <a:r>
              <a:rPr lang="zh-TW" altLang="en-US" dirty="0" smtClean="0"/>
              <a:t>參考文獻</a:t>
            </a:r>
            <a:endParaRPr lang="zh-TW" altLang="en-US" dirty="0"/>
          </a:p>
        </p:txBody>
      </p:sp>
      <p:sp>
        <p:nvSpPr>
          <p:cNvPr id="58371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endParaRPr lang="zh-TW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眉角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3017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>
              <a:defRPr/>
            </a:pPr>
            <a:r>
              <a:rPr lang="zh-TW" altLang="en-US" dirty="0" smtClean="0"/>
              <a:t>漢羅全羅對齊</a:t>
            </a:r>
            <a:endParaRPr lang="zh-TW" altLang="en-US" dirty="0"/>
          </a:p>
        </p:txBody>
      </p:sp>
      <p:sp>
        <p:nvSpPr>
          <p:cNvPr id="32771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en-US" smtClean="0"/>
              <a:t>做法</a:t>
            </a:r>
            <a:endParaRPr lang="en-US" altLang="zh-TW" smtClean="0"/>
          </a:p>
          <a:p>
            <a:pPr lvl="1" eaLnBrk="1" hangingPunct="1"/>
            <a:r>
              <a:rPr lang="zh-TW" altLang="en-US" smtClean="0"/>
              <a:t>看字佮音有佇辭典無</a:t>
            </a:r>
            <a:endParaRPr lang="en-US" altLang="zh-TW" smtClean="0"/>
          </a:p>
          <a:p>
            <a:pPr lvl="1" eaLnBrk="1" hangingPunct="1"/>
            <a:r>
              <a:rPr lang="zh-TW" altLang="en-US" smtClean="0"/>
              <a:t>揣上大的配對組合</a:t>
            </a:r>
            <a:endParaRPr lang="en-US" altLang="zh-TW" smtClean="0"/>
          </a:p>
          <a:p>
            <a:pPr lvl="2" eaLnBrk="1" hangingPunct="1"/>
            <a:r>
              <a:rPr lang="en-US" altLang="zh-TW" smtClean="0"/>
              <a:t>Koh m7</a:t>
            </a:r>
            <a:r>
              <a:rPr lang="zh-TW" altLang="zh-TW" smtClean="0"/>
              <a:t>知</a:t>
            </a:r>
            <a:r>
              <a:rPr lang="en-US" altLang="zh-TW" smtClean="0"/>
              <a:t>u7</a:t>
            </a:r>
            <a:r>
              <a:rPr lang="zh-TW" altLang="zh-TW" smtClean="0"/>
              <a:t>危險</a:t>
            </a:r>
          </a:p>
          <a:p>
            <a:pPr lvl="2" eaLnBrk="1" hangingPunct="1"/>
            <a:r>
              <a:rPr lang="en-US" altLang="zh-TW" smtClean="0"/>
              <a:t>Koh m7-tsai u7 gui5-hiam2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619250" y="4005263"/>
          <a:ext cx="5664197" cy="2560635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809171"/>
                <a:gridCol w="809171"/>
                <a:gridCol w="809171"/>
                <a:gridCol w="809171"/>
                <a:gridCol w="809171"/>
                <a:gridCol w="809171"/>
                <a:gridCol w="809171"/>
              </a:tblGrid>
              <a:tr h="365805"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配對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err="1" smtClean="0"/>
                        <a:t>Koh</a:t>
                      </a:r>
                      <a:r>
                        <a:rPr lang="en-US" altLang="zh-TW" sz="1800" dirty="0" smtClean="0"/>
                        <a:t> 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m7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zh-TW" sz="1800" dirty="0" smtClean="0"/>
                        <a:t>知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u7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zh-TW" sz="1800" dirty="0" smtClean="0"/>
                        <a:t>危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zh-TW" sz="1800" dirty="0" smtClean="0"/>
                        <a:t>險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</a:tr>
              <a:tr h="365805">
                <a:tc>
                  <a:txBody>
                    <a:bodyPr/>
                    <a:lstStyle/>
                    <a:p>
                      <a:r>
                        <a:rPr lang="en-US" altLang="zh-TW" sz="1800" dirty="0" err="1" smtClean="0"/>
                        <a:t>Koh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有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</a:tr>
              <a:tr h="365805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m7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有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</a:tr>
              <a:tr h="365805">
                <a:tc>
                  <a:txBody>
                    <a:bodyPr/>
                    <a:lstStyle/>
                    <a:p>
                      <a:r>
                        <a:rPr lang="en-US" altLang="zh-TW" sz="1800" dirty="0" err="1" smtClean="0"/>
                        <a:t>tsai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有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</a:tr>
              <a:tr h="365805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u7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有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</a:tr>
              <a:tr h="365805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gui5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有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</a:tr>
              <a:tr h="365805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hiam2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有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閩南語語料種類</a:t>
            </a:r>
            <a:endParaRPr lang="zh-TW" altLang="zh-TW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5688569"/>
              </p:ext>
            </p:extLst>
          </p:nvPr>
        </p:nvGraphicFramePr>
        <p:xfrm>
          <a:off x="395536" y="1916832"/>
          <a:ext cx="8352928" cy="275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4"/>
                <a:gridCol w="2592288"/>
                <a:gridCol w="2088232"/>
                <a:gridCol w="2016224"/>
              </a:tblGrid>
              <a:tr h="1390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種類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範例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語料庫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備註</a:t>
                      </a:r>
                      <a:endParaRPr lang="zh-TW" altLang="en-US" dirty="0"/>
                    </a:p>
                  </a:txBody>
                  <a:tcPr/>
                </a:tc>
              </a:tr>
              <a:tr h="1390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全漢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我欲食飯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全部漢字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全羅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gua2 beh4 tsiah8-png7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全部羅馬拼音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漢羅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我</a:t>
                      </a:r>
                      <a:r>
                        <a:rPr lang="en-US" altLang="zh-TW" dirty="0" smtClean="0"/>
                        <a:t>beh4</a:t>
                      </a:r>
                      <a:r>
                        <a:rPr lang="zh-TW" altLang="zh-TW" dirty="0" smtClean="0"/>
                        <a:t>食飯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TGB</a:t>
                      </a:r>
                      <a:r>
                        <a:rPr lang="zh-TW" altLang="en-US" dirty="0" smtClean="0"/>
                        <a:t>通訊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漢字拼音濫咧用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全漢全羅對應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我欲食飯</a:t>
                      </a:r>
                      <a:endParaRPr lang="en-US" altLang="zh-TW" dirty="0" smtClean="0"/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gua2 beh4 tsiah8-png7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新聞語料庫</a:t>
                      </a:r>
                      <a:endParaRPr lang="en-US" altLang="zh-TW" dirty="0" smtClean="0"/>
                    </a:p>
                    <a:p>
                      <a:r>
                        <a:rPr lang="zh-TW" altLang="en-US" dirty="0" smtClean="0"/>
                        <a:t>教育部辭典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漢字佮拼音攏有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漢羅全羅對應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我</a:t>
                      </a:r>
                      <a:r>
                        <a:rPr lang="en-US" altLang="zh-TW" dirty="0" smtClean="0"/>
                        <a:t>beh4</a:t>
                      </a:r>
                      <a:r>
                        <a:rPr lang="zh-TW" altLang="zh-TW" dirty="0" smtClean="0"/>
                        <a:t>食飯</a:t>
                      </a:r>
                      <a:endParaRPr lang="en-US" altLang="zh-TW" dirty="0" smtClean="0"/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gua2 beh4 tsiah8-png7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臺語文數位典藏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部份字有漢字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文字方塊 1"/>
          <p:cNvSpPr txBox="1"/>
          <p:nvPr/>
        </p:nvSpPr>
        <p:spPr>
          <a:xfrm>
            <a:off x="579984" y="4753470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註：全羅攏有斷詞資訊</a:t>
            </a:r>
            <a:endParaRPr lang="zh-TW" alt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找候選詞</a:t>
            </a:r>
            <a:endParaRPr lang="zh-TW" altLang="zh-TW"/>
          </a:p>
        </p:txBody>
      </p:sp>
      <p:sp>
        <p:nvSpPr>
          <p:cNvPr id="37891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smtClean="0"/>
              <a:t>辭典加入</a:t>
            </a:r>
          </a:p>
          <a:p>
            <a:pPr lvl="1" eaLnBrk="1" hangingPunct="1"/>
            <a:r>
              <a:rPr lang="zh-TW" altLang="zh-TW" smtClean="0"/>
              <a:t>頭家</a:t>
            </a:r>
            <a:r>
              <a:rPr lang="en-US" altLang="zh-TW" smtClean="0"/>
              <a:t>/thau5-ke1</a:t>
            </a:r>
          </a:p>
          <a:p>
            <a:pPr lvl="1" eaLnBrk="1" hangingPunct="1"/>
            <a:r>
              <a:rPr lang="zh-TW" altLang="zh-TW" smtClean="0"/>
              <a:t>頭前</a:t>
            </a:r>
            <a:r>
              <a:rPr lang="en-US" altLang="zh-TW" smtClean="0"/>
              <a:t>/thau5-tsing5</a:t>
            </a:r>
          </a:p>
          <a:p>
            <a:pPr eaLnBrk="1" hangingPunct="1"/>
            <a:r>
              <a:rPr lang="zh-TW" altLang="zh-TW" smtClean="0"/>
              <a:t>一個四字詞的節點數</a:t>
            </a:r>
          </a:p>
          <a:p>
            <a:pPr lvl="1" eaLnBrk="1" hangingPunct="1"/>
            <a:r>
              <a:rPr lang="en-US" altLang="zh-TW" smtClean="0"/>
              <a:t>31+32+33+34</a:t>
            </a:r>
          </a:p>
          <a:p>
            <a:pPr lvl="2" eaLnBrk="1" hangingPunct="1"/>
            <a:r>
              <a:rPr lang="en-US" altLang="zh-TW" smtClean="0"/>
              <a:t>120</a:t>
            </a:r>
            <a:r>
              <a:rPr lang="zh-TW" altLang="zh-TW" smtClean="0"/>
              <a:t>點</a:t>
            </a:r>
            <a:endParaRPr lang="en-US" altLang="zh-TW" smtClean="0"/>
          </a:p>
          <a:p>
            <a:pPr eaLnBrk="1" hangingPunct="1"/>
            <a:r>
              <a:rPr lang="zh-TW" altLang="en-US" smtClean="0"/>
              <a:t>線性時間</a:t>
            </a:r>
            <a:endParaRPr lang="zh-TW" altLang="zh-TW" smtClean="0"/>
          </a:p>
        </p:txBody>
      </p:sp>
      <p:sp>
        <p:nvSpPr>
          <p:cNvPr id="37892" name="Oval 3"/>
          <p:cNvSpPr>
            <a:spLocks noChangeArrowheads="1"/>
          </p:cNvSpPr>
          <p:nvPr/>
        </p:nvSpPr>
        <p:spPr bwMode="auto">
          <a:xfrm>
            <a:off x="6500813" y="1835150"/>
            <a:ext cx="644525" cy="642938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</a:rPr>
              <a:t>起點</a:t>
            </a:r>
          </a:p>
        </p:txBody>
      </p:sp>
      <p:sp>
        <p:nvSpPr>
          <p:cNvPr id="37893" name="Oval 4"/>
          <p:cNvSpPr>
            <a:spLocks noChangeArrowheads="1"/>
          </p:cNvSpPr>
          <p:nvPr/>
        </p:nvSpPr>
        <p:spPr bwMode="auto">
          <a:xfrm>
            <a:off x="4364038" y="3317875"/>
            <a:ext cx="850900" cy="849313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頭</a:t>
            </a:r>
          </a:p>
        </p:txBody>
      </p:sp>
      <p:cxnSp>
        <p:nvCxnSpPr>
          <p:cNvPr id="37894" name="AutoShape 5"/>
          <p:cNvCxnSpPr>
            <a:cxnSpLocks noChangeShapeType="1"/>
            <a:stCxn id="37892" idx="3"/>
            <a:endCxn id="37897" idx="7"/>
          </p:cNvCxnSpPr>
          <p:nvPr/>
        </p:nvCxnSpPr>
        <p:spPr bwMode="auto">
          <a:xfrm flipH="1">
            <a:off x="6391275" y="2384425"/>
            <a:ext cx="203200" cy="10572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895" name="Oval 6"/>
          <p:cNvSpPr>
            <a:spLocks noChangeArrowheads="1"/>
          </p:cNvSpPr>
          <p:nvPr/>
        </p:nvSpPr>
        <p:spPr bwMode="auto">
          <a:xfrm>
            <a:off x="6965950" y="3317875"/>
            <a:ext cx="850900" cy="849313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頭</a:t>
            </a:r>
            <a:r>
              <a:rPr lang="en-US" altLang="zh-TW">
                <a:solidFill>
                  <a:srgbClr val="000000"/>
                </a:solidFill>
                <a:latin typeface="AR PL UMing TW"/>
              </a:rPr>
              <a:t>/thau5</a:t>
            </a:r>
          </a:p>
        </p:txBody>
      </p:sp>
      <p:cxnSp>
        <p:nvCxnSpPr>
          <p:cNvPr id="37896" name="AutoShape 7"/>
          <p:cNvCxnSpPr>
            <a:cxnSpLocks noChangeShapeType="1"/>
            <a:stCxn id="37892" idx="3"/>
            <a:endCxn id="37895" idx="0"/>
          </p:cNvCxnSpPr>
          <p:nvPr/>
        </p:nvCxnSpPr>
        <p:spPr bwMode="auto">
          <a:xfrm>
            <a:off x="6596063" y="2384425"/>
            <a:ext cx="795337" cy="9334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897" name="Oval 8"/>
          <p:cNvSpPr>
            <a:spLocks noChangeArrowheads="1"/>
          </p:cNvSpPr>
          <p:nvPr/>
        </p:nvSpPr>
        <p:spPr bwMode="auto">
          <a:xfrm>
            <a:off x="5665788" y="3317875"/>
            <a:ext cx="850900" cy="849313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thau5</a:t>
            </a:r>
          </a:p>
        </p:txBody>
      </p:sp>
      <p:cxnSp>
        <p:nvCxnSpPr>
          <p:cNvPr id="37898" name="AutoShape 9"/>
          <p:cNvCxnSpPr>
            <a:cxnSpLocks noChangeShapeType="1"/>
            <a:stCxn id="37892" idx="3"/>
            <a:endCxn id="37893" idx="7"/>
          </p:cNvCxnSpPr>
          <p:nvPr/>
        </p:nvCxnSpPr>
        <p:spPr bwMode="auto">
          <a:xfrm flipH="1">
            <a:off x="5089525" y="2384425"/>
            <a:ext cx="1504950" cy="10572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899" name="Oval 10"/>
          <p:cNvSpPr>
            <a:spLocks noChangeArrowheads="1"/>
          </p:cNvSpPr>
          <p:nvPr/>
        </p:nvSpPr>
        <p:spPr bwMode="auto">
          <a:xfrm>
            <a:off x="952500" y="5126038"/>
            <a:ext cx="849313" cy="849312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家</a:t>
            </a:r>
          </a:p>
        </p:txBody>
      </p:sp>
      <p:cxnSp>
        <p:nvCxnSpPr>
          <p:cNvPr id="37900" name="AutoShape 11"/>
          <p:cNvCxnSpPr>
            <a:cxnSpLocks noChangeShapeType="1"/>
            <a:stCxn id="37893" idx="4"/>
            <a:endCxn id="37899" idx="0"/>
          </p:cNvCxnSpPr>
          <p:nvPr/>
        </p:nvCxnSpPr>
        <p:spPr bwMode="auto">
          <a:xfrm flipH="1">
            <a:off x="1376363" y="4167188"/>
            <a:ext cx="3413125" cy="96043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901" name="Oval 12"/>
          <p:cNvSpPr>
            <a:spLocks noChangeArrowheads="1"/>
          </p:cNvSpPr>
          <p:nvPr/>
        </p:nvSpPr>
        <p:spPr bwMode="auto">
          <a:xfrm>
            <a:off x="2030413" y="5126038"/>
            <a:ext cx="849312" cy="849312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ke1</a:t>
            </a:r>
          </a:p>
        </p:txBody>
      </p:sp>
      <p:cxnSp>
        <p:nvCxnSpPr>
          <p:cNvPr id="37902" name="AutoShape 13"/>
          <p:cNvCxnSpPr>
            <a:cxnSpLocks noChangeShapeType="1"/>
            <a:stCxn id="37893" idx="4"/>
            <a:endCxn id="37901" idx="0"/>
          </p:cNvCxnSpPr>
          <p:nvPr/>
        </p:nvCxnSpPr>
        <p:spPr bwMode="auto">
          <a:xfrm flipH="1">
            <a:off x="2455863" y="4167188"/>
            <a:ext cx="2333625" cy="96043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903" name="Oval 14"/>
          <p:cNvSpPr>
            <a:spLocks noChangeArrowheads="1"/>
          </p:cNvSpPr>
          <p:nvPr/>
        </p:nvSpPr>
        <p:spPr bwMode="auto">
          <a:xfrm>
            <a:off x="3106738" y="5126038"/>
            <a:ext cx="850900" cy="849312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家</a:t>
            </a:r>
            <a:r>
              <a:rPr lang="en-US" altLang="zh-TW">
                <a:solidFill>
                  <a:srgbClr val="000000"/>
                </a:solidFill>
                <a:latin typeface="AR PL UMing TW"/>
              </a:rPr>
              <a:t>/ke1</a:t>
            </a:r>
          </a:p>
        </p:txBody>
      </p:sp>
      <p:cxnSp>
        <p:nvCxnSpPr>
          <p:cNvPr id="37904" name="AutoShape 15"/>
          <p:cNvCxnSpPr>
            <a:cxnSpLocks noChangeShapeType="1"/>
            <a:stCxn id="37893" idx="4"/>
            <a:endCxn id="37903" idx="0"/>
          </p:cNvCxnSpPr>
          <p:nvPr/>
        </p:nvCxnSpPr>
        <p:spPr bwMode="auto">
          <a:xfrm flipH="1">
            <a:off x="3532188" y="4167188"/>
            <a:ext cx="1255712" cy="96043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905" name="Oval 16"/>
          <p:cNvSpPr>
            <a:spLocks noChangeArrowheads="1"/>
          </p:cNvSpPr>
          <p:nvPr/>
        </p:nvSpPr>
        <p:spPr bwMode="auto">
          <a:xfrm>
            <a:off x="4186238" y="5126038"/>
            <a:ext cx="1011237" cy="849312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前</a:t>
            </a:r>
          </a:p>
        </p:txBody>
      </p:sp>
      <p:cxnSp>
        <p:nvCxnSpPr>
          <p:cNvPr id="37906" name="AutoShape 17"/>
          <p:cNvCxnSpPr>
            <a:cxnSpLocks noChangeShapeType="1"/>
            <a:stCxn id="37893" idx="5"/>
            <a:endCxn id="37905" idx="0"/>
          </p:cNvCxnSpPr>
          <p:nvPr/>
        </p:nvCxnSpPr>
        <p:spPr bwMode="auto">
          <a:xfrm flipH="1">
            <a:off x="4691063" y="4041775"/>
            <a:ext cx="398462" cy="108426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907" name="Oval 18"/>
          <p:cNvSpPr>
            <a:spLocks noChangeArrowheads="1"/>
          </p:cNvSpPr>
          <p:nvPr/>
        </p:nvSpPr>
        <p:spPr bwMode="auto">
          <a:xfrm>
            <a:off x="5424488" y="5126038"/>
            <a:ext cx="1011237" cy="849312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tsing5</a:t>
            </a:r>
          </a:p>
        </p:txBody>
      </p:sp>
      <p:cxnSp>
        <p:nvCxnSpPr>
          <p:cNvPr id="37908" name="AutoShape 19"/>
          <p:cNvCxnSpPr>
            <a:cxnSpLocks noChangeShapeType="1"/>
            <a:stCxn id="37893" idx="5"/>
            <a:endCxn id="37907" idx="0"/>
          </p:cNvCxnSpPr>
          <p:nvPr/>
        </p:nvCxnSpPr>
        <p:spPr bwMode="auto">
          <a:xfrm>
            <a:off x="5089525" y="4041775"/>
            <a:ext cx="839788" cy="108426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909" name="Oval 20"/>
          <p:cNvSpPr>
            <a:spLocks noChangeArrowheads="1"/>
          </p:cNvSpPr>
          <p:nvPr/>
        </p:nvSpPr>
        <p:spPr bwMode="auto">
          <a:xfrm>
            <a:off x="6662738" y="5141913"/>
            <a:ext cx="1011237" cy="849312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前</a:t>
            </a:r>
            <a:r>
              <a:rPr lang="en-US" altLang="zh-TW">
                <a:solidFill>
                  <a:srgbClr val="000000"/>
                </a:solidFill>
                <a:latin typeface="AR PL UMing TW"/>
              </a:rPr>
              <a:t>/tsing5</a:t>
            </a:r>
          </a:p>
        </p:txBody>
      </p:sp>
      <p:cxnSp>
        <p:nvCxnSpPr>
          <p:cNvPr id="37910" name="AutoShape 21"/>
          <p:cNvCxnSpPr>
            <a:cxnSpLocks noChangeShapeType="1"/>
            <a:stCxn id="37893" idx="5"/>
            <a:endCxn id="37909" idx="0"/>
          </p:cNvCxnSpPr>
          <p:nvPr/>
        </p:nvCxnSpPr>
        <p:spPr bwMode="auto">
          <a:xfrm>
            <a:off x="5089525" y="4041775"/>
            <a:ext cx="2078038" cy="110013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911" name="Text Box 22"/>
          <p:cNvSpPr txBox="1">
            <a:spLocks noChangeArrowheads="1"/>
          </p:cNvSpPr>
          <p:nvPr/>
        </p:nvSpPr>
        <p:spPr bwMode="auto">
          <a:xfrm>
            <a:off x="7878763" y="5419725"/>
            <a:ext cx="487362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rgbClr val="000000"/>
                </a:solidFill>
              </a:rPr>
              <a:t>……</a:t>
            </a:r>
          </a:p>
        </p:txBody>
      </p:sp>
      <p:sp>
        <p:nvSpPr>
          <p:cNvPr id="37912" name="Text Box 23"/>
          <p:cNvSpPr txBox="1">
            <a:spLocks noChangeArrowheads="1"/>
          </p:cNvSpPr>
          <p:nvPr/>
        </p:nvSpPr>
        <p:spPr bwMode="auto">
          <a:xfrm>
            <a:off x="8143875" y="3624263"/>
            <a:ext cx="628650" cy="357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9" tIns="65506" rIns="81639" bIns="40820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rgbClr val="000000"/>
                </a:solidFill>
              </a:rPr>
              <a:t>……</a:t>
            </a:r>
          </a:p>
        </p:txBody>
      </p:sp>
      <p:sp>
        <p:nvSpPr>
          <p:cNvPr id="37913" name="Rectangle 24"/>
          <p:cNvSpPr>
            <a:spLocks noChangeArrowheads="1"/>
          </p:cNvSpPr>
          <p:nvPr/>
        </p:nvSpPr>
        <p:spPr bwMode="auto">
          <a:xfrm>
            <a:off x="1435100" y="6340475"/>
            <a:ext cx="1801813" cy="352425"/>
          </a:xfrm>
          <a:prstGeom prst="rect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頭家</a:t>
            </a:r>
            <a:r>
              <a:rPr lang="en-US" altLang="zh-TW">
                <a:solidFill>
                  <a:srgbClr val="000000"/>
                </a:solidFill>
                <a:latin typeface="AR PL UMing TW"/>
              </a:rPr>
              <a:t>/thau5-ke1</a:t>
            </a:r>
          </a:p>
        </p:txBody>
      </p:sp>
      <p:sp>
        <p:nvSpPr>
          <p:cNvPr id="37914" name="Rectangle 25"/>
          <p:cNvSpPr>
            <a:spLocks noChangeArrowheads="1"/>
          </p:cNvSpPr>
          <p:nvPr/>
        </p:nvSpPr>
        <p:spPr bwMode="auto">
          <a:xfrm>
            <a:off x="5005388" y="6340475"/>
            <a:ext cx="1801812" cy="352425"/>
          </a:xfrm>
          <a:prstGeom prst="rect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頭前</a:t>
            </a:r>
            <a:r>
              <a:rPr lang="en-US" altLang="zh-TW">
                <a:solidFill>
                  <a:srgbClr val="000000"/>
                </a:solidFill>
                <a:latin typeface="AR PL UMing TW"/>
              </a:rPr>
              <a:t>/thau5-tsing5</a:t>
            </a:r>
          </a:p>
        </p:txBody>
      </p:sp>
      <p:cxnSp>
        <p:nvCxnSpPr>
          <p:cNvPr id="37915" name="AutoShape 26"/>
          <p:cNvCxnSpPr>
            <a:cxnSpLocks noChangeShapeType="1"/>
            <a:stCxn id="37899" idx="4"/>
            <a:endCxn id="37913" idx="0"/>
          </p:cNvCxnSpPr>
          <p:nvPr/>
        </p:nvCxnSpPr>
        <p:spPr bwMode="auto">
          <a:xfrm>
            <a:off x="1376363" y="5975350"/>
            <a:ext cx="958850" cy="3651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7916" name="AutoShape 27"/>
          <p:cNvCxnSpPr>
            <a:cxnSpLocks noChangeShapeType="1"/>
            <a:stCxn id="37901" idx="4"/>
            <a:endCxn id="37913" idx="0"/>
          </p:cNvCxnSpPr>
          <p:nvPr/>
        </p:nvCxnSpPr>
        <p:spPr bwMode="auto">
          <a:xfrm flipH="1">
            <a:off x="2335213" y="5975350"/>
            <a:ext cx="119062" cy="3651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7917" name="AutoShape 28"/>
          <p:cNvCxnSpPr>
            <a:cxnSpLocks noChangeShapeType="1"/>
            <a:stCxn id="37903" idx="4"/>
            <a:endCxn id="37913" idx="0"/>
          </p:cNvCxnSpPr>
          <p:nvPr/>
        </p:nvCxnSpPr>
        <p:spPr bwMode="auto">
          <a:xfrm flipH="1">
            <a:off x="2335213" y="5975350"/>
            <a:ext cx="1196975" cy="3651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7918" name="AutoShape 29"/>
          <p:cNvCxnSpPr>
            <a:cxnSpLocks noChangeShapeType="1"/>
            <a:stCxn id="37905" idx="4"/>
            <a:endCxn id="37914" idx="0"/>
          </p:cNvCxnSpPr>
          <p:nvPr/>
        </p:nvCxnSpPr>
        <p:spPr bwMode="auto">
          <a:xfrm>
            <a:off x="4691063" y="5975350"/>
            <a:ext cx="1216025" cy="3651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7919" name="AutoShape 30"/>
          <p:cNvCxnSpPr>
            <a:cxnSpLocks noChangeShapeType="1"/>
            <a:stCxn id="37907" idx="4"/>
            <a:endCxn id="37914" idx="0"/>
          </p:cNvCxnSpPr>
          <p:nvPr/>
        </p:nvCxnSpPr>
        <p:spPr bwMode="auto">
          <a:xfrm flipH="1">
            <a:off x="5907088" y="5975350"/>
            <a:ext cx="22225" cy="3651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7920" name="AutoShape 31"/>
          <p:cNvCxnSpPr>
            <a:cxnSpLocks noChangeShapeType="1"/>
            <a:stCxn id="37909" idx="4"/>
            <a:endCxn id="37914" idx="0"/>
          </p:cNvCxnSpPr>
          <p:nvPr/>
        </p:nvCxnSpPr>
        <p:spPr bwMode="auto">
          <a:xfrm flipH="1">
            <a:off x="5907088" y="5989638"/>
            <a:ext cx="1260475" cy="35083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附錄一：加臺華平行語料庫漢字</a:t>
            </a:r>
            <a:endParaRPr lang="zh-TW" altLang="zh-TW" dirty="0"/>
          </a:p>
        </p:txBody>
      </p:sp>
      <p:sp>
        <p:nvSpPr>
          <p:cNvPr id="59395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dirty="0" smtClean="0"/>
              <a:t>何澤政翻譯</a:t>
            </a:r>
          </a:p>
          <a:p>
            <a:pPr lvl="1" eaLnBrk="1" hangingPunct="1"/>
            <a:r>
              <a:rPr lang="zh-TW" altLang="zh-TW" dirty="0" smtClean="0"/>
              <a:t>參考線頂辭典</a:t>
            </a:r>
          </a:p>
          <a:p>
            <a:pPr eaLnBrk="1" hangingPunct="1"/>
            <a:r>
              <a:rPr lang="zh-TW" altLang="zh-TW" dirty="0" smtClean="0"/>
              <a:t>由</a:t>
            </a:r>
            <a:r>
              <a:rPr lang="zh-TW" altLang="en-US" dirty="0" smtClean="0"/>
              <a:t>華語</a:t>
            </a:r>
            <a:r>
              <a:rPr lang="zh-TW" altLang="zh-TW" dirty="0" smtClean="0"/>
              <a:t>的新聞翻做閩南語全羅</a:t>
            </a:r>
          </a:p>
          <a:p>
            <a:pPr lvl="1" eaLnBrk="1" hangingPunct="1"/>
            <a:r>
              <a:rPr lang="zh-TW" altLang="zh-TW" dirty="0" smtClean="0"/>
              <a:t>這幾天 寒流 再度 發威 </a:t>
            </a:r>
          </a:p>
          <a:p>
            <a:pPr lvl="1" eaLnBrk="1" hangingPunct="1"/>
            <a:r>
              <a:rPr lang="en-US" altLang="zh-TW" dirty="0" smtClean="0"/>
              <a:t>tsit4-kui2-kang han5-liu5 koh-tsai3 tian2-ui </a:t>
            </a:r>
          </a:p>
          <a:p>
            <a:pPr eaLnBrk="1" hangingPunct="1"/>
            <a:r>
              <a:rPr lang="zh-TW" altLang="zh-TW" dirty="0" smtClean="0"/>
              <a:t>補上漢字變成一對一</a:t>
            </a:r>
          </a:p>
          <a:p>
            <a:pPr lvl="1" eaLnBrk="1" hangingPunct="1"/>
            <a:r>
              <a:rPr lang="zh-TW" altLang="zh-TW" dirty="0" smtClean="0"/>
              <a:t>這幾工 寒流 閣再 展威</a:t>
            </a:r>
          </a:p>
          <a:p>
            <a:pPr eaLnBrk="1" hangingPunct="1"/>
            <a:r>
              <a:rPr lang="zh-TW" altLang="zh-TW" dirty="0" smtClean="0"/>
              <a:t>全部約</a:t>
            </a:r>
            <a:r>
              <a:rPr lang="en-US" altLang="zh-TW" dirty="0" smtClean="0"/>
              <a:t>37</a:t>
            </a:r>
            <a:r>
              <a:rPr lang="zh-TW" altLang="zh-TW" dirty="0" smtClean="0"/>
              <a:t>萬詞組</a:t>
            </a:r>
          </a:p>
          <a:p>
            <a:pPr eaLnBrk="1" hangingPunct="1"/>
            <a:r>
              <a:rPr lang="zh-TW" altLang="zh-TW" dirty="0" smtClean="0"/>
              <a:t>極少調動語句結構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補上漢字的方法</a:t>
            </a:r>
            <a:endParaRPr lang="zh-TW" altLang="zh-TW"/>
          </a:p>
        </p:txBody>
      </p:sp>
      <p:sp>
        <p:nvSpPr>
          <p:cNvPr id="44034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92500"/>
          </a:bodyPr>
          <a:lstStyle/>
          <a:p>
            <a:pPr eaLnBrk="1" hangingPunct="1">
              <a:defRPr/>
            </a:pPr>
            <a:r>
              <a:rPr lang="zh-TW" altLang="zh-TW" smtClean="0"/>
              <a:t>如果詞組數一樣，直接對齊</a:t>
            </a:r>
          </a:p>
          <a:p>
            <a:pPr lvl="1" eaLnBrk="1" hangingPunct="1">
              <a:defRPr/>
            </a:pPr>
            <a:r>
              <a:rPr lang="zh-TW" altLang="zh-TW" smtClean="0"/>
              <a:t>這幾天 </a:t>
            </a:r>
            <a:r>
              <a:rPr lang="en-US" altLang="zh-TW" smtClean="0"/>
              <a:t>tsit4-kui2-kang1</a:t>
            </a:r>
          </a:p>
          <a:p>
            <a:pPr lvl="1" eaLnBrk="1" hangingPunct="1">
              <a:defRPr/>
            </a:pPr>
            <a:r>
              <a:rPr lang="zh-TW" altLang="zh-TW" smtClean="0"/>
              <a:t>寒流 </a:t>
            </a:r>
            <a:r>
              <a:rPr lang="en-US" altLang="zh-TW" smtClean="0"/>
              <a:t>han5-liu5</a:t>
            </a:r>
          </a:p>
          <a:p>
            <a:pPr lvl="1" eaLnBrk="1" hangingPunct="1">
              <a:defRPr/>
            </a:pPr>
            <a:r>
              <a:rPr lang="zh-TW" altLang="zh-TW" smtClean="0"/>
              <a:t>再度 </a:t>
            </a:r>
            <a:r>
              <a:rPr lang="en-US" altLang="zh-TW" smtClean="0"/>
              <a:t>koh-tsai3</a:t>
            </a:r>
          </a:p>
          <a:p>
            <a:pPr lvl="1" eaLnBrk="1" hangingPunct="1">
              <a:defRPr/>
            </a:pPr>
            <a:r>
              <a:rPr lang="zh-TW" altLang="zh-TW" smtClean="0"/>
              <a:t>發威 </a:t>
            </a:r>
            <a:r>
              <a:rPr lang="en-US" altLang="zh-TW" smtClean="0"/>
              <a:t>tian2-ui</a:t>
            </a:r>
          </a:p>
          <a:p>
            <a:pPr eaLnBrk="1" hangingPunct="1">
              <a:defRPr/>
            </a:pPr>
            <a:r>
              <a:rPr lang="zh-TW" altLang="zh-TW" smtClean="0"/>
              <a:t>將詞一字一字對辭典，如果不符合要人工看過</a:t>
            </a:r>
          </a:p>
          <a:p>
            <a:pPr lvl="1" eaLnBrk="1" hangingPunct="1">
              <a:defRPr/>
            </a:pPr>
            <a:r>
              <a:rPr lang="zh-TW" altLang="zh-TW" smtClean="0"/>
              <a:t>這幾天←要人工看，天不會唸</a:t>
            </a:r>
            <a:r>
              <a:rPr lang="en-US" altLang="zh-TW" smtClean="0"/>
              <a:t>kang1</a:t>
            </a:r>
          </a:p>
          <a:p>
            <a:pPr lvl="1" eaLnBrk="1" hangingPunct="1">
              <a:defRPr/>
            </a:pPr>
            <a:r>
              <a:rPr lang="zh-TW" altLang="zh-TW" smtClean="0"/>
              <a:t>寒流←免檢查，「寒</a:t>
            </a:r>
            <a:r>
              <a:rPr lang="en-US" altLang="zh-TW" smtClean="0"/>
              <a:t>han5</a:t>
            </a:r>
            <a:r>
              <a:rPr lang="zh-TW" altLang="zh-TW" smtClean="0"/>
              <a:t>」「流</a:t>
            </a:r>
            <a:r>
              <a:rPr lang="en-US" altLang="zh-TW" smtClean="0"/>
              <a:t>liu5</a:t>
            </a:r>
            <a:r>
              <a:rPr lang="zh-TW" altLang="zh-TW" smtClean="0"/>
              <a:t>」字典都有</a:t>
            </a:r>
          </a:p>
          <a:p>
            <a:pPr lvl="1" eaLnBrk="1" hangingPunct="1">
              <a:defRPr/>
            </a:pPr>
            <a:r>
              <a:rPr lang="en-US" altLang="zh-TW" smtClean="0"/>
              <a:t>37</a:t>
            </a:r>
            <a:r>
              <a:rPr lang="zh-TW" altLang="zh-TW" smtClean="0"/>
              <a:t>萬詞組約</a:t>
            </a:r>
            <a:r>
              <a:rPr lang="en-US" altLang="zh-TW" smtClean="0"/>
              <a:t>20</a:t>
            </a:r>
            <a:r>
              <a:rPr lang="zh-TW" altLang="zh-TW" smtClean="0"/>
              <a:t>萬詞組免檢查</a:t>
            </a:r>
          </a:p>
          <a:p>
            <a:pPr eaLnBrk="1" hangingPunct="1">
              <a:defRPr/>
            </a:pPr>
            <a:r>
              <a:rPr lang="zh-TW" altLang="zh-TW" smtClean="0"/>
              <a:t>人工看</a:t>
            </a:r>
          </a:p>
          <a:p>
            <a:pPr lvl="1" eaLnBrk="1" hangingPunct="1">
              <a:defRPr/>
            </a:pPr>
            <a:r>
              <a:rPr lang="zh-TW" altLang="zh-TW" smtClean="0"/>
              <a:t>用教育部</a:t>
            </a:r>
            <a:r>
              <a:rPr lang="en-US" altLang="zh-TW" smtClean="0"/>
              <a:t>8000</a:t>
            </a:r>
            <a:r>
              <a:rPr lang="zh-TW" altLang="zh-TW" smtClean="0"/>
              <a:t>句做的語言模型攏會</a:t>
            </a:r>
            <a:endParaRPr lang="zh-TW" altLang="zh-TW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實際狀況</a:t>
            </a:r>
            <a:endParaRPr lang="zh-TW" altLang="zh-TW"/>
          </a:p>
        </p:txBody>
      </p:sp>
      <p:sp>
        <p:nvSpPr>
          <p:cNvPr id="45058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zh-TW" altLang="zh-TW" dirty="0" smtClean="0"/>
              <a:t>從</a:t>
            </a:r>
            <a:r>
              <a:rPr lang="en-US" altLang="zh-TW" dirty="0" smtClean="0"/>
              <a:t>97/11/06</a:t>
            </a:r>
            <a:r>
              <a:rPr lang="zh-TW" altLang="zh-TW" dirty="0" smtClean="0"/>
              <a:t>到</a:t>
            </a:r>
            <a:r>
              <a:rPr lang="en-US" altLang="zh-TW" dirty="0" smtClean="0"/>
              <a:t>103/3/14</a:t>
            </a:r>
            <a:r>
              <a:rPr lang="zh-TW" altLang="zh-TW" dirty="0" smtClean="0"/>
              <a:t>的文章</a:t>
            </a:r>
          </a:p>
          <a:p>
            <a:pPr lvl="1" eaLnBrk="1" hangingPunct="1">
              <a:defRPr/>
            </a:pPr>
            <a:r>
              <a:rPr lang="en-US" altLang="zh-TW" dirty="0" smtClean="0"/>
              <a:t>2567</a:t>
            </a:r>
            <a:r>
              <a:rPr lang="zh-TW" altLang="zh-TW" dirty="0" smtClean="0"/>
              <a:t>篇文章、</a:t>
            </a:r>
            <a:r>
              <a:rPr lang="en-US" altLang="zh-TW" dirty="0" smtClean="0"/>
              <a:t>64121</a:t>
            </a:r>
            <a:r>
              <a:rPr lang="zh-TW" altLang="zh-TW" dirty="0" smtClean="0"/>
              <a:t>句</a:t>
            </a:r>
          </a:p>
          <a:p>
            <a:pPr lvl="1" eaLnBrk="1" hangingPunct="1">
              <a:defRPr/>
            </a:pPr>
            <a:r>
              <a:rPr lang="en-US" altLang="zh-TW" dirty="0" smtClean="0"/>
              <a:t>366190</a:t>
            </a:r>
            <a:r>
              <a:rPr lang="zh-TW" altLang="zh-TW" dirty="0" smtClean="0"/>
              <a:t>詞組</a:t>
            </a:r>
          </a:p>
          <a:p>
            <a:pPr lvl="2" eaLnBrk="1" hangingPunct="1">
              <a:defRPr/>
            </a:pPr>
            <a:r>
              <a:rPr lang="zh-TW" altLang="zh-TW" dirty="0" smtClean="0"/>
              <a:t>依斷詞資訊看字音是否符合教育部規範</a:t>
            </a:r>
          </a:p>
          <a:p>
            <a:pPr lvl="3" eaLnBrk="1" hangingPunct="1">
              <a:defRPr/>
            </a:pPr>
            <a:r>
              <a:rPr lang="en-US" altLang="zh-TW" dirty="0" smtClean="0"/>
              <a:t>199629</a:t>
            </a:r>
            <a:r>
              <a:rPr lang="zh-TW" altLang="zh-TW" dirty="0" smtClean="0"/>
              <a:t>詞組</a:t>
            </a:r>
          </a:p>
          <a:p>
            <a:pPr lvl="3" eaLnBrk="1" hangingPunct="1">
              <a:defRPr/>
            </a:pPr>
            <a:r>
              <a:rPr lang="zh-TW" altLang="zh-TW" dirty="0" smtClean="0"/>
              <a:t>寒流 </a:t>
            </a:r>
            <a:r>
              <a:rPr lang="en-US" altLang="zh-TW" dirty="0" smtClean="0"/>
              <a:t>han5-liu5</a:t>
            </a:r>
          </a:p>
          <a:p>
            <a:pPr lvl="2" eaLnBrk="1" hangingPunct="1">
              <a:defRPr/>
            </a:pPr>
            <a:r>
              <a:rPr lang="zh-TW" altLang="zh-TW" dirty="0" smtClean="0"/>
              <a:t>忽略斷詞資訊，由句子的</a:t>
            </a:r>
            <a:r>
              <a:rPr lang="zh-TW" altLang="en-US" dirty="0" smtClean="0"/>
              <a:t>華語</a:t>
            </a:r>
            <a:r>
              <a:rPr lang="zh-TW" altLang="zh-TW" dirty="0" smtClean="0"/>
              <a:t>，去找是否有符合音標的</a:t>
            </a:r>
          </a:p>
          <a:p>
            <a:pPr lvl="3" eaLnBrk="1" hangingPunct="1">
              <a:defRPr/>
            </a:pPr>
            <a:r>
              <a:rPr lang="en-US" altLang="zh-TW" dirty="0" smtClean="0"/>
              <a:t>34434</a:t>
            </a:r>
            <a:r>
              <a:rPr lang="zh-TW" altLang="zh-TW" dirty="0" smtClean="0"/>
              <a:t>詞組</a:t>
            </a:r>
          </a:p>
          <a:p>
            <a:pPr lvl="3" eaLnBrk="1" hangingPunct="1">
              <a:defRPr/>
            </a:pPr>
            <a:r>
              <a:rPr lang="zh-TW" altLang="zh-TW" dirty="0" smtClean="0"/>
              <a:t>民視 新聞報導</a:t>
            </a:r>
            <a:r>
              <a:rPr lang="en-US" altLang="zh-TW" dirty="0" smtClean="0"/>
              <a:t>/bin5-si7-sin1-bun5-po3-to7</a:t>
            </a:r>
          </a:p>
          <a:p>
            <a:pPr lvl="2" eaLnBrk="1" hangingPunct="1">
              <a:defRPr/>
            </a:pPr>
            <a:r>
              <a:rPr lang="zh-TW" altLang="zh-TW" dirty="0" smtClean="0"/>
              <a:t>由資料庫處理無同音詞的詞</a:t>
            </a:r>
          </a:p>
          <a:p>
            <a:pPr lvl="3" eaLnBrk="1" hangingPunct="1">
              <a:defRPr/>
            </a:pPr>
            <a:r>
              <a:rPr lang="en-US" altLang="zh-TW" dirty="0" smtClean="0"/>
              <a:t>37587</a:t>
            </a:r>
            <a:r>
              <a:rPr lang="zh-TW" altLang="zh-TW" dirty="0" smtClean="0"/>
              <a:t>由資料庫快速校對</a:t>
            </a:r>
          </a:p>
          <a:p>
            <a:pPr lvl="2" eaLnBrk="1" hangingPunct="1">
              <a:defRPr/>
            </a:pPr>
            <a:r>
              <a:rPr lang="zh-TW" altLang="zh-TW" dirty="0" smtClean="0"/>
              <a:t>要人工看的</a:t>
            </a:r>
          </a:p>
          <a:p>
            <a:pPr lvl="3" eaLnBrk="1" hangingPunct="1">
              <a:defRPr/>
            </a:pPr>
            <a:r>
              <a:rPr lang="en-US" altLang="zh-TW" dirty="0" smtClean="0"/>
              <a:t>94540 </a:t>
            </a:r>
            <a:r>
              <a:rPr lang="zh-TW" altLang="zh-TW" dirty="0" smtClean="0"/>
              <a:t>詞組</a:t>
            </a:r>
            <a:endParaRPr lang="zh-TW" altLang="zh-TW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校對介面</a:t>
            </a:r>
            <a:endParaRPr lang="zh-TW" altLang="zh-TW"/>
          </a:p>
        </p:txBody>
      </p:sp>
      <p:sp>
        <p:nvSpPr>
          <p:cNvPr id="6246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smtClean="0"/>
              <a:t>人工看</a:t>
            </a:r>
          </a:p>
          <a:p>
            <a:pPr lvl="1" eaLnBrk="1" hangingPunct="1"/>
            <a:r>
              <a:rPr lang="zh-TW" altLang="zh-TW" smtClean="0"/>
              <a:t>用教育部</a:t>
            </a:r>
            <a:r>
              <a:rPr lang="en-US" altLang="zh-TW" smtClean="0"/>
              <a:t>8000</a:t>
            </a:r>
            <a:r>
              <a:rPr lang="zh-TW" altLang="zh-TW" smtClean="0"/>
              <a:t>句做的語言模型猜漢字</a:t>
            </a:r>
          </a:p>
          <a:p>
            <a:pPr lvl="2" eaLnBrk="1" hangingPunct="1"/>
            <a:r>
              <a:rPr lang="zh-TW" altLang="zh-TW" smtClean="0"/>
              <a:t>大部份只要按「確定」就好</a:t>
            </a:r>
          </a:p>
          <a:p>
            <a:pPr lvl="1" eaLnBrk="1" hangingPunct="1"/>
            <a:r>
              <a:rPr lang="zh-TW" altLang="zh-TW" smtClean="0"/>
              <a:t>一小時約可以檢查</a:t>
            </a:r>
            <a:r>
              <a:rPr lang="en-US" altLang="zh-TW" smtClean="0"/>
              <a:t>200</a:t>
            </a:r>
            <a:r>
              <a:rPr lang="zh-TW" altLang="zh-TW" smtClean="0"/>
              <a:t>詞</a:t>
            </a:r>
          </a:p>
          <a:p>
            <a:pPr lvl="1" eaLnBrk="1" hangingPunct="1"/>
            <a:r>
              <a:rPr lang="zh-TW" altLang="zh-TW" smtClean="0"/>
              <a:t>不夠快</a:t>
            </a:r>
          </a:p>
        </p:txBody>
      </p:sp>
      <p:pic>
        <p:nvPicPr>
          <p:cNvPr id="6246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0" y="4092575"/>
            <a:ext cx="9142413" cy="2776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附錄二：教育部辭典處理</a:t>
            </a:r>
            <a:endParaRPr lang="zh-TW" altLang="zh-TW"/>
          </a:p>
        </p:txBody>
      </p:sp>
      <p:sp>
        <p:nvSpPr>
          <p:cNvPr id="64515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en-US" smtClean="0"/>
              <a:t>部份詞有地方腔</a:t>
            </a:r>
            <a:endParaRPr lang="en-US" altLang="zh-TW" smtClean="0"/>
          </a:p>
          <a:p>
            <a:pPr lvl="1" eaLnBrk="1" hangingPunct="1"/>
            <a:r>
              <a:rPr lang="zh-TW" altLang="en-US" smtClean="0"/>
              <a:t>辭典干焦一句混合腔例句</a:t>
            </a:r>
            <a:endParaRPr lang="en-US" altLang="zh-TW" smtClean="0"/>
          </a:p>
          <a:p>
            <a:pPr lvl="1" eaLnBrk="1" hangingPunct="1"/>
            <a:r>
              <a:rPr lang="zh-TW" altLang="en-US" smtClean="0"/>
              <a:t>地方全部套例句</a:t>
            </a:r>
            <a:endParaRPr lang="en-US" altLang="zh-TW" smtClean="0"/>
          </a:p>
          <a:p>
            <a:pPr eaLnBrk="1" hangingPunct="1"/>
            <a:r>
              <a:rPr lang="zh-TW" altLang="en-US" smtClean="0"/>
              <a:t>寒著</a:t>
            </a:r>
            <a:endParaRPr lang="en-US" altLang="zh-TW" smtClean="0"/>
          </a:p>
          <a:p>
            <a:pPr lvl="1" eaLnBrk="1" hangingPunct="1"/>
            <a:r>
              <a:rPr lang="zh-TW" altLang="en-US" smtClean="0"/>
              <a:t>例句</a:t>
            </a:r>
            <a:endParaRPr lang="en-US" altLang="zh-TW" smtClean="0"/>
          </a:p>
          <a:p>
            <a:pPr lvl="2" eaLnBrk="1" hangingPunct="1"/>
            <a:r>
              <a:rPr lang="zh-TW" altLang="en-US" smtClean="0"/>
              <a:t>這馬去寒著矣乎</a:t>
            </a:r>
            <a:endParaRPr lang="en-US" altLang="zh-TW" smtClean="0"/>
          </a:p>
          <a:p>
            <a:pPr lvl="1" eaLnBrk="1" hangingPunct="1"/>
            <a:r>
              <a:rPr lang="zh-TW" altLang="en-US" smtClean="0"/>
              <a:t>三峽腔：冷著</a:t>
            </a:r>
            <a:endParaRPr lang="en-US" altLang="zh-TW" smtClean="0"/>
          </a:p>
          <a:p>
            <a:pPr lvl="2" eaLnBrk="1" hangingPunct="1"/>
            <a:r>
              <a:rPr lang="zh-TW" altLang="en-US" smtClean="0"/>
              <a:t>產生→這馬去冷著矣乎</a:t>
            </a:r>
            <a:endParaRPr lang="en-US" altLang="zh-TW" smtClean="0"/>
          </a:p>
          <a:p>
            <a:pPr lvl="1" eaLnBrk="1" hangingPunct="1"/>
            <a:r>
              <a:rPr lang="zh-TW" altLang="en-US" smtClean="0"/>
              <a:t>鹿港腔：寒著；感著</a:t>
            </a:r>
            <a:endParaRPr lang="en-US" altLang="zh-TW" smtClean="0"/>
          </a:p>
          <a:p>
            <a:pPr lvl="2" eaLnBrk="1" hangingPunct="1"/>
            <a:r>
              <a:rPr lang="zh-TW" altLang="en-US" smtClean="0"/>
              <a:t>產生→這馬去寒著矣乎</a:t>
            </a:r>
            <a:endParaRPr lang="en-US" altLang="zh-TW" smtClean="0"/>
          </a:p>
          <a:p>
            <a:pPr lvl="2" eaLnBrk="1" hangingPunct="1"/>
            <a:r>
              <a:rPr lang="zh-TW" altLang="en-US" smtClean="0"/>
              <a:t>產生→這馬去感著矣乎</a:t>
            </a:r>
            <a:endParaRPr lang="en-US" altLang="zh-TW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>
              <a:defRPr/>
            </a:pPr>
            <a:r>
              <a:rPr lang="zh-TW" altLang="en-US" dirty="0" smtClean="0"/>
              <a:t>日語外來詞</a:t>
            </a:r>
            <a:endParaRPr lang="zh-TW" altLang="en-US" dirty="0"/>
          </a:p>
        </p:txBody>
      </p:sp>
      <p:sp>
        <p:nvSpPr>
          <p:cNvPr id="65539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r>
              <a:rPr lang="zh-TW" altLang="en-US" smtClean="0"/>
              <a:t>親像「蕃茄」</a:t>
            </a:r>
            <a:endParaRPr lang="en-US" altLang="zh-TW" smtClean="0"/>
          </a:p>
          <a:p>
            <a:pPr lvl="1"/>
            <a:r>
              <a:rPr lang="zh-TW" altLang="en-US" smtClean="0"/>
              <a:t>有人號做「臭柿仔」</a:t>
            </a:r>
            <a:endParaRPr lang="en-US" altLang="zh-TW" smtClean="0"/>
          </a:p>
          <a:p>
            <a:pPr lvl="1"/>
            <a:r>
              <a:rPr lang="zh-TW" altLang="en-US" smtClean="0"/>
              <a:t>閣有人叫「</a:t>
            </a:r>
            <a:r>
              <a:rPr lang="en-US" altLang="zh-TW" smtClean="0"/>
              <a:t> thoo7-ma1-tooh3</a:t>
            </a:r>
            <a:r>
              <a:rPr lang="zh-TW" altLang="en-US" smtClean="0"/>
              <a:t>」</a:t>
            </a:r>
            <a:endParaRPr lang="en-US" altLang="zh-TW" smtClean="0"/>
          </a:p>
          <a:p>
            <a:pPr lvl="2"/>
            <a:r>
              <a:rPr lang="zh-TW" altLang="en-US" smtClean="0"/>
              <a:t>對日語「</a:t>
            </a:r>
            <a:r>
              <a:rPr lang="ja-JP" altLang="en-US" smtClean="0"/>
              <a:t>トマト</a:t>
            </a:r>
            <a:r>
              <a:rPr lang="zh-TW" altLang="en-US" smtClean="0"/>
              <a:t>」來</a:t>
            </a:r>
            <a:endParaRPr lang="en-US" altLang="zh-TW" smtClean="0"/>
          </a:p>
          <a:p>
            <a:pPr lvl="2"/>
            <a:r>
              <a:rPr lang="zh-TW" altLang="en-US" smtClean="0"/>
              <a:t>日語就當做漢字</a:t>
            </a:r>
            <a:r>
              <a:rPr lang="ja-JP" altLang="en-US" smtClean="0"/>
              <a:t>ト</a:t>
            </a:r>
            <a:r>
              <a:rPr lang="en-US" altLang="zh-TW" smtClean="0"/>
              <a:t>thoo7-</a:t>
            </a:r>
            <a:r>
              <a:rPr lang="ja-JP" altLang="en-US" smtClean="0"/>
              <a:t>マ</a:t>
            </a:r>
            <a:r>
              <a:rPr lang="en-US" altLang="zh-TW" smtClean="0"/>
              <a:t>ma1-</a:t>
            </a:r>
            <a:r>
              <a:rPr lang="ja-JP" altLang="en-US" smtClean="0"/>
              <a:t>ト</a:t>
            </a:r>
            <a:r>
              <a:rPr lang="en-US" altLang="zh-TW" smtClean="0"/>
              <a:t>tooh3</a:t>
            </a:r>
          </a:p>
          <a:p>
            <a:r>
              <a:rPr lang="zh-TW" altLang="en-US" smtClean="0"/>
              <a:t>親像「打火機」</a:t>
            </a:r>
            <a:endParaRPr lang="en-US" altLang="zh-TW" smtClean="0"/>
          </a:p>
          <a:p>
            <a:pPr lvl="1"/>
            <a:r>
              <a:rPr lang="en-US" altLang="zh-TW" smtClean="0"/>
              <a:t>lai2-tah4</a:t>
            </a:r>
          </a:p>
          <a:p>
            <a:pPr lvl="2"/>
            <a:r>
              <a:rPr lang="zh-TW" altLang="en-US" smtClean="0"/>
              <a:t>對日語「</a:t>
            </a:r>
            <a:r>
              <a:rPr lang="ja-JP" altLang="en-US" smtClean="0"/>
              <a:t>ライタ－</a:t>
            </a:r>
            <a:r>
              <a:rPr lang="zh-TW" altLang="en-US" smtClean="0"/>
              <a:t>」來</a:t>
            </a:r>
            <a:endParaRPr lang="en-US" altLang="zh-TW" smtClean="0"/>
          </a:p>
          <a:p>
            <a:pPr lvl="2"/>
            <a:r>
              <a:rPr lang="zh-TW" altLang="en-US" smtClean="0"/>
              <a:t>長度無仝，用統一碼表意文字的符號</a:t>
            </a:r>
            <a:endParaRPr lang="en-US" altLang="zh-TW" smtClean="0"/>
          </a:p>
          <a:p>
            <a:pPr lvl="3"/>
            <a:r>
              <a:rPr lang="zh-TW" altLang="en-US" smtClean="0"/>
              <a:t>標做「</a:t>
            </a:r>
            <a:r>
              <a:rPr lang="ja-JP" altLang="en-US" smtClean="0"/>
              <a:t> ⿰ライ⿰タ－ </a:t>
            </a:r>
            <a:r>
              <a:rPr lang="zh-TW" altLang="en-US" smtClean="0"/>
              <a:t>」</a:t>
            </a:r>
            <a:endParaRPr lang="en-US" altLang="zh-TW" smtClean="0"/>
          </a:p>
          <a:p>
            <a:pPr lvl="3"/>
            <a:r>
              <a:rPr lang="ja-JP" altLang="en-US" smtClean="0"/>
              <a:t>⿰ライ</a:t>
            </a:r>
            <a:r>
              <a:rPr lang="en-US" altLang="ja-JP" smtClean="0"/>
              <a:t>lai2-</a:t>
            </a:r>
            <a:r>
              <a:rPr lang="ja-JP" altLang="en-US" smtClean="0"/>
              <a:t>⿰タ－</a:t>
            </a:r>
            <a:r>
              <a:rPr lang="en-US" altLang="ja-JP" smtClean="0"/>
              <a:t>tah4</a:t>
            </a:r>
            <a:endParaRPr lang="zh-TW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ext Box 1"/>
          <p:cNvSpPr txBox="1">
            <a:spLocks noChangeArrowheads="1"/>
          </p:cNvSpPr>
          <p:nvPr/>
        </p:nvSpPr>
        <p:spPr bwMode="auto">
          <a:xfrm>
            <a:off x="457200" y="273050"/>
            <a:ext cx="8228013" cy="530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43889" rIns="0" bIns="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sz="2900">
                <a:solidFill>
                  <a:srgbClr val="000000"/>
                </a:solidFill>
                <a:latin typeface="AR PL UMing TW"/>
              </a:rPr>
              <a:t>暫存</a:t>
            </a:r>
          </a:p>
        </p:txBody>
      </p:sp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endParaRPr lang="zh-TW" altLang="en-US"/>
          </a:p>
        </p:txBody>
      </p:sp>
      <p:sp>
        <p:nvSpPr>
          <p:cNvPr id="69636" name="內容版面配置區 6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辭典類</a:t>
            </a:r>
            <a:endParaRPr lang="zh-TW" altLang="zh-TW"/>
          </a:p>
        </p:txBody>
      </p:sp>
      <p:sp>
        <p:nvSpPr>
          <p:cNvPr id="70659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smtClean="0"/>
              <a:t>教育部辭典</a:t>
            </a:r>
          </a:p>
          <a:p>
            <a:pPr eaLnBrk="1" hangingPunct="1"/>
            <a:r>
              <a:rPr lang="zh-TW" altLang="zh-TW" smtClean="0"/>
              <a:t>陳孟彰老師的平行語料庫</a:t>
            </a:r>
          </a:p>
          <a:p>
            <a:pPr eaLnBrk="1" hangingPunct="1"/>
            <a:r>
              <a:rPr lang="zh-TW" altLang="zh-TW" smtClean="0"/>
              <a:t>信望愛語料庫</a:t>
            </a:r>
          </a:p>
          <a:p>
            <a:pPr eaLnBrk="1" hangingPunct="1"/>
            <a:r>
              <a:rPr lang="zh-TW" altLang="zh-TW" smtClean="0"/>
              <a:t>整理中的詞典</a:t>
            </a:r>
            <a:r>
              <a:rPr lang="en-US" altLang="zh-TW" smtClean="0"/>
              <a:t>01</a:t>
            </a:r>
            <a:r>
              <a:rPr lang="zh-TW" altLang="zh-TW" smtClean="0"/>
              <a:t>、</a:t>
            </a:r>
            <a:r>
              <a:rPr lang="en-US" altLang="zh-TW" smtClean="0"/>
              <a:t>03</a:t>
            </a:r>
            <a:r>
              <a:rPr lang="zh-TW" altLang="zh-TW" smtClean="0"/>
              <a:t>、</a:t>
            </a:r>
            <a:r>
              <a:rPr lang="en-US" altLang="zh-TW" smtClean="0"/>
              <a:t>05</a:t>
            </a:r>
            <a:r>
              <a:rPr lang="zh-TW" altLang="zh-TW" smtClean="0"/>
              <a:t>、</a:t>
            </a:r>
            <a:r>
              <a:rPr lang="en-US" altLang="zh-TW" smtClean="0"/>
              <a:t>06</a:t>
            </a:r>
            <a:r>
              <a:rPr lang="zh-TW" altLang="zh-TW" smtClean="0"/>
              <a:t>、</a:t>
            </a:r>
            <a:r>
              <a:rPr lang="en-US" altLang="zh-TW" smtClean="0"/>
              <a:t>07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閩南語</a:t>
            </a:r>
            <a:r>
              <a:rPr lang="zh-TW" altLang="zh-TW" dirty="0" smtClean="0"/>
              <a:t>文章語料</a:t>
            </a:r>
            <a:endParaRPr lang="zh-TW" altLang="zh-TW" dirty="0"/>
          </a:p>
        </p:txBody>
      </p:sp>
      <p:sp>
        <p:nvSpPr>
          <p:cNvPr id="71683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smtClean="0"/>
              <a:t>教育部辭典</a:t>
            </a:r>
          </a:p>
          <a:p>
            <a:pPr eaLnBrk="1" hangingPunct="1"/>
            <a:r>
              <a:rPr lang="zh-TW" altLang="zh-TW" smtClean="0"/>
              <a:t>陳孟彰老師的平行語料庫</a:t>
            </a:r>
          </a:p>
          <a:p>
            <a:pPr eaLnBrk="1" hangingPunct="1"/>
            <a:r>
              <a:rPr lang="zh-TW" altLang="zh-TW" smtClean="0"/>
              <a:t>數位典藏文本</a:t>
            </a:r>
          </a:p>
          <a:p>
            <a:pPr eaLnBrk="1" hangingPunct="1"/>
            <a:r>
              <a:rPr lang="zh-TW" altLang="zh-TW" smtClean="0"/>
              <a:t>中央研究院台語語音語料庫系統</a:t>
            </a:r>
          </a:p>
          <a:p>
            <a:pPr eaLnBrk="1" hangingPunct="1"/>
            <a:r>
              <a:rPr lang="zh-TW" altLang="zh-TW" smtClean="0"/>
              <a:t>張春鳳老師學生的翻譯</a:t>
            </a:r>
          </a:p>
          <a:p>
            <a:pPr eaLnBrk="1" hangingPunct="1"/>
            <a:r>
              <a:rPr lang="zh-TW" altLang="zh-TW" smtClean="0"/>
              <a:t>網路文章</a:t>
            </a:r>
          </a:p>
          <a:p>
            <a:pPr lvl="1" eaLnBrk="1" hangingPunct="1"/>
            <a:r>
              <a:rPr lang="en-US" altLang="zh-TW" smtClean="0"/>
              <a:t>TGB</a:t>
            </a:r>
            <a:r>
              <a:rPr lang="zh-TW" altLang="zh-TW" smtClean="0"/>
              <a:t>通訊</a:t>
            </a:r>
          </a:p>
          <a:p>
            <a:pPr lvl="1" eaLnBrk="1" hangingPunct="1"/>
            <a:r>
              <a:rPr lang="zh-TW" altLang="zh-TW" smtClean="0"/>
              <a:t>台文通訊</a:t>
            </a:r>
            <a:r>
              <a:rPr lang="en-US" altLang="zh-TW" smtClean="0"/>
              <a:t>BONG</a:t>
            </a:r>
            <a:r>
              <a:rPr lang="zh-TW" altLang="zh-TW" smtClean="0"/>
              <a:t>報</a:t>
            </a:r>
          </a:p>
          <a:p>
            <a:pPr lvl="1" eaLnBrk="1" hangingPunct="1"/>
            <a:r>
              <a:rPr lang="zh-TW" altLang="zh-TW" smtClean="0"/>
              <a:t>老刀烏白講 </a:t>
            </a:r>
            <a:r>
              <a:rPr lang="en-US" altLang="zh-TW" smtClean="0"/>
              <a:t>(Knife Says)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語料庫ㄧ新聞</a:t>
            </a:r>
            <a:r>
              <a:rPr lang="zh-TW" altLang="en-US" dirty="0" smtClean="0"/>
              <a:t>語料庫</a:t>
            </a:r>
            <a:endParaRPr lang="zh-TW" altLang="zh-TW" dirty="0"/>
          </a:p>
        </p:txBody>
      </p:sp>
      <p:sp>
        <p:nvSpPr>
          <p:cNvPr id="7170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defRPr/>
            </a:pPr>
            <a:r>
              <a:rPr lang="zh-TW" altLang="en-US" dirty="0" smtClean="0"/>
              <a:t>全名「</a:t>
            </a:r>
            <a:r>
              <a:rPr lang="zh-TW" altLang="zh-TW" dirty="0"/>
              <a:t>臺</a:t>
            </a:r>
            <a:r>
              <a:rPr lang="zh-TW" altLang="zh-TW" dirty="0" smtClean="0"/>
              <a:t>華</a:t>
            </a:r>
            <a:r>
              <a:rPr lang="zh-TW" altLang="en-US" dirty="0" smtClean="0"/>
              <a:t>平行新聞</a:t>
            </a:r>
            <a:r>
              <a:rPr lang="zh-TW" altLang="zh-TW" dirty="0" smtClean="0"/>
              <a:t>語料庫</a:t>
            </a:r>
            <a:r>
              <a:rPr lang="zh-TW" altLang="en-US" dirty="0" smtClean="0"/>
              <a:t>」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en-US" dirty="0" smtClean="0"/>
              <a:t>中研院資訊所陳孟彰老師主持，何澤政翻譯</a:t>
            </a:r>
            <a:endParaRPr lang="zh-TW" altLang="zh-TW" dirty="0" smtClean="0"/>
          </a:p>
          <a:p>
            <a:pPr eaLnBrk="1" hangingPunct="1">
              <a:defRPr/>
            </a:pPr>
            <a:r>
              <a:rPr lang="zh-TW" altLang="en-US" dirty="0" smtClean="0"/>
              <a:t>有華語佮對應的閩南語全漢全羅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en-US" dirty="0" smtClean="0"/>
              <a:t>華語</a:t>
            </a:r>
            <a:r>
              <a:rPr lang="zh-TW" altLang="zh-TW" dirty="0" smtClean="0"/>
              <a:t>的新聞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zh-TW" dirty="0" smtClean="0"/>
              <a:t>閩南語全羅</a:t>
            </a:r>
            <a:endParaRPr lang="en-US" altLang="zh-TW" dirty="0" smtClean="0"/>
          </a:p>
          <a:p>
            <a:pPr lvl="2" eaLnBrk="1" hangingPunct="1">
              <a:defRPr/>
            </a:pPr>
            <a:r>
              <a:rPr lang="zh-TW" altLang="en-US" dirty="0" smtClean="0"/>
              <a:t>何澤政翻譯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en-US" dirty="0" smtClean="0"/>
              <a:t>閩南語全漢</a:t>
            </a:r>
            <a:endParaRPr lang="en-US" altLang="zh-TW" dirty="0" smtClean="0"/>
          </a:p>
          <a:p>
            <a:pPr lvl="2" eaLnBrk="1" hangingPunct="1">
              <a:defRPr/>
            </a:pPr>
            <a:r>
              <a:rPr lang="zh-TW" altLang="en-US" dirty="0" smtClean="0"/>
              <a:t>根據全羅，參考教育部用字</a:t>
            </a:r>
            <a:r>
              <a:rPr lang="zh-TW" altLang="zh-TW" dirty="0"/>
              <a:t>補起哩的</a:t>
            </a:r>
          </a:p>
          <a:p>
            <a:pPr eaLnBrk="1" hangingPunct="1">
              <a:defRPr/>
            </a:pPr>
            <a:r>
              <a:rPr lang="zh-TW" altLang="zh-TW" dirty="0" smtClean="0"/>
              <a:t>罕得調整語</a:t>
            </a:r>
            <a:r>
              <a:rPr lang="zh-TW" altLang="en-US" dirty="0" smtClean="0"/>
              <a:t>詞</a:t>
            </a:r>
            <a:r>
              <a:rPr lang="zh-TW" altLang="zh-TW" dirty="0" smtClean="0"/>
              <a:t>先後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en-US" dirty="0" smtClean="0"/>
              <a:t>有</a:t>
            </a:r>
            <a:r>
              <a:rPr lang="zh-TW" altLang="en-US" dirty="0"/>
              <a:t>現代</a:t>
            </a:r>
            <a:r>
              <a:rPr lang="zh-TW" altLang="en-US" dirty="0" smtClean="0"/>
              <a:t>用語</a:t>
            </a:r>
            <a:endParaRPr lang="zh-TW" altLang="zh-TW" dirty="0" smtClean="0"/>
          </a:p>
          <a:p>
            <a:pPr eaLnBrk="1" hangingPunct="1">
              <a:defRPr/>
            </a:pPr>
            <a:r>
              <a:rPr lang="en-US" altLang="zh-TW" dirty="0" smtClean="0"/>
              <a:t>97/11/06</a:t>
            </a:r>
            <a:r>
              <a:rPr lang="zh-TW" altLang="zh-TW" dirty="0" smtClean="0"/>
              <a:t>到</a:t>
            </a:r>
            <a:r>
              <a:rPr lang="en-US" altLang="zh-TW" dirty="0" smtClean="0"/>
              <a:t>103/3/14</a:t>
            </a:r>
            <a:r>
              <a:rPr lang="zh-TW" altLang="zh-TW" dirty="0" smtClean="0"/>
              <a:t>的文章</a:t>
            </a:r>
          </a:p>
          <a:p>
            <a:pPr lvl="1" eaLnBrk="1" hangingPunct="1">
              <a:defRPr/>
            </a:pPr>
            <a:r>
              <a:rPr lang="en-US" altLang="zh-TW" dirty="0" smtClean="0"/>
              <a:t>2567</a:t>
            </a:r>
            <a:r>
              <a:rPr lang="zh-TW" altLang="zh-TW" dirty="0" smtClean="0"/>
              <a:t>篇文章、</a:t>
            </a:r>
            <a:r>
              <a:rPr lang="en-US" altLang="zh-TW" dirty="0" smtClean="0"/>
              <a:t>64121</a:t>
            </a:r>
            <a:r>
              <a:rPr lang="zh-TW" altLang="zh-TW" dirty="0" smtClean="0"/>
              <a:t>句</a:t>
            </a:r>
          </a:p>
          <a:p>
            <a:pPr lvl="1" eaLnBrk="1" hangingPunct="1">
              <a:defRPr/>
            </a:pPr>
            <a:r>
              <a:rPr lang="en-US" altLang="zh-TW" dirty="0" smtClean="0"/>
              <a:t>359554</a:t>
            </a:r>
            <a:r>
              <a:rPr lang="zh-TW" altLang="en-US" dirty="0" smtClean="0"/>
              <a:t>華語</a:t>
            </a:r>
            <a:r>
              <a:rPr lang="zh-TW" altLang="zh-TW" dirty="0" smtClean="0"/>
              <a:t>詞組、</a:t>
            </a:r>
            <a:r>
              <a:rPr lang="en-US" altLang="zh-TW" dirty="0" smtClean="0"/>
              <a:t>366190</a:t>
            </a:r>
            <a:r>
              <a:rPr lang="zh-TW" altLang="zh-TW" dirty="0" smtClean="0"/>
              <a:t>閩南語詞組</a:t>
            </a:r>
            <a:endParaRPr lang="en-US" altLang="zh-TW" dirty="0" smtClean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0451759"/>
              </p:ext>
            </p:extLst>
          </p:nvPr>
        </p:nvGraphicFramePr>
        <p:xfrm>
          <a:off x="2843808" y="2852936"/>
          <a:ext cx="6096000" cy="11125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152128"/>
                <a:gridCol w="4943872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b="0" dirty="0" smtClean="0"/>
                        <a:t>華語</a:t>
                      </a:r>
                      <a:endParaRPr lang="zh-TW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b="0" dirty="0" smtClean="0"/>
                        <a:t>這幾天 寒流 再度 發威 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全羅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tsit4-kui2-kang1 han5-liu5 koh4-tsai3 tian2-ui1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全漢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這幾工　寒流　閣再　展威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掠閩南語網頁</a:t>
            </a:r>
            <a:endParaRPr lang="zh-TW" altLang="zh-TW"/>
          </a:p>
        </p:txBody>
      </p:sp>
      <p:sp>
        <p:nvSpPr>
          <p:cNvPr id="56323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smtClean="0"/>
              <a:t>給一個網址</a:t>
            </a:r>
          </a:p>
          <a:p>
            <a:pPr lvl="1" eaLnBrk="1" hangingPunct="1"/>
            <a:r>
              <a:rPr lang="zh-TW" altLang="zh-TW" smtClean="0"/>
              <a:t>看超連結，掠相關的網頁</a:t>
            </a:r>
          </a:p>
          <a:p>
            <a:pPr eaLnBrk="1" hangingPunct="1"/>
            <a:r>
              <a:rPr lang="zh-TW" altLang="zh-TW" smtClean="0"/>
              <a:t>不同網站收尋深度不同</a:t>
            </a:r>
          </a:p>
          <a:p>
            <a:pPr lvl="1" eaLnBrk="1" hangingPunct="1"/>
            <a:r>
              <a:rPr lang="zh-TW" altLang="zh-TW" smtClean="0"/>
              <a:t>部落格</a:t>
            </a:r>
            <a:endParaRPr lang="en-US" altLang="zh-TW" smtClean="0"/>
          </a:p>
          <a:p>
            <a:pPr lvl="1" eaLnBrk="1" hangingPunct="1"/>
            <a:r>
              <a:rPr lang="zh-TW" altLang="zh-TW" smtClean="0"/>
              <a:t>歌詞網</a:t>
            </a:r>
            <a:endParaRPr lang="en-US" altLang="zh-TW" smtClean="0"/>
          </a:p>
          <a:p>
            <a:pPr lvl="1" eaLnBrk="1" hangingPunct="1"/>
            <a:r>
              <a:rPr lang="zh-TW" altLang="en-US" smtClean="0"/>
              <a:t>網路冊店</a:t>
            </a:r>
            <a:endParaRPr lang="zh-TW" altLang="zh-TW" smtClean="0"/>
          </a:p>
          <a:p>
            <a:pPr eaLnBrk="1" hangingPunct="1"/>
            <a:r>
              <a:rPr lang="zh-TW" altLang="zh-TW" smtClean="0"/>
              <a:t>若這網頁無夠濟閩南語</a:t>
            </a:r>
          </a:p>
          <a:p>
            <a:pPr lvl="1" eaLnBrk="1" hangingPunct="1"/>
            <a:r>
              <a:rPr lang="zh-TW" altLang="zh-TW" smtClean="0"/>
              <a:t>停止掠後一個網頁</a:t>
            </a:r>
          </a:p>
        </p:txBody>
      </p:sp>
      <p:grpSp>
        <p:nvGrpSpPr>
          <p:cNvPr id="56324" name="Group 3"/>
          <p:cNvGrpSpPr>
            <a:grpSpLocks/>
          </p:cNvGrpSpPr>
          <p:nvPr/>
        </p:nvGrpSpPr>
        <p:grpSpPr bwMode="auto">
          <a:xfrm>
            <a:off x="1187450" y="5281613"/>
            <a:ext cx="7102475" cy="1376362"/>
            <a:chOff x="825" y="3667"/>
            <a:chExt cx="4932" cy="956"/>
          </a:xfrm>
        </p:grpSpPr>
        <p:sp>
          <p:nvSpPr>
            <p:cNvPr id="56325" name="AutoShape 4"/>
            <p:cNvSpPr>
              <a:spLocks noChangeArrowheads="1"/>
            </p:cNvSpPr>
            <p:nvPr/>
          </p:nvSpPr>
          <p:spPr bwMode="auto">
            <a:xfrm>
              <a:off x="825" y="3890"/>
              <a:ext cx="895" cy="362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網址</a:t>
              </a:r>
            </a:p>
          </p:txBody>
        </p:sp>
        <p:sp>
          <p:nvSpPr>
            <p:cNvPr id="56326" name="AutoShape 5"/>
            <p:cNvSpPr>
              <a:spLocks noChangeArrowheads="1"/>
            </p:cNvSpPr>
            <p:nvPr/>
          </p:nvSpPr>
          <p:spPr bwMode="auto">
            <a:xfrm>
              <a:off x="2176" y="3811"/>
              <a:ext cx="891" cy="521"/>
            </a:xfrm>
            <a:prstGeom prst="flowChartAlternateProcess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分析網頁</a:t>
              </a:r>
            </a:p>
            <a:p>
              <a:pPr algn="ctr" eaLnBrk="1" hangingPunct="1"/>
              <a:r>
                <a:rPr lang="en-US" altLang="zh-TW">
                  <a:solidFill>
                    <a:srgbClr val="000000"/>
                  </a:solidFill>
                  <a:latin typeface="AR PL UMing TW"/>
                </a:rPr>
                <a:t>Scrapy</a:t>
              </a:r>
            </a:p>
          </p:txBody>
        </p:sp>
        <p:sp>
          <p:nvSpPr>
            <p:cNvPr id="56327" name="AutoShape 6"/>
            <p:cNvSpPr>
              <a:spLocks noChangeArrowheads="1"/>
            </p:cNvSpPr>
            <p:nvPr/>
          </p:nvSpPr>
          <p:spPr bwMode="auto">
            <a:xfrm>
              <a:off x="3523" y="3890"/>
              <a:ext cx="895" cy="362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網頁內容</a:t>
              </a:r>
            </a:p>
          </p:txBody>
        </p:sp>
        <p:cxnSp>
          <p:nvCxnSpPr>
            <p:cNvPr id="56328" name="AutoShape 7"/>
            <p:cNvCxnSpPr>
              <a:cxnSpLocks noChangeShapeType="1"/>
              <a:stCxn id="56325" idx="3"/>
              <a:endCxn id="56326" idx="1"/>
            </p:cNvCxnSpPr>
            <p:nvPr/>
          </p:nvCxnSpPr>
          <p:spPr bwMode="auto">
            <a:xfrm>
              <a:off x="1721" y="4071"/>
              <a:ext cx="455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56329" name="AutoShape 8"/>
            <p:cNvSpPr>
              <a:spLocks noChangeArrowheads="1"/>
            </p:cNvSpPr>
            <p:nvPr/>
          </p:nvSpPr>
          <p:spPr bwMode="auto">
            <a:xfrm>
              <a:off x="4882" y="3667"/>
              <a:ext cx="875" cy="809"/>
            </a:xfrm>
            <a:prstGeom prst="diamond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有閩南語</a:t>
              </a:r>
            </a:p>
          </p:txBody>
        </p:sp>
        <p:sp>
          <p:nvSpPr>
            <p:cNvPr id="56330" name="Text Box 9"/>
            <p:cNvSpPr txBox="1">
              <a:spLocks noChangeArrowheads="1"/>
            </p:cNvSpPr>
            <p:nvPr/>
          </p:nvSpPr>
          <p:spPr bwMode="auto">
            <a:xfrm>
              <a:off x="2636" y="4376"/>
              <a:ext cx="1589" cy="2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72215" rIns="90000" bIns="45000"/>
            <a:lstStyle>
              <a:lvl1pPr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存網頁，傳超連結</a:t>
              </a:r>
            </a:p>
          </p:txBody>
        </p:sp>
        <p:cxnSp>
          <p:nvCxnSpPr>
            <p:cNvPr id="56331" name="AutoShape 10"/>
            <p:cNvCxnSpPr>
              <a:cxnSpLocks noChangeShapeType="1"/>
              <a:stCxn id="56329" idx="2"/>
              <a:endCxn id="56325" idx="2"/>
            </p:cNvCxnSpPr>
            <p:nvPr/>
          </p:nvCxnSpPr>
          <p:spPr bwMode="auto">
            <a:xfrm rot="5400000" flipH="1">
              <a:off x="3184" y="2341"/>
              <a:ext cx="224" cy="4047"/>
            </a:xfrm>
            <a:prstGeom prst="bentConnector3">
              <a:avLst>
                <a:gd name="adj1" fmla="val -70875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56332" name="Text Box 11"/>
            <p:cNvSpPr txBox="1">
              <a:spLocks noChangeArrowheads="1"/>
            </p:cNvSpPr>
            <p:nvPr/>
          </p:nvSpPr>
          <p:spPr bwMode="auto">
            <a:xfrm>
              <a:off x="4962" y="4371"/>
              <a:ext cx="257" cy="2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eaLnBrk="1" hangingPunct="1"/>
              <a:r>
                <a:rPr lang="zh-TW" altLang="zh-TW">
                  <a:solidFill>
                    <a:srgbClr val="000000"/>
                  </a:solidFill>
                </a:rPr>
                <a:t>是</a:t>
              </a:r>
            </a:p>
          </p:txBody>
        </p:sp>
        <p:cxnSp>
          <p:nvCxnSpPr>
            <p:cNvPr id="56333" name="AutoShape 12"/>
            <p:cNvCxnSpPr>
              <a:cxnSpLocks noChangeShapeType="1"/>
              <a:stCxn id="56326" idx="3"/>
              <a:endCxn id="56327" idx="1"/>
            </p:cNvCxnSpPr>
            <p:nvPr/>
          </p:nvCxnSpPr>
          <p:spPr bwMode="auto">
            <a:xfrm>
              <a:off x="3068" y="4071"/>
              <a:ext cx="455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56334" name="AutoShape 13"/>
            <p:cNvCxnSpPr>
              <a:cxnSpLocks noChangeShapeType="1"/>
              <a:stCxn id="56327" idx="3"/>
              <a:endCxn id="56329" idx="1"/>
            </p:cNvCxnSpPr>
            <p:nvPr/>
          </p:nvCxnSpPr>
          <p:spPr bwMode="auto">
            <a:xfrm>
              <a:off x="4419" y="4071"/>
              <a:ext cx="462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網路文章</a:t>
            </a:r>
            <a:endParaRPr lang="zh-TW" altLang="zh-TW"/>
          </a:p>
        </p:txBody>
      </p:sp>
      <p:sp>
        <p:nvSpPr>
          <p:cNvPr id="60418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77500" lnSpcReduction="20000"/>
          </a:bodyPr>
          <a:lstStyle/>
          <a:p>
            <a:pPr eaLnBrk="1" hangingPunct="1">
              <a:defRPr/>
            </a:pPr>
            <a:r>
              <a:rPr lang="zh-TW" altLang="zh-TW" dirty="0" smtClean="0"/>
              <a:t>【技藝</a:t>
            </a:r>
            <a:r>
              <a:rPr lang="en-US" altLang="zh-TW" dirty="0" smtClean="0"/>
              <a:t>101</a:t>
            </a:r>
            <a:r>
              <a:rPr lang="zh-TW" altLang="zh-TW" dirty="0" smtClean="0"/>
              <a:t>】打鐵</a:t>
            </a:r>
            <a:r>
              <a:rPr lang="en-US" altLang="zh-TW" dirty="0" smtClean="0"/>
              <a:t>| PNN </a:t>
            </a:r>
            <a:r>
              <a:rPr lang="zh-TW" altLang="zh-TW" dirty="0" smtClean="0"/>
              <a:t>公視新聞議題中心</a:t>
            </a:r>
          </a:p>
          <a:p>
            <a:pPr lvl="1" eaLnBrk="1" hangingPunct="1">
              <a:defRPr/>
            </a:pPr>
            <a:r>
              <a:rPr lang="en-US" altLang="zh-TW" dirty="0" smtClean="0">
                <a:hlinkClick r:id="rId3"/>
              </a:rPr>
              <a:t>http://pnn.pts.org.tw/main/2013/07/15/%E3%80%90%E6%8A%80%E8%97%9D101%E3%80%91%E6%89%93%E9%90%B5/</a:t>
            </a:r>
          </a:p>
          <a:p>
            <a:pPr eaLnBrk="1" hangingPunct="1">
              <a:defRPr/>
            </a:pPr>
            <a:r>
              <a:rPr lang="zh-TW" altLang="zh-TW" dirty="0" smtClean="0"/>
              <a:t>台灣歌是咱永遠ㄝ記憶</a:t>
            </a:r>
            <a:r>
              <a:rPr lang="en-US" altLang="zh-TW" dirty="0" smtClean="0"/>
              <a:t>: Taiwanese Lyrics</a:t>
            </a:r>
          </a:p>
          <a:p>
            <a:pPr lvl="1" eaLnBrk="1" hangingPunct="1">
              <a:defRPr/>
            </a:pPr>
            <a:r>
              <a:rPr lang="en-US" altLang="zh-TW" dirty="0" smtClean="0">
                <a:hlinkClick r:id="rId4"/>
              </a:rPr>
              <a:t>http://enjoytpopmusic.blogspot.tw/search/label/Taiwanese%20Lyrics</a:t>
            </a:r>
          </a:p>
          <a:p>
            <a:pPr eaLnBrk="1" hangingPunct="1">
              <a:defRPr/>
            </a:pPr>
            <a:r>
              <a:rPr lang="zh-TW" altLang="zh-TW" dirty="0" smtClean="0"/>
              <a:t>臺南市海東國小－</a:t>
            </a:r>
            <a:r>
              <a:rPr lang="zh-TW" altLang="en-US" dirty="0" smtClean="0"/>
              <a:t>閩南語</a:t>
            </a:r>
            <a:r>
              <a:rPr lang="zh-TW" altLang="zh-TW" dirty="0" smtClean="0"/>
              <a:t>教學網站</a:t>
            </a:r>
          </a:p>
          <a:p>
            <a:pPr lvl="1" eaLnBrk="1" hangingPunct="1">
              <a:defRPr/>
            </a:pPr>
            <a:r>
              <a:rPr lang="en-US" altLang="zh-TW" dirty="0" smtClean="0">
                <a:hlinkClick r:id="rId5"/>
              </a:rPr>
              <a:t>http://web.htps.tn.edu.tw/90ct/Default.htm</a:t>
            </a:r>
          </a:p>
          <a:p>
            <a:pPr eaLnBrk="1" hangingPunct="1">
              <a:defRPr/>
            </a:pPr>
            <a:r>
              <a:rPr lang="zh-TW" altLang="zh-TW" dirty="0" smtClean="0"/>
              <a:t>第二集 少年好學顯壯志</a:t>
            </a:r>
            <a:r>
              <a:rPr lang="en-US" altLang="zh-TW" dirty="0" smtClean="0"/>
              <a:t>-</a:t>
            </a:r>
            <a:r>
              <a:rPr lang="zh-TW" altLang="zh-TW" dirty="0" smtClean="0"/>
              <a:t>節目音頻網路收聽</a:t>
            </a:r>
            <a:r>
              <a:rPr lang="en-US" altLang="zh-TW" dirty="0" smtClean="0"/>
              <a:t>-</a:t>
            </a:r>
            <a:r>
              <a:rPr lang="zh-TW" altLang="zh-TW" dirty="0" smtClean="0"/>
              <a:t>你好台灣網</a:t>
            </a:r>
          </a:p>
          <a:p>
            <a:pPr lvl="1" eaLnBrk="1" hangingPunct="1">
              <a:defRPr/>
            </a:pPr>
            <a:r>
              <a:rPr lang="en-US" altLang="zh-TW" dirty="0" smtClean="0">
                <a:hlinkClick r:id="rId6"/>
              </a:rPr>
              <a:t>http://www.hellotw.com/zthz/lzlds/ldsjmyp/201311/t20131111_889380_4.htm</a:t>
            </a:r>
          </a:p>
          <a:p>
            <a:pPr eaLnBrk="1" hangingPunct="1">
              <a:defRPr/>
            </a:pPr>
            <a:r>
              <a:rPr lang="en-US" altLang="zh-TW" dirty="0" smtClean="0"/>
              <a:t>[PDF]</a:t>
            </a:r>
            <a:r>
              <a:rPr lang="zh-TW" altLang="zh-TW" dirty="0" smtClean="0"/>
              <a:t>對鶯歌瓷仔用語來探討台灣常民文化來探討台灣常民文化</a:t>
            </a:r>
          </a:p>
          <a:p>
            <a:pPr lvl="1" eaLnBrk="1" hangingPunct="1">
              <a:defRPr/>
            </a:pPr>
            <a:r>
              <a:rPr lang="en-US" altLang="zh-TW" dirty="0" smtClean="0"/>
              <a:t>ir.lib.ntnu.edu.tw/retrieve/47577/metadata_02_06_s_05_0001.pdf</a:t>
            </a:r>
            <a:endParaRPr lang="en-US" altLang="zh-TW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語料庫ㄧ</a:t>
            </a:r>
            <a:r>
              <a:rPr lang="zh-TW" altLang="zh-TW" dirty="0" smtClean="0"/>
              <a:t>教育部辭典</a:t>
            </a:r>
            <a:endParaRPr lang="zh-TW" altLang="zh-TW" dirty="0"/>
          </a:p>
        </p:txBody>
      </p:sp>
      <p:sp>
        <p:nvSpPr>
          <p:cNvPr id="29699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TW" altLang="zh-TW" dirty="0" smtClean="0"/>
              <a:t>全名「臺灣閩南語常用詞辭典」</a:t>
            </a:r>
            <a:endParaRPr lang="en-US" altLang="zh-TW" dirty="0" smtClean="0"/>
          </a:p>
          <a:p>
            <a:pPr eaLnBrk="1" hangingPunct="1">
              <a:defRPr/>
            </a:pPr>
            <a:r>
              <a:rPr lang="zh-TW" altLang="en-US" dirty="0" smtClean="0"/>
              <a:t>較濟生活用語</a:t>
            </a:r>
            <a:endParaRPr lang="zh-TW" altLang="zh-TW" dirty="0" smtClean="0"/>
          </a:p>
          <a:p>
            <a:pPr eaLnBrk="1" hangingPunct="1">
              <a:defRPr/>
            </a:pPr>
            <a:r>
              <a:rPr lang="zh-TW" altLang="zh-TW" dirty="0" smtClean="0"/>
              <a:t>內部有規範</a:t>
            </a:r>
          </a:p>
          <a:p>
            <a:pPr lvl="1" eaLnBrk="1" hangingPunct="1">
              <a:defRPr/>
            </a:pPr>
            <a:r>
              <a:rPr lang="zh-TW" altLang="zh-TW" dirty="0" smtClean="0"/>
              <a:t>資料攏是一對一</a:t>
            </a:r>
          </a:p>
          <a:p>
            <a:pPr lvl="1" eaLnBrk="1" hangingPunct="1">
              <a:defRPr/>
            </a:pPr>
            <a:r>
              <a:rPr lang="zh-TW" altLang="zh-TW" dirty="0" smtClean="0"/>
              <a:t>音標有斷詞</a:t>
            </a:r>
            <a:endParaRPr lang="en-US" altLang="zh-TW" dirty="0" smtClean="0"/>
          </a:p>
          <a:p>
            <a:pPr eaLnBrk="1" hangingPunct="1">
              <a:defRPr/>
            </a:pPr>
            <a:r>
              <a:rPr lang="zh-TW" altLang="zh-TW" dirty="0" smtClean="0"/>
              <a:t>例句有</a:t>
            </a:r>
            <a:r>
              <a:rPr lang="zh-TW" altLang="en-US" dirty="0" smtClean="0"/>
              <a:t>華語</a:t>
            </a:r>
            <a:r>
              <a:rPr lang="zh-TW" altLang="zh-TW" dirty="0" smtClean="0"/>
              <a:t>翻譯</a:t>
            </a:r>
          </a:p>
          <a:p>
            <a:pPr lvl="1" eaLnBrk="1" hangingPunct="1">
              <a:defRPr/>
            </a:pPr>
            <a:r>
              <a:rPr lang="zh-TW" altLang="zh-TW" dirty="0" smtClean="0"/>
              <a:t>附錄句無</a:t>
            </a:r>
            <a:r>
              <a:rPr lang="zh-TW" altLang="en-US" dirty="0" smtClean="0"/>
              <a:t>華語</a:t>
            </a:r>
            <a:r>
              <a:rPr lang="zh-TW" altLang="zh-TW" dirty="0" smtClean="0"/>
              <a:t>翻譯</a:t>
            </a:r>
            <a:endParaRPr lang="en-US" altLang="zh-TW" dirty="0" smtClean="0"/>
          </a:p>
          <a:p>
            <a:pPr eaLnBrk="1" hangingPunct="1">
              <a:defRPr/>
            </a:pPr>
            <a:r>
              <a:rPr lang="zh-TW" altLang="en-US" dirty="0" smtClean="0"/>
              <a:t>逐个相近詞攏有例句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en-US" dirty="0" smtClean="0"/>
              <a:t>為著驚無平衡，另外加的</a:t>
            </a:r>
            <a:endParaRPr lang="en-US" altLang="zh-TW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8919489"/>
              </p:ext>
            </p:extLst>
          </p:nvPr>
        </p:nvGraphicFramePr>
        <p:xfrm>
          <a:off x="4139952" y="2924944"/>
          <a:ext cx="4752528" cy="11125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898215"/>
                <a:gridCol w="3854313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全漢</a:t>
                      </a:r>
                      <a:endParaRPr lang="zh-TW" altLang="en-US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彼个查某囡仔真媠。</a:t>
                      </a:r>
                      <a:endParaRPr lang="zh-TW" altLang="zh-TW" b="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全羅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Hit ê </a:t>
                      </a:r>
                      <a:r>
                        <a:rPr lang="en-US" altLang="zh-TW" dirty="0" err="1" smtClean="0"/>
                        <a:t>tsa-bóo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err="1" smtClean="0"/>
                        <a:t>gín</a:t>
                      </a:r>
                      <a:r>
                        <a:rPr lang="en-US" altLang="zh-TW" dirty="0" smtClean="0"/>
                        <a:t>-á </a:t>
                      </a:r>
                      <a:r>
                        <a:rPr lang="en-US" altLang="zh-TW" dirty="0" err="1" smtClean="0"/>
                        <a:t>tsin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err="1" smtClean="0"/>
                        <a:t>suí</a:t>
                      </a:r>
                      <a:r>
                        <a:rPr lang="en-US" altLang="zh-TW" dirty="0" smtClean="0"/>
                        <a:t>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華語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那個女孩子很漂亮。</a:t>
                      </a:r>
                      <a:endParaRPr lang="zh-TW" altLang="zh-TW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2767425"/>
              </p:ext>
            </p:extLst>
          </p:nvPr>
        </p:nvGraphicFramePr>
        <p:xfrm>
          <a:off x="4139952" y="4365104"/>
          <a:ext cx="4752528" cy="11125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59600"/>
                <a:gridCol w="3292928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漢字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我欲去買雞卵。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混合腔音標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Guá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err="1" smtClean="0"/>
                        <a:t>beh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err="1" smtClean="0"/>
                        <a:t>khì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err="1" smtClean="0"/>
                        <a:t>bé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err="1" smtClean="0"/>
                        <a:t>ke-nn̄g</a:t>
                      </a:r>
                      <a:r>
                        <a:rPr lang="en-US" altLang="zh-TW" dirty="0" smtClean="0"/>
                        <a:t>.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偏泉腔音標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Guá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err="1" smtClean="0"/>
                        <a:t>beh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err="1" smtClean="0"/>
                        <a:t>khì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err="1" smtClean="0"/>
                        <a:t>bé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err="1" smtClean="0"/>
                        <a:t>kue-nn̄g</a:t>
                      </a:r>
                      <a:r>
                        <a:rPr lang="en-US" altLang="zh-TW" dirty="0" smtClean="0"/>
                        <a:t>.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287402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語料庫ㄧ</a:t>
            </a:r>
            <a:r>
              <a:rPr lang="zh-TW" altLang="zh-TW" dirty="0" smtClean="0"/>
              <a:t>數位典藏</a:t>
            </a:r>
            <a:endParaRPr lang="zh-TW" altLang="zh-TW" dirty="0"/>
          </a:p>
        </p:txBody>
      </p:sp>
      <p:sp>
        <p:nvSpPr>
          <p:cNvPr id="3174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全名「台語文數位典藏」</a:t>
            </a:r>
            <a:endParaRPr lang="en-US" altLang="zh-TW" dirty="0" smtClean="0"/>
          </a:p>
          <a:p>
            <a:pPr lvl="1" eaLnBrk="1" hangingPunct="1"/>
            <a:r>
              <a:rPr lang="zh-TW" altLang="zh-TW" dirty="0" smtClean="0"/>
              <a:t>國家臺灣文學館收集</a:t>
            </a:r>
            <a:r>
              <a:rPr lang="en-US" altLang="zh-TW" dirty="0"/>
              <a:t>1885</a:t>
            </a:r>
            <a:r>
              <a:rPr lang="zh-TW" altLang="zh-TW" dirty="0"/>
              <a:t>～</a:t>
            </a:r>
            <a:r>
              <a:rPr lang="en-US" altLang="zh-TW" dirty="0"/>
              <a:t>2006</a:t>
            </a:r>
            <a:r>
              <a:rPr lang="zh-TW" altLang="zh-TW" dirty="0"/>
              <a:t>年的</a:t>
            </a:r>
            <a:r>
              <a:rPr lang="zh-TW" altLang="zh-TW" dirty="0" smtClean="0"/>
              <a:t>語料</a:t>
            </a:r>
            <a:endParaRPr lang="en-US" altLang="zh-TW" dirty="0" smtClean="0"/>
          </a:p>
          <a:p>
            <a:pPr eaLnBrk="1" hangingPunct="1"/>
            <a:r>
              <a:rPr lang="zh-TW" altLang="zh-TW" dirty="0" smtClean="0"/>
              <a:t>攏</a:t>
            </a:r>
            <a:r>
              <a:rPr lang="zh-TW" altLang="zh-TW" dirty="0"/>
              <a:t>總</a:t>
            </a:r>
            <a:r>
              <a:rPr lang="en-US" altLang="zh-TW" dirty="0"/>
              <a:t>2167</a:t>
            </a:r>
            <a:r>
              <a:rPr lang="zh-TW" altLang="zh-TW" dirty="0" smtClean="0"/>
              <a:t>篇</a:t>
            </a:r>
            <a:endParaRPr lang="en-US" altLang="zh-TW" dirty="0" smtClean="0"/>
          </a:p>
          <a:p>
            <a:pPr lvl="1" eaLnBrk="1" hangingPunct="1"/>
            <a:r>
              <a:rPr lang="zh-TW" altLang="zh-TW" dirty="0" smtClean="0"/>
              <a:t>詩</a:t>
            </a:r>
            <a:r>
              <a:rPr lang="en-US" altLang="zh-TW" dirty="0" smtClean="0"/>
              <a:t>387</a:t>
            </a:r>
            <a:r>
              <a:rPr lang="zh-TW" altLang="zh-TW" dirty="0" smtClean="0"/>
              <a:t>條、散文</a:t>
            </a:r>
            <a:r>
              <a:rPr lang="en-US" altLang="zh-TW" dirty="0" smtClean="0"/>
              <a:t>1127</a:t>
            </a:r>
            <a:r>
              <a:rPr lang="zh-TW" altLang="zh-TW" dirty="0" smtClean="0"/>
              <a:t>篇、小說</a:t>
            </a:r>
            <a:r>
              <a:rPr lang="en-US" altLang="zh-TW" dirty="0" smtClean="0"/>
              <a:t>387</a:t>
            </a:r>
            <a:r>
              <a:rPr lang="zh-TW" altLang="zh-TW" dirty="0" smtClean="0"/>
              <a:t>篇、劇本</a:t>
            </a:r>
            <a:r>
              <a:rPr lang="en-US" altLang="zh-TW" dirty="0" smtClean="0"/>
              <a:t>49</a:t>
            </a:r>
            <a:r>
              <a:rPr lang="zh-TW" altLang="zh-TW" dirty="0" smtClean="0"/>
              <a:t>篇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的</a:t>
            </a:r>
            <a:r>
              <a:rPr lang="zh-TW" altLang="en-US" dirty="0"/>
              <a:t>語料</a:t>
            </a:r>
            <a:endParaRPr lang="zh-TW" altLang="zh-TW" dirty="0" smtClean="0"/>
          </a:p>
          <a:p>
            <a:pPr eaLnBrk="1" hangingPunct="1"/>
            <a:r>
              <a:rPr lang="zh-TW" altLang="zh-TW" dirty="0" smtClean="0"/>
              <a:t>漢羅</a:t>
            </a:r>
            <a:r>
              <a:rPr lang="zh-TW" altLang="en-US" dirty="0" smtClean="0"/>
              <a:t>佮</a:t>
            </a:r>
            <a:r>
              <a:rPr lang="zh-TW" altLang="zh-TW" dirty="0" smtClean="0"/>
              <a:t>全羅對照</a:t>
            </a:r>
          </a:p>
          <a:p>
            <a:pPr lvl="1" eaLnBrk="1" hangingPunct="1"/>
            <a:r>
              <a:rPr lang="zh-TW" altLang="zh-TW" dirty="0" smtClean="0"/>
              <a:t>原本只有一種，臺文館後來倩人拍字</a:t>
            </a:r>
          </a:p>
          <a:p>
            <a:pPr lvl="1" eaLnBrk="1" hangingPunct="1"/>
            <a:r>
              <a:rPr lang="zh-TW" altLang="zh-TW" dirty="0" smtClean="0"/>
              <a:t>有的劇本全羅內底有漢字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639164"/>
              </p:ext>
            </p:extLst>
          </p:nvPr>
        </p:nvGraphicFramePr>
        <p:xfrm>
          <a:off x="971600" y="5517232"/>
          <a:ext cx="6120680" cy="7416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879787"/>
                <a:gridCol w="4240893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全漢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Koh</a:t>
                      </a:r>
                      <a:r>
                        <a:rPr lang="en-US" altLang="zh-TW" dirty="0" smtClean="0"/>
                        <a:t> m7</a:t>
                      </a:r>
                      <a:r>
                        <a:rPr lang="zh-TW" altLang="zh-TW" dirty="0" smtClean="0"/>
                        <a:t>知</a:t>
                      </a:r>
                      <a:r>
                        <a:rPr lang="en-US" altLang="zh-TW" dirty="0" smtClean="0"/>
                        <a:t>u7</a:t>
                      </a:r>
                      <a:r>
                        <a:rPr lang="zh-TW" altLang="zh-TW" dirty="0" smtClean="0"/>
                        <a:t>危險</a:t>
                      </a:r>
                      <a:r>
                        <a:rPr lang="en-US" altLang="zh-TW" dirty="0" smtClean="0"/>
                        <a:t>..........</a:t>
                      </a:r>
                      <a:r>
                        <a:rPr lang="zh-TW" altLang="zh-TW" dirty="0" smtClean="0"/>
                        <a:t>，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全羅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Koh</a:t>
                      </a:r>
                      <a:r>
                        <a:rPr lang="en-US" altLang="zh-TW" dirty="0" smtClean="0"/>
                        <a:t> m7-tsai u7 gui5-hiam2...............,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629479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壁窗">
  <a:themeElements>
    <a:clrScheme name="壁窗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自訂 3">
      <a:majorFont>
        <a:latin typeface="Arial Black"/>
        <a:ea typeface="微軟正黑體"/>
        <a:cs typeface=""/>
      </a:majorFont>
      <a:minorFont>
        <a:latin typeface="Arial"/>
        <a:ea typeface="微軟正黑體"/>
        <a:cs typeface=""/>
      </a:minorFont>
    </a:fontScheme>
    <a:fmtScheme name="壁窗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>
    <a:lnDef>
      <a:spPr bwMode="auto">
        <a:ln>
          <a:headEnd/>
          <a:tailEnd type="triangle" w="med" len="med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壁窗">
    <a:dk1>
      <a:sysClr val="windowText" lastClr="000000"/>
    </a:dk1>
    <a:lt1>
      <a:sysClr val="window" lastClr="FFFFFF"/>
    </a:lt1>
    <a:dk2>
      <a:srgbClr val="575F6D"/>
    </a:dk2>
    <a:lt2>
      <a:srgbClr val="FFF39D"/>
    </a:lt2>
    <a:accent1>
      <a:srgbClr val="FE8637"/>
    </a:accent1>
    <a:accent2>
      <a:srgbClr val="7598D9"/>
    </a:accent2>
    <a:accent3>
      <a:srgbClr val="B32C16"/>
    </a:accent3>
    <a:accent4>
      <a:srgbClr val="F5CD2D"/>
    </a:accent4>
    <a:accent5>
      <a:srgbClr val="AEBAD5"/>
    </a:accent5>
    <a:accent6>
      <a:srgbClr val="777C84"/>
    </a:accent6>
    <a:hlink>
      <a:srgbClr val="D2611C"/>
    </a:hlink>
    <a:folHlink>
      <a:srgbClr val="3B435B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31061</TotalTime>
  <Words>4758</Words>
  <Application>Microsoft Office PowerPoint</Application>
  <PresentationFormat>如螢幕大小 (4:3)</PresentationFormat>
  <Paragraphs>1159</Paragraphs>
  <Slides>71</Slides>
  <Notes>61</Notes>
  <HiddenSlides>4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71</vt:i4>
      </vt:variant>
    </vt:vector>
  </HeadingPairs>
  <TitlesOfParts>
    <vt:vector size="72" baseType="lpstr">
      <vt:lpstr>壁窗</vt:lpstr>
      <vt:lpstr>華話和各漢語翻譯初探 用臺灣閩南語示範</vt:lpstr>
      <vt:lpstr>目錄</vt:lpstr>
      <vt:lpstr>第一節：研究介紹</vt:lpstr>
      <vt:lpstr>研究方向</vt:lpstr>
      <vt:lpstr>第二節：背景知識</vt:lpstr>
      <vt:lpstr>閩南語語料種類</vt:lpstr>
      <vt:lpstr>語料庫ㄧ新聞語料庫</vt:lpstr>
      <vt:lpstr>語料庫ㄧ教育部辭典</vt:lpstr>
      <vt:lpstr>語料庫ㄧ數位典藏</vt:lpstr>
      <vt:lpstr>語料庫ㄧTGB通訊</vt:lpstr>
      <vt:lpstr>腔口無仝</vt:lpstr>
      <vt:lpstr>語料樣式</vt:lpstr>
      <vt:lpstr>產生樣式語料</vt:lpstr>
      <vt:lpstr>上長詞優先斷詞方法</vt:lpstr>
      <vt:lpstr>上長詞優先斷詞範例</vt:lpstr>
      <vt:lpstr>翻譯模型</vt:lpstr>
      <vt:lpstr>對齊模型介紹</vt:lpstr>
      <vt:lpstr>對齊模型範例</vt:lpstr>
      <vt:lpstr>語言模型介紹</vt:lpstr>
      <vt:lpstr>語言模型介紹</vt:lpstr>
      <vt:lpstr>語言模型介紹</vt:lpstr>
      <vt:lpstr>語言模型範例</vt:lpstr>
      <vt:lpstr>語言模型範例</vt:lpstr>
      <vt:lpstr>BLEU評分</vt:lpstr>
      <vt:lpstr>第三節：語料樣式探討</vt:lpstr>
      <vt:lpstr>原始斷詞組語料</vt:lpstr>
      <vt:lpstr>未知詞問題</vt:lpstr>
      <vt:lpstr>問題改善</vt:lpstr>
      <vt:lpstr>未知詞另外翻譯</vt:lpstr>
      <vt:lpstr>無仝樣式翻譯</vt:lpstr>
      <vt:lpstr>拄好長度斷詞方法</vt:lpstr>
      <vt:lpstr>拄好長度斷詞範例</vt:lpstr>
      <vt:lpstr>比較結果</vt:lpstr>
      <vt:lpstr>小結</vt:lpstr>
      <vt:lpstr>第四節：語料整理</vt:lpstr>
      <vt:lpstr>欲使用的語料</vt:lpstr>
      <vt:lpstr>語料無一致</vt:lpstr>
      <vt:lpstr>新聞語料庫斷詞</vt:lpstr>
      <vt:lpstr>數位典藏標漢字</vt:lpstr>
      <vt:lpstr>標漢字流程</vt:lpstr>
      <vt:lpstr>整理流程圖－一開始</vt:lpstr>
      <vt:lpstr>整理流程圖－第一擺</vt:lpstr>
      <vt:lpstr>整理流程圖－第二擺</vt:lpstr>
      <vt:lpstr>整理流程圖－第三擺</vt:lpstr>
      <vt:lpstr>實驗結果</vt:lpstr>
      <vt:lpstr>小結</vt:lpstr>
      <vt:lpstr>第五節：語言分類</vt:lpstr>
      <vt:lpstr>累積網路語料</vt:lpstr>
      <vt:lpstr>語言分類標準</vt:lpstr>
      <vt:lpstr>判斷語言</vt:lpstr>
      <vt:lpstr>特徵詞介紹</vt:lpstr>
      <vt:lpstr>特徵詞</vt:lpstr>
      <vt:lpstr>判斷語言</vt:lpstr>
      <vt:lpstr>語言分類實驗結果</vt:lpstr>
      <vt:lpstr>第六節：結論佮未來發展</vt:lpstr>
      <vt:lpstr>發展佮結論</vt:lpstr>
      <vt:lpstr>第七節：參考文獻</vt:lpstr>
      <vt:lpstr>眉角</vt:lpstr>
      <vt:lpstr>漢羅全羅對齊</vt:lpstr>
      <vt:lpstr>找候選詞</vt:lpstr>
      <vt:lpstr>附錄一：加臺華平行語料庫漢字</vt:lpstr>
      <vt:lpstr>補上漢字的方法</vt:lpstr>
      <vt:lpstr>實際狀況</vt:lpstr>
      <vt:lpstr>校對介面</vt:lpstr>
      <vt:lpstr>附錄二：教育部辭典處理</vt:lpstr>
      <vt:lpstr>日語外來詞</vt:lpstr>
      <vt:lpstr>PowerPoint 簡報</vt:lpstr>
      <vt:lpstr>辭典類</vt:lpstr>
      <vt:lpstr>閩南語文章語料</vt:lpstr>
      <vt:lpstr>掠閩南語網頁</vt:lpstr>
      <vt:lpstr>網路文章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使用語音評分輔助台語語料的驗證 – Using Speech Scoring for the Validation of Taiwanese Speech Corpus</dc:title>
  <dc:creator>yujhe.li</dc:creator>
  <cp:lastModifiedBy>Ihc</cp:lastModifiedBy>
  <cp:revision>1382</cp:revision>
  <cp:lastPrinted>2013-07-08T01:55:56Z</cp:lastPrinted>
  <dcterms:created xsi:type="dcterms:W3CDTF">2008-11-09T17:03:56Z</dcterms:created>
  <dcterms:modified xsi:type="dcterms:W3CDTF">2014-09-14T02:28:38Z</dcterms:modified>
</cp:coreProperties>
</file>