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1.xml" ContentType="application/vnd.openxmlformats-officedocument.drawingml.chart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5"/>
  </p:notesMasterIdLst>
  <p:handoutMasterIdLst>
    <p:handoutMasterId r:id="rId86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485" r:id="rId14"/>
    <p:sldId id="483" r:id="rId15"/>
    <p:sldId id="544" r:id="rId16"/>
    <p:sldId id="481" r:id="rId17"/>
    <p:sldId id="488" r:id="rId18"/>
    <p:sldId id="490" r:id="rId19"/>
    <p:sldId id="504" r:id="rId20"/>
    <p:sldId id="506" r:id="rId21"/>
    <p:sldId id="489" r:id="rId22"/>
    <p:sldId id="492" r:id="rId23"/>
    <p:sldId id="493" r:id="rId24"/>
    <p:sldId id="505" r:id="rId25"/>
    <p:sldId id="547" r:id="rId26"/>
    <p:sldId id="510" r:id="rId27"/>
    <p:sldId id="511" r:id="rId28"/>
    <p:sldId id="548" r:id="rId29"/>
    <p:sldId id="512" r:id="rId30"/>
    <p:sldId id="513" r:id="rId31"/>
    <p:sldId id="515" r:id="rId32"/>
    <p:sldId id="516" r:id="rId33"/>
    <p:sldId id="549" r:id="rId34"/>
    <p:sldId id="517" r:id="rId35"/>
    <p:sldId id="518" r:id="rId36"/>
    <p:sldId id="519" r:id="rId37"/>
    <p:sldId id="520" r:id="rId38"/>
    <p:sldId id="521" r:id="rId39"/>
    <p:sldId id="522" r:id="rId40"/>
    <p:sldId id="524" r:id="rId41"/>
    <p:sldId id="525" r:id="rId42"/>
    <p:sldId id="526" r:id="rId43"/>
    <p:sldId id="534" r:id="rId44"/>
    <p:sldId id="529" r:id="rId45"/>
    <p:sldId id="531" r:id="rId46"/>
    <p:sldId id="532" r:id="rId47"/>
    <p:sldId id="535" r:id="rId48"/>
    <p:sldId id="545" r:id="rId49"/>
    <p:sldId id="546" r:id="rId50"/>
    <p:sldId id="536" r:id="rId51"/>
    <p:sldId id="537" r:id="rId52"/>
    <p:sldId id="538" r:id="rId53"/>
    <p:sldId id="539" r:id="rId54"/>
    <p:sldId id="540" r:id="rId55"/>
    <p:sldId id="530" r:id="rId56"/>
    <p:sldId id="541" r:id="rId57"/>
    <p:sldId id="453" r:id="rId58"/>
    <p:sldId id="497" r:id="rId59"/>
    <p:sldId id="406" r:id="rId60"/>
    <p:sldId id="499" r:id="rId61"/>
    <p:sldId id="407" r:id="rId62"/>
    <p:sldId id="409" r:id="rId63"/>
    <p:sldId id="410" r:id="rId64"/>
    <p:sldId id="415" r:id="rId65"/>
    <p:sldId id="501" r:id="rId66"/>
    <p:sldId id="466" r:id="rId67"/>
    <p:sldId id="527" r:id="rId68"/>
    <p:sldId id="460" r:id="rId69"/>
    <p:sldId id="419" r:id="rId70"/>
    <p:sldId id="435" r:id="rId71"/>
    <p:sldId id="436" r:id="rId72"/>
    <p:sldId id="437" r:id="rId73"/>
    <p:sldId id="438" r:id="rId74"/>
    <p:sldId id="440" r:id="rId75"/>
    <p:sldId id="454" r:id="rId76"/>
    <p:sldId id="444" r:id="rId77"/>
    <p:sldId id="450" r:id="rId78"/>
    <p:sldId id="451" r:id="rId79"/>
    <p:sldId id="431" r:id="rId80"/>
    <p:sldId id="452" r:id="rId81"/>
    <p:sldId id="507" r:id="rId82"/>
    <p:sldId id="509" r:id="rId83"/>
    <p:sldId id="508" r:id="rId84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00"/>
            <p14:sldId id="475"/>
            <p14:sldId id="476"/>
            <p14:sldId id="477"/>
            <p14:sldId id="474"/>
            <p14:sldId id="484"/>
            <p14:sldId id="485"/>
            <p14:sldId id="483"/>
            <p14:sldId id="544"/>
            <p14:sldId id="481"/>
            <p14:sldId id="488"/>
            <p14:sldId id="490"/>
            <p14:sldId id="504"/>
            <p14:sldId id="506"/>
            <p14:sldId id="489"/>
            <p14:sldId id="492"/>
            <p14:sldId id="493"/>
            <p14:sldId id="505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15"/>
            <p14:sldId id="516"/>
            <p14:sldId id="549"/>
            <p14:sldId id="517"/>
            <p14:sldId id="518"/>
            <p14:sldId id="519"/>
            <p14:sldId id="520"/>
            <p14:sldId id="521"/>
            <p14:sldId id="522"/>
            <p14:sldId id="524"/>
            <p14:sldId id="525"/>
            <p14:sldId id="526"/>
            <p14:sldId id="534"/>
          </p14:sldIdLst>
        </p14:section>
        <p14:section name="第四節" id="{229D6ECA-64CF-473C-B64A-8BE14E48E202}">
          <p14:sldIdLst>
            <p14:sldId id="529"/>
            <p14:sldId id="531"/>
            <p14:sldId id="532"/>
            <p14:sldId id="535"/>
            <p14:sldId id="545"/>
            <p14:sldId id="546"/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40"/>
            <p14:sldId id="530"/>
            <p14:sldId id="541"/>
            <p14:sldId id="453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466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353" autoAdjust="0"/>
  </p:normalViewPr>
  <p:slideViewPr>
    <p:cSldViewPr>
      <p:cViewPr varScale="1">
        <p:scale>
          <a:sx n="65" d="100"/>
          <a:sy n="65" d="100"/>
        </p:scale>
        <p:origin x="7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13.18</c:v>
                </c:pt>
                <c:pt idx="1">
                  <c:v>6.63</c:v>
                </c:pt>
                <c:pt idx="2">
                  <c:v>5.05</c:v>
                </c:pt>
                <c:pt idx="3">
                  <c:v>3.98</c:v>
                </c:pt>
                <c:pt idx="4">
                  <c:v>3.85</c:v>
                </c:pt>
                <c:pt idx="5">
                  <c:v>4.1399999999999997</c:v>
                </c:pt>
                <c:pt idx="6">
                  <c:v>4.2</c:v>
                </c:pt>
                <c:pt idx="7">
                  <c:v>4.09</c:v>
                </c:pt>
                <c:pt idx="8">
                  <c:v>4.2</c:v>
                </c:pt>
                <c:pt idx="9">
                  <c:v>4.17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4552160"/>
        <c:axId val="334552552"/>
      </c:lineChart>
      <c:catAx>
        <c:axId val="3345521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4552552"/>
        <c:crosses val="autoZero"/>
        <c:auto val="1"/>
        <c:lblAlgn val="ctr"/>
        <c:lblOffset val="100"/>
        <c:noMultiLvlLbl val="0"/>
      </c:catAx>
      <c:valAx>
        <c:axId val="334552552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4552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原始翻譯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華語斷詞    閩南語斷字</c:v>
                </c:pt>
                <c:pt idx="2">
                  <c:v>華語斷字    閩南語斷詞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另外翻譯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華語斷詞    閩南語斷字</c:v>
                </c:pt>
                <c:pt idx="2">
                  <c:v>華語斷字    閩南語斷詞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7862568"/>
        <c:axId val="397864528"/>
      </c:barChart>
      <c:catAx>
        <c:axId val="397862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7864528"/>
        <c:crosses val="autoZero"/>
        <c:auto val="1"/>
        <c:lblAlgn val="ctr"/>
        <c:lblOffset val="100"/>
        <c:noMultiLvlLbl val="0"/>
      </c:catAx>
      <c:valAx>
        <c:axId val="39786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7862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好</a:t>
            </a:r>
            <a:r>
              <a:rPr lang="en-US" altLang="zh-TW" dirty="0" smtClean="0"/>
              <a:t>-</a:t>
            </a:r>
            <a:r>
              <a:rPr lang="zh-TW" altLang="en-US" dirty="0" smtClean="0"/>
              <a:t>佳</a:t>
            </a:r>
            <a:r>
              <a:rPr lang="en-US" altLang="zh-TW" dirty="0" smtClean="0"/>
              <a:t>-</a:t>
            </a:r>
            <a:r>
              <a:rPr lang="zh-TW" altLang="en-US" dirty="0" smtClean="0"/>
              <a:t>哉｜</a:t>
            </a:r>
            <a:r>
              <a:rPr lang="en-US" altLang="zh-TW" dirty="0" smtClean="0"/>
              <a:t>ho2-ka1-tsai3 </a:t>
            </a:r>
            <a:r>
              <a:rPr lang="zh-TW" altLang="en-US" dirty="0" smtClean="0"/>
              <a:t>逐</a:t>
            </a:r>
            <a:r>
              <a:rPr lang="en-US" altLang="zh-TW" dirty="0" smtClean="0"/>
              <a:t>-</a:t>
            </a:r>
            <a:r>
              <a:rPr lang="zh-TW" altLang="en-US" dirty="0" smtClean="0"/>
              <a:t>家｜</a:t>
            </a:r>
            <a:r>
              <a:rPr lang="en-US" altLang="zh-TW" dirty="0" smtClean="0"/>
              <a:t>tak8-ke1 </a:t>
            </a:r>
            <a:r>
              <a:rPr lang="zh-TW" altLang="en-US" dirty="0" smtClean="0"/>
              <a:t>及時逃生 無</a:t>
            </a:r>
            <a:r>
              <a:rPr lang="en-US" altLang="zh-TW" dirty="0" smtClean="0"/>
              <a:t>-</a:t>
            </a:r>
            <a:r>
              <a:rPr lang="zh-TW" altLang="en-US" dirty="0" smtClean="0"/>
              <a:t>人｜</a:t>
            </a:r>
            <a:r>
              <a:rPr lang="en-US" altLang="zh-TW" dirty="0" smtClean="0"/>
              <a:t>bo5-lang5 </a:t>
            </a:r>
            <a:r>
              <a:rPr lang="zh-TW" altLang="en-US" dirty="0" smtClean="0"/>
              <a:t>受</a:t>
            </a:r>
            <a:r>
              <a:rPr lang="en-US" altLang="zh-TW" dirty="0" smtClean="0"/>
              <a:t>-</a:t>
            </a:r>
            <a:r>
              <a:rPr lang="zh-TW" altLang="en-US" dirty="0" smtClean="0"/>
              <a:t>傷｜</a:t>
            </a:r>
            <a:r>
              <a:rPr lang="en-US" altLang="zh-TW" dirty="0" smtClean="0"/>
              <a:t>siu7-siong1 </a:t>
            </a:r>
            <a:r>
              <a:rPr lang="zh-TW" altLang="en-US" dirty="0" smtClean="0"/>
              <a:t>。｜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1672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語料愛揣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4073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103/10/22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一般漢語文字無詞的資訊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翻譯用會</a:t>
            </a:r>
            <a:r>
              <a:rPr lang="zh-TW" altLang="en-US" dirty="0"/>
              <a:t>著斷詞資訊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cite</a:t>
            </a:r>
            <a:endParaRPr lang="en-US" altLang="zh-TW" dirty="0"/>
          </a:p>
          <a:p>
            <a:pPr lvl="2"/>
            <a:r>
              <a:rPr lang="zh-TW" altLang="en-US" dirty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需要斷詞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4679"/>
              </p:ext>
            </p:extLst>
          </p:nvPr>
        </p:nvGraphicFramePr>
        <p:xfrm>
          <a:off x="3275856" y="3284984"/>
          <a:ext cx="5688632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/>
              <a:t>華語實驗的結果</a:t>
            </a:r>
            <a:r>
              <a:rPr lang="zh-TW" altLang="en-US" dirty="0" smtClean="0"/>
              <a:t>，效果比對頭前閣較好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</a:t>
            </a:r>
            <a:r>
              <a:rPr lang="zh-TW" altLang="en-US" dirty="0"/>
              <a:t>困苦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zh-TW" altLang="en-US" b="0" i="1" smtClean="0">
                        <a:latin typeface="Cambria Math"/>
                      </a:rPr>
                      <m:t>測量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翻譯翻譯</a:t>
            </a:r>
            <a:r>
              <a:rPr lang="zh-TW" altLang="en-US" dirty="0" smtClean="0"/>
              <a:t>模型</a:t>
            </a:r>
            <a:endParaRPr lang="zh-TW" altLang="zh-TW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403647" y="5133109"/>
            <a:ext cx="3888433" cy="1649484"/>
            <a:chOff x="1403647" y="5133109"/>
            <a:chExt cx="3888433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403647" y="6209150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723468" y="6470529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19" name="群組 18"/>
            <p:cNvGrpSpPr/>
            <p:nvPr/>
          </p:nvGrpSpPr>
          <p:grpSpPr>
            <a:xfrm>
              <a:off x="3403850" y="5133109"/>
              <a:ext cx="1888230" cy="1649484"/>
              <a:chOff x="3403850" y="5133109"/>
              <a:chExt cx="1888230" cy="1649484"/>
            </a:xfrm>
          </p:grpSpPr>
          <p:sp>
            <p:nvSpPr>
              <p:cNvPr id="22" name="AutoShape 25"/>
              <p:cNvSpPr>
                <a:spLocks noChangeArrowheads="1"/>
              </p:cNvSpPr>
              <p:nvPr/>
            </p:nvSpPr>
            <p:spPr bwMode="auto">
              <a:xfrm>
                <a:off x="3403850" y="5133109"/>
                <a:ext cx="1888230" cy="1649484"/>
              </a:xfrm>
              <a:prstGeom prst="flowChartAlternateProcess">
                <a:avLst/>
              </a:prstGeom>
              <a:solidFill>
                <a:srgbClr val="7DA647">
                  <a:alpha val="59000"/>
                </a:srgbClr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翻譯模型</a:t>
                </a:r>
                <a:endParaRPr lang="en-US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17415" name="AutoShape 8"/>
              <p:cNvSpPr>
                <a:spLocks noChangeArrowheads="1"/>
              </p:cNvSpPr>
              <p:nvPr/>
            </p:nvSpPr>
            <p:spPr bwMode="auto">
              <a:xfrm>
                <a:off x="3408102" y="5147413"/>
                <a:ext cx="831850" cy="656430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對齊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GIZA++</a:t>
                </a:r>
              </a:p>
            </p:txBody>
          </p:sp>
          <p:sp>
            <p:nvSpPr>
              <p:cNvPr id="17418" name="AutoShape 11"/>
              <p:cNvSpPr>
                <a:spLocks noChangeArrowheads="1"/>
              </p:cNvSpPr>
              <p:nvPr/>
            </p:nvSpPr>
            <p:spPr bwMode="auto">
              <a:xfrm>
                <a:off x="4347965" y="5216467"/>
                <a:ext cx="901062" cy="587375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解碼</a:t>
                </a: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Moses</a:t>
                </a:r>
              </a:p>
            </p:txBody>
          </p:sp>
          <p:sp>
            <p:nvSpPr>
              <p:cNvPr id="17424" name="AutoShape 25"/>
              <p:cNvSpPr>
                <a:spLocks noChangeArrowheads="1"/>
              </p:cNvSpPr>
              <p:nvPr/>
            </p:nvSpPr>
            <p:spPr bwMode="auto">
              <a:xfrm>
                <a:off x="3405439" y="6158468"/>
                <a:ext cx="830262" cy="624123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語言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SRILM</a:t>
                </a:r>
              </a:p>
            </p:txBody>
          </p:sp>
        </p:grp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403648" y="521339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723469" y="5474777"/>
              <a:ext cx="684633" cy="85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723469" y="5474777"/>
              <a:ext cx="681970" cy="995753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/>
              <a:t>樣式無仝範例</a:t>
            </a:r>
            <a:endParaRPr lang="zh-TW" altLang="zh-TW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657600" cy="298092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斷詞組語料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打鼓 很好玩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拍鼓 誠趣味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拍鼓</a:t>
            </a:r>
            <a:r>
              <a:rPr lang="en-US" altLang="zh-TW" dirty="0"/>
              <a:t>/</a:t>
            </a:r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打電話 了沒</a:t>
            </a:r>
            <a:r>
              <a:rPr lang="en-US" altLang="zh-TW" dirty="0" smtClean="0"/>
              <a:t>/</a:t>
            </a:r>
            <a:r>
              <a:rPr lang="zh-TW" altLang="en-US" dirty="0" smtClean="0"/>
              <a:t>敲電話 矣未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敲電話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矣未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2980928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斷字語料</a:t>
            </a:r>
            <a:endParaRPr lang="zh-TW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/>
              <a:t>打 鼓 很 </a:t>
            </a:r>
            <a:r>
              <a:rPr lang="zh-TW" altLang="en-US" dirty="0" smtClean="0"/>
              <a:t>好 玩</a:t>
            </a:r>
            <a:r>
              <a:rPr lang="en-US" altLang="zh-TW" dirty="0"/>
              <a:t>/</a:t>
            </a:r>
            <a:r>
              <a:rPr lang="zh-TW" altLang="en-US" dirty="0"/>
              <a:t>拍 鼓 誠 </a:t>
            </a:r>
            <a:r>
              <a:rPr lang="zh-TW" altLang="en-US" dirty="0" smtClean="0"/>
              <a:t>趣 味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拍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趣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味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電 話 了 沒</a:t>
            </a:r>
            <a:r>
              <a:rPr lang="en-US" altLang="zh-TW" dirty="0"/>
              <a:t>/</a:t>
            </a:r>
            <a:r>
              <a:rPr lang="zh-TW" altLang="en-US" dirty="0" smtClean="0"/>
              <a:t>敲 電 話 矣 未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</a:t>
            </a:r>
            <a:r>
              <a:rPr lang="en-US" altLang="zh-TW" dirty="0" smtClean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電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話</a:t>
            </a:r>
            <a:r>
              <a:rPr lang="en-US" altLang="zh-TW" dirty="0" smtClean="0"/>
              <a:t>/……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663"/>
              </p:ext>
            </p:extLst>
          </p:nvPr>
        </p:nvGraphicFramePr>
        <p:xfrm>
          <a:off x="6346191" y="4744417"/>
          <a:ext cx="266429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43919"/>
              </p:ext>
            </p:extLst>
          </p:nvPr>
        </p:nvGraphicFramePr>
        <p:xfrm>
          <a:off x="3347864" y="4744417"/>
          <a:ext cx="289931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8536"/>
                <a:gridCol w="1160780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敲電話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矣未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512" y="4758070"/>
            <a:ext cx="3024336" cy="29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19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dirty="0"/>
              <a:t>樣式無仝影響統計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53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予華臺語</a:t>
            </a:r>
            <a:r>
              <a:rPr lang="zh-TW" altLang="en-US" dirty="0"/>
              <a:t>翻譯</a:t>
            </a:r>
            <a:r>
              <a:rPr lang="zh-TW" altLang="en-US" dirty="0" smtClean="0"/>
              <a:t>，翻譯</a:t>
            </a:r>
            <a:r>
              <a:rPr lang="zh-TW" altLang="en-US" dirty="0"/>
              <a:t>效果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做評分</a:t>
            </a:r>
            <a:r>
              <a:rPr lang="zh-TW" altLang="en-US" dirty="0" smtClean="0"/>
              <a:t>標準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 smtClean="0"/>
              <a:t>用語料預處理，提昇翻譯效果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愈好，所以用斷</a:t>
            </a:r>
            <a:r>
              <a:rPr lang="zh-TW" altLang="en-US" dirty="0" smtClean="0"/>
              <a:t>詞</a:t>
            </a:r>
            <a:endParaRPr lang="en-US" altLang="zh-TW" dirty="0"/>
          </a:p>
          <a:p>
            <a:pPr lvl="2"/>
            <a:r>
              <a:rPr lang="zh-TW" altLang="en-US" dirty="0"/>
              <a:t>第一个問題</a:t>
            </a:r>
            <a:r>
              <a:rPr lang="zh-TW" altLang="en-US" dirty="0" smtClean="0"/>
              <a:t>，按</a:t>
            </a:r>
            <a:r>
              <a:rPr lang="zh-TW" altLang="en-US" dirty="0"/>
              <a:t>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2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，斷詞了有的字翻袂出來（未知詞問題）</a:t>
            </a:r>
            <a:endParaRPr lang="zh-TW" altLang="en-US" dirty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</a:t>
            </a:r>
            <a:r>
              <a:rPr lang="zh-TW" altLang="en-US" dirty="0" smtClean="0"/>
              <a:t>整理語料）</a:t>
            </a:r>
            <a:endParaRPr lang="zh-TW" altLang="en-US" dirty="0"/>
          </a:p>
          <a:p>
            <a:pPr lvl="2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問題，網路語料需要分華語佮閩南語（分類</a:t>
            </a:r>
            <a:r>
              <a:rPr lang="zh-TW" altLang="en-US" dirty="0" smtClean="0"/>
              <a:t>語言</a:t>
            </a:r>
            <a:r>
              <a:rPr lang="zh-TW" altLang="en-US" dirty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</a:t>
            </a:r>
            <a:r>
              <a:rPr lang="zh-TW" altLang="en-US" dirty="0" smtClean="0"/>
              <a:t>詞就</a:t>
            </a:r>
            <a:r>
              <a:rPr lang="zh-TW" altLang="en-US" dirty="0" smtClean="0"/>
              <a:t>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</a:t>
            </a:r>
            <a:r>
              <a:rPr lang="zh-TW" altLang="en-US" dirty="0" smtClean="0"/>
              <a:t>語詞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華語句</a:t>
            </a:r>
            <a:endParaRPr lang="en-US" altLang="zh-TW" dirty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閩南語句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94345"/>
              </p:ext>
            </p:extLst>
          </p:nvPr>
        </p:nvGraphicFramePr>
        <p:xfrm>
          <a:off x="2627784" y="3645024"/>
          <a:ext cx="6336704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296144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liok8-siok8 siu1-tioh8 lak8-khin1 e5 soo2-tit4 kiau2-sue3-tuann1 </a:t>
                      </a:r>
                      <a:r>
                        <a:rPr lang="zh-TW" altLang="en-US" sz="1200" dirty="0" smtClean="0"/>
                        <a:t>。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sz="1400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tong7-uan5-liau2 tsit8-pah4-goo7-tsap8-ui7 tsi3-kang1 </a:t>
                      </a:r>
                      <a:r>
                        <a:rPr lang="zh-TW" altLang="en-US" sz="1200" dirty="0" smtClean="0"/>
                        <a:t>，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</a:t>
            </a:r>
            <a:r>
              <a:rPr lang="zh-TW" altLang="en-US" dirty="0" smtClean="0"/>
              <a:t>－</a:t>
            </a:r>
            <a:r>
              <a:rPr lang="zh-TW" altLang="en-US" dirty="0"/>
              <a:t>整理語料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全漢、全羅、斷詞</a:t>
            </a:r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</a:t>
            </a:r>
            <a:r>
              <a:rPr lang="zh-TW" altLang="en-US" dirty="0" smtClean="0"/>
              <a:t>－分類語言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一段語句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是閩南語，抑是華語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希望</a:t>
                </a:r>
                <a:r>
                  <a:rPr lang="zh-TW" altLang="en-US" dirty="0" smtClean="0"/>
                  <a:t>會當閃避長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優先的缺點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字平均分配到逐</a:t>
                </a:r>
                <a:r>
                  <a:rPr lang="zh-TW" altLang="en-US" dirty="0"/>
                  <a:t>个</a:t>
                </a:r>
                <a:r>
                  <a:rPr lang="zh-TW" altLang="en-US" dirty="0" smtClean="0"/>
                  <a:t>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zh-TW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要求成本愈低愈好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對無仝長度的詞分數無仝</a:t>
                </a:r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一字詞</a:t>
                </a:r>
                <a:r>
                  <a:rPr lang="zh-TW" altLang="en-US" dirty="0"/>
                  <a:t>成本</a:t>
                </a:r>
                <a:r>
                  <a:rPr lang="en-US" altLang="zh-TW" dirty="0" smtClean="0"/>
                  <a:t>1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兩字詞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三字詞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/>
                  <a:t>…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 smtClean="0"/>
                  <a:t>n</a:t>
                </a:r>
                <a:r>
                  <a:rPr lang="zh-TW" altLang="zh-TW" dirty="0" smtClean="0"/>
                  <a:t>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zh-TW" dirty="0"/>
                  <a:t>用維特比（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</a:t>
                </a:r>
                <a:r>
                  <a:rPr lang="zh-TW" altLang="zh-TW" dirty="0" smtClean="0"/>
                  <a:t>分數</a:t>
                </a:r>
                <a:r>
                  <a:rPr lang="zh-TW" altLang="zh-TW" dirty="0"/>
                  <a:t>上低的斷詞切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490" t="-1921" b="-49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5373"/>
              </p:ext>
            </p:extLst>
          </p:nvPr>
        </p:nvGraphicFramePr>
        <p:xfrm>
          <a:off x="3779912" y="256490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marL="366713" lvl="1" indent="0" eaLnBrk="1" hangingPunct="1">
              <a:buNone/>
              <a:defRPr/>
            </a:pPr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13052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04932"/>
              </p:ext>
            </p:extLst>
          </p:nvPr>
        </p:nvGraphicFramePr>
        <p:xfrm>
          <a:off x="827584" y="4725144"/>
          <a:ext cx="5256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斷詞結果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hoo7 i1 tsut4-khi3 sng2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70C0"/>
                          </a:solidFill>
                        </a:rPr>
                        <a:t>予</a:t>
                      </a:r>
                      <a:r>
                        <a:rPr lang="zh-TW" altLang="zh-TW" dirty="0" smtClean="0">
                          <a:solidFill>
                            <a:srgbClr val="FF0000"/>
                          </a:solidFill>
                        </a:rPr>
                        <a:t>伊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hoo7-i1 tsut4-khi3 sng2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B050"/>
                          </a:solidFill>
                        </a:rPr>
                        <a:t>雨衣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</a:t>
            </a:r>
            <a:r>
              <a:rPr lang="zh-TW" altLang="zh-TW" dirty="0" smtClean="0">
                <a:latin typeface="微軟正黑體" panose="020B0604030504040204" pitchFamily="34" charset="-120"/>
              </a:rPr>
              <a:t>詞另外翻譯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先用</a:t>
                </a:r>
                <a:r>
                  <a:rPr lang="zh-TW" altLang="en-US" dirty="0" smtClean="0"/>
                  <a:t>斷</a:t>
                </a:r>
                <a:r>
                  <a:rPr lang="zh-TW" altLang="en-US" dirty="0" smtClean="0"/>
                  <a:t>詞翻譯，得著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</a:t>
                </a:r>
                <a:r>
                  <a:rPr lang="zh-TW" altLang="zh-TW" dirty="0" smtClean="0"/>
                  <a:t>斷字</a:t>
                </a:r>
                <a:r>
                  <a:rPr lang="zh-TW" altLang="zh-TW" dirty="0" smtClean="0"/>
                  <a:t>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r>
              <a:rPr lang="zh-TW" altLang="en-US" dirty="0"/>
              <a:t>－</a:t>
            </a: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en-US" b="1" dirty="0" smtClean="0"/>
              <a:t>無規範</a:t>
            </a:r>
            <a:r>
              <a:rPr lang="zh-TW" altLang="zh-TW" b="1" dirty="0" smtClean="0"/>
              <a:t>斷詞</a:t>
            </a:r>
            <a:endParaRPr lang="zh-TW" altLang="zh-TW" b="1" dirty="0" smtClean="0"/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b="1" dirty="0" smtClean="0"/>
              <a:t>漢羅</a:t>
            </a:r>
            <a:r>
              <a:rPr lang="zh-TW" altLang="en-US" dirty="0" smtClean="0"/>
              <a:t>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23349"/>
              </p:ext>
            </p:extLst>
          </p:nvPr>
        </p:nvGraphicFramePr>
        <p:xfrm>
          <a:off x="2826847" y="2924944"/>
          <a:ext cx="630936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9380"/>
                <a:gridCol w="4919980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數位典藏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數位典藏標漢字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65520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/thau5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12402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/ke1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1663"/>
              </p:ext>
            </p:extLst>
          </p:nvPr>
        </p:nvGraphicFramePr>
        <p:xfrm>
          <a:off x="702027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語言－方法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 smtClean="0"/>
              <a:t>教育部例句附錄句、</a:t>
            </a:r>
            <a:r>
              <a:rPr lang="zh-TW" altLang="en-US" dirty="0"/>
              <a:t>新聞</a:t>
            </a:r>
            <a:r>
              <a:rPr lang="zh-TW" altLang="en-US" dirty="0"/>
              <a:t>語料庫</a:t>
            </a:r>
            <a:r>
              <a:rPr lang="zh-TW" altLang="en-US" dirty="0" smtClean="0"/>
              <a:t>、數位</a:t>
            </a:r>
            <a:r>
              <a:rPr lang="zh-TW" altLang="en-US" dirty="0"/>
              <a:t>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節：實驗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實驗一：斷詞效果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二：校對的效果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三：分類語言效果</a:t>
            </a:r>
            <a:endParaRPr lang="en-US" altLang="zh-TW" dirty="0"/>
          </a:p>
          <a:p>
            <a:r>
              <a:rPr lang="zh-TW" altLang="en-US" dirty="0"/>
              <a:t>實驗四</a:t>
            </a:r>
            <a:r>
              <a:rPr lang="zh-TW" altLang="en-US" dirty="0" smtClean="0"/>
              <a:t>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en-US" altLang="zh-TW" dirty="0"/>
          </a:p>
          <a:p>
            <a:r>
              <a:rPr lang="zh-TW" altLang="en-US" dirty="0" smtClean="0"/>
              <a:t>實驗五</a:t>
            </a:r>
            <a:r>
              <a:rPr lang="zh-TW" altLang="en-US" dirty="0" smtClean="0"/>
              <a:t>：另外翻譯效果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6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47623"/>
              </p:ext>
            </p:extLst>
          </p:nvPr>
        </p:nvGraphicFramePr>
        <p:xfrm>
          <a:off x="611560" y="3789040"/>
          <a:ext cx="6984775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400761"/>
                <a:gridCol w="1711887"/>
                <a:gridCol w="1711887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162772"/>
          </a:xfrm>
        </p:spPr>
        <p:txBody>
          <a:bodyPr>
            <a:normAutofit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3029"/>
              </p:ext>
            </p:extLst>
          </p:nvPr>
        </p:nvGraphicFramePr>
        <p:xfrm>
          <a:off x="1115616" y="5949280"/>
          <a:ext cx="5516091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987445"/>
                <a:gridCol w="987445"/>
                <a:gridCol w="987445"/>
                <a:gridCol w="98744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380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實驗三－</a:t>
            </a: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424804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0879"/>
              </p:ext>
            </p:extLst>
          </p:nvPr>
        </p:nvGraphicFramePr>
        <p:xfrm>
          <a:off x="2483768" y="5589240"/>
          <a:ext cx="58681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65"/>
                <a:gridCol w="1440739"/>
                <a:gridCol w="1584176"/>
                <a:gridCol w="154766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段數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8519/439436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9368/488844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2397/114901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1344/75282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四－加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了的翻譯效果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xx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分數以詞為單位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97625"/>
              </p:ext>
            </p:extLst>
          </p:nvPr>
        </p:nvGraphicFramePr>
        <p:xfrm>
          <a:off x="1187624" y="5733256"/>
          <a:ext cx="4467841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24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五－斷字佮斷詞的效果比較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xx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</a:t>
            </a:r>
            <a:r>
              <a:rPr lang="zh-TW" altLang="en-US" b="1" dirty="0" smtClean="0">
                <a:solidFill>
                  <a:srgbClr val="FF0000"/>
                </a:solidFill>
              </a:rPr>
              <a:t>字</a:t>
            </a:r>
            <a:r>
              <a:rPr lang="zh-TW" altLang="en-US" dirty="0" smtClean="0"/>
              <a:t>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88631"/>
              </p:ext>
            </p:extLst>
          </p:nvPr>
        </p:nvGraphicFramePr>
        <p:xfrm>
          <a:off x="1259632" y="5709096"/>
          <a:ext cx="4758863" cy="1044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</a:tblGrid>
              <a:tr h="27801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CKIP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aphicFrame>
        <p:nvGraphicFramePr>
          <p:cNvPr id="16" name="圖表 15"/>
          <p:cNvGraphicFramePr/>
          <p:nvPr>
            <p:extLst>
              <p:ext uri="{D42A27DB-BD31-4B8C-83A1-F6EECF244321}">
                <p14:modId xmlns:p14="http://schemas.microsoft.com/office/powerpoint/2010/main" val="499410123"/>
              </p:ext>
            </p:extLst>
          </p:nvPr>
        </p:nvGraphicFramePr>
        <p:xfrm>
          <a:off x="3048000" y="242088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669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拄好長度斷詞比長詞優先好一屑屑仔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資訊無完整的語料庫整理</a:t>
            </a:r>
            <a:r>
              <a:rPr lang="zh-TW" altLang="en-US" dirty="0" smtClean="0"/>
              <a:t>了後</a:t>
            </a:r>
            <a:r>
              <a:rPr lang="zh-TW" altLang="en-US" dirty="0" smtClean="0"/>
              <a:t>，翻譯效果</a:t>
            </a:r>
            <a:r>
              <a:rPr lang="zh-TW" altLang="en-US" dirty="0" smtClean="0"/>
              <a:t>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語言模型分數、斷詞資訊佮各</a:t>
            </a:r>
            <a:r>
              <a:rPr lang="en-US" altLang="zh-TW" dirty="0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未知詞另外翻譯有效果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漢語翻譯斷詞翻譯比斷字</a:t>
            </a:r>
            <a:r>
              <a:rPr lang="zh-TW" altLang="en-US" smtClean="0"/>
              <a:t>翻譯好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</a:t>
            </a:r>
            <a:r>
              <a:rPr lang="zh-TW" altLang="zh-TW" dirty="0" smtClean="0"/>
              <a:t>的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32405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52538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漢</a:t>
            </a:r>
            <a:r>
              <a:rPr lang="zh-TW" altLang="zh-TW" dirty="0" smtClean="0"/>
              <a:t>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一種</a:t>
            </a:r>
            <a:r>
              <a:rPr lang="zh-TW" altLang="zh-TW" dirty="0" smtClean="0"/>
              <a:t>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39963"/>
              </p:ext>
            </p:extLst>
          </p:nvPr>
        </p:nvGraphicFramePr>
        <p:xfrm>
          <a:off x="3851920" y="4005064"/>
          <a:ext cx="504056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49608"/>
                <a:gridCol w="4190952"/>
              </a:tblGrid>
              <a:tr h="1548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36698</TotalTime>
  <Words>5801</Words>
  <Application>Microsoft Office PowerPoint</Application>
  <PresentationFormat>如螢幕大小 (4:3)</PresentationFormat>
  <Paragraphs>1417</Paragraphs>
  <Slides>83</Slides>
  <Notes>65</Notes>
  <HiddenSlides>4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83</vt:i4>
      </vt:variant>
    </vt:vector>
  </HeadingPairs>
  <TitlesOfParts>
    <vt:vector size="94" baseType="lpstr">
      <vt:lpstr>AR PL UMing TW</vt:lpstr>
      <vt:lpstr>微軟正黑體</vt:lpstr>
      <vt:lpstr>新細明體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壁窗</vt:lpstr>
      <vt:lpstr>漢語間統計式機器翻譯語料處理 用臺灣閩南語示範</vt:lpstr>
      <vt:lpstr>目錄</vt:lpstr>
      <vt:lpstr>第一節：研究背景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長詞優先斷詞方法</vt:lpstr>
      <vt:lpstr>長詞優先斷詞範例</vt:lpstr>
      <vt:lpstr>斷詞評分方式</vt:lpstr>
      <vt:lpstr>翻譯翻譯模型</vt:lpstr>
      <vt:lpstr>對齊模型介紹</vt:lpstr>
      <vt:lpstr>對齊模型範例</vt:lpstr>
      <vt:lpstr>對齊模型種類無仝範例</vt:lpstr>
      <vt:lpstr>對齊模型樣式無仝範例</vt:lpstr>
      <vt:lpstr>語言模型介紹</vt:lpstr>
      <vt:lpstr>語言模型範例－訓練</vt:lpstr>
      <vt:lpstr>語言模型範例－使用</vt:lpstr>
      <vt:lpstr>BLEU評分</vt:lpstr>
      <vt:lpstr>貢獻</vt:lpstr>
      <vt:lpstr>第三節：研究方法</vt:lpstr>
      <vt:lpstr>第一个問題－閩南語斷詞</vt:lpstr>
      <vt:lpstr>第二个問題－未知詞問題</vt:lpstr>
      <vt:lpstr>第三个問題－整理語料</vt:lpstr>
      <vt:lpstr>第四个問題－分類語言</vt:lpstr>
      <vt:lpstr>閩南語斷詞－拄好長度斷詞方法</vt:lpstr>
      <vt:lpstr>閩南語斷詞－拄好長度斷詞範例</vt:lpstr>
      <vt:lpstr>未知詞問題－未知詞另外翻譯</vt:lpstr>
      <vt:lpstr>整理語料－語料無一致</vt:lpstr>
      <vt:lpstr>整理語料－數位典藏標漢字</vt:lpstr>
      <vt:lpstr>整理語料－整理一開始</vt:lpstr>
      <vt:lpstr>整理語料－整理第一擺</vt:lpstr>
      <vt:lpstr>整理語料－整理第二擺</vt:lpstr>
      <vt:lpstr>整理語料－整理第三擺</vt:lpstr>
      <vt:lpstr>分類語言－方法</vt:lpstr>
      <vt:lpstr>分類語言－特徵詞介紹</vt:lpstr>
      <vt:lpstr>分類語言－特徵詞範例</vt:lpstr>
      <vt:lpstr>分類語言－參數</vt:lpstr>
      <vt:lpstr>第四節：實驗結果</vt:lpstr>
      <vt:lpstr>實驗一－斷詞效果</vt:lpstr>
      <vt:lpstr>實驗二－校對的效果</vt:lpstr>
      <vt:lpstr>實驗三－分類語言</vt:lpstr>
      <vt:lpstr>實驗四－加TGB了的翻譯效果</vt:lpstr>
      <vt:lpstr>實驗五－斷字佮斷詞的效果比較</vt:lpstr>
      <vt:lpstr>第四節：結論佮未來發展</vt:lpstr>
      <vt:lpstr>未來發展─加強翻譯</vt:lpstr>
      <vt:lpstr>未來發展─應用</vt:lpstr>
      <vt:lpstr>第五節：參考文獻</vt:lpstr>
      <vt:lpstr>多謝逐家</vt:lpstr>
      <vt:lpstr>PowerPoint 簡報</vt:lpstr>
      <vt:lpstr>第三節：語料樣式探討</vt:lpstr>
      <vt:lpstr>原始斷詞組語料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語言分類標準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1527</cp:revision>
  <cp:lastPrinted>2013-07-08T01:55:56Z</cp:lastPrinted>
  <dcterms:created xsi:type="dcterms:W3CDTF">2008-11-09T17:03:56Z</dcterms:created>
  <dcterms:modified xsi:type="dcterms:W3CDTF">2014-10-22T08:46:23Z</dcterms:modified>
</cp:coreProperties>
</file>