
<file path=[Content_Types].xml><?xml version="1.0" encoding="utf-8"?>
<Types xmlns="http://schemas.openxmlformats.org/package/2006/content-types">
  <Default Extension="png" ContentType="image/png"/>
  <Default Extension="jpeg" ContentType="image/jpeg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3"/>
  </p:notesMasterIdLst>
  <p:handoutMasterIdLst>
    <p:handoutMasterId r:id="rId64"/>
  </p:handoutMasterIdLst>
  <p:sldIdLst>
    <p:sldId id="256" r:id="rId2"/>
    <p:sldId id="397" r:id="rId3"/>
    <p:sldId id="398" r:id="rId4"/>
    <p:sldId id="462" r:id="rId5"/>
    <p:sldId id="401" r:id="rId6"/>
    <p:sldId id="399" r:id="rId7"/>
    <p:sldId id="400" r:id="rId8"/>
    <p:sldId id="402" r:id="rId9"/>
    <p:sldId id="453" r:id="rId10"/>
    <p:sldId id="403" r:id="rId11"/>
    <p:sldId id="404" r:id="rId12"/>
    <p:sldId id="406" r:id="rId13"/>
    <p:sldId id="405" r:id="rId14"/>
    <p:sldId id="464" r:id="rId15"/>
    <p:sldId id="465" r:id="rId16"/>
    <p:sldId id="463" r:id="rId17"/>
    <p:sldId id="407" r:id="rId18"/>
    <p:sldId id="408" r:id="rId19"/>
    <p:sldId id="409" r:id="rId20"/>
    <p:sldId id="410" r:id="rId21"/>
    <p:sldId id="411" r:id="rId22"/>
    <p:sldId id="412" r:id="rId23"/>
    <p:sldId id="460" r:id="rId24"/>
    <p:sldId id="413" r:id="rId25"/>
    <p:sldId id="414" r:id="rId26"/>
    <p:sldId id="415" r:id="rId27"/>
    <p:sldId id="419" r:id="rId28"/>
    <p:sldId id="417" r:id="rId29"/>
    <p:sldId id="418" r:id="rId30"/>
    <p:sldId id="420" r:id="rId31"/>
    <p:sldId id="421" r:id="rId32"/>
    <p:sldId id="422" r:id="rId33"/>
    <p:sldId id="423" r:id="rId34"/>
    <p:sldId id="424" r:id="rId35"/>
    <p:sldId id="425" r:id="rId36"/>
    <p:sldId id="426" r:id="rId37"/>
    <p:sldId id="427" r:id="rId38"/>
    <p:sldId id="428" r:id="rId39"/>
    <p:sldId id="461" r:id="rId40"/>
    <p:sldId id="459" r:id="rId41"/>
    <p:sldId id="432" r:id="rId42"/>
    <p:sldId id="455" r:id="rId43"/>
    <p:sldId id="456" r:id="rId44"/>
    <p:sldId id="449" r:id="rId45"/>
    <p:sldId id="431" r:id="rId46"/>
    <p:sldId id="434" r:id="rId47"/>
    <p:sldId id="457" r:id="rId48"/>
    <p:sldId id="435" r:id="rId49"/>
    <p:sldId id="436" r:id="rId50"/>
    <p:sldId id="437" r:id="rId51"/>
    <p:sldId id="438" r:id="rId52"/>
    <p:sldId id="439" r:id="rId53"/>
    <p:sldId id="440" r:id="rId54"/>
    <p:sldId id="454" r:id="rId55"/>
    <p:sldId id="441" r:id="rId56"/>
    <p:sldId id="442" r:id="rId57"/>
    <p:sldId id="443" r:id="rId58"/>
    <p:sldId id="444" r:id="rId59"/>
    <p:sldId id="450" r:id="rId60"/>
    <p:sldId id="451" r:id="rId61"/>
    <p:sldId id="452" r:id="rId62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6278" autoAdjust="0"/>
  </p:normalViewPr>
  <p:slideViewPr>
    <p:cSldViewPr>
      <p:cViewPr varScale="1">
        <p:scale>
          <a:sx n="61" d="100"/>
          <a:sy n="61" d="100"/>
        </p:scale>
        <p:origin x="165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2014/9/9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2014/9/9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E9AC2C1-9F34-4519-9B37-5835F8C4F86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49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35791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1B4A8E3-4F8D-4434-B0EE-438580A6CA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60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487117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1B4A8E3-4F8D-4434-B0EE-438580A6CA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60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89355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6F350BD-7E3E-42EB-9422-2568B50D7ED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03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87160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2123140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1B05425-C794-4F15-82C2-6783A6C41A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95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8957485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866313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545D7D7-283D-4537-A02D-303E80CADFC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36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95041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D3A6DFB-0BD6-439F-BAD6-8CB7647892E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57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786255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22DA6A9F-9BAB-48F2-BF8D-9EAF2050B21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08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926048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B3501B7-9B90-46E7-8790-3914512A018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197718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B40683B-D065-4FE3-AE4B-61A922B8025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39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80263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344C8770-0980-42A7-A216-39EE766E110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49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763885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66851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B18AD2A-8AA3-4FDF-A237-6BEB22D42BA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97973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30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2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2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>
                <a:solidFill>
                  <a:srgbClr val="862110"/>
                </a:solidFill>
              </a:rPr>
              <a:t>/44</a:t>
            </a:r>
            <a:endParaRPr kumimoji="0" lang="zh-TW" altLang="en-US" sz="160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Microsoft_Excel_97-2003____1.xls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286000" y="1196975"/>
            <a:ext cx="6172200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漢語</a:t>
            </a:r>
            <a:r>
              <a:rPr lang="zh-TW" altLang="en-US" dirty="0" smtClean="0"/>
              <a:t>翻譯</a:t>
            </a:r>
            <a:r>
              <a:rPr lang="zh-TW" altLang="en-US" dirty="0" smtClean="0"/>
              <a:t>語料</a:t>
            </a:r>
            <a:r>
              <a:rPr lang="zh-TW" altLang="en-US" dirty="0"/>
              <a:t>自動</a:t>
            </a:r>
            <a:r>
              <a:rPr lang="zh-TW" altLang="en-US" dirty="0" smtClean="0"/>
              <a:t>整理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用</a:t>
            </a:r>
            <a:r>
              <a:rPr lang="zh-TW" altLang="en-US" dirty="0" smtClean="0"/>
              <a:t>臺灣閩南語示範</a:t>
            </a:r>
            <a:endParaRPr lang="zh-TW" altLang="en-US" dirty="0" smtClean="0"/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86000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Auto-refining Chinese </a:t>
            </a:r>
            <a:r>
              <a:rPr lang="en-US" altLang="zh-TW" dirty="0" smtClean="0"/>
              <a:t>Corpus for </a:t>
            </a:r>
            <a:r>
              <a:rPr lang="en-US" altLang="zh-TW" dirty="0" smtClean="0"/>
              <a:t>Translations</a:t>
            </a:r>
          </a:p>
          <a:p>
            <a:pPr eaLnBrk="1" hangingPunct="1"/>
            <a:r>
              <a:rPr lang="en-US" altLang="zh-TW" dirty="0" smtClean="0"/>
              <a:t>By Taiwan Southern Min Examples 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103/09/09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未知</a:t>
            </a:r>
            <a:r>
              <a:rPr lang="zh-TW" altLang="zh-TW" dirty="0" smtClean="0"/>
              <a:t>詞</a:t>
            </a:r>
            <a:r>
              <a:rPr lang="zh-TW" altLang="en-US" dirty="0" smtClean="0"/>
              <a:t>問題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原本是斷詞組，</a:t>
            </a:r>
            <a:r>
              <a:rPr lang="zh-TW" altLang="zh-TW" dirty="0" smtClean="0"/>
              <a:t>造成未知詞</a:t>
            </a:r>
            <a:r>
              <a:rPr lang="zh-TW" altLang="en-US" dirty="0"/>
              <a:t>傷</a:t>
            </a:r>
            <a:r>
              <a:rPr lang="zh-TW" altLang="en-US" dirty="0" smtClean="0"/>
              <a:t>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陸續 </a:t>
            </a:r>
            <a:r>
              <a:rPr lang="zh-TW" altLang="zh-TW" dirty="0" smtClean="0"/>
              <a:t>開放 一百五十項 的 規費 ，</a:t>
            </a:r>
          </a:p>
          <a:p>
            <a:pPr lvl="1" eaLnBrk="1" hangingPunct="1"/>
            <a:r>
              <a:rPr lang="en-US" altLang="zh-TW" dirty="0" smtClean="0"/>
              <a:t>liok8-siok8 khai1-hong3 </a:t>
            </a:r>
            <a:r>
              <a:rPr lang="zh-TW" altLang="zh-TW" dirty="0" smtClean="0"/>
              <a:t>一百五十項 </a:t>
            </a:r>
            <a:r>
              <a:rPr lang="en-US" altLang="zh-TW" dirty="0" smtClean="0"/>
              <a:t>e5 </a:t>
            </a:r>
            <a:r>
              <a:rPr lang="zh-TW" altLang="zh-TW" dirty="0" smtClean="0"/>
              <a:t>規費 ， </a:t>
            </a:r>
          </a:p>
          <a:p>
            <a:pPr eaLnBrk="1" hangingPunct="1"/>
            <a:r>
              <a:rPr lang="zh-TW" altLang="zh-TW" dirty="0" smtClean="0"/>
              <a:t>平行語料</a:t>
            </a:r>
            <a:r>
              <a:rPr lang="zh-TW" altLang="zh-TW" dirty="0" smtClean="0"/>
              <a:t>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</a:t>
            </a:r>
            <a:r>
              <a:rPr lang="zh-TW" altLang="zh-TW" dirty="0" smtClean="0"/>
              <a:t>利用</a:t>
            </a:r>
          </a:p>
          <a:p>
            <a:pPr lvl="1" eaLnBrk="1" hangingPunct="1"/>
            <a:r>
              <a:rPr lang="zh-TW" altLang="zh-TW" dirty="0" smtClean="0"/>
              <a:t>一百五十位 </a:t>
            </a:r>
            <a:r>
              <a:rPr lang="en-US" altLang="zh-TW" dirty="0" smtClean="0"/>
              <a:t>tsit8-pah4-goo7-tsap8-ui7</a:t>
            </a:r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zh-TW" dirty="0"/>
              <a:t>未知</a:t>
            </a:r>
            <a:r>
              <a:rPr lang="zh-TW" altLang="zh-TW" dirty="0" smtClean="0"/>
              <a:t>詞</a:t>
            </a:r>
            <a:r>
              <a:rPr lang="zh-TW" altLang="en-US" dirty="0" smtClean="0"/>
              <a:t>用斷字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莫</a:t>
            </a:r>
            <a:r>
              <a:rPr lang="zh-TW" altLang="zh-TW" dirty="0" smtClean="0"/>
              <a:t>用</a:t>
            </a:r>
            <a:r>
              <a:rPr lang="zh-TW" altLang="en-US" dirty="0" smtClean="0"/>
              <a:t>原本的</a:t>
            </a:r>
            <a:r>
              <a:rPr lang="zh-TW" altLang="zh-TW" dirty="0" smtClean="0"/>
              <a:t>斷</a:t>
            </a:r>
            <a:r>
              <a:rPr lang="zh-TW" altLang="zh-TW" dirty="0" smtClean="0"/>
              <a:t>詞組，用斷字</a:t>
            </a:r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  <a:endParaRPr lang="zh-TW" altLang="zh-TW" dirty="0" smtClean="0"/>
          </a:p>
        </p:txBody>
      </p:sp>
      <p:grpSp>
        <p:nvGrpSpPr>
          <p:cNvPr id="22532" name="Group 3"/>
          <p:cNvGrpSpPr>
            <a:grpSpLocks/>
          </p:cNvGrpSpPr>
          <p:nvPr/>
        </p:nvGrpSpPr>
        <p:grpSpPr bwMode="auto">
          <a:xfrm>
            <a:off x="1141413" y="5799138"/>
            <a:ext cx="6653212" cy="869950"/>
            <a:chOff x="793" y="3949"/>
            <a:chExt cx="4620" cy="604"/>
          </a:xfrm>
        </p:grpSpPr>
        <p:sp>
          <p:nvSpPr>
            <p:cNvPr id="22539" name="Rectangle 4"/>
            <p:cNvSpPr>
              <a:spLocks noChangeArrowheads="1"/>
            </p:cNvSpPr>
            <p:nvPr/>
          </p:nvSpPr>
          <p:spPr bwMode="auto">
            <a:xfrm>
              <a:off x="793" y="4040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2540" name="AutoShape 5"/>
            <p:cNvCxnSpPr>
              <a:cxnSpLocks noChangeShapeType="1"/>
              <a:stCxn id="22539" idx="3"/>
              <a:endCxn id="22541" idx="1"/>
            </p:cNvCxnSpPr>
            <p:nvPr/>
          </p:nvCxnSpPr>
          <p:spPr bwMode="auto">
            <a:xfrm flipV="1">
              <a:off x="1791" y="4243"/>
              <a:ext cx="26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541" name="Rectangle 6"/>
            <p:cNvSpPr>
              <a:spLocks noChangeArrowheads="1"/>
            </p:cNvSpPr>
            <p:nvPr/>
          </p:nvSpPr>
          <p:spPr bwMode="auto">
            <a:xfrm>
              <a:off x="4417" y="4039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2542" name="AutoShape 7"/>
            <p:cNvSpPr>
              <a:spLocks noChangeArrowheads="1"/>
            </p:cNvSpPr>
            <p:nvPr/>
          </p:nvSpPr>
          <p:spPr bwMode="auto">
            <a:xfrm>
              <a:off x="3292" y="39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未知詞</a:t>
              </a:r>
            </a:p>
            <a:p>
              <a:pPr algn="ctr" eaLnBrk="1" hangingPunct="1"/>
              <a:r>
                <a:rPr lang="zh-TW" altLang="en-US" dirty="0"/>
                <a:t>斷字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翻譯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2543" name="AutoShape 8"/>
            <p:cNvSpPr>
              <a:spLocks noChangeArrowheads="1"/>
            </p:cNvSpPr>
            <p:nvPr/>
          </p:nvSpPr>
          <p:spPr bwMode="auto">
            <a:xfrm>
              <a:off x="2167" y="39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斷字翻譯</a:t>
            </a:r>
            <a:endParaRPr lang="zh-TW" altLang="zh-TW"/>
          </a:p>
        </p:txBody>
      </p:sp>
      <p:sp>
        <p:nvSpPr>
          <p:cNvPr id="2355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以斷字為單位</a:t>
            </a:r>
          </a:p>
          <a:p>
            <a:pPr lvl="1" eaLnBrk="1" hangingPunct="1"/>
            <a:r>
              <a:rPr lang="zh-TW" altLang="zh-TW" dirty="0" smtClean="0"/>
              <a:t>陸 續 開 放 一 百 五 十 項 的 規 費 ，</a:t>
            </a:r>
          </a:p>
          <a:p>
            <a:pPr lvl="1" eaLnBrk="1" hangingPunct="1"/>
            <a:r>
              <a:rPr lang="en-US" altLang="zh-TW" dirty="0" smtClean="0"/>
              <a:t>liok8 siok8 khai1 hong3 tsit8 pah4 goo5 tsap8 hang7 e5 kui1 hui3 </a:t>
            </a:r>
            <a:r>
              <a:rPr lang="zh-TW" altLang="zh-TW" dirty="0" smtClean="0"/>
              <a:t>， </a:t>
            </a:r>
          </a:p>
          <a:p>
            <a:pPr eaLnBrk="1" hangingPunct="1"/>
            <a:r>
              <a:rPr lang="zh-TW" altLang="en-US" dirty="0" smtClean="0"/>
              <a:t>用斷字翻譯試驗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BLEU</a:t>
            </a:r>
            <a:r>
              <a:rPr lang="zh-TW" altLang="en-US" dirty="0" smtClean="0"/>
              <a:t>：</a:t>
            </a:r>
            <a:r>
              <a:rPr lang="en-US" altLang="zh-TW" dirty="0" smtClean="0"/>
              <a:t>82.94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3556" name="Group 3"/>
          <p:cNvGrpSpPr>
            <a:grpSpLocks/>
          </p:cNvGrpSpPr>
          <p:nvPr/>
        </p:nvGrpSpPr>
        <p:grpSpPr bwMode="auto">
          <a:xfrm>
            <a:off x="1020763" y="4691063"/>
            <a:ext cx="6653212" cy="869950"/>
            <a:chOff x="709" y="3257"/>
            <a:chExt cx="4620" cy="604"/>
          </a:xfrm>
        </p:grpSpPr>
        <p:sp>
          <p:nvSpPr>
            <p:cNvPr id="23557" name="Rectangle 4"/>
            <p:cNvSpPr>
              <a:spLocks noChangeArrowheads="1"/>
            </p:cNvSpPr>
            <p:nvPr/>
          </p:nvSpPr>
          <p:spPr bwMode="auto">
            <a:xfrm>
              <a:off x="709" y="33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3558" name="AutoShape 5"/>
            <p:cNvCxnSpPr>
              <a:cxnSpLocks noChangeShapeType="1"/>
              <a:stCxn id="23557" idx="3"/>
              <a:endCxn id="23559" idx="1"/>
            </p:cNvCxnSpPr>
            <p:nvPr/>
          </p:nvCxnSpPr>
          <p:spPr bwMode="auto">
            <a:xfrm flipV="1">
              <a:off x="1706" y="3551"/>
              <a:ext cx="26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3559" name="Rectangle 6"/>
            <p:cNvSpPr>
              <a:spLocks noChangeArrowheads="1"/>
            </p:cNvSpPr>
            <p:nvPr/>
          </p:nvSpPr>
          <p:spPr bwMode="auto">
            <a:xfrm>
              <a:off x="4332" y="33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23560" name="AutoShape 7"/>
            <p:cNvSpPr>
              <a:spLocks noChangeArrowheads="1"/>
            </p:cNvSpPr>
            <p:nvPr/>
          </p:nvSpPr>
          <p:spPr bwMode="auto">
            <a:xfrm>
              <a:off x="3208" y="3257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3561" name="AutoShape 8"/>
            <p:cNvSpPr>
              <a:spLocks noChangeArrowheads="1"/>
            </p:cNvSpPr>
            <p:nvPr/>
          </p:nvSpPr>
          <p:spPr bwMode="auto">
            <a:xfrm>
              <a:off x="2083" y="3257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先照詞組翻譯</a:t>
            </a:r>
          </a:p>
          <a:p>
            <a:pPr lvl="1" eaLnBrk="1" hangingPunct="1"/>
            <a:r>
              <a:rPr lang="zh-TW" altLang="zh-TW" dirty="0" smtClean="0"/>
              <a:t>陸續 開放 一百五十項 的 規費 ，</a:t>
            </a:r>
          </a:p>
          <a:p>
            <a:pPr lvl="1" eaLnBrk="1" hangingPunct="1"/>
            <a:r>
              <a:rPr lang="en-US" altLang="zh-TW" dirty="0" smtClean="0"/>
              <a:t>liok8-siok8 khai1-hong3 </a:t>
            </a:r>
            <a:r>
              <a:rPr lang="zh-TW" altLang="zh-TW" dirty="0" smtClean="0"/>
              <a:t>一百五十項 </a:t>
            </a:r>
            <a:r>
              <a:rPr lang="en-US" altLang="zh-TW" dirty="0" smtClean="0"/>
              <a:t>e5 </a:t>
            </a:r>
            <a:r>
              <a:rPr lang="zh-TW" altLang="zh-TW" dirty="0" smtClean="0"/>
              <a:t>規費 ，</a:t>
            </a:r>
          </a:p>
          <a:p>
            <a:pPr eaLnBrk="1" hangingPunct="1"/>
            <a:r>
              <a:rPr lang="zh-TW" altLang="zh-TW" dirty="0" smtClean="0"/>
              <a:t>把未知詞拿去斷字翻譯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87400" y="3756025"/>
            <a:ext cx="7504113" cy="2986088"/>
            <a:chOff x="547" y="2731"/>
            <a:chExt cx="5211" cy="2073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731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557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樣式無</a:t>
            </a:r>
            <a:r>
              <a:rPr lang="zh-TW" altLang="zh-TW" dirty="0" smtClean="0"/>
              <a:t>仝</a:t>
            </a:r>
            <a:r>
              <a:rPr lang="zh-TW" altLang="en-US" dirty="0" smtClean="0"/>
              <a:t>效果無</a:t>
            </a:r>
            <a:r>
              <a:rPr lang="zh-TW" altLang="zh-TW" dirty="0" smtClean="0"/>
              <a:t>仝</a:t>
            </a:r>
            <a:endParaRPr lang="zh-TW" altLang="zh-TW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斷</a:t>
            </a:r>
            <a:r>
              <a:rPr lang="zh-TW" altLang="zh-TW" dirty="0" smtClean="0"/>
              <a:t>字</a:t>
            </a:r>
            <a:r>
              <a:rPr lang="zh-TW" altLang="en-US" dirty="0" smtClean="0"/>
              <a:t>翻譯會使看做無未知詞的翻譯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佮</a:t>
            </a:r>
            <a:r>
              <a:rPr lang="zh-TW" altLang="zh-TW" dirty="0" smtClean="0"/>
              <a:t>斷詞組</a:t>
            </a:r>
            <a:r>
              <a:rPr lang="zh-TW" altLang="en-US" dirty="0" smtClean="0"/>
              <a:t>架構一樣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斷詞組的效果比斷字好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毋過斷詞的效果會較好無？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華語句佮閩南語句的樣式攏會使變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斷詞誠濟種</a:t>
            </a:r>
            <a:r>
              <a:rPr lang="zh-TW" altLang="en-US" dirty="0" smtClean="0"/>
              <a:t>，按怎較好</a:t>
            </a:r>
            <a:endParaRPr lang="en-US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864394" y="4041605"/>
            <a:ext cx="6653212" cy="2106375"/>
            <a:chOff x="899592" y="3806656"/>
            <a:chExt cx="6653212" cy="2106375"/>
          </a:xfrm>
        </p:grpSpPr>
        <p:grpSp>
          <p:nvGrpSpPr>
            <p:cNvPr id="32" name="Group 3"/>
            <p:cNvGrpSpPr>
              <a:grpSpLocks/>
            </p:cNvGrpSpPr>
            <p:nvPr/>
          </p:nvGrpSpPr>
          <p:grpSpPr bwMode="auto">
            <a:xfrm>
              <a:off x="899592" y="4437112"/>
              <a:ext cx="6653212" cy="869950"/>
              <a:chOff x="793" y="3949"/>
              <a:chExt cx="4620" cy="604"/>
            </a:xfrm>
          </p:grpSpPr>
          <p:sp>
            <p:nvSpPr>
              <p:cNvPr id="33" name="Rectangle 4"/>
              <p:cNvSpPr>
                <a:spLocks noChangeArrowheads="1"/>
              </p:cNvSpPr>
              <p:nvPr/>
            </p:nvSpPr>
            <p:spPr bwMode="auto">
              <a:xfrm>
                <a:off x="793" y="4040"/>
                <a:ext cx="997" cy="407"/>
              </a:xfrm>
              <a:prstGeom prst="rect">
                <a:avLst/>
              </a:prstGeom>
              <a:solidFill>
                <a:srgbClr val="CFE7F5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72215" rIns="90000" bIns="45000" anchor="ctr"/>
              <a:lstStyle>
                <a:lvl1pPr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en-US" dirty="0" smtClean="0">
                    <a:solidFill>
                      <a:srgbClr val="000000"/>
                    </a:solidFill>
                    <a:latin typeface="AR PL UMing TW"/>
                  </a:rPr>
                  <a:t>華語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AR PL UMing TW"/>
                  </a:rPr>
                  <a:t>句</a:t>
                </a:r>
                <a:endParaRPr lang="zh-TW" altLang="zh-TW" dirty="0">
                  <a:solidFill>
                    <a:srgbClr val="000000"/>
                  </a:solidFill>
                  <a:latin typeface="AR PL UMing TW"/>
                </a:endParaRPr>
              </a:p>
            </p:txBody>
          </p:sp>
          <p:cxnSp>
            <p:nvCxnSpPr>
              <p:cNvPr id="34" name="AutoShape 5"/>
              <p:cNvCxnSpPr>
                <a:cxnSpLocks noChangeShapeType="1"/>
                <a:stCxn id="33" idx="3"/>
                <a:endCxn id="35" idx="1"/>
              </p:cNvCxnSpPr>
              <p:nvPr/>
            </p:nvCxnSpPr>
            <p:spPr bwMode="auto">
              <a:xfrm flipV="1">
                <a:off x="1791" y="4243"/>
                <a:ext cx="262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4417" y="4039"/>
                <a:ext cx="997" cy="407"/>
              </a:xfrm>
              <a:prstGeom prst="rect">
                <a:avLst/>
              </a:prstGeom>
              <a:solidFill>
                <a:srgbClr val="CFE7F5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72215" rIns="90000" bIns="45000" anchor="ctr"/>
              <a:lstStyle>
                <a:lvl1pPr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zh-TW" dirty="0">
                    <a:solidFill>
                      <a:srgbClr val="000000"/>
                    </a:solidFill>
                    <a:latin typeface="AR PL UMing TW"/>
                  </a:rPr>
                  <a:t>閩南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AR PL UMing TW"/>
                  </a:rPr>
                  <a:t>語句</a:t>
                </a:r>
                <a:endParaRPr lang="zh-TW" altLang="zh-TW" dirty="0">
                  <a:solidFill>
                    <a:srgbClr val="000000"/>
                  </a:solidFill>
                  <a:latin typeface="AR PL UMing TW"/>
                </a:endParaRPr>
              </a:p>
            </p:txBody>
          </p:sp>
          <p:sp>
            <p:nvSpPr>
              <p:cNvPr id="36" name="AutoShape 7"/>
              <p:cNvSpPr>
                <a:spLocks noChangeArrowheads="1"/>
              </p:cNvSpPr>
              <p:nvPr/>
            </p:nvSpPr>
            <p:spPr bwMode="auto">
              <a:xfrm>
                <a:off x="3292" y="3949"/>
                <a:ext cx="748" cy="604"/>
              </a:xfrm>
              <a:prstGeom prst="roundRect">
                <a:avLst>
                  <a:gd name="adj" fmla="val 16667"/>
                </a:avLst>
              </a:prstGeom>
              <a:solidFill>
                <a:srgbClr val="7DA647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72215" rIns="90000" bIns="45000" anchor="ctr"/>
              <a:lstStyle>
                <a:lvl1pPr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zh-TW" dirty="0">
                    <a:solidFill>
                      <a:srgbClr val="000000"/>
                    </a:solidFill>
                    <a:latin typeface="AR PL UMing TW"/>
                  </a:rPr>
                  <a:t>未知詞</a:t>
                </a:r>
              </a:p>
              <a:p>
                <a:pPr algn="ctr" eaLnBrk="1" hangingPunct="1"/>
                <a:r>
                  <a:rPr lang="zh-TW" altLang="en-US" dirty="0"/>
                  <a:t>斷字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AR PL UMing TW"/>
                  </a:rPr>
                  <a:t>翻譯</a:t>
                </a:r>
                <a:endParaRPr lang="zh-TW" altLang="zh-TW" dirty="0">
                  <a:solidFill>
                    <a:srgbClr val="000000"/>
                  </a:solidFill>
                  <a:latin typeface="AR PL UMing TW"/>
                </a:endParaRPr>
              </a:p>
            </p:txBody>
          </p:sp>
          <p:sp>
            <p:nvSpPr>
              <p:cNvPr id="37" name="AutoShape 8"/>
              <p:cNvSpPr>
                <a:spLocks noChangeArrowheads="1"/>
              </p:cNvSpPr>
              <p:nvPr/>
            </p:nvSpPr>
            <p:spPr bwMode="auto">
              <a:xfrm>
                <a:off x="2167" y="3949"/>
                <a:ext cx="748" cy="604"/>
              </a:xfrm>
              <a:prstGeom prst="roundRect">
                <a:avLst>
                  <a:gd name="adj" fmla="val 16667"/>
                </a:avLst>
              </a:prstGeom>
              <a:solidFill>
                <a:srgbClr val="7DA647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72215" rIns="90000" bIns="45000" anchor="ctr"/>
              <a:lstStyle>
                <a:lvl1pPr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en-US" dirty="0">
                    <a:solidFill>
                      <a:srgbClr val="000000"/>
                    </a:solidFill>
                    <a:latin typeface="AR PL UMing TW"/>
                  </a:rPr>
                  <a:t>斷字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AR PL UMing TW"/>
                  </a:rPr>
                  <a:t>翻譯</a:t>
                </a:r>
                <a:endParaRPr lang="zh-TW" altLang="zh-TW" dirty="0">
                  <a:solidFill>
                    <a:srgbClr val="000000"/>
                  </a:solidFill>
                  <a:latin typeface="AR PL UMing TW"/>
                </a:endParaRPr>
              </a:p>
            </p:txBody>
          </p:sp>
        </p:grpSp>
        <p:sp>
          <p:nvSpPr>
            <p:cNvPr id="4" name="乘號 3"/>
            <p:cNvSpPr/>
            <p:nvPr/>
          </p:nvSpPr>
          <p:spPr>
            <a:xfrm>
              <a:off x="4063128" y="3806656"/>
              <a:ext cx="1947679" cy="2106375"/>
            </a:xfrm>
            <a:prstGeom prst="mathMultiply">
              <a:avLst/>
            </a:prstGeom>
            <a:solidFill>
              <a:srgbClr val="FE8637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閩南語斷詞</a:t>
            </a:r>
            <a:endParaRPr lang="zh-TW" altLang="zh-TW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en-US" dirty="0" smtClean="0"/>
              <a:t>上長詞優先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上定看著的斷詞方法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查辭典，</a:t>
            </a:r>
            <a:r>
              <a:rPr lang="zh-TW" altLang="zh-TW" dirty="0" smtClean="0"/>
              <a:t>希望</a:t>
            </a:r>
            <a:r>
              <a:rPr lang="zh-TW" altLang="zh-TW" dirty="0" smtClean="0"/>
              <a:t>詞愈長愈</a:t>
            </a:r>
            <a:r>
              <a:rPr lang="zh-TW" altLang="zh-TW" dirty="0" smtClean="0"/>
              <a:t>好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陸續開放一百五十項的規費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…</a:t>
            </a:r>
            <a:r>
              <a:rPr lang="zh-TW" altLang="en-US" dirty="0" smtClean="0"/>
              <a:t>、</a:t>
            </a:r>
            <a:r>
              <a:rPr lang="zh-TW" altLang="zh-TW" dirty="0" smtClean="0"/>
              <a:t>陸續</a:t>
            </a:r>
            <a:r>
              <a:rPr lang="zh-TW" altLang="zh-TW" dirty="0"/>
              <a:t>開放</a:t>
            </a:r>
            <a:r>
              <a:rPr lang="zh-TW" altLang="zh-TW" dirty="0" smtClean="0"/>
              <a:t>一</a:t>
            </a:r>
            <a:r>
              <a:rPr lang="zh-TW" altLang="en-US" dirty="0" smtClean="0"/>
              <a:t>、</a:t>
            </a:r>
            <a:r>
              <a:rPr lang="zh-TW" altLang="zh-TW" dirty="0"/>
              <a:t>陸續</a:t>
            </a:r>
            <a:r>
              <a:rPr lang="zh-TW" altLang="zh-TW" dirty="0" smtClean="0"/>
              <a:t>開放</a:t>
            </a:r>
            <a:r>
              <a:rPr lang="zh-TW" altLang="en-US" dirty="0" smtClean="0"/>
              <a:t>、</a:t>
            </a:r>
            <a:r>
              <a:rPr lang="zh-TW" altLang="zh-TW" dirty="0"/>
              <a:t>陸續</a:t>
            </a:r>
            <a:r>
              <a:rPr lang="zh-TW" altLang="zh-TW" dirty="0" smtClean="0"/>
              <a:t>開</a:t>
            </a:r>
            <a:r>
              <a:rPr lang="zh-TW" altLang="en-US" dirty="0" smtClean="0"/>
              <a:t>←攏毋是詞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陸續</a:t>
            </a:r>
            <a:r>
              <a:rPr lang="zh-TW" altLang="en-US" dirty="0" smtClean="0"/>
              <a:t>←是詞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…</a:t>
            </a:r>
            <a:r>
              <a:rPr lang="zh-TW" altLang="en-US" dirty="0" smtClean="0"/>
              <a:t>、</a:t>
            </a:r>
            <a:r>
              <a:rPr lang="zh-TW" altLang="zh-TW" dirty="0"/>
              <a:t>開放一百五</a:t>
            </a:r>
            <a:r>
              <a:rPr lang="zh-TW" altLang="en-US" dirty="0" smtClean="0"/>
              <a:t>、</a:t>
            </a:r>
            <a:r>
              <a:rPr lang="zh-TW" altLang="zh-TW" dirty="0"/>
              <a:t>開放</a:t>
            </a:r>
            <a:r>
              <a:rPr lang="zh-TW" altLang="zh-TW" dirty="0" smtClean="0"/>
              <a:t>一百</a:t>
            </a:r>
            <a:r>
              <a:rPr lang="zh-TW" altLang="en-US" dirty="0" smtClean="0"/>
              <a:t>、</a:t>
            </a:r>
            <a:r>
              <a:rPr lang="zh-TW" altLang="zh-TW" dirty="0"/>
              <a:t>開放</a:t>
            </a:r>
            <a:r>
              <a:rPr lang="zh-TW" altLang="zh-TW" dirty="0" smtClean="0"/>
              <a:t>一</a:t>
            </a:r>
            <a:r>
              <a:rPr lang="zh-TW" altLang="en-US" dirty="0"/>
              <a:t>←攏毋是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開放</a:t>
            </a:r>
            <a:r>
              <a:rPr lang="zh-TW" altLang="en-US" dirty="0" smtClean="0"/>
              <a:t>←是詞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marL="0" indent="0" eaLnBrk="1" hangingPunct="1">
              <a:buNone/>
              <a:defRPr/>
            </a:pPr>
            <a:endParaRPr lang="en-US" altLang="zh-TW" dirty="0"/>
          </a:p>
          <a:p>
            <a:pPr eaLnBrk="1" hangingPunct="1">
              <a:defRPr/>
            </a:pPr>
            <a:r>
              <a:rPr lang="zh-TW" altLang="en-US" dirty="0" smtClean="0"/>
              <a:t>速度緊，毋過有時陣嘛是會毋著</a:t>
            </a:r>
            <a:endParaRPr lang="en-US" altLang="zh-TW" dirty="0"/>
          </a:p>
          <a:p>
            <a:pPr lvl="1" eaLnBrk="1" hangingPunct="1">
              <a:defRPr/>
            </a:pPr>
            <a:r>
              <a:rPr lang="zh-TW" altLang="en-US" dirty="0" smtClean="0">
                <a:solidFill>
                  <a:schemeClr val="accent1"/>
                </a:solidFill>
              </a:rPr>
              <a:t>火車頭</a:t>
            </a:r>
            <a:r>
              <a:rPr lang="zh-TW" altLang="en-US" dirty="0" smtClean="0"/>
              <a:t>前</a:t>
            </a:r>
            <a:r>
              <a:rPr lang="zh-TW" altLang="en-US" dirty="0"/>
              <a:t>有徛三个人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932508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拄好長度斷詞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希望詞愈長愈好</a:t>
            </a:r>
          </a:p>
          <a:p>
            <a:pPr lvl="1" eaLnBrk="1" hangingPunct="1">
              <a:defRPr/>
            </a:pPr>
            <a:r>
              <a:rPr lang="zh-TW" altLang="zh-TW" dirty="0" smtClean="0"/>
              <a:t>對無仝長度的詞分數無仝</a:t>
            </a:r>
          </a:p>
          <a:p>
            <a:pPr lvl="2" eaLnBrk="1" hangingPunct="1">
              <a:defRPr/>
            </a:pPr>
            <a:r>
              <a:rPr lang="zh-TW" altLang="zh-TW" dirty="0" smtClean="0"/>
              <a:t>一字詞</a:t>
            </a:r>
            <a:r>
              <a:rPr lang="en-US" altLang="zh-TW" dirty="0" smtClean="0"/>
              <a:t>1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兩字詞</a:t>
            </a:r>
            <a:r>
              <a:rPr lang="en-US" altLang="zh-TW" dirty="0" smtClean="0"/>
              <a:t>1/2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三字詞</a:t>
            </a:r>
            <a:r>
              <a:rPr lang="en-US" altLang="zh-TW" dirty="0" smtClean="0"/>
              <a:t>1/3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四字詞</a:t>
            </a:r>
            <a:r>
              <a:rPr lang="en-US" altLang="zh-TW" dirty="0" smtClean="0"/>
              <a:t>1/4</a:t>
            </a:r>
            <a:r>
              <a:rPr lang="zh-TW" altLang="zh-TW" dirty="0" smtClean="0"/>
              <a:t>分</a:t>
            </a:r>
          </a:p>
          <a:p>
            <a:pPr lvl="1" eaLnBrk="1" hangingPunct="1">
              <a:defRPr/>
            </a:pPr>
            <a:r>
              <a:rPr lang="zh-TW" altLang="zh-TW" dirty="0" smtClean="0"/>
              <a:t>限制上長四字詞</a:t>
            </a:r>
          </a:p>
          <a:p>
            <a:pPr eaLnBrk="1" hangingPunct="1">
              <a:defRPr/>
            </a:pPr>
            <a:r>
              <a:rPr lang="zh-TW" altLang="en-US" dirty="0" smtClean="0"/>
              <a:t>頭前</a:t>
            </a:r>
            <a:r>
              <a:rPr lang="zh-TW" altLang="zh-TW" dirty="0" smtClean="0">
                <a:solidFill>
                  <a:srgbClr val="FF0000"/>
                </a:solidFill>
              </a:rPr>
              <a:t>有</a:t>
            </a:r>
            <a:r>
              <a:rPr lang="zh-TW" altLang="zh-TW" dirty="0" smtClean="0"/>
              <a:t>一張</a:t>
            </a:r>
            <a:r>
              <a:rPr lang="zh-TW" altLang="zh-TW" dirty="0" smtClean="0">
                <a:solidFill>
                  <a:srgbClr val="FF0000"/>
                </a:solidFill>
              </a:rPr>
              <a:t>椅仔</a:t>
            </a:r>
          </a:p>
          <a:p>
            <a:pPr lvl="1" eaLnBrk="1" hangingPunct="1">
              <a:defRPr/>
            </a:pPr>
            <a:r>
              <a:rPr lang="en-US" altLang="zh-TW" dirty="0" smtClean="0"/>
              <a:t>1/2+1+1/2+1/2=3</a:t>
            </a:r>
            <a:r>
              <a:rPr lang="zh-TW" altLang="zh-TW" dirty="0" smtClean="0"/>
              <a:t>分</a:t>
            </a:r>
          </a:p>
          <a:p>
            <a:pPr lvl="1" eaLnBrk="1" hangingPunct="1">
              <a:defRPr/>
            </a:pPr>
            <a:r>
              <a:rPr lang="zh-TW" altLang="zh-TW" dirty="0" smtClean="0"/>
              <a:t>用維特比（</a:t>
            </a:r>
            <a:r>
              <a:rPr lang="en-US" altLang="zh-TW" dirty="0" smtClean="0"/>
              <a:t>Viterbi</a:t>
            </a:r>
            <a:r>
              <a:rPr lang="zh-TW" altLang="zh-TW" dirty="0" smtClean="0"/>
              <a:t>）揣分數上低的斷詞切法</a:t>
            </a:r>
          </a:p>
          <a:p>
            <a:pPr eaLnBrk="1" hangingPunct="1">
              <a:defRPr/>
            </a:pPr>
            <a:r>
              <a:rPr lang="zh-TW" altLang="zh-TW" dirty="0" smtClean="0"/>
              <a:t>缺點</a:t>
            </a:r>
          </a:p>
          <a:p>
            <a:pPr lvl="1" eaLnBrk="1" hangingPunct="1">
              <a:defRPr/>
            </a:pPr>
            <a:r>
              <a:rPr lang="en-US" altLang="zh-TW" dirty="0" smtClean="0"/>
              <a:t>hoo7 i1 tsut4-khi3 sng2/</a:t>
            </a:r>
            <a:r>
              <a:rPr lang="zh-TW" altLang="zh-TW" dirty="0" smtClean="0">
                <a:solidFill>
                  <a:srgbClr val="0070C0"/>
                </a:solidFill>
              </a:rPr>
              <a:t>予</a:t>
            </a:r>
            <a:r>
              <a:rPr lang="zh-TW" altLang="zh-TW" dirty="0">
                <a:solidFill>
                  <a:srgbClr val="FF0000"/>
                </a:solidFill>
              </a:rPr>
              <a:t>伊</a:t>
            </a:r>
            <a:r>
              <a:rPr lang="zh-TW" altLang="zh-TW" dirty="0"/>
              <a:t>出去</a:t>
            </a:r>
            <a:r>
              <a:rPr lang="zh-TW" altLang="zh-TW" dirty="0" smtClean="0"/>
              <a:t>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hoo7-i1 tsut4-khi3 sng2/</a:t>
            </a:r>
            <a:r>
              <a:rPr lang="zh-TW" altLang="zh-TW" dirty="0" smtClean="0">
                <a:solidFill>
                  <a:srgbClr val="00B050"/>
                </a:solidFill>
              </a:rPr>
              <a:t>雨衣</a:t>
            </a:r>
            <a:r>
              <a:rPr lang="zh-TW" altLang="zh-TW" dirty="0" smtClean="0"/>
              <a:t>出去耍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3830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斷詞格式</a:t>
            </a:r>
            <a:endParaRPr lang="zh-TW" altLang="zh-TW"/>
          </a:p>
        </p:txBody>
      </p:sp>
      <p:sp>
        <p:nvSpPr>
          <p:cNvPr id="2457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斷字和斷詞組效果不同</a:t>
            </a:r>
          </a:p>
          <a:p>
            <a:pPr lvl="1" eaLnBrk="1" hangingPunct="1"/>
            <a:r>
              <a:rPr lang="zh-TW" altLang="zh-TW" dirty="0" smtClean="0"/>
              <a:t>平行語料斷詞格式會影響翻譯效果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</a:t>
            </a:r>
            <a:r>
              <a:rPr lang="zh-TW" altLang="zh-TW" dirty="0" smtClean="0"/>
              <a:t>詞</a:t>
            </a:r>
          </a:p>
          <a:p>
            <a:pPr lvl="2" eaLnBrk="1" hangingPunct="1"/>
            <a:r>
              <a:rPr lang="zh-TW" altLang="zh-TW" dirty="0" smtClean="0"/>
              <a:t>中研院系統</a:t>
            </a:r>
          </a:p>
          <a:p>
            <a:pPr lvl="1" eaLnBrk="1" hangingPunct="1"/>
            <a:r>
              <a:rPr lang="zh-TW" altLang="zh-TW" dirty="0" smtClean="0"/>
              <a:t>閩南語斷詞</a:t>
            </a:r>
          </a:p>
          <a:p>
            <a:pPr lvl="2" eaLnBrk="1" hangingPunct="1"/>
            <a:r>
              <a:rPr lang="zh-TW" altLang="zh-TW" dirty="0" smtClean="0"/>
              <a:t>教育部辭典（後一節說明）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76.88</a:t>
            </a:r>
            <a:r>
              <a:rPr lang="zh-TW" altLang="zh-TW" dirty="0" smtClean="0"/>
              <a:t>分</a:t>
            </a:r>
          </a:p>
          <a:p>
            <a:pPr lvl="1" eaLnBrk="1" hangingPunct="1"/>
            <a:r>
              <a:rPr lang="zh-TW" altLang="zh-TW" dirty="0" smtClean="0"/>
              <a:t>斷詞組：</a:t>
            </a:r>
            <a:r>
              <a:rPr lang="en-US" altLang="zh-TW" dirty="0" smtClean="0"/>
              <a:t>70.67</a:t>
            </a:r>
            <a:r>
              <a:rPr lang="zh-TW" altLang="zh-TW" dirty="0" smtClean="0"/>
              <a:t>分，斷字：</a:t>
            </a:r>
            <a:r>
              <a:rPr lang="en-US" altLang="zh-TW" dirty="0" smtClean="0"/>
              <a:t>82.94</a:t>
            </a:r>
            <a:r>
              <a:rPr lang="zh-TW" altLang="zh-TW" dirty="0" smtClean="0"/>
              <a:t>分</a:t>
            </a:r>
          </a:p>
          <a:p>
            <a:pPr lvl="1" eaLnBrk="1" hangingPunct="1"/>
            <a:endParaRPr lang="en-US" altLang="zh-TW" dirty="0" smtClean="0"/>
          </a:p>
        </p:txBody>
      </p:sp>
      <p:grpSp>
        <p:nvGrpSpPr>
          <p:cNvPr id="24580" name="Group 3"/>
          <p:cNvGrpSpPr>
            <a:grpSpLocks/>
          </p:cNvGrpSpPr>
          <p:nvPr/>
        </p:nvGrpSpPr>
        <p:grpSpPr bwMode="auto">
          <a:xfrm>
            <a:off x="884238" y="5827713"/>
            <a:ext cx="6651625" cy="869950"/>
            <a:chOff x="1176" y="4047"/>
            <a:chExt cx="4620" cy="604"/>
          </a:xfrm>
        </p:grpSpPr>
        <p:sp>
          <p:nvSpPr>
            <p:cNvPr id="24581" name="Rectangle 4"/>
            <p:cNvSpPr>
              <a:spLocks noChangeArrowheads="1"/>
            </p:cNvSpPr>
            <p:nvPr/>
          </p:nvSpPr>
          <p:spPr bwMode="auto">
            <a:xfrm>
              <a:off x="1176" y="4138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4582" name="AutoShape 5"/>
            <p:cNvCxnSpPr>
              <a:cxnSpLocks noChangeShapeType="1"/>
              <a:stCxn id="24581" idx="3"/>
              <a:endCxn id="24583" idx="1"/>
            </p:cNvCxnSpPr>
            <p:nvPr/>
          </p:nvCxnSpPr>
          <p:spPr bwMode="auto">
            <a:xfrm flipV="1">
              <a:off x="2173" y="4342"/>
              <a:ext cx="26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4583" name="Rectangle 6"/>
            <p:cNvSpPr>
              <a:spLocks noChangeArrowheads="1"/>
            </p:cNvSpPr>
            <p:nvPr/>
          </p:nvSpPr>
          <p:spPr bwMode="auto">
            <a:xfrm>
              <a:off x="4799" y="413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4584" name="AutoShape 7"/>
            <p:cNvSpPr>
              <a:spLocks noChangeArrowheads="1"/>
            </p:cNvSpPr>
            <p:nvPr/>
          </p:nvSpPr>
          <p:spPr bwMode="auto">
            <a:xfrm>
              <a:off x="3675" y="4047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斷詞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4585" name="AutoShape 8"/>
            <p:cNvSpPr>
              <a:spLocks noChangeArrowheads="1"/>
            </p:cNvSpPr>
            <p:nvPr/>
          </p:nvSpPr>
          <p:spPr bwMode="auto">
            <a:xfrm>
              <a:off x="2550" y="4047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中研院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CKIP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53318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</a:t>
            </a:r>
            <a:r>
              <a:rPr lang="zh-TW" altLang="zh-TW" dirty="0" smtClean="0"/>
              <a:t>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平行語料格式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</a:t>
            </a:r>
            <a:r>
              <a:rPr lang="zh-TW" altLang="zh-TW" dirty="0" smtClean="0"/>
              <a:t>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/>
        </p:nvGraphicFramePr>
        <p:xfrm>
          <a:off x="971550" y="5075238"/>
          <a:ext cx="7256462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600"/>
                <a:gridCol w="1779914"/>
                <a:gridCol w="1778474"/>
                <a:gridCol w="1778474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閩南語格式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82.75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80.61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6656" name="Text Box 71"/>
          <p:cNvSpPr txBox="1">
            <a:spLocks noChangeArrowheads="1"/>
          </p:cNvSpPr>
          <p:nvPr/>
        </p:nvSpPr>
        <p:spPr bwMode="auto">
          <a:xfrm>
            <a:off x="720725" y="6524625"/>
            <a:ext cx="362267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*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斷字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-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斷字並無法再額外處理未知詞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</a:t>
            </a:r>
            <a:r>
              <a:rPr lang="zh-TW" altLang="zh-TW" dirty="0" smtClean="0"/>
              <a:t>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第三節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語料互相整理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新聞</a:t>
            </a:r>
            <a:r>
              <a:rPr lang="zh-TW" altLang="zh-TW" smtClean="0"/>
              <a:t>語料庫攏總</a:t>
            </a:r>
            <a:r>
              <a:rPr lang="en-US" altLang="zh-TW" smtClean="0"/>
              <a:t>64121</a:t>
            </a:r>
            <a:r>
              <a:rPr lang="zh-TW" altLang="zh-TW" smtClean="0"/>
              <a:t>句</a:t>
            </a:r>
          </a:p>
          <a:p>
            <a:pPr lvl="1" eaLnBrk="1" hangingPunct="1"/>
            <a:r>
              <a:rPr lang="zh-TW" altLang="zh-TW" smtClean="0"/>
              <a:t>對於定定百萬句的翻譯來講傷少</a:t>
            </a:r>
          </a:p>
          <a:p>
            <a:pPr lvl="1" eaLnBrk="1" hangingPunct="1"/>
            <a:r>
              <a:rPr lang="zh-TW" altLang="zh-TW" smtClean="0"/>
              <a:t>加入其他的語料</a:t>
            </a:r>
          </a:p>
          <a:p>
            <a:pPr lvl="2" eaLnBrk="1" hangingPunct="1"/>
            <a:r>
              <a:rPr lang="zh-TW" altLang="zh-TW" smtClean="0"/>
              <a:t>教育部語料</a:t>
            </a:r>
          </a:p>
          <a:p>
            <a:pPr lvl="2" eaLnBrk="1" hangingPunct="1"/>
            <a:r>
              <a:rPr lang="zh-TW" altLang="zh-TW" smtClean="0"/>
              <a:t>數位典藏</a:t>
            </a:r>
          </a:p>
          <a:p>
            <a:pPr eaLnBrk="1" hangingPunct="1"/>
            <a:r>
              <a:rPr lang="zh-TW" altLang="zh-TW" smtClean="0"/>
              <a:t>語料之間的問題</a:t>
            </a:r>
          </a:p>
          <a:p>
            <a:pPr lvl="1" eaLnBrk="1" hangingPunct="1"/>
            <a:r>
              <a:rPr lang="zh-TW" altLang="zh-TW" smtClean="0"/>
              <a:t>用字無一致</a:t>
            </a:r>
          </a:p>
          <a:p>
            <a:pPr lvl="1" eaLnBrk="1" hangingPunct="1"/>
            <a:r>
              <a:rPr lang="zh-TW" altLang="zh-TW" smtClean="0"/>
              <a:t>毋是一對一</a:t>
            </a:r>
          </a:p>
          <a:p>
            <a:pPr lvl="1" eaLnBrk="1" hangingPunct="1"/>
            <a:r>
              <a:rPr lang="zh-TW" altLang="zh-TW" smtClean="0"/>
              <a:t>斷詞方法無一致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第一節：研究背景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第二節</a:t>
            </a:r>
            <a:r>
              <a:rPr lang="zh-TW" altLang="zh-TW" dirty="0" smtClean="0"/>
              <a:t>：</a:t>
            </a:r>
            <a:r>
              <a:rPr lang="zh-TW" altLang="en-US" dirty="0"/>
              <a:t>改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樣</a:t>
            </a:r>
            <a:r>
              <a:rPr lang="zh-TW" altLang="en-US" dirty="0"/>
              <a:t>式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第三節</a:t>
            </a:r>
            <a:r>
              <a:rPr lang="zh-TW" altLang="zh-TW" dirty="0" smtClean="0"/>
              <a:t>：語料</a:t>
            </a:r>
            <a:r>
              <a:rPr lang="zh-TW" altLang="en-US" dirty="0" smtClean="0"/>
              <a:t>互相整理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第四節</a:t>
            </a:r>
            <a:r>
              <a:rPr lang="zh-TW" altLang="zh-TW" dirty="0" smtClean="0"/>
              <a:t>：</a:t>
            </a:r>
            <a:r>
              <a:rPr lang="zh-TW" altLang="en-US" dirty="0"/>
              <a:t>語言</a:t>
            </a:r>
            <a:r>
              <a:rPr lang="zh-TW" altLang="en-US" dirty="0" smtClean="0"/>
              <a:t>分類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/>
              <a:t>第五節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六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  <a:p>
            <a:pPr lvl="1" eaLnBrk="1" hangingPunct="1">
              <a:defRPr/>
            </a:pPr>
            <a:r>
              <a:rPr lang="zh-TW" altLang="zh-TW" dirty="0" smtClean="0"/>
              <a:t>一、加</a:t>
            </a:r>
            <a:r>
              <a:rPr lang="zh-TW" altLang="en-US" dirty="0"/>
              <a:t>新聞</a:t>
            </a:r>
            <a:r>
              <a:rPr lang="zh-TW" altLang="zh-TW" dirty="0" smtClean="0"/>
              <a:t>平行語料庫漢字</a:t>
            </a:r>
          </a:p>
          <a:p>
            <a:pPr lvl="1" eaLnBrk="1" hangingPunct="1">
              <a:defRPr/>
            </a:pPr>
            <a:r>
              <a:rPr lang="zh-TW" altLang="zh-TW" dirty="0" smtClean="0"/>
              <a:t>二、教育部辭典處理</a:t>
            </a:r>
          </a:p>
          <a:p>
            <a:pPr lvl="1" eaLnBrk="1" hangingPunct="1">
              <a:defRPr/>
            </a:pPr>
            <a:r>
              <a:rPr lang="zh-TW" altLang="zh-TW" dirty="0" smtClean="0"/>
              <a:t>三、閩南語</a:t>
            </a:r>
            <a:r>
              <a:rPr lang="zh-TW" altLang="zh-TW" dirty="0" smtClean="0"/>
              <a:t>翻</a:t>
            </a:r>
            <a:r>
              <a:rPr lang="zh-TW" altLang="en-US" dirty="0" smtClean="0"/>
              <a:t>華語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加語料後系統</a:t>
            </a:r>
            <a:endParaRPr lang="zh-TW" altLang="zh-TW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r>
              <a:rPr lang="zh-TW" altLang="en-US" dirty="0" smtClean="0"/>
              <a:t>、</a:t>
            </a:r>
            <a:r>
              <a:rPr lang="en-US" altLang="zh-TW" dirty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cxnSp>
        <p:nvCxnSpPr>
          <p:cNvPr id="29700" name="AutoShape 3"/>
          <p:cNvCxnSpPr>
            <a:cxnSpLocks noChangeShapeType="1"/>
            <a:stCxn id="29707" idx="2"/>
            <a:endCxn id="29708" idx="0"/>
          </p:cNvCxnSpPr>
          <p:nvPr/>
        </p:nvCxnSpPr>
        <p:spPr bwMode="auto">
          <a:xfrm>
            <a:off x="8580438" y="4691063"/>
            <a:ext cx="1587" cy="3238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01" name="AutoShape 4"/>
          <p:cNvCxnSpPr>
            <a:cxnSpLocks noChangeShapeType="1"/>
            <a:stCxn id="29702" idx="2"/>
            <a:endCxn id="29707" idx="0"/>
          </p:cNvCxnSpPr>
          <p:nvPr/>
        </p:nvCxnSpPr>
        <p:spPr bwMode="auto">
          <a:xfrm flipH="1">
            <a:off x="8580438" y="2582863"/>
            <a:ext cx="1587" cy="15208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02" name="AutoShape 5"/>
          <p:cNvSpPr>
            <a:spLocks noChangeArrowheads="1"/>
          </p:cNvSpPr>
          <p:nvPr/>
        </p:nvSpPr>
        <p:spPr bwMode="auto">
          <a:xfrm>
            <a:off x="8110538" y="2060575"/>
            <a:ext cx="94138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輸入</a:t>
            </a:r>
          </a:p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華語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9703" name="AutoShape 6"/>
          <p:cNvSpPr>
            <a:spLocks noChangeArrowheads="1"/>
          </p:cNvSpPr>
          <p:nvPr/>
        </p:nvSpPr>
        <p:spPr bwMode="auto">
          <a:xfrm>
            <a:off x="5108575" y="1812925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華語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斷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詞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中研院</a:t>
            </a:r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CKIP</a:t>
            </a:r>
          </a:p>
        </p:txBody>
      </p:sp>
      <p:sp>
        <p:nvSpPr>
          <p:cNvPr id="29704" name="AutoShape 7"/>
          <p:cNvSpPr>
            <a:spLocks noChangeArrowheads="1"/>
          </p:cNvSpPr>
          <p:nvPr/>
        </p:nvSpPr>
        <p:spPr bwMode="auto">
          <a:xfrm>
            <a:off x="5997575" y="3222625"/>
            <a:ext cx="830263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sp>
        <p:nvSpPr>
          <p:cNvPr id="29705" name="AutoShape 8"/>
          <p:cNvSpPr>
            <a:spLocks noChangeArrowheads="1"/>
          </p:cNvSpPr>
          <p:nvPr/>
        </p:nvSpPr>
        <p:spPr bwMode="auto">
          <a:xfrm>
            <a:off x="6880225" y="594995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語言模型</a:t>
            </a:r>
          </a:p>
        </p:txBody>
      </p:sp>
      <p:sp>
        <p:nvSpPr>
          <p:cNvPr id="29706" name="AutoShape 9"/>
          <p:cNvSpPr>
            <a:spLocks noChangeArrowheads="1"/>
          </p:cNvSpPr>
          <p:nvPr/>
        </p:nvSpPr>
        <p:spPr bwMode="auto">
          <a:xfrm>
            <a:off x="7077075" y="3325813"/>
            <a:ext cx="1306513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29707" name="AutoShape 10"/>
          <p:cNvSpPr>
            <a:spLocks noChangeArrowheads="1"/>
          </p:cNvSpPr>
          <p:nvPr/>
        </p:nvSpPr>
        <p:spPr bwMode="auto">
          <a:xfrm>
            <a:off x="8081963" y="4103688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sp>
        <p:nvSpPr>
          <p:cNvPr id="29708" name="AutoShape 11"/>
          <p:cNvSpPr>
            <a:spLocks noChangeArrowheads="1"/>
          </p:cNvSpPr>
          <p:nvPr/>
        </p:nvSpPr>
        <p:spPr bwMode="auto">
          <a:xfrm>
            <a:off x="8189913" y="5013325"/>
            <a:ext cx="7826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輸出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cxnSp>
        <p:nvCxnSpPr>
          <p:cNvPr id="29709" name="AutoShape 12"/>
          <p:cNvCxnSpPr>
            <a:cxnSpLocks noChangeShapeType="1"/>
            <a:stCxn id="29705" idx="0"/>
            <a:endCxn id="29707" idx="1"/>
          </p:cNvCxnSpPr>
          <p:nvPr/>
        </p:nvCxnSpPr>
        <p:spPr bwMode="auto">
          <a:xfrm flipV="1">
            <a:off x="7588250" y="4397375"/>
            <a:ext cx="493713" cy="1552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4313238" y="3325813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29711" name="AutoShape 14"/>
          <p:cNvCxnSpPr>
            <a:cxnSpLocks noChangeShapeType="1"/>
            <a:stCxn id="29710" idx="3"/>
            <a:endCxn id="29704" idx="1"/>
          </p:cNvCxnSpPr>
          <p:nvPr/>
        </p:nvCxnSpPr>
        <p:spPr bwMode="auto">
          <a:xfrm>
            <a:off x="5489575" y="3586163"/>
            <a:ext cx="509588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2" name="AutoShape 15"/>
          <p:cNvCxnSpPr>
            <a:cxnSpLocks noChangeShapeType="1"/>
            <a:stCxn id="29706" idx="1"/>
            <a:endCxn id="29706" idx="1"/>
          </p:cNvCxnSpPr>
          <p:nvPr/>
        </p:nvCxnSpPr>
        <p:spPr bwMode="auto">
          <a:xfrm>
            <a:off x="7077075" y="3586163"/>
            <a:ext cx="1588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3" name="AutoShape 16"/>
          <p:cNvCxnSpPr>
            <a:cxnSpLocks noChangeShapeType="1"/>
            <a:stCxn id="29703" idx="2"/>
          </p:cNvCxnSpPr>
          <p:nvPr/>
        </p:nvCxnSpPr>
        <p:spPr bwMode="auto">
          <a:xfrm flipH="1">
            <a:off x="5741988" y="2565400"/>
            <a:ext cx="7937" cy="10223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4" name="AutoShape 17"/>
          <p:cNvCxnSpPr>
            <a:cxnSpLocks noChangeShapeType="1"/>
            <a:stCxn id="29703" idx="3"/>
          </p:cNvCxnSpPr>
          <p:nvPr/>
        </p:nvCxnSpPr>
        <p:spPr bwMode="auto">
          <a:xfrm>
            <a:off x="6392863" y="2189163"/>
            <a:ext cx="2189162" cy="8477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5" name="AutoShape 18"/>
          <p:cNvCxnSpPr>
            <a:cxnSpLocks noChangeShapeType="1"/>
            <a:stCxn id="29706" idx="2"/>
            <a:endCxn id="29707" idx="1"/>
          </p:cNvCxnSpPr>
          <p:nvPr/>
        </p:nvCxnSpPr>
        <p:spPr bwMode="auto">
          <a:xfrm>
            <a:off x="7729538" y="3848100"/>
            <a:ext cx="352425" cy="550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6" name="AutoShape 19"/>
          <p:cNvCxnSpPr>
            <a:cxnSpLocks noChangeShapeType="1"/>
            <a:stCxn id="29704" idx="3"/>
          </p:cNvCxnSpPr>
          <p:nvPr/>
        </p:nvCxnSpPr>
        <p:spPr bwMode="auto">
          <a:xfrm>
            <a:off x="6827838" y="3586163"/>
            <a:ext cx="249237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7" name="AutoShape 20"/>
          <p:cNvCxnSpPr>
            <a:cxnSpLocks noChangeShapeType="1"/>
            <a:stCxn id="29710" idx="2"/>
            <a:endCxn id="29722" idx="1"/>
          </p:cNvCxnSpPr>
          <p:nvPr/>
        </p:nvCxnSpPr>
        <p:spPr bwMode="auto">
          <a:xfrm>
            <a:off x="4900613" y="3848100"/>
            <a:ext cx="735012" cy="23637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8" name="AutoShape 21"/>
          <p:cNvSpPr>
            <a:spLocks noChangeArrowheads="1"/>
          </p:cNvSpPr>
          <p:nvPr/>
        </p:nvSpPr>
        <p:spPr bwMode="auto">
          <a:xfrm>
            <a:off x="5351463" y="4918075"/>
            <a:ext cx="141605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cxnSp>
        <p:nvCxnSpPr>
          <p:cNvPr id="29719" name="AutoShape 22"/>
          <p:cNvCxnSpPr>
            <a:cxnSpLocks noChangeShapeType="1"/>
            <a:stCxn id="29718" idx="2"/>
            <a:endCxn id="29722" idx="0"/>
          </p:cNvCxnSpPr>
          <p:nvPr/>
        </p:nvCxnSpPr>
        <p:spPr bwMode="auto">
          <a:xfrm flipH="1">
            <a:off x="6051550" y="5440363"/>
            <a:ext cx="6350" cy="4079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4225925" y="3222625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9721" name="Rectangle 24"/>
          <p:cNvSpPr>
            <a:spLocks noChangeArrowheads="1"/>
          </p:cNvSpPr>
          <p:nvPr/>
        </p:nvSpPr>
        <p:spPr bwMode="auto">
          <a:xfrm>
            <a:off x="5314950" y="4703763"/>
            <a:ext cx="1481138" cy="8921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9722" name="AutoShape 25"/>
          <p:cNvSpPr>
            <a:spLocks noChangeArrowheads="1"/>
          </p:cNvSpPr>
          <p:nvPr/>
        </p:nvSpPr>
        <p:spPr bwMode="auto">
          <a:xfrm>
            <a:off x="5637213" y="5846763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連詞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29723" name="AutoShape 26"/>
          <p:cNvCxnSpPr>
            <a:cxnSpLocks noChangeShapeType="1"/>
            <a:stCxn id="29722" idx="3"/>
            <a:endCxn id="29705" idx="1"/>
          </p:cNvCxnSpPr>
          <p:nvPr/>
        </p:nvCxnSpPr>
        <p:spPr bwMode="auto">
          <a:xfrm>
            <a:off x="6469063" y="6211888"/>
            <a:ext cx="412750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教育部辭典</a:t>
            </a:r>
            <a:endParaRPr lang="zh-TW" altLang="zh-TW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內部有規範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資料攏是一對一</a:t>
            </a:r>
          </a:p>
          <a:p>
            <a:pPr lvl="1" eaLnBrk="1" hangingPunct="1">
              <a:defRPr/>
            </a:pPr>
            <a:r>
              <a:rPr lang="zh-TW" altLang="zh-TW" dirty="0" smtClean="0"/>
              <a:t>音標有斷詞</a:t>
            </a:r>
          </a:p>
          <a:p>
            <a:pPr lvl="2" eaLnBrk="1" hangingPunct="1">
              <a:defRPr/>
            </a:pPr>
            <a:r>
              <a:rPr lang="zh-TW" altLang="zh-TW" dirty="0" smtClean="0"/>
              <a:t>食飯 </a:t>
            </a:r>
            <a:r>
              <a:rPr lang="en-US" altLang="zh-TW" dirty="0" smtClean="0"/>
              <a:t>tsiah8 png7</a:t>
            </a:r>
          </a:p>
          <a:p>
            <a:pPr lvl="2" eaLnBrk="1" hangingPunct="1">
              <a:defRPr/>
            </a:pPr>
            <a:r>
              <a:rPr lang="zh-TW" altLang="zh-TW" dirty="0" smtClean="0"/>
              <a:t>食飯廳 </a:t>
            </a:r>
            <a:r>
              <a:rPr lang="en-US" altLang="zh-TW" dirty="0" smtClean="0"/>
              <a:t>tsiah8-png7-thiann1</a:t>
            </a:r>
          </a:p>
          <a:p>
            <a:pPr eaLnBrk="1" hangingPunct="1">
              <a:defRPr/>
            </a:pPr>
            <a:r>
              <a:rPr lang="zh-TW" altLang="zh-TW" dirty="0" smtClean="0"/>
              <a:t>例句</a:t>
            </a:r>
            <a:r>
              <a:rPr lang="zh-TW" altLang="zh-TW" dirty="0" smtClean="0"/>
              <a:t>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附錄句</a:t>
            </a:r>
            <a:r>
              <a:rPr lang="zh-TW" altLang="zh-TW" dirty="0" smtClean="0"/>
              <a:t>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逐个相近詞攏有例句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請看附錄二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數位典藏</a:t>
            </a:r>
            <a:endParaRPr lang="zh-TW" altLang="zh-TW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國家臺灣文學館收集以早的語料</a:t>
            </a:r>
            <a:endParaRPr lang="en-US" altLang="zh-TW" smtClean="0"/>
          </a:p>
          <a:p>
            <a:pPr eaLnBrk="1" hangingPunct="1"/>
            <a:r>
              <a:rPr lang="en-US" altLang="zh-TW" smtClean="0"/>
              <a:t>1885</a:t>
            </a:r>
            <a:r>
              <a:rPr lang="zh-TW" altLang="zh-TW" smtClean="0"/>
              <a:t>～</a:t>
            </a:r>
            <a:r>
              <a:rPr lang="en-US" altLang="zh-TW" smtClean="0"/>
              <a:t>2006</a:t>
            </a:r>
            <a:r>
              <a:rPr lang="zh-TW" altLang="zh-TW" smtClean="0"/>
              <a:t>年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詩</a:t>
            </a:r>
            <a:r>
              <a:rPr lang="en-US" altLang="zh-TW" smtClean="0"/>
              <a:t>387</a:t>
            </a:r>
            <a:r>
              <a:rPr lang="zh-TW" altLang="zh-TW" smtClean="0"/>
              <a:t>條、散文</a:t>
            </a:r>
            <a:r>
              <a:rPr lang="en-US" altLang="zh-TW" smtClean="0"/>
              <a:t>1127</a:t>
            </a:r>
            <a:r>
              <a:rPr lang="zh-TW" altLang="zh-TW" smtClean="0"/>
              <a:t>篇、小說</a:t>
            </a:r>
            <a:r>
              <a:rPr lang="en-US" altLang="zh-TW" smtClean="0"/>
              <a:t>387</a:t>
            </a:r>
            <a:r>
              <a:rPr lang="zh-TW" altLang="zh-TW" smtClean="0"/>
              <a:t>篇、劇本</a:t>
            </a:r>
            <a:r>
              <a:rPr lang="en-US" altLang="zh-TW" smtClean="0"/>
              <a:t>49</a:t>
            </a:r>
            <a:r>
              <a:rPr lang="zh-TW" altLang="zh-TW" smtClean="0"/>
              <a:t>篇</a:t>
            </a:r>
          </a:p>
          <a:p>
            <a:pPr lvl="2" eaLnBrk="1" hangingPunct="1"/>
            <a:r>
              <a:rPr lang="zh-TW" altLang="zh-TW" smtClean="0"/>
              <a:t>攏總</a:t>
            </a:r>
            <a:r>
              <a:rPr lang="en-US" altLang="zh-TW" smtClean="0"/>
              <a:t>2167</a:t>
            </a:r>
            <a:r>
              <a:rPr lang="zh-TW" altLang="zh-TW" smtClean="0"/>
              <a:t>篇</a:t>
            </a:r>
          </a:p>
          <a:p>
            <a:pPr eaLnBrk="1" hangingPunct="1"/>
            <a:r>
              <a:rPr lang="zh-TW" altLang="zh-TW" smtClean="0"/>
              <a:t>漢羅、全羅對照</a:t>
            </a:r>
          </a:p>
          <a:p>
            <a:pPr lvl="1" eaLnBrk="1" hangingPunct="1"/>
            <a:r>
              <a:rPr lang="zh-TW" altLang="zh-TW" smtClean="0"/>
              <a:t>原本只有一種，臺文館後來倩人拍字</a:t>
            </a:r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  <a:r>
              <a:rPr lang="en-US" altLang="zh-TW" smtClean="0"/>
              <a:t>..........</a:t>
            </a:r>
            <a:r>
              <a:rPr lang="zh-TW" altLang="zh-TW" smtClean="0"/>
              <a:t>，</a:t>
            </a:r>
          </a:p>
          <a:p>
            <a:pPr lvl="2" eaLnBrk="1" hangingPunct="1"/>
            <a:r>
              <a:rPr lang="en-US" altLang="zh-TW" smtClean="0"/>
              <a:t>Koh m7-tsai u7 gui5-hiam2...............,</a:t>
            </a:r>
          </a:p>
          <a:p>
            <a:pPr lvl="1" eaLnBrk="1" hangingPunct="1"/>
            <a:r>
              <a:rPr lang="zh-TW" altLang="zh-TW" smtClean="0"/>
              <a:t>有的劇本全羅內底有漢字</a:t>
            </a:r>
          </a:p>
          <a:p>
            <a:pPr lvl="2" eaLnBrk="1" hangingPunct="1"/>
            <a:r>
              <a:rPr lang="en-US" altLang="zh-TW" smtClean="0"/>
              <a:t> (</a:t>
            </a:r>
            <a:r>
              <a:rPr lang="zh-TW" altLang="zh-TW" smtClean="0"/>
              <a:t>福哥仔出場</a:t>
            </a:r>
            <a:r>
              <a:rPr lang="en-US" altLang="zh-TW" smtClean="0"/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200" cy="256063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混和腔有較濟偏漳腔的特色</a:t>
            </a:r>
          </a:p>
          <a:p>
            <a:pPr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1" eaLnBrk="1" hangingPunct="1">
              <a:defRPr/>
            </a:pPr>
            <a:r>
              <a:rPr lang="zh-TW" altLang="zh-TW" dirty="0" smtClean="0"/>
              <a:t>主要資料有記錄是佗一腔</a:t>
            </a:r>
          </a:p>
          <a:p>
            <a:pPr lvl="1" eaLnBrk="1" hangingPunct="1">
              <a:defRPr/>
            </a:pPr>
            <a:r>
              <a:rPr lang="zh-TW" altLang="zh-TW" dirty="0" smtClean="0"/>
              <a:t>附錄句無記錄腔口</a:t>
            </a:r>
          </a:p>
          <a:p>
            <a:pPr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>
              <a:defRPr/>
            </a:pPr>
            <a:r>
              <a:rPr lang="zh-TW" altLang="zh-TW" dirty="0" smtClean="0"/>
              <a:t>澤政是臺中烏日人，</a:t>
            </a:r>
            <a:r>
              <a:rPr lang="en-US" altLang="zh-TW" dirty="0" smtClean="0"/>
              <a:t>60</a:t>
            </a:r>
            <a:r>
              <a:rPr lang="zh-TW" altLang="zh-TW" dirty="0" smtClean="0"/>
              <a:t>年代出身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偏漳腔，有時陣會濫著泉腔</a:t>
            </a:r>
          </a:p>
          <a:p>
            <a:pPr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1" eaLnBrk="1" hangingPunct="1">
              <a:defRPr/>
            </a:pPr>
            <a:r>
              <a:rPr lang="zh-TW" altLang="zh-TW" dirty="0" smtClean="0"/>
              <a:t>四界收集來的，無記錄腔</a:t>
            </a:r>
          </a:p>
          <a:p>
            <a:pPr eaLnBrk="1" hangingPunct="1">
              <a:defRPr/>
            </a:pPr>
            <a:r>
              <a:rPr lang="zh-TW" altLang="zh-TW" dirty="0" smtClean="0"/>
              <a:t>因為資料無逐个註明</a:t>
            </a:r>
          </a:p>
          <a:p>
            <a:pPr lvl="1" eaLnBrk="1" hangingPunct="1">
              <a:defRPr/>
            </a:pPr>
            <a:r>
              <a:rPr lang="zh-TW" altLang="zh-TW" dirty="0" smtClean="0"/>
              <a:t>全部資料濫做伙訓練</a:t>
            </a:r>
            <a:endParaRPr lang="zh-TW" altLang="zh-TW" dirty="0"/>
          </a:p>
        </p:txBody>
      </p:sp>
      <p:graphicFrame>
        <p:nvGraphicFramePr>
          <p:cNvPr id="20483" name="Group 3"/>
          <p:cNvGraphicFramePr>
            <a:graphicFrameLocks noGrp="1"/>
          </p:cNvGraphicFramePr>
          <p:nvPr/>
        </p:nvGraphicFramePr>
        <p:xfrm>
          <a:off x="4500563" y="4652963"/>
          <a:ext cx="4456112" cy="1401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969"/>
                <a:gridCol w="1085943"/>
                <a:gridCol w="1217005"/>
                <a:gridCol w="1152194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近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火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數位典藏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/>
        </p:nvGraphicFramePr>
        <p:xfrm>
          <a:off x="4356100" y="2492375"/>
          <a:ext cx="4605338" cy="1081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172</a:t>
                      </a: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0</a:t>
                      </a: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語料無一致</a:t>
            </a:r>
            <a:endParaRPr lang="zh-TW" altLang="zh-TW"/>
          </a:p>
        </p:txBody>
      </p:sp>
      <p:sp>
        <p:nvSpPr>
          <p:cNvPr id="3481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lvl="1" eaLnBrk="1" hangingPunct="1"/>
            <a:r>
              <a:rPr lang="zh-TW" altLang="zh-TW" smtClean="0"/>
              <a:t>有斷詞、一對一</a:t>
            </a:r>
          </a:p>
          <a:p>
            <a:pPr eaLnBrk="1" hangingPunct="1"/>
            <a:r>
              <a:rPr lang="zh-TW" altLang="en-US" smtClean="0"/>
              <a:t>新聞</a:t>
            </a:r>
            <a:r>
              <a:rPr lang="zh-TW" altLang="zh-TW" smtClean="0"/>
              <a:t>語料庫</a:t>
            </a:r>
          </a:p>
          <a:p>
            <a:pPr lvl="1" eaLnBrk="1" hangingPunct="1"/>
            <a:r>
              <a:rPr lang="zh-TW" altLang="zh-TW" smtClean="0"/>
              <a:t>斷詞組</a:t>
            </a:r>
          </a:p>
          <a:p>
            <a:pPr lvl="1" eaLnBrk="1" hangingPunct="1"/>
            <a:r>
              <a:rPr lang="zh-TW" altLang="zh-TW" smtClean="0"/>
              <a:t>一對一</a:t>
            </a:r>
          </a:p>
          <a:p>
            <a:pPr eaLnBrk="1" hangingPunct="1"/>
            <a:r>
              <a:rPr lang="zh-TW" altLang="zh-TW" smtClean="0"/>
              <a:t>數位典藏</a:t>
            </a:r>
          </a:p>
          <a:p>
            <a:pPr lvl="1" eaLnBrk="1" hangingPunct="1"/>
            <a:r>
              <a:rPr lang="zh-TW" altLang="zh-TW" smtClean="0"/>
              <a:t>斷詞</a:t>
            </a:r>
          </a:p>
          <a:p>
            <a:pPr lvl="1" eaLnBrk="1" hangingPunct="1"/>
            <a:r>
              <a:rPr lang="zh-TW" altLang="zh-TW" smtClean="0"/>
              <a:t>部份字有漢字</a:t>
            </a:r>
          </a:p>
          <a:p>
            <a:pPr lvl="1"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</p:txBody>
      </p:sp>
      <p:grpSp>
        <p:nvGrpSpPr>
          <p:cNvPr id="34820" name="Group 3"/>
          <p:cNvGrpSpPr>
            <a:grpSpLocks/>
          </p:cNvGrpSpPr>
          <p:nvPr/>
        </p:nvGrpSpPr>
        <p:grpSpPr bwMode="auto">
          <a:xfrm>
            <a:off x="3892550" y="1766888"/>
            <a:ext cx="4408488" cy="4540250"/>
            <a:chOff x="3050" y="1227"/>
            <a:chExt cx="3062" cy="3153"/>
          </a:xfrm>
        </p:grpSpPr>
        <p:sp>
          <p:nvSpPr>
            <p:cNvPr id="34821" name="AutoShape 4"/>
            <p:cNvSpPr>
              <a:spLocks noChangeArrowheads="1"/>
            </p:cNvSpPr>
            <p:nvPr/>
          </p:nvSpPr>
          <p:spPr bwMode="auto">
            <a:xfrm>
              <a:off x="4100" y="3168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標字</a:t>
              </a:r>
            </a:p>
          </p:txBody>
        </p:sp>
        <p:sp>
          <p:nvSpPr>
            <p:cNvPr id="34822" name="AutoShape 5"/>
            <p:cNvSpPr>
              <a:spLocks noChangeArrowheads="1"/>
            </p:cNvSpPr>
            <p:nvPr/>
          </p:nvSpPr>
          <p:spPr bwMode="auto">
            <a:xfrm>
              <a:off x="5129" y="2642"/>
              <a:ext cx="983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34823" name="AutoShape 6"/>
            <p:cNvSpPr>
              <a:spLocks noChangeArrowheads="1"/>
            </p:cNvSpPr>
            <p:nvPr/>
          </p:nvSpPr>
          <p:spPr bwMode="auto">
            <a:xfrm>
              <a:off x="3050" y="2626"/>
              <a:ext cx="81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新聞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語料</a:t>
              </a:r>
            </a:p>
          </p:txBody>
        </p:sp>
        <p:sp>
          <p:nvSpPr>
            <p:cNvPr id="34824" name="AutoShape 7"/>
            <p:cNvSpPr>
              <a:spLocks noChangeArrowheads="1"/>
            </p:cNvSpPr>
            <p:nvPr/>
          </p:nvSpPr>
          <p:spPr bwMode="auto">
            <a:xfrm>
              <a:off x="4059" y="3819"/>
              <a:ext cx="983" cy="561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教育部例句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教育部辭典</a:t>
              </a:r>
            </a:p>
          </p:txBody>
        </p:sp>
        <p:sp>
          <p:nvSpPr>
            <p:cNvPr id="34825" name="AutoShape 8"/>
            <p:cNvSpPr>
              <a:spLocks noChangeArrowheads="1"/>
            </p:cNvSpPr>
            <p:nvPr/>
          </p:nvSpPr>
          <p:spPr bwMode="auto">
            <a:xfrm>
              <a:off x="4100" y="193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斷詞</a:t>
              </a:r>
            </a:p>
          </p:txBody>
        </p:sp>
        <p:sp>
          <p:nvSpPr>
            <p:cNvPr id="34826" name="Freeform 9"/>
            <p:cNvSpPr>
              <a:spLocks noChangeArrowheads="1"/>
            </p:cNvSpPr>
            <p:nvPr/>
          </p:nvSpPr>
          <p:spPr bwMode="auto">
            <a:xfrm>
              <a:off x="3291" y="3158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7" name="Freeform 10"/>
            <p:cNvSpPr>
              <a:spLocks noChangeArrowheads="1"/>
            </p:cNvSpPr>
            <p:nvPr/>
          </p:nvSpPr>
          <p:spPr bwMode="auto">
            <a:xfrm rot="-5400000">
              <a:off x="5317" y="3143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8" name="Freeform 11"/>
            <p:cNvSpPr>
              <a:spLocks noChangeArrowheads="1"/>
            </p:cNvSpPr>
            <p:nvPr/>
          </p:nvSpPr>
          <p:spPr bwMode="auto">
            <a:xfrm rot="10800000">
              <a:off x="5204" y="1928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9" name="Freeform 12"/>
            <p:cNvSpPr>
              <a:spLocks noChangeArrowheads="1"/>
            </p:cNvSpPr>
            <p:nvPr/>
          </p:nvSpPr>
          <p:spPr bwMode="auto">
            <a:xfrm rot="5400000">
              <a:off x="3178" y="1927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30" name="AutoShape 13"/>
            <p:cNvSpPr>
              <a:spLocks noChangeArrowheads="1"/>
            </p:cNvSpPr>
            <p:nvPr/>
          </p:nvSpPr>
          <p:spPr bwMode="auto">
            <a:xfrm>
              <a:off x="4059" y="1227"/>
              <a:ext cx="983" cy="561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教育部例句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教育部辭典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格式無仝</a:t>
            </a:r>
          </a:p>
          <a:p>
            <a:pPr lvl="1" eaLnBrk="1" hangingPunct="1"/>
            <a:r>
              <a:rPr lang="zh-TW" altLang="zh-TW" dirty="0" smtClean="0"/>
              <a:t>教育部辭典、典藏是斷詞</a:t>
            </a:r>
          </a:p>
          <a:p>
            <a:pPr lvl="1" eaLnBrk="1" hangingPunct="1"/>
            <a:r>
              <a:rPr lang="zh-TW" altLang="en-US" dirty="0" smtClean="0"/>
              <a:t>新聞</a:t>
            </a:r>
            <a:r>
              <a:rPr lang="zh-TW" altLang="zh-TW" dirty="0" smtClean="0"/>
              <a:t>是斷詞組</a:t>
            </a:r>
          </a:p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</a:t>
            </a:r>
            <a:r>
              <a:rPr lang="zh-TW" altLang="zh-TW" dirty="0" smtClean="0"/>
              <a:t>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數位典藏標漢字</a:t>
            </a:r>
            <a:endParaRPr lang="zh-TW" altLang="zh-TW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典藏</a:t>
            </a:r>
            <a:r>
              <a:rPr lang="zh-TW" altLang="en-US" smtClean="0"/>
              <a:t>逐</a:t>
            </a:r>
            <a:r>
              <a:rPr lang="zh-TW" altLang="zh-TW" smtClean="0"/>
              <a:t>句</a:t>
            </a:r>
          </a:p>
          <a:p>
            <a:pPr lvl="1" eaLnBrk="1" hangingPunct="1"/>
            <a:r>
              <a:rPr lang="en-US" altLang="zh-TW" smtClean="0"/>
              <a:t>thau5</a:t>
            </a:r>
            <a:r>
              <a:rPr lang="zh-TW" altLang="zh-TW" smtClean="0"/>
              <a:t>家有</a:t>
            </a:r>
            <a:r>
              <a:rPr lang="en-US" altLang="zh-TW" smtClean="0"/>
              <a:t>nng7-tshing1 khoo1</a:t>
            </a:r>
          </a:p>
          <a:p>
            <a:pPr lvl="1" eaLnBrk="1" hangingPunct="1"/>
            <a:r>
              <a:rPr lang="en-US" altLang="zh-TW" smtClean="0"/>
              <a:t>thau5-ke1 u2 nng7-tshing1 khoo1</a:t>
            </a:r>
          </a:p>
          <a:p>
            <a:pPr eaLnBrk="1" hangingPunct="1"/>
            <a:r>
              <a:rPr lang="zh-TW" altLang="zh-TW" smtClean="0"/>
              <a:t>希望得著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 </a:t>
            </a:r>
            <a:r>
              <a:rPr lang="zh-TW" altLang="zh-TW" smtClean="0"/>
              <a:t>有</a:t>
            </a:r>
            <a:r>
              <a:rPr lang="en-US" altLang="zh-TW" smtClean="0"/>
              <a:t>/u2 </a:t>
            </a:r>
            <a:r>
              <a:rPr lang="zh-TW" altLang="zh-TW" smtClean="0"/>
              <a:t>兩千</a:t>
            </a:r>
            <a:r>
              <a:rPr lang="en-US" altLang="zh-TW" smtClean="0"/>
              <a:t>/nng7-tshing1 </a:t>
            </a:r>
            <a:r>
              <a:rPr lang="zh-TW" altLang="zh-TW" smtClean="0"/>
              <a:t>箍</a:t>
            </a:r>
            <a:r>
              <a:rPr lang="en-US" altLang="zh-TW" smtClean="0"/>
              <a:t>/khoo1</a:t>
            </a:r>
          </a:p>
          <a:p>
            <a:pPr lvl="1" eaLnBrk="1" hangingPunct="1"/>
            <a:r>
              <a:rPr lang="zh-TW" altLang="zh-TW" smtClean="0"/>
              <a:t>有辭典會當揣字</a:t>
            </a:r>
          </a:p>
          <a:p>
            <a:pPr lvl="1" eaLnBrk="1" hangingPunct="1"/>
            <a:r>
              <a:rPr lang="zh-TW" altLang="zh-TW" smtClean="0"/>
              <a:t>有語言模型看機率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先確定斷詞的所在</a:t>
            </a:r>
            <a:endParaRPr lang="zh-TW" altLang="zh-TW"/>
          </a:p>
        </p:txBody>
      </p:sp>
      <p:sp>
        <p:nvSpPr>
          <p:cNvPr id="399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tau5</a:t>
            </a:r>
            <a:r>
              <a:rPr lang="zh-TW" altLang="zh-TW" dirty="0" smtClean="0"/>
              <a:t>家有</a:t>
            </a:r>
            <a:r>
              <a:rPr lang="en-US" altLang="zh-TW" dirty="0" smtClean="0"/>
              <a:t>nng7-tshing1 khoo1</a:t>
            </a:r>
          </a:p>
          <a:p>
            <a:pPr lvl="1" eaLnBrk="1" hangingPunct="1"/>
            <a:r>
              <a:rPr lang="zh-TW" altLang="zh-TW" dirty="0" smtClean="0"/>
              <a:t>斷詞結果：候選詞</a:t>
            </a:r>
          </a:p>
          <a:p>
            <a:pPr lvl="1" eaLnBrk="1" hangingPunct="1"/>
            <a:r>
              <a:rPr lang="en-US" altLang="zh-TW" dirty="0" smtClean="0"/>
              <a:t>thau5</a:t>
            </a:r>
            <a:r>
              <a:rPr lang="zh-TW" altLang="zh-TW" dirty="0" smtClean="0"/>
              <a:t>家</a:t>
            </a:r>
            <a:r>
              <a:rPr lang="en-US" altLang="zh-TW" dirty="0" smtClean="0"/>
              <a:t>/thau5-ke1</a:t>
            </a:r>
            <a:r>
              <a:rPr lang="zh-TW" altLang="zh-TW" dirty="0" smtClean="0"/>
              <a:t>：頭家</a:t>
            </a:r>
            <a:r>
              <a:rPr lang="en-US" altLang="zh-TW" dirty="0" smtClean="0"/>
              <a:t>/thau5-ke1</a:t>
            </a:r>
          </a:p>
          <a:p>
            <a:pPr lvl="1" eaLnBrk="1" hangingPunct="1"/>
            <a:r>
              <a:rPr lang="zh-TW" altLang="zh-TW" dirty="0" smtClean="0"/>
              <a:t>有</a:t>
            </a:r>
            <a:r>
              <a:rPr lang="en-US" altLang="zh-TW" dirty="0" smtClean="0"/>
              <a:t>/u2</a:t>
            </a:r>
            <a:r>
              <a:rPr lang="zh-TW" altLang="zh-TW" dirty="0" smtClean="0"/>
              <a:t>：有</a:t>
            </a:r>
            <a:r>
              <a:rPr lang="en-US" altLang="zh-TW" dirty="0" smtClean="0"/>
              <a:t>/u2</a:t>
            </a:r>
          </a:p>
          <a:p>
            <a:pPr lvl="1" eaLnBrk="1" hangingPunct="1"/>
            <a:r>
              <a:rPr lang="en-US" altLang="zh-TW" dirty="0" smtClean="0"/>
              <a:t>nng7-tshing1</a:t>
            </a:r>
            <a:r>
              <a:rPr lang="zh-TW" altLang="zh-TW" dirty="0" smtClean="0"/>
              <a:t>：兩千</a:t>
            </a:r>
            <a:r>
              <a:rPr lang="en-US" altLang="zh-TW" dirty="0" smtClean="0"/>
              <a:t>/nng7-tshing1</a:t>
            </a:r>
            <a:r>
              <a:rPr lang="zh-TW" altLang="zh-TW" dirty="0" smtClean="0"/>
              <a:t>、卵清</a:t>
            </a:r>
            <a:r>
              <a:rPr lang="en-US" altLang="zh-TW" dirty="0" smtClean="0"/>
              <a:t>/nng7-tshing1</a:t>
            </a:r>
          </a:p>
          <a:p>
            <a:pPr lvl="1" eaLnBrk="1" hangingPunct="1"/>
            <a:r>
              <a:rPr lang="en-US" altLang="zh-TW" dirty="0" smtClean="0"/>
              <a:t>khoo1/khoo1</a:t>
            </a:r>
            <a:r>
              <a:rPr lang="zh-TW" altLang="zh-TW" dirty="0" smtClean="0"/>
              <a:t>：呼</a:t>
            </a:r>
            <a:r>
              <a:rPr lang="en-US" altLang="zh-TW" dirty="0" smtClean="0"/>
              <a:t>/khoo1</a:t>
            </a:r>
            <a:r>
              <a:rPr lang="zh-TW" altLang="zh-TW" dirty="0" smtClean="0"/>
              <a:t>、可</a:t>
            </a:r>
            <a:r>
              <a:rPr lang="en-US" altLang="zh-TW" dirty="0" smtClean="0"/>
              <a:t>/khoo1</a:t>
            </a:r>
            <a:r>
              <a:rPr lang="zh-TW" altLang="zh-TW" dirty="0" smtClean="0"/>
              <a:t>、箍</a:t>
            </a:r>
            <a:r>
              <a:rPr lang="en-US" altLang="zh-TW" dirty="0" smtClean="0"/>
              <a:t>/khoo1</a:t>
            </a:r>
          </a:p>
        </p:txBody>
      </p:sp>
      <p:cxnSp>
        <p:nvCxnSpPr>
          <p:cNvPr id="39940" name="AutoShape 3"/>
          <p:cNvCxnSpPr>
            <a:cxnSpLocks noChangeShapeType="1"/>
            <a:stCxn id="39941" idx="3"/>
            <a:endCxn id="39944" idx="1"/>
          </p:cNvCxnSpPr>
          <p:nvPr/>
        </p:nvCxnSpPr>
        <p:spPr bwMode="auto">
          <a:xfrm>
            <a:off x="1479550" y="6411913"/>
            <a:ext cx="55403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941" name="AutoShape 4"/>
          <p:cNvSpPr>
            <a:spLocks noChangeArrowheads="1"/>
          </p:cNvSpPr>
          <p:nvPr/>
        </p:nvSpPr>
        <p:spPr bwMode="auto">
          <a:xfrm>
            <a:off x="304800" y="6151563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輸入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39942" name="AutoShape 5"/>
          <p:cNvSpPr>
            <a:spLocks noChangeArrowheads="1"/>
          </p:cNvSpPr>
          <p:nvPr/>
        </p:nvSpPr>
        <p:spPr bwMode="auto">
          <a:xfrm>
            <a:off x="4689475" y="6037263"/>
            <a:ext cx="1893888" cy="7508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維特比（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Viterbi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）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評分</a:t>
            </a:r>
          </a:p>
        </p:txBody>
      </p:sp>
      <p:sp>
        <p:nvSpPr>
          <p:cNvPr id="39943" name="AutoShape 6"/>
          <p:cNvSpPr>
            <a:spLocks noChangeArrowheads="1"/>
          </p:cNvSpPr>
          <p:nvPr/>
        </p:nvSpPr>
        <p:spPr bwMode="auto">
          <a:xfrm>
            <a:off x="2713038" y="5280025"/>
            <a:ext cx="117475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語言模型</a:t>
            </a:r>
          </a:p>
        </p:txBody>
      </p:sp>
      <p:sp>
        <p:nvSpPr>
          <p:cNvPr id="39944" name="AutoShape 7"/>
          <p:cNvSpPr>
            <a:spLocks noChangeArrowheads="1"/>
          </p:cNvSpPr>
          <p:nvPr/>
        </p:nvSpPr>
        <p:spPr bwMode="auto">
          <a:xfrm>
            <a:off x="7019925" y="6151563"/>
            <a:ext cx="1306513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一對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一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39945" name="AutoShape 8"/>
          <p:cNvCxnSpPr>
            <a:cxnSpLocks noChangeShapeType="1"/>
            <a:stCxn id="39943" idx="3"/>
            <a:endCxn id="39942" idx="0"/>
          </p:cNvCxnSpPr>
          <p:nvPr/>
        </p:nvCxnSpPr>
        <p:spPr bwMode="auto">
          <a:xfrm>
            <a:off x="3887788" y="5540375"/>
            <a:ext cx="1749425" cy="496888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946" name="AutoShape 9"/>
          <p:cNvSpPr>
            <a:spLocks noChangeArrowheads="1"/>
          </p:cNvSpPr>
          <p:nvPr/>
        </p:nvSpPr>
        <p:spPr bwMode="auto">
          <a:xfrm>
            <a:off x="2449513" y="6035675"/>
            <a:ext cx="1633537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查辭典做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閩南語斷詞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第一節：研究背景</a:t>
            </a:r>
            <a:endParaRPr lang="zh-TW" altLang="zh-TW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實作眉角</a:t>
            </a:r>
            <a:endParaRPr lang="zh-TW" altLang="zh-TW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先莫用原本的斷詞資訊</a:t>
            </a:r>
          </a:p>
          <a:p>
            <a:pPr lvl="1" eaLnBrk="1" hangingPunct="1"/>
            <a:r>
              <a:rPr lang="zh-TW" altLang="zh-TW" dirty="0" smtClean="0"/>
              <a:t>若一个詞有佇辭典</a:t>
            </a:r>
          </a:p>
          <a:p>
            <a:pPr lvl="2" eaLnBrk="1" hangingPunct="1"/>
            <a:r>
              <a:rPr lang="zh-TW" altLang="zh-TW" dirty="0" smtClean="0"/>
              <a:t>斷的資訊會佮原本仝款</a:t>
            </a:r>
          </a:p>
          <a:p>
            <a:pPr lvl="1" eaLnBrk="1" hangingPunct="1"/>
            <a:r>
              <a:rPr lang="zh-TW" altLang="zh-TW" dirty="0" smtClean="0"/>
              <a:t>若無佇辭典</a:t>
            </a:r>
          </a:p>
          <a:p>
            <a:pPr lvl="2" eaLnBrk="1" hangingPunct="1"/>
            <a:r>
              <a:rPr lang="zh-TW" altLang="zh-TW" dirty="0" smtClean="0"/>
              <a:t>原本就需要一字一字查</a:t>
            </a:r>
          </a:p>
          <a:p>
            <a:pPr lvl="1" eaLnBrk="1" hangingPunct="1"/>
            <a:r>
              <a:rPr lang="zh-TW" altLang="zh-TW" dirty="0" smtClean="0"/>
              <a:t>有的文章內底有漢字</a:t>
            </a:r>
          </a:p>
          <a:p>
            <a:pPr lvl="2" eaLnBrk="1" hangingPunct="1"/>
            <a:r>
              <a:rPr lang="zh-TW" altLang="zh-TW" dirty="0" smtClean="0"/>
              <a:t>一个漢字一个詞</a:t>
            </a:r>
          </a:p>
          <a:p>
            <a:pPr eaLnBrk="1" hangingPunct="1"/>
            <a:r>
              <a:rPr lang="zh-TW" altLang="zh-TW" dirty="0" smtClean="0"/>
              <a:t>上尾閣照原本的斷詞斷</a:t>
            </a:r>
          </a:p>
          <a:p>
            <a:pPr lvl="1" eaLnBrk="1" hangingPunct="1"/>
            <a:r>
              <a:rPr lang="en-US" altLang="zh-TW" dirty="0" smtClean="0"/>
              <a:t>i1 ti7 tsiah8-png7-thiann1</a:t>
            </a:r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食飯</a:t>
            </a:r>
            <a:r>
              <a:rPr lang="en-US" altLang="zh-TW" dirty="0" smtClean="0"/>
              <a:t>tsiah8-png7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食飯廳</a:t>
            </a:r>
            <a:r>
              <a:rPr lang="en-US" altLang="zh-TW" dirty="0" smtClean="0"/>
              <a:t>tsiah8-png7-thiann1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整理流程圖－一開始</a:t>
            </a:r>
            <a:endParaRPr lang="zh-TW" altLang="zh-TW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整理流程圖－第一擺</a:t>
            </a:r>
            <a:endParaRPr lang="zh-TW" altLang="zh-TW"/>
          </a:p>
        </p:txBody>
      </p:sp>
      <p:sp>
        <p:nvSpPr>
          <p:cNvPr id="43011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整理流程圖－第二擺</a:t>
            </a:r>
            <a:endParaRPr lang="zh-TW" altLang="zh-TW"/>
          </a:p>
        </p:txBody>
      </p:sp>
      <p:sp>
        <p:nvSpPr>
          <p:cNvPr id="44035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整理流程圖－第三擺</a:t>
            </a:r>
            <a:endParaRPr lang="zh-TW" altLang="zh-TW"/>
          </a:p>
        </p:txBody>
      </p:sp>
      <p:sp>
        <p:nvSpPr>
          <p:cNvPr id="45059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011613" y="4316413"/>
            <a:ext cx="719137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實驗結果</a:t>
            </a:r>
            <a:endParaRPr lang="zh-TW" altLang="zh-TW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30829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訓練語料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57167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31200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試驗語料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6954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3493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訓練語料佮教育部附錄句</a:t>
            </a:r>
            <a:r>
              <a:rPr lang="en-US" altLang="zh-TW" dirty="0" smtClean="0"/>
              <a:t>388</a:t>
            </a:r>
            <a:r>
              <a:rPr lang="zh-TW" altLang="zh-TW" dirty="0" smtClean="0"/>
              <a:t>句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分數以</a:t>
            </a:r>
            <a:r>
              <a:rPr lang="zh-TW" altLang="en-US" dirty="0"/>
              <a:t>詞為單位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/>
        </p:nvGraphicFramePr>
        <p:xfrm>
          <a:off x="1000125" y="4789488"/>
          <a:ext cx="6318250" cy="177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074"/>
                <a:gridCol w="1263074"/>
                <a:gridCol w="1264514"/>
                <a:gridCol w="1263074"/>
                <a:gridCol w="1264514"/>
              </a:tblGrid>
              <a:tr h="49260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0*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4240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無加典藏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50.57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36642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49.50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sp>
        <p:nvSpPr>
          <p:cNvPr id="46110" name="Text Box 57"/>
          <p:cNvSpPr txBox="1">
            <a:spLocks noChangeArrowheads="1"/>
          </p:cNvSpPr>
          <p:nvPr/>
        </p:nvSpPr>
        <p:spPr bwMode="auto">
          <a:xfrm>
            <a:off x="1293813" y="6518275"/>
            <a:ext cx="290195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0*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：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只用教育部辭典斷詞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第四節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閩南語語料只有四十萬句</a:t>
            </a:r>
          </a:p>
          <a:p>
            <a:pPr lvl="1" eaLnBrk="1" hangingPunct="1"/>
            <a:r>
              <a:rPr lang="zh-TW" altLang="zh-TW" dirty="0" smtClean="0"/>
              <a:t>對網路頂收集</a:t>
            </a:r>
          </a:p>
          <a:p>
            <a:pPr lvl="1" eaLnBrk="1" hangingPunct="1"/>
            <a:r>
              <a:rPr lang="zh-TW" altLang="zh-TW" dirty="0" smtClean="0"/>
              <a:t>希望超過百萬句</a:t>
            </a:r>
          </a:p>
          <a:p>
            <a:pPr eaLnBrk="1" hangingPunct="1"/>
            <a:r>
              <a:rPr lang="zh-TW" altLang="zh-TW" dirty="0" smtClean="0"/>
              <a:t>語料種類</a:t>
            </a:r>
          </a:p>
          <a:p>
            <a:pPr lvl="1" eaLnBrk="1" hangingPunct="1"/>
            <a:r>
              <a:rPr lang="zh-TW" altLang="zh-TW" dirty="0" smtClean="0"/>
              <a:t>閩南語漢羅</a:t>
            </a:r>
          </a:p>
          <a:p>
            <a:pPr lvl="2" eaLnBrk="1" hangingPunct="1"/>
            <a:r>
              <a:rPr lang="en-US" altLang="zh-TW" dirty="0" err="1" smtClean="0"/>
              <a:t>Tī</a:t>
            </a:r>
            <a:r>
              <a:rPr lang="en-US" altLang="zh-TW" dirty="0" smtClean="0"/>
              <a:t> 1997</a:t>
            </a:r>
            <a:r>
              <a:rPr lang="zh-TW" altLang="zh-TW" dirty="0" smtClean="0"/>
              <a:t>年</a:t>
            </a:r>
            <a:r>
              <a:rPr lang="en-US" altLang="zh-TW" dirty="0" smtClean="0"/>
              <a:t>ê</a:t>
            </a:r>
            <a:r>
              <a:rPr lang="zh-TW" altLang="zh-TW" dirty="0" smtClean="0"/>
              <a:t>生活營了後</a:t>
            </a:r>
          </a:p>
          <a:p>
            <a:pPr lvl="1" eaLnBrk="1" hangingPunct="1"/>
            <a:r>
              <a:rPr lang="zh-TW" altLang="zh-TW" dirty="0" smtClean="0"/>
              <a:t>閩南語漢羅</a:t>
            </a:r>
            <a:r>
              <a:rPr lang="zh-TW" altLang="zh-TW" dirty="0" smtClean="0"/>
              <a:t>、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r>
              <a:rPr lang="zh-TW" altLang="zh-TW" dirty="0" smtClean="0"/>
              <a:t>平行語料</a:t>
            </a:r>
          </a:p>
          <a:p>
            <a:pPr lvl="2" eaLnBrk="1" hangingPunct="1"/>
            <a:r>
              <a:rPr lang="en-US" altLang="zh-TW" dirty="0" err="1" smtClean="0"/>
              <a:t>Siá</a:t>
            </a:r>
            <a:r>
              <a:rPr lang="en-US" altLang="zh-TW" dirty="0" smtClean="0"/>
              <a:t>ⁿ-mih</a:t>
            </a:r>
            <a:r>
              <a:rPr lang="zh-TW" altLang="zh-TW" dirty="0" smtClean="0"/>
              <a:t>是自由</a:t>
            </a:r>
            <a:r>
              <a:rPr lang="en-US" altLang="zh-TW" dirty="0" smtClean="0"/>
              <a:t>? //</a:t>
            </a:r>
            <a:r>
              <a:rPr lang="zh-TW" altLang="zh-TW" dirty="0" smtClean="0"/>
              <a:t>什麼是自由？</a:t>
            </a:r>
          </a:p>
          <a:p>
            <a:pPr lvl="1" eaLnBrk="1" hangingPunct="1"/>
            <a:r>
              <a:rPr lang="zh-TW" altLang="zh-TW" dirty="0" smtClean="0"/>
              <a:t>閩南語漢羅、全羅</a:t>
            </a:r>
          </a:p>
          <a:p>
            <a:pPr lvl="2" eaLnBrk="1" hangingPunct="1"/>
            <a:r>
              <a:rPr lang="zh-TW" altLang="zh-TW" dirty="0" smtClean="0"/>
              <a:t>花若離枝隨蔫去</a:t>
            </a:r>
            <a:r>
              <a:rPr lang="en-US" altLang="zh-TW" dirty="0" smtClean="0"/>
              <a:t>//Hue </a:t>
            </a:r>
            <a:r>
              <a:rPr lang="en-US" altLang="zh-TW" dirty="0" err="1" smtClean="0"/>
              <a:t>nā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lī</a:t>
            </a:r>
            <a:r>
              <a:rPr lang="en-US" altLang="zh-TW" dirty="0" smtClean="0"/>
              <a:t> Ki </a:t>
            </a:r>
            <a:r>
              <a:rPr lang="en-US" altLang="zh-TW" dirty="0" err="1" smtClean="0"/>
              <a:t>suî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lian-khì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49155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49156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49157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49158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Scrapy</a:t>
            </a:r>
          </a:p>
        </p:txBody>
      </p:sp>
      <p:sp>
        <p:nvSpPr>
          <p:cNvPr id="49159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49160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華語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49163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49164" name="AutoShape 12"/>
          <p:cNvCxnSpPr>
            <a:cxnSpLocks noChangeShapeType="1"/>
            <a:stCxn id="49174" idx="1"/>
            <a:endCxn id="49175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5" name="AutoShape 13"/>
          <p:cNvCxnSpPr>
            <a:cxnSpLocks noChangeShapeType="1"/>
            <a:stCxn id="49175" idx="0"/>
            <a:endCxn id="49160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6" name="AutoShape 17"/>
          <p:cNvCxnSpPr>
            <a:cxnSpLocks noChangeShapeType="1"/>
            <a:stCxn id="49155" idx="3"/>
            <a:endCxn id="49156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7" name="AutoShape 18"/>
          <p:cNvCxnSpPr>
            <a:cxnSpLocks noChangeShapeType="1"/>
            <a:stCxn id="49156" idx="3"/>
            <a:endCxn id="49157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8" name="AutoShape 19"/>
          <p:cNvCxnSpPr>
            <a:cxnSpLocks noChangeShapeType="1"/>
            <a:stCxn id="49157" idx="2"/>
            <a:endCxn id="49158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9" name="AutoShape 20"/>
          <p:cNvCxnSpPr>
            <a:cxnSpLocks noChangeShapeType="1"/>
            <a:stCxn id="49158" idx="2"/>
            <a:endCxn id="49159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0" name="AutoShape 22"/>
          <p:cNvCxnSpPr>
            <a:cxnSpLocks noChangeShapeType="1"/>
            <a:stCxn id="49175" idx="1"/>
            <a:endCxn id="49163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71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49172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49173" name="AutoShape 25"/>
          <p:cNvCxnSpPr>
            <a:cxnSpLocks noChangeShapeType="1"/>
            <a:endCxn id="49155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74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49175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9176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49177" name="AutoShape 29"/>
          <p:cNvCxnSpPr>
            <a:cxnSpLocks noChangeShapeType="1"/>
            <a:stCxn id="49159" idx="2"/>
            <a:endCxn id="49174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8" name="AutoShape 30"/>
          <p:cNvCxnSpPr>
            <a:cxnSpLocks noChangeShapeType="1"/>
            <a:stCxn id="49174" idx="0"/>
            <a:endCxn id="49176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9" name="AutoShape 31"/>
          <p:cNvCxnSpPr>
            <a:cxnSpLocks noChangeShapeType="1"/>
            <a:stCxn id="49163" idx="0"/>
            <a:endCxn id="49160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80" name="AutoShape 32"/>
          <p:cNvCxnSpPr>
            <a:cxnSpLocks noChangeShapeType="1"/>
            <a:stCxn id="49176" idx="1"/>
            <a:endCxn id="49160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Scrapy</a:t>
            </a: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TW" altLang="zh-TW" dirty="0" smtClean="0"/>
              <a:t>網路頂</a:t>
            </a:r>
            <a:r>
              <a:rPr lang="zh-TW" altLang="zh-TW" dirty="0" smtClean="0"/>
              <a:t>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資料</a:t>
            </a:r>
            <a:r>
              <a:rPr lang="zh-TW" altLang="zh-TW" dirty="0" smtClean="0"/>
              <a:t>誠</a:t>
            </a:r>
            <a:r>
              <a:rPr lang="zh-TW" altLang="zh-TW" dirty="0" smtClean="0"/>
              <a:t>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若有法度</a:t>
            </a:r>
            <a:r>
              <a:rPr lang="zh-TW" altLang="en-US" dirty="0" smtClean="0"/>
              <a:t>共華語</a:t>
            </a:r>
            <a:r>
              <a:rPr lang="zh-TW" altLang="zh-TW" dirty="0" smtClean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會使配合</a:t>
            </a:r>
            <a:r>
              <a:rPr lang="zh-TW" altLang="en-US" dirty="0" smtClean="0"/>
              <a:t>語音合成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本論文針對</a:t>
            </a:r>
            <a:r>
              <a:rPr lang="zh-TW" altLang="en-US" dirty="0"/>
              <a:t>華語翻譯到其他</a:t>
            </a:r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針對翻譯</a:t>
            </a:r>
            <a:r>
              <a:rPr lang="zh-TW" altLang="en-US" dirty="0"/>
              <a:t>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用閩南語示範，結果嘛會使用佇客話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閩南語</a:t>
            </a:r>
            <a:r>
              <a:rPr lang="zh-TW" altLang="zh-TW" dirty="0" smtClean="0"/>
              <a:t>的資料</a:t>
            </a:r>
          </a:p>
          <a:p>
            <a:pPr lvl="1" eaLnBrk="1" hangingPunct="1"/>
            <a:r>
              <a:rPr lang="zh-TW" altLang="zh-TW" dirty="0" smtClean="0"/>
              <a:t>資料傷少</a:t>
            </a:r>
          </a:p>
          <a:p>
            <a:pPr lvl="2" eaLnBrk="1" hangingPunct="1"/>
            <a:r>
              <a:rPr lang="zh-TW" altLang="zh-TW" dirty="0" smtClean="0"/>
              <a:t>閩南語</a:t>
            </a:r>
            <a:r>
              <a:rPr lang="en-US" altLang="zh-TW" dirty="0" smtClean="0"/>
              <a:t>-</a:t>
            </a:r>
            <a:r>
              <a:rPr lang="zh-TW" altLang="zh-TW" dirty="0" smtClean="0"/>
              <a:t>幾十萬句以下 </a:t>
            </a:r>
            <a:r>
              <a:rPr lang="en-US" altLang="zh-TW" dirty="0" smtClean="0"/>
              <a:t>/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－</a:t>
            </a:r>
            <a:r>
              <a:rPr lang="zh-TW" altLang="zh-TW" dirty="0" smtClean="0"/>
              <a:t>百萬句以上</a:t>
            </a:r>
          </a:p>
          <a:p>
            <a:pPr lvl="1" eaLnBrk="1" hangingPunct="1"/>
            <a:r>
              <a:rPr lang="zh-TW" altLang="zh-TW" dirty="0" smtClean="0"/>
              <a:t>有漢字</a:t>
            </a:r>
            <a:r>
              <a:rPr lang="zh-TW" altLang="en-US" dirty="0" smtClean="0"/>
              <a:t>佮</a:t>
            </a:r>
            <a:r>
              <a:rPr lang="zh-TW" altLang="zh-TW" dirty="0" smtClean="0"/>
              <a:t>音標兩種表示方法</a:t>
            </a:r>
          </a:p>
          <a:p>
            <a:pPr lvl="2" eaLnBrk="1" hangingPunct="1"/>
            <a:r>
              <a:rPr lang="zh-TW" altLang="zh-TW" dirty="0" smtClean="0"/>
              <a:t>部分語料漢字無正規化</a:t>
            </a:r>
          </a:p>
          <a:p>
            <a:pPr lvl="2" eaLnBrk="1" hangingPunct="1"/>
            <a:r>
              <a:rPr lang="zh-TW" altLang="zh-TW" dirty="0" smtClean="0"/>
              <a:t>大部份語</a:t>
            </a:r>
            <a:r>
              <a:rPr lang="zh-TW" altLang="en-US" dirty="0" smtClean="0"/>
              <a:t>對</a:t>
            </a:r>
            <a:r>
              <a:rPr lang="zh-TW" altLang="zh-TW" dirty="0" smtClean="0"/>
              <a:t>料音標標本調，有一部分標變調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語料狀況ㄧ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zh-TW" altLang="en-US" dirty="0" smtClean="0"/>
              <a:t>一個月一期的部落格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對</a:t>
            </a:r>
            <a:r>
              <a:rPr lang="en-US" altLang="zh-TW" dirty="0" smtClean="0"/>
              <a:t>1999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10</a:t>
            </a:r>
            <a:r>
              <a:rPr lang="zh-TW" altLang="en-US" dirty="0" smtClean="0"/>
              <a:t>月到這馬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有華語、有閩南語、</a:t>
            </a:r>
            <a:r>
              <a:rPr lang="zh-TW" altLang="en-US" dirty="0" smtClean="0"/>
              <a:t>有平行語料，嘛有濫做伙的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</a:t>
            </a:r>
            <a:r>
              <a:rPr lang="zh-TW" altLang="en-US" dirty="0" smtClean="0"/>
              <a:t>，會當</a:t>
            </a:r>
            <a:r>
              <a:rPr lang="zh-TW" altLang="en-US" dirty="0" smtClean="0"/>
              <a:t>接受華語詞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/>
              <a:t>聽人講 </a:t>
            </a:r>
            <a:r>
              <a:rPr lang="en-US" altLang="zh-TW" dirty="0" err="1"/>
              <a:t>khah</a:t>
            </a:r>
            <a:r>
              <a:rPr lang="en-US" altLang="zh-TW" dirty="0"/>
              <a:t> </a:t>
            </a:r>
            <a:r>
              <a:rPr lang="zh-TW" altLang="en-US" dirty="0"/>
              <a:t>早有出現過</a:t>
            </a:r>
            <a:r>
              <a:rPr lang="en-US" altLang="zh-TW" dirty="0"/>
              <a:t>『</a:t>
            </a:r>
            <a:r>
              <a:rPr lang="zh-TW" altLang="en-US" dirty="0"/>
              <a:t>小蜜蜂</a:t>
            </a:r>
            <a:r>
              <a:rPr lang="en-US" altLang="zh-TW" dirty="0"/>
              <a:t>』</a:t>
            </a:r>
          </a:p>
          <a:p>
            <a:pPr lvl="2">
              <a:defRPr/>
            </a:pPr>
            <a:r>
              <a:rPr lang="zh-TW" altLang="en-US" dirty="0"/>
              <a:t>我 </a:t>
            </a:r>
            <a:r>
              <a:rPr lang="en-US" altLang="zh-TW" dirty="0" err="1"/>
              <a:t>beh</a:t>
            </a:r>
            <a:r>
              <a:rPr lang="en-US" altLang="zh-TW" dirty="0"/>
              <a:t> </a:t>
            </a:r>
            <a:r>
              <a:rPr lang="en-US" altLang="zh-TW" dirty="0" err="1"/>
              <a:t>tńg</a:t>
            </a:r>
            <a:r>
              <a:rPr lang="en-US" altLang="zh-TW" dirty="0"/>
              <a:t> </a:t>
            </a:r>
            <a:r>
              <a:rPr lang="zh-TW" altLang="en-US" dirty="0"/>
              <a:t>來種作 </a:t>
            </a:r>
            <a:r>
              <a:rPr lang="en-US" altLang="zh-TW" dirty="0"/>
              <a:t>! ── </a:t>
            </a:r>
            <a:r>
              <a:rPr lang="zh-TW" altLang="en-US" dirty="0"/>
              <a:t>記 </a:t>
            </a:r>
            <a:r>
              <a:rPr lang="en-US" altLang="zh-TW" dirty="0"/>
              <a:t>0312 </a:t>
            </a:r>
            <a:r>
              <a:rPr lang="en-US" altLang="zh-TW" dirty="0" err="1"/>
              <a:t>Truku</a:t>
            </a:r>
            <a:r>
              <a:rPr lang="en-US" altLang="zh-TW" dirty="0"/>
              <a:t> </a:t>
            </a:r>
            <a:r>
              <a:rPr lang="zh-TW" altLang="en-US" dirty="0"/>
              <a:t>反亞泥 </a:t>
            </a:r>
            <a:r>
              <a:rPr lang="en-US" altLang="zh-TW" dirty="0"/>
              <a:t>‧ </a:t>
            </a:r>
            <a:r>
              <a:rPr lang="zh-TW" altLang="en-US" dirty="0"/>
              <a:t>還我土地運動</a:t>
            </a:r>
          </a:p>
          <a:p>
            <a:pPr lvl="2">
              <a:defRPr/>
            </a:pPr>
            <a:r>
              <a:rPr lang="zh-TW" altLang="en-US" dirty="0"/>
              <a:t>有台灣味 </a:t>
            </a:r>
            <a:r>
              <a:rPr lang="en-US" altLang="zh-TW" dirty="0"/>
              <a:t>ê </a:t>
            </a:r>
            <a:r>
              <a:rPr lang="zh-TW" altLang="en-US" dirty="0"/>
              <a:t>繪本──</a:t>
            </a:r>
            <a:r>
              <a:rPr lang="en-US" altLang="zh-TW" dirty="0"/>
              <a:t>《</a:t>
            </a:r>
            <a:r>
              <a:rPr lang="zh-TW" altLang="en-US" dirty="0"/>
              <a:t>我和我的腳踏車</a:t>
            </a:r>
            <a:r>
              <a:rPr lang="en-US" altLang="zh-TW" dirty="0"/>
              <a:t>》 </a:t>
            </a:r>
            <a:r>
              <a:rPr lang="en-US" altLang="zh-TW" dirty="0" smtClean="0"/>
              <a:t>.</a:t>
            </a:r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閩南語無</a:t>
            </a:r>
            <a:r>
              <a:rPr lang="zh-TW" altLang="en-US" dirty="0" smtClean="0"/>
              <a:t>六成以上就</a:t>
            </a:r>
            <a:r>
              <a:rPr lang="zh-TW" altLang="en-US" dirty="0" smtClean="0"/>
              <a:t>算是華語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</a:t>
            </a:r>
            <a:r>
              <a:rPr lang="zh-TW" altLang="en-US" dirty="0" smtClean="0"/>
              <a:t>通的</a:t>
            </a:r>
            <a:r>
              <a:rPr lang="zh-TW" altLang="en-US" dirty="0" smtClean="0"/>
              <a:t>算華語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「 </a:t>
            </a:r>
            <a:r>
              <a:rPr lang="zh-TW" altLang="en-US" dirty="0"/>
              <a:t>糟了 ，是工地火燒厝， 緊轉去打 火 ！ 」建設公司 的 工地主任 從手機接到消息，通話結束後就帶著那群混混先離開了。</a:t>
            </a:r>
          </a:p>
          <a:p>
            <a:pPr lvl="2">
              <a:defRPr/>
            </a:pPr>
            <a:r>
              <a:rPr lang="en-US" altLang="zh-TW" dirty="0"/>
              <a:t>『</a:t>
            </a:r>
            <a:r>
              <a:rPr lang="zh-TW" altLang="en-US" dirty="0"/>
              <a:t>聽說妳最近遇到什麼問題 </a:t>
            </a:r>
            <a:r>
              <a:rPr lang="en-US" altLang="zh-TW" dirty="0"/>
              <a:t>, </a:t>
            </a:r>
            <a:r>
              <a:rPr lang="zh-TW" altLang="en-US" dirty="0"/>
              <a:t>是不是 </a:t>
            </a:r>
            <a:r>
              <a:rPr lang="en-US" altLang="zh-TW" dirty="0"/>
              <a:t>? </a:t>
            </a:r>
            <a:r>
              <a:rPr lang="zh-TW" altLang="en-US" dirty="0"/>
              <a:t>怎麼了 </a:t>
            </a:r>
            <a:r>
              <a:rPr lang="en-US" altLang="zh-TW" dirty="0"/>
              <a:t>? 』</a:t>
            </a:r>
            <a:r>
              <a:rPr lang="zh-TW" altLang="en-US" dirty="0"/>
              <a:t>好性地 </a:t>
            </a:r>
            <a:r>
              <a:rPr lang="en-US" altLang="zh-TW" dirty="0"/>
              <a:t>ê QA </a:t>
            </a:r>
            <a:r>
              <a:rPr lang="zh-TW" altLang="en-US" dirty="0"/>
              <a:t>繼續問</a:t>
            </a:r>
            <a:r>
              <a:rPr lang="en-US" altLang="zh-TW" dirty="0"/>
              <a:t>--</a:t>
            </a:r>
            <a:r>
              <a:rPr lang="zh-TW" altLang="en-US" dirty="0"/>
              <a:t>落</a:t>
            </a:r>
            <a:r>
              <a:rPr lang="en-US" altLang="zh-TW" dirty="0"/>
              <a:t>-</a:t>
            </a:r>
            <a:r>
              <a:rPr lang="zh-TW" altLang="en-US" dirty="0"/>
              <a:t>去 </a:t>
            </a:r>
            <a:r>
              <a:rPr lang="en-US" altLang="zh-TW" dirty="0"/>
              <a:t>.</a:t>
            </a:r>
          </a:p>
          <a:p>
            <a:pPr lvl="2">
              <a:defRPr/>
            </a:pPr>
            <a:r>
              <a:rPr lang="zh-TW" altLang="en-US" dirty="0"/>
              <a:t>去越南胡志明市 </a:t>
            </a:r>
            <a:r>
              <a:rPr lang="en-US" altLang="zh-TW" dirty="0"/>
              <a:t>4 </a:t>
            </a:r>
            <a:r>
              <a:rPr lang="zh-TW" altLang="en-US" dirty="0"/>
              <a:t>工／越南胡志明市四日行 </a:t>
            </a:r>
            <a:r>
              <a:rPr lang="en-US" altLang="zh-TW" dirty="0"/>
              <a:t>@</a:t>
            </a:r>
            <a:r>
              <a:rPr lang="en-US" altLang="zh-TW" dirty="0" err="1"/>
              <a:t>Gio̍</a:t>
            </a:r>
            <a:r>
              <a:rPr lang="en-US" altLang="zh-TW" dirty="0" err="1" smtClean="0"/>
              <a:t>k-hōng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判斷語言</a:t>
            </a:r>
            <a:endParaRPr lang="zh-TW" altLang="zh-TW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特徵</a:t>
            </a:r>
            <a:endParaRPr lang="en-US" altLang="zh-TW" smtClean="0"/>
          </a:p>
          <a:p>
            <a:pPr lvl="1"/>
            <a:r>
              <a:rPr lang="zh-TW" altLang="en-US" smtClean="0"/>
              <a:t>連紲分數</a:t>
            </a:r>
            <a:endParaRPr lang="en-US" altLang="zh-TW" smtClean="0"/>
          </a:p>
          <a:p>
            <a:pPr lvl="1"/>
            <a:r>
              <a:rPr lang="zh-TW" altLang="en-US" smtClean="0"/>
              <a:t>斷詞詞數</a:t>
            </a:r>
            <a:endParaRPr lang="en-US" altLang="zh-TW" smtClean="0"/>
          </a:p>
          <a:p>
            <a:pPr lvl="1"/>
            <a:r>
              <a:rPr lang="en-US" altLang="zh-TW" smtClean="0"/>
              <a:t>1~4</a:t>
            </a:r>
            <a:r>
              <a:rPr lang="zh-TW" altLang="en-US" smtClean="0"/>
              <a:t>字詞分別數量</a:t>
            </a:r>
            <a:endParaRPr lang="en-US" altLang="zh-TW" smtClean="0"/>
          </a:p>
          <a:p>
            <a:pPr lvl="1"/>
            <a:r>
              <a:rPr lang="zh-TW" altLang="en-US" smtClean="0"/>
              <a:t>頭前个</a:t>
            </a:r>
            <a:r>
              <a:rPr lang="en-US" altLang="zh-TW" smtClean="0"/>
              <a:t>N</a:t>
            </a:r>
            <a:r>
              <a:rPr lang="zh-TW" altLang="en-US" smtClean="0"/>
              <a:t>特殊定用詞數量</a:t>
            </a:r>
            <a:endParaRPr lang="en-US" altLang="zh-TW" smtClean="0"/>
          </a:p>
          <a:p>
            <a:pPr lvl="2"/>
            <a:r>
              <a:rPr lang="zh-TW" altLang="en-US" smtClean="0"/>
              <a:t>兩種語言選</a:t>
            </a:r>
            <a:r>
              <a:rPr lang="en-US" altLang="zh-TW" smtClean="0"/>
              <a:t>15000</a:t>
            </a:r>
            <a:r>
              <a:rPr lang="zh-TW" altLang="en-US" smtClean="0"/>
              <a:t>个定用詞</a:t>
            </a:r>
            <a:endParaRPr lang="en-US" altLang="zh-TW" smtClean="0"/>
          </a:p>
          <a:p>
            <a:pPr lvl="2"/>
            <a:r>
              <a:rPr lang="zh-TW" altLang="en-US" smtClean="0"/>
              <a:t>揣頭前</a:t>
            </a:r>
            <a:r>
              <a:rPr lang="en-US" altLang="zh-TW" smtClean="0"/>
              <a:t>N</a:t>
            </a:r>
            <a:r>
              <a:rPr lang="zh-TW" altLang="en-US" smtClean="0"/>
              <a:t>个無出現佇對方</a:t>
            </a:r>
            <a:r>
              <a:rPr lang="en-US" altLang="zh-TW" smtClean="0"/>
              <a:t>15000</a:t>
            </a:r>
            <a:r>
              <a:rPr lang="zh-TW" altLang="en-US" smtClean="0"/>
              <a:t>內的定用詞</a:t>
            </a:r>
            <a:endParaRPr lang="en-US" altLang="zh-TW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smtClean="0"/>
              <a:t>常用詞數量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TW" altLang="en-US" dirty="0"/>
              <a:t>訓練語料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1000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8519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439436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 smtClean="0"/>
              <a:t>9368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488844</a:t>
            </a:r>
            <a:r>
              <a:rPr lang="zh-TW" altLang="en-US" dirty="0"/>
              <a:t>詞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試驗語料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 smtClean="0"/>
              <a:t>179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2397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114901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/>
              <a:t>1344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75282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試驗攏總</a:t>
            </a:r>
            <a:r>
              <a:rPr lang="en-US" altLang="zh-TW" dirty="0" smtClean="0"/>
              <a:t>3741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以段做辨識單位</a:t>
            </a:r>
            <a:endParaRPr lang="zh-TW" altLang="en-US" dirty="0"/>
          </a:p>
        </p:txBody>
      </p:sp>
      <p:graphicFrame>
        <p:nvGraphicFramePr>
          <p:cNvPr id="53252" name="圖表 3"/>
          <p:cNvGraphicFramePr>
            <a:graphicFrameLocks/>
          </p:cNvGraphicFramePr>
          <p:nvPr/>
        </p:nvGraphicFramePr>
        <p:xfrm>
          <a:off x="2576513" y="1865313"/>
          <a:ext cx="6197600" cy="416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0" r:id="rId4" imgW="6194073" imgH="4163929" progId="Excel.Chart.8">
                  <p:embed/>
                </p:oleObj>
              </mc:Choice>
              <mc:Fallback>
                <p:oleObj r:id="rId4" imgW="6194073" imgH="4163929" progId="Excel.Chart.8">
                  <p:embed/>
                  <p:pic>
                    <p:nvPicPr>
                      <p:cNvPr id="0" name="圖表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513" y="1865313"/>
                        <a:ext cx="6197600" cy="416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第五節</a:t>
            </a:r>
            <a:r>
              <a:rPr lang="zh-TW" altLang="zh-TW" dirty="0"/>
              <a:t>：</a:t>
            </a:r>
            <a:r>
              <a:rPr lang="zh-TW" altLang="en-US" dirty="0" smtClean="0"/>
              <a:t>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TW" altLang="en-US" dirty="0" smtClean="0"/>
              <a:t>斷詞</a:t>
            </a:r>
            <a:endParaRPr lang="en-US" altLang="zh-TW" dirty="0" smtClean="0"/>
          </a:p>
          <a:p>
            <a:pPr marL="823913" lvl="1" indent="-457200">
              <a:buFont typeface="+mj-lt"/>
              <a:buAutoNum type="arabicPeriod"/>
              <a:defRPr/>
            </a:pPr>
            <a:r>
              <a:rPr lang="zh-TW" altLang="en-US" dirty="0" smtClean="0"/>
              <a:t>用辭典</a:t>
            </a:r>
            <a:r>
              <a:rPr lang="zh-TW" altLang="en-US" dirty="0"/>
              <a:t>照長度</a:t>
            </a:r>
            <a:r>
              <a:rPr lang="zh-TW" altLang="en-US" dirty="0" smtClean="0"/>
              <a:t>斷</a:t>
            </a:r>
            <a:endParaRPr lang="en-US" altLang="zh-TW" dirty="0" smtClean="0"/>
          </a:p>
          <a:p>
            <a:pPr marL="823913" lvl="1" indent="-457200">
              <a:buFont typeface="+mj-lt"/>
              <a:buAutoNum type="arabicPeriod"/>
              <a:defRPr/>
            </a:pPr>
            <a:r>
              <a:rPr lang="zh-TW" altLang="en-US" dirty="0" smtClean="0"/>
              <a:t>用語言模型</a:t>
            </a:r>
            <a:endParaRPr lang="en-US" altLang="zh-TW" dirty="0" smtClean="0"/>
          </a:p>
          <a:p>
            <a:pPr marL="823913" lvl="1" indent="-457200">
              <a:buFont typeface="+mj-lt"/>
              <a:buAutoNum type="arabicPeriod"/>
              <a:defRPr/>
            </a:pPr>
            <a:r>
              <a:rPr lang="zh-TW" altLang="en-US" dirty="0" smtClean="0"/>
              <a:t>斷了閣處理未知詞</a:t>
            </a:r>
            <a:endParaRPr lang="en-US" altLang="zh-TW" dirty="0" smtClean="0"/>
          </a:p>
          <a:p>
            <a:pPr marL="823913" lvl="1" indent="-457200">
              <a:buFont typeface="+mj-lt"/>
              <a:buAutoNum type="arabicPeriod"/>
              <a:defRPr/>
            </a:pPr>
            <a:r>
              <a:rPr lang="zh-TW" altLang="en-US" dirty="0" smtClean="0"/>
              <a:t>詞性斷詞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詞性</a:t>
            </a:r>
            <a:endParaRPr lang="en-US" altLang="zh-TW" dirty="0" smtClean="0"/>
          </a:p>
          <a:p>
            <a:pPr marL="823913" lvl="1" indent="-457200">
              <a:buFont typeface="+mj-lt"/>
              <a:buAutoNum type="arabicPeriod"/>
              <a:defRPr/>
            </a:pPr>
            <a:r>
              <a:rPr lang="zh-TW" altLang="en-US" dirty="0"/>
              <a:t>做粗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閩南語翻譯</a:t>
            </a:r>
            <a:r>
              <a:rPr lang="zh-TW" altLang="en-US" dirty="0" smtClean="0"/>
              <a:t>做華語，</a:t>
            </a:r>
            <a:r>
              <a:rPr lang="zh-TW" altLang="en-US" dirty="0" smtClean="0"/>
              <a:t>閣用中文斷詞</a:t>
            </a:r>
            <a:r>
              <a:rPr lang="en-US" altLang="zh-TW" dirty="0" smtClean="0"/>
              <a:t>(CKIP)</a:t>
            </a:r>
          </a:p>
          <a:p>
            <a:pPr lvl="2">
              <a:defRPr/>
            </a:pPr>
            <a:r>
              <a:rPr lang="zh-TW" altLang="en-US" dirty="0" smtClean="0"/>
              <a:t>用翻譯的對應</a:t>
            </a:r>
            <a:endParaRPr lang="en-US" altLang="zh-TW" dirty="0" smtClean="0"/>
          </a:p>
          <a:p>
            <a:pPr marL="823913" lvl="1" indent="-457200">
              <a:buFont typeface="+mj-lt"/>
              <a:buAutoNum type="arabicPeriod"/>
              <a:defRPr/>
            </a:pPr>
            <a:r>
              <a:rPr lang="zh-TW" altLang="en-US" dirty="0" smtClean="0"/>
              <a:t>定詞性</a:t>
            </a:r>
            <a:endParaRPr lang="en-US" altLang="zh-TW" dirty="0" smtClean="0"/>
          </a:p>
          <a:p>
            <a:pPr marL="823913" lvl="1" indent="-457200">
              <a:buFont typeface="+mj-lt"/>
              <a:buAutoNum type="arabicPeriod"/>
              <a:defRPr/>
            </a:pPr>
            <a:r>
              <a:rPr lang="zh-TW" altLang="en-US" dirty="0" smtClean="0"/>
              <a:t>語言模型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校對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改錯字、整理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語音部分</a:t>
            </a:r>
            <a:endParaRPr lang="zh-TW" altLang="zh-TW" dirty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閩南語變調實作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有的需要詞性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重新訓練ＨＴＳ</a:t>
            </a:r>
          </a:p>
          <a:p>
            <a:pPr lvl="1" eaLnBrk="1" hangingPunct="1"/>
            <a:r>
              <a:rPr lang="zh-TW" altLang="zh-TW" dirty="0" smtClean="0"/>
              <a:t>新的聽打結果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較通用的訓練包</a:t>
            </a:r>
            <a:endParaRPr lang="zh-TW" altLang="zh-TW" dirty="0" smtClean="0"/>
          </a:p>
          <a:p>
            <a:r>
              <a:rPr lang="zh-TW" altLang="zh-TW" dirty="0" smtClean="0"/>
              <a:t>ＨＴＫ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Kaldi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字幕 </a:t>
            </a:r>
            <a:r>
              <a:rPr lang="zh-TW" altLang="en-US" dirty="0" smtClean="0"/>
              <a:t>華語字→閩南語字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華語閩南語</a:t>
            </a:r>
            <a:r>
              <a:rPr lang="zh-TW" altLang="zh-TW" dirty="0" smtClean="0"/>
              <a:t>對齊</a:t>
            </a:r>
            <a:endParaRPr lang="zh-TW" altLang="zh-TW" dirty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有分段先對齊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華語佮</a:t>
            </a:r>
            <a:r>
              <a:rPr lang="zh-TW" altLang="en-US" dirty="0" smtClean="0"/>
              <a:t>閩南語的段對齊了後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標點符號斷句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一句一句對齊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第六節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</a:t>
            </a:r>
            <a:r>
              <a:rPr lang="zh-TW" altLang="zh-TW" dirty="0" smtClean="0"/>
              <a:t>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對齊模型</a:t>
            </a:r>
            <a:r>
              <a:rPr lang="en-US" altLang="zh-TW" dirty="0" smtClean="0"/>
              <a:t>alignment model</a:t>
            </a:r>
          </a:p>
          <a:p>
            <a:pPr lvl="1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詞對應</a:t>
            </a:r>
          </a:p>
          <a:p>
            <a:pPr lvl="1" eaLnBrk="1" hangingPunct="1"/>
            <a:r>
              <a:rPr lang="zh-TW" altLang="zh-TW" dirty="0" smtClean="0"/>
              <a:t>他 打 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我 拍</a:t>
            </a:r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zh-TW" dirty="0" smtClean="0"/>
              <a:t>伊 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拍 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 </a:t>
            </a:r>
            <a:r>
              <a:rPr lang="en-US" altLang="zh-TW" dirty="0" smtClean="0"/>
              <a:t>0-</a:t>
            </a:r>
            <a:r>
              <a:rPr lang="zh-TW" altLang="zh-TW" dirty="0" smtClean="0"/>
              <a:t>共</a:t>
            </a:r>
          </a:p>
          <a:p>
            <a:pPr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1" eaLnBrk="1" hangingPunct="1"/>
            <a:r>
              <a:rPr lang="zh-TW" altLang="zh-TW" dirty="0" smtClean="0"/>
              <a:t>目標語言文句合理性</a:t>
            </a:r>
          </a:p>
          <a:p>
            <a:pPr lvl="1" eaLnBrk="1" hangingPunct="1"/>
            <a:r>
              <a:rPr lang="zh-TW" altLang="en-US" dirty="0" smtClean="0"/>
              <a:t>逐个</a:t>
            </a:r>
            <a:r>
              <a:rPr lang="zh-TW" altLang="zh-TW" dirty="0" smtClean="0"/>
              <a:t>詞往前考慮兩</a:t>
            </a:r>
            <a:r>
              <a:rPr lang="zh-TW" altLang="en-US" dirty="0" smtClean="0"/>
              <a:t>个連紲</a:t>
            </a:r>
            <a:r>
              <a:rPr lang="zh-TW" altLang="zh-TW" dirty="0" smtClean="0"/>
              <a:t>詞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3-grams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1" eaLnBrk="1" hangingPunct="1"/>
            <a:r>
              <a:rPr lang="zh-TW" altLang="zh-TW" dirty="0" smtClean="0"/>
              <a:t>用對齊模型和語言模型</a:t>
            </a:r>
            <a:r>
              <a:rPr lang="zh-TW" altLang="zh-TW" dirty="0" smtClean="0"/>
              <a:t>翻譯</a:t>
            </a:r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改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endParaRPr lang="zh-TW" altLang="zh-TW" dirty="0"/>
          </a:p>
        </p:txBody>
      </p:sp>
      <p:cxnSp>
        <p:nvCxnSpPr>
          <p:cNvPr id="17412" name="AutoShape 4"/>
          <p:cNvCxnSpPr>
            <a:cxnSpLocks noChangeShapeType="1"/>
            <a:stCxn id="17418" idx="2"/>
            <a:endCxn id="17419" idx="0"/>
          </p:cNvCxnSpPr>
          <p:nvPr/>
        </p:nvCxnSpPr>
        <p:spPr bwMode="auto">
          <a:xfrm>
            <a:off x="8301038" y="4691063"/>
            <a:ext cx="0" cy="85796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3" name="AutoShape 5"/>
          <p:cNvCxnSpPr>
            <a:cxnSpLocks noChangeShapeType="1"/>
            <a:stCxn id="17414" idx="2"/>
            <a:endCxn id="17418" idx="0"/>
          </p:cNvCxnSpPr>
          <p:nvPr/>
        </p:nvCxnSpPr>
        <p:spPr bwMode="auto">
          <a:xfrm>
            <a:off x="8301038" y="3532982"/>
            <a:ext cx="0" cy="57070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7831138" y="3010694"/>
            <a:ext cx="93980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輸入</a:t>
            </a:r>
          </a:p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華語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17415" name="AutoShape 8"/>
          <p:cNvSpPr>
            <a:spLocks noChangeArrowheads="1"/>
          </p:cNvSpPr>
          <p:nvPr/>
        </p:nvSpPr>
        <p:spPr bwMode="auto">
          <a:xfrm>
            <a:off x="5565803" y="3526471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sp>
        <p:nvSpPr>
          <p:cNvPr id="17416" name="AutoShape 9"/>
          <p:cNvSpPr>
            <a:spLocks noChangeArrowheads="1"/>
          </p:cNvSpPr>
          <p:nvPr/>
        </p:nvSpPr>
        <p:spPr bwMode="auto">
          <a:xfrm>
            <a:off x="6737333" y="4793028"/>
            <a:ext cx="1417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閩南語模型</a:t>
            </a:r>
          </a:p>
        </p:txBody>
      </p:sp>
      <p:sp>
        <p:nvSpPr>
          <p:cNvPr id="17417" name="AutoShape 10"/>
          <p:cNvSpPr>
            <a:spLocks noChangeArrowheads="1"/>
          </p:cNvSpPr>
          <p:nvPr/>
        </p:nvSpPr>
        <p:spPr bwMode="auto">
          <a:xfrm>
            <a:off x="6743728" y="3628071"/>
            <a:ext cx="982663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17418" name="AutoShape 11"/>
          <p:cNvSpPr>
            <a:spLocks noChangeArrowheads="1"/>
          </p:cNvSpPr>
          <p:nvPr/>
        </p:nvSpPr>
        <p:spPr bwMode="auto">
          <a:xfrm>
            <a:off x="7802563" y="4103688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sp>
        <p:nvSpPr>
          <p:cNvPr id="17419" name="AutoShape 12"/>
          <p:cNvSpPr>
            <a:spLocks noChangeArrowheads="1"/>
          </p:cNvSpPr>
          <p:nvPr/>
        </p:nvSpPr>
        <p:spPr bwMode="auto">
          <a:xfrm>
            <a:off x="7910513" y="5549031"/>
            <a:ext cx="78105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輸出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cxnSp>
        <p:nvCxnSpPr>
          <p:cNvPr id="17420" name="AutoShape 13"/>
          <p:cNvCxnSpPr>
            <a:cxnSpLocks noChangeShapeType="1"/>
            <a:stCxn id="17416" idx="0"/>
            <a:endCxn id="17418" idx="1"/>
          </p:cNvCxnSpPr>
          <p:nvPr/>
        </p:nvCxnSpPr>
        <p:spPr bwMode="auto">
          <a:xfrm flipV="1">
            <a:off x="7446152" y="4397376"/>
            <a:ext cx="356411" cy="39565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7421" name="群組 16"/>
          <p:cNvGrpSpPr>
            <a:grpSpLocks/>
          </p:cNvGrpSpPr>
          <p:nvPr/>
        </p:nvGrpSpPr>
        <p:grpSpPr bwMode="auto">
          <a:xfrm>
            <a:off x="6061246" y="1760538"/>
            <a:ext cx="1482725" cy="946150"/>
            <a:chOff x="6186961" y="4054027"/>
            <a:chExt cx="1481760" cy="946179"/>
          </a:xfrm>
        </p:grpSpPr>
        <p:sp>
          <p:nvSpPr>
            <p:cNvPr id="17428" name="Rectangle 1"/>
            <p:cNvSpPr>
              <a:spLocks noChangeArrowheads="1"/>
            </p:cNvSpPr>
            <p:nvPr/>
          </p:nvSpPr>
          <p:spPr bwMode="auto">
            <a:xfrm>
              <a:off x="6186961" y="4054027"/>
              <a:ext cx="1481760" cy="946179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6358321" y="4238366"/>
              <a:ext cx="1175040" cy="522774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</p:grpSp>
      <p:cxnSp>
        <p:nvCxnSpPr>
          <p:cNvPr id="8214" name="AutoShape 22"/>
          <p:cNvCxnSpPr>
            <a:cxnSpLocks noChangeShapeType="1"/>
            <a:stCxn id="17417" idx="2"/>
            <a:endCxn id="17418" idx="1"/>
          </p:cNvCxnSpPr>
          <p:nvPr/>
        </p:nvCxnSpPr>
        <p:spPr bwMode="auto">
          <a:xfrm>
            <a:off x="7235060" y="4151946"/>
            <a:ext cx="567503" cy="24543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23" name="AutoShape 24"/>
          <p:cNvCxnSpPr>
            <a:cxnSpLocks noChangeShapeType="1"/>
            <a:stCxn id="17429" idx="1"/>
            <a:endCxn id="17424" idx="1"/>
          </p:cNvCxnSpPr>
          <p:nvPr/>
        </p:nvCxnSpPr>
        <p:spPr bwMode="auto">
          <a:xfrm rot="10800000" flipV="1">
            <a:off x="5573594" y="2206250"/>
            <a:ext cx="659124" cy="2865384"/>
          </a:xfrm>
          <a:prstGeom prst="bentConnector3">
            <a:avLst>
              <a:gd name="adj1" fmla="val 134682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24" name="AutoShape 25"/>
          <p:cNvSpPr>
            <a:spLocks noChangeArrowheads="1"/>
          </p:cNvSpPr>
          <p:nvPr/>
        </p:nvSpPr>
        <p:spPr bwMode="auto">
          <a:xfrm>
            <a:off x="5573594" y="4708890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連詞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17425" name="AutoShape 26"/>
          <p:cNvCxnSpPr>
            <a:cxnSpLocks noChangeShapeType="1"/>
            <a:stCxn id="17424" idx="3"/>
            <a:endCxn id="17416" idx="1"/>
          </p:cNvCxnSpPr>
          <p:nvPr/>
        </p:nvCxnSpPr>
        <p:spPr bwMode="auto">
          <a:xfrm flipV="1">
            <a:off x="6403856" y="5054172"/>
            <a:ext cx="333477" cy="17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" name="直線單箭頭接點 23"/>
          <p:cNvCxnSpPr>
            <a:endCxn id="17417" idx="1"/>
          </p:cNvCxnSpPr>
          <p:nvPr/>
        </p:nvCxnSpPr>
        <p:spPr bwMode="auto">
          <a:xfrm>
            <a:off x="6397653" y="3888421"/>
            <a:ext cx="346075" cy="1587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17429" idx="2"/>
          </p:cNvCxnSpPr>
          <p:nvPr/>
        </p:nvCxnSpPr>
        <p:spPr bwMode="auto">
          <a:xfrm rot="5400000">
            <a:off x="5871754" y="2577604"/>
            <a:ext cx="1058842" cy="838893"/>
          </a:xfrm>
          <a:prstGeom prst="bentConnector3">
            <a:avLst/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</a:t>
            </a:r>
            <a:r>
              <a:rPr lang="zh-TW" altLang="zh-TW" dirty="0" smtClean="0"/>
              <a:t>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</a:t>
            </a:r>
            <a:r>
              <a:rPr lang="zh-TW" altLang="zh-TW" dirty="0" smtClean="0"/>
              <a:t>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理想語言模型週期</a:t>
            </a:r>
            <a:endParaRPr lang="zh-TW" altLang="zh-TW"/>
          </a:p>
        </p:txBody>
      </p:sp>
      <p:sp>
        <p:nvSpPr>
          <p:cNvPr id="634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閩南語語言模型</a:t>
            </a:r>
          </a:p>
          <a:p>
            <a:pPr lvl="1" eaLnBrk="1" hangingPunct="1"/>
            <a:r>
              <a:rPr lang="zh-TW" altLang="zh-TW" smtClean="0"/>
              <a:t>先整理平行語料</a:t>
            </a:r>
          </a:p>
          <a:p>
            <a:pPr lvl="2" eaLnBrk="1" hangingPunct="1"/>
            <a:r>
              <a:rPr lang="zh-TW" altLang="zh-TW" smtClean="0"/>
              <a:t>抽出閩南語部分做第一個模型</a:t>
            </a:r>
          </a:p>
          <a:p>
            <a:pPr lvl="1" eaLnBrk="1" hangingPunct="1"/>
            <a:r>
              <a:rPr lang="zh-TW" altLang="zh-TW" smtClean="0"/>
              <a:t>語言模型→加資料→新語言模型→加資料→</a:t>
            </a:r>
            <a:r>
              <a:rPr lang="en-US" altLang="zh-TW" smtClean="0"/>
              <a:t>...</a:t>
            </a:r>
          </a:p>
          <a:p>
            <a:pPr eaLnBrk="1" hangingPunct="1"/>
            <a:r>
              <a:rPr lang="zh-TW" altLang="zh-TW" smtClean="0"/>
              <a:t>愈來愈濟完整閩南語語料</a:t>
            </a:r>
          </a:p>
        </p:txBody>
      </p:sp>
      <p:grpSp>
        <p:nvGrpSpPr>
          <p:cNvPr id="63492" name="Group 3"/>
          <p:cNvGrpSpPr>
            <a:grpSpLocks/>
          </p:cNvGrpSpPr>
          <p:nvPr/>
        </p:nvGrpSpPr>
        <p:grpSpPr bwMode="auto">
          <a:xfrm>
            <a:off x="1949450" y="4503738"/>
            <a:ext cx="4660900" cy="2112962"/>
            <a:chOff x="1354" y="3127"/>
            <a:chExt cx="3236" cy="1467"/>
          </a:xfrm>
        </p:grpSpPr>
        <p:sp>
          <p:nvSpPr>
            <p:cNvPr id="63493" name="AutoShape 4"/>
            <p:cNvSpPr>
              <a:spLocks noChangeArrowheads="1"/>
            </p:cNvSpPr>
            <p:nvPr/>
          </p:nvSpPr>
          <p:spPr bwMode="auto">
            <a:xfrm>
              <a:off x="1901" y="4133"/>
              <a:ext cx="881" cy="40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語言模型</a:t>
              </a:r>
            </a:p>
          </p:txBody>
        </p:sp>
        <p:sp>
          <p:nvSpPr>
            <p:cNvPr id="63494" name="AutoShape 5"/>
            <p:cNvSpPr>
              <a:spLocks noChangeArrowheads="1"/>
            </p:cNvSpPr>
            <p:nvPr/>
          </p:nvSpPr>
          <p:spPr bwMode="auto">
            <a:xfrm>
              <a:off x="1901" y="3186"/>
              <a:ext cx="881" cy="40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閩南語語料</a:t>
              </a:r>
            </a:p>
          </p:txBody>
        </p:sp>
        <p:sp>
          <p:nvSpPr>
            <p:cNvPr id="63495" name="AutoShape 6"/>
            <p:cNvSpPr>
              <a:spLocks noChangeArrowheads="1"/>
            </p:cNvSpPr>
            <p:nvPr/>
          </p:nvSpPr>
          <p:spPr bwMode="auto">
            <a:xfrm>
              <a:off x="3700" y="4074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閩南語斷詞</a:t>
              </a:r>
            </a:p>
          </p:txBody>
        </p:sp>
        <p:cxnSp>
          <p:nvCxnSpPr>
            <p:cNvPr id="63496" name="AutoShape 7"/>
            <p:cNvCxnSpPr>
              <a:cxnSpLocks noChangeShapeType="1"/>
              <a:stCxn id="63494" idx="2"/>
              <a:endCxn id="63493" idx="0"/>
            </p:cNvCxnSpPr>
            <p:nvPr/>
          </p:nvCxnSpPr>
          <p:spPr bwMode="auto">
            <a:xfrm>
              <a:off x="2342" y="3590"/>
              <a:ext cx="0" cy="5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3497" name="AutoShape 8"/>
            <p:cNvCxnSpPr>
              <a:cxnSpLocks noChangeShapeType="1"/>
              <a:stCxn id="63495" idx="0"/>
              <a:endCxn id="63499" idx="2"/>
            </p:cNvCxnSpPr>
            <p:nvPr/>
          </p:nvCxnSpPr>
          <p:spPr bwMode="auto">
            <a:xfrm flipV="1">
              <a:off x="4146" y="3649"/>
              <a:ext cx="0" cy="42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3498" name="AutoShape 9"/>
            <p:cNvCxnSpPr>
              <a:cxnSpLocks noChangeShapeType="1"/>
              <a:stCxn id="63493" idx="3"/>
              <a:endCxn id="63495" idx="1"/>
            </p:cNvCxnSpPr>
            <p:nvPr/>
          </p:nvCxnSpPr>
          <p:spPr bwMode="auto">
            <a:xfrm>
              <a:off x="2783" y="4335"/>
              <a:ext cx="91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3499" name="AutoShape 10"/>
            <p:cNvSpPr>
              <a:spLocks noChangeArrowheads="1"/>
            </p:cNvSpPr>
            <p:nvPr/>
          </p:nvSpPr>
          <p:spPr bwMode="auto">
            <a:xfrm>
              <a:off x="3700" y="3127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人工確認</a:t>
              </a:r>
            </a:p>
          </p:txBody>
        </p:sp>
        <p:cxnSp>
          <p:nvCxnSpPr>
            <p:cNvPr id="63500" name="AutoShape 11"/>
            <p:cNvCxnSpPr>
              <a:cxnSpLocks noChangeShapeType="1"/>
              <a:stCxn id="63499" idx="1"/>
              <a:endCxn id="63494" idx="3"/>
            </p:cNvCxnSpPr>
            <p:nvPr/>
          </p:nvCxnSpPr>
          <p:spPr bwMode="auto">
            <a:xfrm flipH="1">
              <a:off x="2783" y="3388"/>
              <a:ext cx="91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3501" name="AutoShape 12"/>
            <p:cNvCxnSpPr>
              <a:cxnSpLocks noChangeShapeType="1"/>
              <a:endCxn id="63494" idx="1"/>
            </p:cNvCxnSpPr>
            <p:nvPr/>
          </p:nvCxnSpPr>
          <p:spPr bwMode="auto">
            <a:xfrm>
              <a:off x="1354" y="3388"/>
              <a:ext cx="546" cy="0"/>
            </a:xfrm>
            <a:prstGeom prst="straightConnector1">
              <a:avLst/>
            </a:prstGeom>
            <a:noFill/>
            <a:ln w="720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附錄三：閩南語</a:t>
            </a:r>
            <a:r>
              <a:rPr lang="zh-TW" altLang="zh-TW" dirty="0" smtClean="0"/>
              <a:t>翻</a:t>
            </a:r>
            <a:r>
              <a:rPr lang="zh-TW" altLang="en-US" dirty="0" smtClean="0"/>
              <a:t>華語</a:t>
            </a:r>
            <a:endParaRPr lang="zh-TW" altLang="zh-TW" dirty="0"/>
          </a:p>
        </p:txBody>
      </p:sp>
      <p:sp>
        <p:nvSpPr>
          <p:cNvPr id="491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翻譯流程</a:t>
            </a:r>
          </a:p>
          <a:p>
            <a:pPr lvl="1" eaLnBrk="1" hangingPunct="1">
              <a:defRPr/>
            </a:pPr>
            <a:r>
              <a:rPr lang="zh-TW" altLang="zh-TW" dirty="0" smtClean="0"/>
              <a:t>平行語料</a:t>
            </a:r>
          </a:p>
          <a:p>
            <a:pPr lvl="2" eaLnBrk="1" hangingPunct="1">
              <a:defRPr/>
            </a:pPr>
            <a:r>
              <a:rPr lang="zh-TW" altLang="zh-TW" dirty="0" smtClean="0"/>
              <a:t>音標有斷詞資訊</a:t>
            </a:r>
          </a:p>
          <a:p>
            <a:pPr lvl="2" eaLnBrk="1" hangingPunct="1">
              <a:defRPr/>
            </a:pPr>
            <a:r>
              <a:rPr lang="zh-TW" altLang="zh-TW" dirty="0" smtClean="0"/>
              <a:t>教育部辭典</a:t>
            </a:r>
          </a:p>
          <a:p>
            <a:pPr lvl="3" eaLnBrk="1" hangingPunct="1">
              <a:defRPr/>
            </a:pPr>
            <a:r>
              <a:rPr lang="zh-TW" altLang="zh-TW" dirty="0" smtClean="0"/>
              <a:t>一對一</a:t>
            </a:r>
          </a:p>
          <a:p>
            <a:pPr lvl="2" eaLnBrk="1" hangingPunct="1">
              <a:defRPr/>
            </a:pPr>
            <a:r>
              <a:rPr lang="zh-TW" altLang="zh-TW" dirty="0" smtClean="0"/>
              <a:t>陳孟彰老師的語料庫</a:t>
            </a:r>
          </a:p>
          <a:p>
            <a:pPr lvl="3" eaLnBrk="1" hangingPunct="1">
              <a:defRPr/>
            </a:pPr>
            <a:r>
              <a:rPr lang="zh-TW" altLang="zh-TW" dirty="0" smtClean="0"/>
              <a:t>半自動轉一對一</a:t>
            </a:r>
          </a:p>
          <a:p>
            <a:pPr lvl="3" eaLnBrk="1" hangingPunct="1">
              <a:defRPr/>
            </a:pPr>
            <a:r>
              <a:rPr lang="zh-TW" altLang="zh-TW" dirty="0" smtClean="0"/>
              <a:t>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r>
              <a:rPr lang="zh-TW" altLang="zh-TW" dirty="0" smtClean="0"/>
              <a:t>可參照</a:t>
            </a:r>
          </a:p>
          <a:p>
            <a:pPr lvl="4" eaLnBrk="1" hangingPunct="1">
              <a:defRPr/>
            </a:pPr>
            <a:r>
              <a:rPr lang="zh-TW" altLang="zh-TW" dirty="0" smtClean="0"/>
              <a:t>大多</a:t>
            </a:r>
            <a:r>
              <a:rPr lang="zh-TW" altLang="zh-TW" dirty="0" smtClean="0"/>
              <a:t>照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處理翻譯輸入</a:t>
            </a:r>
          </a:p>
          <a:p>
            <a:pPr lvl="2" eaLnBrk="1" hangingPunct="1">
              <a:defRPr/>
            </a:pPr>
            <a:r>
              <a:rPr lang="zh-TW" altLang="zh-TW" dirty="0" smtClean="0"/>
              <a:t>輸入的形式</a:t>
            </a:r>
          </a:p>
          <a:p>
            <a:pPr lvl="3" eaLnBrk="1" hangingPunct="1">
              <a:defRPr/>
            </a:pPr>
            <a:r>
              <a:rPr lang="zh-TW" altLang="zh-TW" dirty="0" smtClean="0"/>
              <a:t>全漢、漢羅、全羅、一對一</a:t>
            </a:r>
          </a:p>
          <a:p>
            <a:pPr lvl="2" eaLnBrk="1" hangingPunct="1">
              <a:defRPr/>
            </a:pPr>
            <a:r>
              <a:rPr lang="zh-TW" altLang="zh-TW" dirty="0" smtClean="0"/>
              <a:t>需斷詞正規化成</a:t>
            </a:r>
          </a:p>
          <a:p>
            <a:pPr lvl="3" eaLnBrk="1" hangingPunct="1">
              <a:defRPr/>
            </a:pPr>
            <a:r>
              <a:rPr lang="zh-TW" altLang="zh-TW" dirty="0" smtClean="0"/>
              <a:t>全羅、一對一</a:t>
            </a:r>
          </a:p>
          <a:p>
            <a:pPr lvl="1" eaLnBrk="1" hangingPunct="1">
              <a:defRPr/>
            </a:pPr>
            <a:r>
              <a:rPr lang="zh-TW" altLang="zh-TW" dirty="0" smtClean="0"/>
              <a:t>算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</a:t>
            </a:r>
            <a:r>
              <a:rPr lang="zh-TW" altLang="zh-TW" dirty="0" smtClean="0"/>
              <a:t>語言模型</a:t>
            </a:r>
            <a:endParaRPr lang="zh-TW" altLang="zh-TW" dirty="0"/>
          </a:p>
        </p:txBody>
      </p:sp>
      <p:cxnSp>
        <p:nvCxnSpPr>
          <p:cNvPr id="66564" name="AutoShape 3"/>
          <p:cNvCxnSpPr>
            <a:cxnSpLocks noChangeShapeType="1"/>
            <a:stCxn id="66571" idx="2"/>
            <a:endCxn id="66572" idx="0"/>
          </p:cNvCxnSpPr>
          <p:nvPr/>
        </p:nvCxnSpPr>
        <p:spPr bwMode="auto">
          <a:xfrm>
            <a:off x="8580438" y="4691063"/>
            <a:ext cx="1587" cy="3238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565" name="AutoShape 4"/>
          <p:cNvCxnSpPr>
            <a:cxnSpLocks noChangeShapeType="1"/>
            <a:stCxn id="66566" idx="2"/>
            <a:endCxn id="66571" idx="0"/>
          </p:cNvCxnSpPr>
          <p:nvPr/>
        </p:nvCxnSpPr>
        <p:spPr bwMode="auto">
          <a:xfrm>
            <a:off x="8580438" y="1970088"/>
            <a:ext cx="1587" cy="2133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6566" name="AutoShape 5"/>
          <p:cNvSpPr>
            <a:spLocks noChangeArrowheads="1"/>
          </p:cNvSpPr>
          <p:nvPr/>
        </p:nvSpPr>
        <p:spPr bwMode="auto">
          <a:xfrm>
            <a:off x="8110538" y="1447800"/>
            <a:ext cx="94138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輸入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66567" name="AutoShape 6"/>
          <p:cNvSpPr>
            <a:spLocks noChangeArrowheads="1"/>
          </p:cNvSpPr>
          <p:nvPr/>
        </p:nvSpPr>
        <p:spPr bwMode="auto">
          <a:xfrm>
            <a:off x="5106988" y="1812925"/>
            <a:ext cx="1285875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閩南語斷詞</a:t>
            </a:r>
          </a:p>
        </p:txBody>
      </p:sp>
      <p:sp>
        <p:nvSpPr>
          <p:cNvPr id="66568" name="AutoShape 7"/>
          <p:cNvSpPr>
            <a:spLocks noChangeArrowheads="1"/>
          </p:cNvSpPr>
          <p:nvPr/>
        </p:nvSpPr>
        <p:spPr bwMode="auto">
          <a:xfrm>
            <a:off x="5997575" y="3222625"/>
            <a:ext cx="830263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</a:p>
        </p:txBody>
      </p:sp>
      <p:sp>
        <p:nvSpPr>
          <p:cNvPr id="66569" name="AutoShape 8"/>
          <p:cNvSpPr>
            <a:spLocks noChangeArrowheads="1"/>
          </p:cNvSpPr>
          <p:nvPr/>
        </p:nvSpPr>
        <p:spPr bwMode="auto">
          <a:xfrm>
            <a:off x="6659563" y="5946775"/>
            <a:ext cx="14176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華語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語言模型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66570" name="AutoShape 9"/>
          <p:cNvSpPr>
            <a:spLocks noChangeArrowheads="1"/>
          </p:cNvSpPr>
          <p:nvPr/>
        </p:nvSpPr>
        <p:spPr bwMode="auto">
          <a:xfrm>
            <a:off x="7075488" y="3325813"/>
            <a:ext cx="1306512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平行對齊語料</a:t>
            </a:r>
          </a:p>
        </p:txBody>
      </p:sp>
      <p:sp>
        <p:nvSpPr>
          <p:cNvPr id="66571" name="AutoShape 10"/>
          <p:cNvSpPr>
            <a:spLocks noChangeArrowheads="1"/>
          </p:cNvSpPr>
          <p:nvPr/>
        </p:nvSpPr>
        <p:spPr bwMode="auto">
          <a:xfrm>
            <a:off x="8081963" y="4103688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解碼</a:t>
            </a:r>
          </a:p>
        </p:txBody>
      </p:sp>
      <p:sp>
        <p:nvSpPr>
          <p:cNvPr id="66572" name="AutoShape 11"/>
          <p:cNvSpPr>
            <a:spLocks noChangeArrowheads="1"/>
          </p:cNvSpPr>
          <p:nvPr/>
        </p:nvSpPr>
        <p:spPr bwMode="auto">
          <a:xfrm>
            <a:off x="8189913" y="5013325"/>
            <a:ext cx="7826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輸出</a:t>
            </a:r>
          </a:p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華語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66573" name="AutoShape 12"/>
          <p:cNvCxnSpPr>
            <a:cxnSpLocks noChangeShapeType="1"/>
            <a:stCxn id="66569" idx="0"/>
            <a:endCxn id="66571" idx="1"/>
          </p:cNvCxnSpPr>
          <p:nvPr/>
        </p:nvCxnSpPr>
        <p:spPr bwMode="auto">
          <a:xfrm flipV="1">
            <a:off x="7369175" y="4397375"/>
            <a:ext cx="712788" cy="1547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6574" name="AutoShape 13"/>
          <p:cNvSpPr>
            <a:spLocks noChangeArrowheads="1"/>
          </p:cNvSpPr>
          <p:nvPr/>
        </p:nvSpPr>
        <p:spPr bwMode="auto">
          <a:xfrm>
            <a:off x="4313238" y="3325813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華語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閩南語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66575" name="AutoShape 14"/>
          <p:cNvSpPr>
            <a:spLocks noChangeArrowheads="1"/>
          </p:cNvSpPr>
          <p:nvPr/>
        </p:nvSpPr>
        <p:spPr bwMode="auto">
          <a:xfrm>
            <a:off x="5106988" y="4308475"/>
            <a:ext cx="1285875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中研院</a:t>
            </a:r>
          </a:p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華語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斷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詞</a:t>
            </a:r>
          </a:p>
        </p:txBody>
      </p:sp>
      <p:sp>
        <p:nvSpPr>
          <p:cNvPr id="66576" name="AutoShape 15"/>
          <p:cNvSpPr>
            <a:spLocks noChangeArrowheads="1"/>
          </p:cNvSpPr>
          <p:nvPr/>
        </p:nvSpPr>
        <p:spPr bwMode="auto">
          <a:xfrm>
            <a:off x="4192588" y="5946775"/>
            <a:ext cx="141605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中研院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平衡語料庫</a:t>
            </a:r>
          </a:p>
        </p:txBody>
      </p:sp>
      <p:cxnSp>
        <p:nvCxnSpPr>
          <p:cNvPr id="66577" name="AutoShape 16"/>
          <p:cNvCxnSpPr>
            <a:cxnSpLocks noChangeShapeType="1"/>
            <a:stCxn id="66576" idx="3"/>
            <a:endCxn id="66569" idx="1"/>
          </p:cNvCxnSpPr>
          <p:nvPr/>
        </p:nvCxnSpPr>
        <p:spPr bwMode="auto">
          <a:xfrm>
            <a:off x="5608638" y="6207125"/>
            <a:ext cx="1050925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578" name="AutoShape 17"/>
          <p:cNvCxnSpPr>
            <a:cxnSpLocks noChangeShapeType="1"/>
            <a:stCxn id="66574" idx="3"/>
            <a:endCxn id="66568" idx="1"/>
          </p:cNvCxnSpPr>
          <p:nvPr/>
        </p:nvCxnSpPr>
        <p:spPr bwMode="auto">
          <a:xfrm>
            <a:off x="5487988" y="3586163"/>
            <a:ext cx="509587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579" name="AutoShape 18"/>
          <p:cNvCxnSpPr>
            <a:cxnSpLocks noChangeShapeType="1"/>
            <a:stCxn id="66570" idx="1"/>
            <a:endCxn id="66570" idx="1"/>
          </p:cNvCxnSpPr>
          <p:nvPr/>
        </p:nvCxnSpPr>
        <p:spPr bwMode="auto">
          <a:xfrm>
            <a:off x="7075488" y="3586163"/>
            <a:ext cx="1587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580" name="AutoShape 19"/>
          <p:cNvCxnSpPr>
            <a:cxnSpLocks noChangeShapeType="1"/>
            <a:stCxn id="66575" idx="0"/>
          </p:cNvCxnSpPr>
          <p:nvPr/>
        </p:nvCxnSpPr>
        <p:spPr bwMode="auto">
          <a:xfrm flipH="1" flipV="1">
            <a:off x="5741988" y="3586163"/>
            <a:ext cx="7937" cy="7223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581" name="AutoShape 20"/>
          <p:cNvCxnSpPr>
            <a:cxnSpLocks noChangeShapeType="1"/>
            <a:stCxn id="66567" idx="3"/>
          </p:cNvCxnSpPr>
          <p:nvPr/>
        </p:nvCxnSpPr>
        <p:spPr bwMode="auto">
          <a:xfrm>
            <a:off x="6392863" y="2189163"/>
            <a:ext cx="2187575" cy="8477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582" name="AutoShape 21"/>
          <p:cNvCxnSpPr>
            <a:cxnSpLocks noChangeShapeType="1"/>
            <a:stCxn id="66570" idx="2"/>
            <a:endCxn id="66571" idx="1"/>
          </p:cNvCxnSpPr>
          <p:nvPr/>
        </p:nvCxnSpPr>
        <p:spPr bwMode="auto">
          <a:xfrm>
            <a:off x="7729538" y="3848100"/>
            <a:ext cx="352425" cy="550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583" name="AutoShape 22"/>
          <p:cNvCxnSpPr>
            <a:cxnSpLocks noChangeShapeType="1"/>
            <a:stCxn id="66568" idx="3"/>
          </p:cNvCxnSpPr>
          <p:nvPr/>
        </p:nvCxnSpPr>
        <p:spPr bwMode="auto">
          <a:xfrm>
            <a:off x="6827838" y="3586163"/>
            <a:ext cx="249237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6584" name="Rectangle 23"/>
          <p:cNvSpPr>
            <a:spLocks noChangeArrowheads="1"/>
          </p:cNvSpPr>
          <p:nvPr/>
        </p:nvSpPr>
        <p:spPr bwMode="auto">
          <a:xfrm>
            <a:off x="4881563" y="1687513"/>
            <a:ext cx="1755775" cy="1042987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6585" name="Rectangle 24"/>
          <p:cNvSpPr>
            <a:spLocks noChangeArrowheads="1"/>
          </p:cNvSpPr>
          <p:nvPr/>
        </p:nvSpPr>
        <p:spPr bwMode="auto">
          <a:xfrm>
            <a:off x="4141788" y="3141663"/>
            <a:ext cx="1481137" cy="946150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閩南語斷詞及標音</a:t>
            </a:r>
            <a:endParaRPr lang="zh-TW" altLang="zh-TW"/>
          </a:p>
        </p:txBody>
      </p:sp>
      <p:sp>
        <p:nvSpPr>
          <p:cNvPr id="675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平行語料有翻譯的機率</a:t>
            </a:r>
          </a:p>
          <a:p>
            <a:pPr lvl="1" eaLnBrk="1" hangingPunct="1"/>
            <a:r>
              <a:rPr lang="zh-TW" altLang="zh-TW" dirty="0" smtClean="0"/>
              <a:t>會當選到比較好的詞</a:t>
            </a:r>
          </a:p>
          <a:p>
            <a:pPr eaLnBrk="1" hangingPunct="1"/>
            <a:r>
              <a:rPr lang="zh-TW" altLang="zh-TW" dirty="0" smtClean="0"/>
              <a:t>閩南語辭典挑</a:t>
            </a:r>
            <a:r>
              <a:rPr lang="zh-TW" altLang="zh-TW" dirty="0" smtClean="0"/>
              <a:t>對應</a:t>
            </a:r>
            <a:r>
              <a:rPr lang="zh-TW" altLang="en-US" dirty="0" smtClean="0"/>
              <a:t>華語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若無平行語料</a:t>
            </a:r>
          </a:p>
          <a:p>
            <a:pPr eaLnBrk="1" hangingPunct="1"/>
            <a:r>
              <a:rPr lang="zh-TW" altLang="zh-TW" dirty="0" smtClean="0"/>
              <a:t>從字典一字一字翻</a:t>
            </a:r>
          </a:p>
          <a:p>
            <a:pPr lvl="1" eaLnBrk="1" hangingPunct="1"/>
            <a:r>
              <a:rPr lang="zh-TW" altLang="zh-TW" dirty="0" smtClean="0"/>
              <a:t>連辭典攏無</a:t>
            </a:r>
          </a:p>
        </p:txBody>
      </p:sp>
      <p:cxnSp>
        <p:nvCxnSpPr>
          <p:cNvPr id="67588" name="AutoShape 3"/>
          <p:cNvCxnSpPr>
            <a:cxnSpLocks noChangeShapeType="1"/>
            <a:stCxn id="67590" idx="3"/>
            <a:endCxn id="67591" idx="1"/>
          </p:cNvCxnSpPr>
          <p:nvPr/>
        </p:nvCxnSpPr>
        <p:spPr bwMode="auto">
          <a:xfrm>
            <a:off x="1619250" y="5275263"/>
            <a:ext cx="307975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589" name="AutoShape 4"/>
          <p:cNvSpPr>
            <a:spLocks noChangeArrowheads="1"/>
          </p:cNvSpPr>
          <p:nvPr/>
        </p:nvSpPr>
        <p:spPr bwMode="auto">
          <a:xfrm>
            <a:off x="1781175" y="6132513"/>
            <a:ext cx="1311275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67590" name="AutoShape 5"/>
          <p:cNvSpPr>
            <a:spLocks noChangeArrowheads="1"/>
          </p:cNvSpPr>
          <p:nvPr/>
        </p:nvSpPr>
        <p:spPr bwMode="auto">
          <a:xfrm>
            <a:off x="312738" y="5013325"/>
            <a:ext cx="1306512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67591" name="AutoShape 6"/>
          <p:cNvSpPr>
            <a:spLocks noChangeArrowheads="1"/>
          </p:cNvSpPr>
          <p:nvPr/>
        </p:nvSpPr>
        <p:spPr bwMode="auto">
          <a:xfrm>
            <a:off x="1925638" y="4981575"/>
            <a:ext cx="996950" cy="5857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代換</a:t>
            </a:r>
          </a:p>
        </p:txBody>
      </p:sp>
      <p:sp>
        <p:nvSpPr>
          <p:cNvPr id="67592" name="AutoShape 7"/>
          <p:cNvSpPr>
            <a:spLocks noChangeArrowheads="1"/>
          </p:cNvSpPr>
          <p:nvPr/>
        </p:nvSpPr>
        <p:spPr bwMode="auto">
          <a:xfrm>
            <a:off x="8039100" y="5013325"/>
            <a:ext cx="9731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華語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67593" name="AutoShape 8"/>
          <p:cNvCxnSpPr>
            <a:cxnSpLocks noChangeShapeType="1"/>
            <a:stCxn id="67589" idx="0"/>
            <a:endCxn id="67591" idx="2"/>
          </p:cNvCxnSpPr>
          <p:nvPr/>
        </p:nvCxnSpPr>
        <p:spPr bwMode="auto">
          <a:xfrm flipH="1" flipV="1">
            <a:off x="2425700" y="5567363"/>
            <a:ext cx="11113" cy="565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594" name="AutoShape 9"/>
          <p:cNvSpPr>
            <a:spLocks noChangeArrowheads="1"/>
          </p:cNvSpPr>
          <p:nvPr/>
        </p:nvSpPr>
        <p:spPr bwMode="auto">
          <a:xfrm>
            <a:off x="3232150" y="4981575"/>
            <a:ext cx="998538" cy="5857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代換</a:t>
            </a:r>
          </a:p>
        </p:txBody>
      </p:sp>
      <p:sp>
        <p:nvSpPr>
          <p:cNvPr id="67595" name="AutoShape 10"/>
          <p:cNvSpPr>
            <a:spLocks noChangeArrowheads="1"/>
          </p:cNvSpPr>
          <p:nvPr/>
        </p:nvSpPr>
        <p:spPr bwMode="auto">
          <a:xfrm>
            <a:off x="4537075" y="4981575"/>
            <a:ext cx="998538" cy="5857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代換</a:t>
            </a:r>
          </a:p>
        </p:txBody>
      </p:sp>
      <p:sp>
        <p:nvSpPr>
          <p:cNvPr id="67596" name="AutoShape 11"/>
          <p:cNvSpPr>
            <a:spLocks noChangeArrowheads="1"/>
          </p:cNvSpPr>
          <p:nvPr/>
        </p:nvSpPr>
        <p:spPr bwMode="auto">
          <a:xfrm>
            <a:off x="5845175" y="4981575"/>
            <a:ext cx="1889125" cy="5857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維特比（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Viterbi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）</a:t>
            </a:r>
          </a:p>
        </p:txBody>
      </p:sp>
      <p:sp>
        <p:nvSpPr>
          <p:cNvPr id="67597" name="AutoShape 12"/>
          <p:cNvSpPr>
            <a:spLocks noChangeArrowheads="1"/>
          </p:cNvSpPr>
          <p:nvPr/>
        </p:nvSpPr>
        <p:spPr bwMode="auto">
          <a:xfrm>
            <a:off x="6200775" y="6118225"/>
            <a:ext cx="117475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語言模型</a:t>
            </a:r>
          </a:p>
        </p:txBody>
      </p:sp>
      <p:sp>
        <p:nvSpPr>
          <p:cNvPr id="67598" name="AutoShape 13"/>
          <p:cNvSpPr>
            <a:spLocks noChangeArrowheads="1"/>
          </p:cNvSpPr>
          <p:nvPr/>
        </p:nvSpPr>
        <p:spPr bwMode="auto">
          <a:xfrm>
            <a:off x="3262313" y="6132513"/>
            <a:ext cx="938212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辭典</a:t>
            </a:r>
          </a:p>
        </p:txBody>
      </p:sp>
      <p:sp>
        <p:nvSpPr>
          <p:cNvPr id="67599" name="AutoShape 14"/>
          <p:cNvSpPr>
            <a:spLocks noChangeArrowheads="1"/>
          </p:cNvSpPr>
          <p:nvPr/>
        </p:nvSpPr>
        <p:spPr bwMode="auto">
          <a:xfrm>
            <a:off x="4664075" y="6132513"/>
            <a:ext cx="746125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字典</a:t>
            </a:r>
          </a:p>
        </p:txBody>
      </p:sp>
      <p:cxnSp>
        <p:nvCxnSpPr>
          <p:cNvPr id="67600" name="AutoShape 15"/>
          <p:cNvCxnSpPr>
            <a:cxnSpLocks noChangeShapeType="1"/>
            <a:stCxn id="67598" idx="0"/>
            <a:endCxn id="67594" idx="2"/>
          </p:cNvCxnSpPr>
          <p:nvPr/>
        </p:nvCxnSpPr>
        <p:spPr bwMode="auto">
          <a:xfrm flipV="1">
            <a:off x="3730625" y="5567363"/>
            <a:ext cx="1588" cy="565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601" name="AutoShape 16"/>
          <p:cNvCxnSpPr>
            <a:cxnSpLocks noChangeShapeType="1"/>
            <a:stCxn id="67599" idx="0"/>
            <a:endCxn id="67595" idx="2"/>
          </p:cNvCxnSpPr>
          <p:nvPr/>
        </p:nvCxnSpPr>
        <p:spPr bwMode="auto">
          <a:xfrm flipV="1">
            <a:off x="5037138" y="5567363"/>
            <a:ext cx="1587" cy="565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602" name="AutoShape 17"/>
          <p:cNvCxnSpPr>
            <a:cxnSpLocks noChangeShapeType="1"/>
            <a:stCxn id="67597" idx="0"/>
            <a:endCxn id="67596" idx="2"/>
          </p:cNvCxnSpPr>
          <p:nvPr/>
        </p:nvCxnSpPr>
        <p:spPr bwMode="auto">
          <a:xfrm flipV="1">
            <a:off x="6788150" y="5565775"/>
            <a:ext cx="1588" cy="550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603" name="AutoShape 18"/>
          <p:cNvCxnSpPr>
            <a:cxnSpLocks noChangeShapeType="1"/>
            <a:stCxn id="67591" idx="0"/>
            <a:endCxn id="67596" idx="1"/>
          </p:cNvCxnSpPr>
          <p:nvPr/>
        </p:nvCxnSpPr>
        <p:spPr bwMode="auto">
          <a:xfrm>
            <a:off x="2425700" y="4981575"/>
            <a:ext cx="3419475" cy="292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604" name="AutoShape 19"/>
          <p:cNvCxnSpPr>
            <a:cxnSpLocks noChangeShapeType="1"/>
            <a:stCxn id="67594" idx="0"/>
            <a:endCxn id="67596" idx="1"/>
          </p:cNvCxnSpPr>
          <p:nvPr/>
        </p:nvCxnSpPr>
        <p:spPr bwMode="auto">
          <a:xfrm>
            <a:off x="3730625" y="4981575"/>
            <a:ext cx="2112963" cy="292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605" name="AutoShape 20"/>
          <p:cNvCxnSpPr>
            <a:cxnSpLocks noChangeShapeType="1"/>
            <a:stCxn id="67595" idx="0"/>
            <a:endCxn id="67596" idx="1"/>
          </p:cNvCxnSpPr>
          <p:nvPr/>
        </p:nvCxnSpPr>
        <p:spPr bwMode="auto">
          <a:xfrm>
            <a:off x="5037138" y="4981575"/>
            <a:ext cx="808037" cy="292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606" name="AutoShape 21"/>
          <p:cNvCxnSpPr>
            <a:cxnSpLocks noChangeShapeType="1"/>
            <a:stCxn id="67591" idx="3"/>
            <a:endCxn id="67594" idx="1"/>
          </p:cNvCxnSpPr>
          <p:nvPr/>
        </p:nvCxnSpPr>
        <p:spPr bwMode="auto">
          <a:xfrm>
            <a:off x="2924175" y="5275263"/>
            <a:ext cx="307975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607" name="AutoShape 22"/>
          <p:cNvCxnSpPr>
            <a:cxnSpLocks noChangeShapeType="1"/>
            <a:stCxn id="67594" idx="3"/>
            <a:endCxn id="67595" idx="1"/>
          </p:cNvCxnSpPr>
          <p:nvPr/>
        </p:nvCxnSpPr>
        <p:spPr bwMode="auto">
          <a:xfrm>
            <a:off x="4230688" y="5273675"/>
            <a:ext cx="307975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608" name="AutoShape 23"/>
          <p:cNvCxnSpPr>
            <a:cxnSpLocks noChangeShapeType="1"/>
            <a:stCxn id="67596" idx="3"/>
            <a:endCxn id="67592" idx="1"/>
          </p:cNvCxnSpPr>
          <p:nvPr/>
        </p:nvCxnSpPr>
        <p:spPr bwMode="auto">
          <a:xfrm>
            <a:off x="7732713" y="5273675"/>
            <a:ext cx="306387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支援漢羅的語言模型</a:t>
            </a:r>
            <a:endParaRPr lang="zh-TW" altLang="zh-TW"/>
          </a:p>
        </p:txBody>
      </p:sp>
      <p:sp>
        <p:nvSpPr>
          <p:cNvPr id="6861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目前想法</a:t>
            </a:r>
          </a:p>
          <a:p>
            <a:pPr lvl="1" eaLnBrk="1" hangingPunct="1"/>
            <a:r>
              <a:rPr lang="zh-TW" altLang="zh-TW" smtClean="0"/>
              <a:t>語料放進語言模型</a:t>
            </a:r>
          </a:p>
          <a:p>
            <a:pPr lvl="2" eaLnBrk="1" hangingPunct="1"/>
            <a:r>
              <a:rPr lang="zh-TW" altLang="zh-TW" smtClean="0"/>
              <a:t>全漢、漢羅</a:t>
            </a:r>
          </a:p>
          <a:p>
            <a:pPr lvl="3" eaLnBrk="1" hangingPunct="1"/>
            <a:r>
              <a:rPr lang="zh-TW" altLang="zh-TW" smtClean="0"/>
              <a:t>事先斷詞成一對一</a:t>
            </a:r>
          </a:p>
          <a:p>
            <a:pPr lvl="2" eaLnBrk="1" hangingPunct="1"/>
            <a:r>
              <a:rPr lang="zh-TW" altLang="zh-TW" smtClean="0"/>
              <a:t>全羅保持原狀放入語言模型</a:t>
            </a:r>
          </a:p>
          <a:p>
            <a:pPr lvl="1" eaLnBrk="1" hangingPunct="1"/>
            <a:r>
              <a:rPr lang="zh-TW" altLang="zh-TW" smtClean="0"/>
              <a:t>輸出</a:t>
            </a:r>
          </a:p>
          <a:p>
            <a:pPr lvl="2" eaLnBrk="1" hangingPunct="1"/>
            <a:r>
              <a:rPr lang="zh-TW" altLang="zh-TW" smtClean="0"/>
              <a:t>能提供語句機率</a:t>
            </a:r>
          </a:p>
          <a:p>
            <a:pPr lvl="2" eaLnBrk="1" hangingPunct="1"/>
            <a:r>
              <a:rPr lang="zh-TW" altLang="zh-TW" smtClean="0"/>
              <a:t>將語句斷詞</a:t>
            </a:r>
          </a:p>
        </p:txBody>
      </p:sp>
      <p:grpSp>
        <p:nvGrpSpPr>
          <p:cNvPr id="68612" name="Group 3"/>
          <p:cNvGrpSpPr>
            <a:grpSpLocks/>
          </p:cNvGrpSpPr>
          <p:nvPr/>
        </p:nvGrpSpPr>
        <p:grpSpPr bwMode="auto">
          <a:xfrm>
            <a:off x="4192588" y="1447800"/>
            <a:ext cx="4884737" cy="5018088"/>
            <a:chOff x="2911" y="1005"/>
            <a:chExt cx="3393" cy="3485"/>
          </a:xfrm>
        </p:grpSpPr>
        <p:cxnSp>
          <p:nvCxnSpPr>
            <p:cNvPr id="68614" name="AutoShape 4"/>
            <p:cNvCxnSpPr>
              <a:cxnSpLocks noChangeShapeType="1"/>
              <a:stCxn id="68621" idx="2"/>
              <a:endCxn id="68622" idx="0"/>
            </p:cNvCxnSpPr>
            <p:nvPr/>
          </p:nvCxnSpPr>
          <p:spPr bwMode="auto">
            <a:xfrm>
              <a:off x="5959" y="3257"/>
              <a:ext cx="0" cy="22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615" name="AutoShape 5"/>
            <p:cNvCxnSpPr>
              <a:cxnSpLocks noChangeShapeType="1"/>
              <a:stCxn id="68616" idx="2"/>
              <a:endCxn id="68621" idx="0"/>
            </p:cNvCxnSpPr>
            <p:nvPr/>
          </p:nvCxnSpPr>
          <p:spPr bwMode="auto">
            <a:xfrm>
              <a:off x="5959" y="1368"/>
              <a:ext cx="0" cy="14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8616" name="AutoShape 6"/>
            <p:cNvSpPr>
              <a:spLocks noChangeArrowheads="1"/>
            </p:cNvSpPr>
            <p:nvPr/>
          </p:nvSpPr>
          <p:spPr bwMode="auto">
            <a:xfrm>
              <a:off x="5632" y="1005"/>
              <a:ext cx="653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輸入</a:t>
              </a: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68617" name="AutoShape 7"/>
            <p:cNvSpPr>
              <a:spLocks noChangeArrowheads="1"/>
            </p:cNvSpPr>
            <p:nvPr/>
          </p:nvSpPr>
          <p:spPr bwMode="auto">
            <a:xfrm>
              <a:off x="3547" y="1259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</a:t>
              </a:r>
            </a:p>
          </p:txBody>
        </p:sp>
        <p:sp>
          <p:nvSpPr>
            <p:cNvPr id="68618" name="AutoShape 8"/>
            <p:cNvSpPr>
              <a:spLocks noChangeArrowheads="1"/>
            </p:cNvSpPr>
            <p:nvPr/>
          </p:nvSpPr>
          <p:spPr bwMode="auto">
            <a:xfrm>
              <a:off x="4165" y="2238"/>
              <a:ext cx="576" cy="503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對齊</a:t>
              </a:r>
            </a:p>
          </p:txBody>
        </p:sp>
        <p:sp>
          <p:nvSpPr>
            <p:cNvPr id="68619" name="AutoShape 9"/>
            <p:cNvSpPr>
              <a:spLocks noChangeArrowheads="1"/>
            </p:cNvSpPr>
            <p:nvPr/>
          </p:nvSpPr>
          <p:spPr bwMode="auto">
            <a:xfrm>
              <a:off x="4625" y="4129"/>
              <a:ext cx="81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語言模型</a:t>
              </a:r>
            </a:p>
          </p:txBody>
        </p:sp>
        <p:sp>
          <p:nvSpPr>
            <p:cNvPr id="68620" name="AutoShape 10"/>
            <p:cNvSpPr>
              <a:spLocks noChangeArrowheads="1"/>
            </p:cNvSpPr>
            <p:nvPr/>
          </p:nvSpPr>
          <p:spPr bwMode="auto">
            <a:xfrm>
              <a:off x="4914" y="2309"/>
              <a:ext cx="906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平行對齊語料</a:t>
              </a:r>
            </a:p>
          </p:txBody>
        </p:sp>
        <p:sp>
          <p:nvSpPr>
            <p:cNvPr id="68621" name="AutoShape 11"/>
            <p:cNvSpPr>
              <a:spLocks noChangeArrowheads="1"/>
            </p:cNvSpPr>
            <p:nvPr/>
          </p:nvSpPr>
          <p:spPr bwMode="auto">
            <a:xfrm>
              <a:off x="5612" y="2850"/>
              <a:ext cx="692" cy="406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解碼</a:t>
              </a:r>
            </a:p>
          </p:txBody>
        </p:sp>
        <p:sp>
          <p:nvSpPr>
            <p:cNvPr id="68622" name="AutoShape 12"/>
            <p:cNvSpPr>
              <a:spLocks noChangeArrowheads="1"/>
            </p:cNvSpPr>
            <p:nvPr/>
          </p:nvSpPr>
          <p:spPr bwMode="auto">
            <a:xfrm>
              <a:off x="5687" y="3481"/>
              <a:ext cx="543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輸出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</a:t>
              </a:r>
            </a:p>
          </p:txBody>
        </p:sp>
        <p:cxnSp>
          <p:nvCxnSpPr>
            <p:cNvPr id="68623" name="AutoShape 13"/>
            <p:cNvCxnSpPr>
              <a:cxnSpLocks noChangeShapeType="1"/>
              <a:stCxn id="68619" idx="0"/>
              <a:endCxn id="68621" idx="1"/>
            </p:cNvCxnSpPr>
            <p:nvPr/>
          </p:nvCxnSpPr>
          <p:spPr bwMode="auto">
            <a:xfrm flipV="1">
              <a:off x="5034" y="3053"/>
              <a:ext cx="578" cy="10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8624" name="AutoShape 14"/>
            <p:cNvSpPr>
              <a:spLocks noChangeArrowheads="1"/>
            </p:cNvSpPr>
            <p:nvPr/>
          </p:nvSpPr>
          <p:spPr bwMode="auto">
            <a:xfrm>
              <a:off x="2995" y="2309"/>
              <a:ext cx="81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  <p:sp>
          <p:nvSpPr>
            <p:cNvPr id="68625" name="AutoShape 15"/>
            <p:cNvSpPr>
              <a:spLocks noChangeArrowheads="1"/>
            </p:cNvSpPr>
            <p:nvPr/>
          </p:nvSpPr>
          <p:spPr bwMode="auto">
            <a:xfrm>
              <a:off x="3547" y="2992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閩南語斷詞</a:t>
              </a:r>
            </a:p>
          </p:txBody>
        </p:sp>
        <p:sp>
          <p:nvSpPr>
            <p:cNvPr id="68626" name="AutoShape 16"/>
            <p:cNvSpPr>
              <a:spLocks noChangeArrowheads="1"/>
            </p:cNvSpPr>
            <p:nvPr/>
          </p:nvSpPr>
          <p:spPr bwMode="auto">
            <a:xfrm>
              <a:off x="2911" y="4129"/>
              <a:ext cx="983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大量純閩南語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語料</a:t>
              </a:r>
            </a:p>
          </p:txBody>
        </p:sp>
        <p:cxnSp>
          <p:nvCxnSpPr>
            <p:cNvPr id="68627" name="AutoShape 17"/>
            <p:cNvCxnSpPr>
              <a:cxnSpLocks noChangeShapeType="1"/>
              <a:stCxn id="68626" idx="3"/>
              <a:endCxn id="68619" idx="1"/>
            </p:cNvCxnSpPr>
            <p:nvPr/>
          </p:nvCxnSpPr>
          <p:spPr bwMode="auto">
            <a:xfrm>
              <a:off x="3895" y="4310"/>
              <a:ext cx="72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628" name="AutoShape 18"/>
            <p:cNvCxnSpPr>
              <a:cxnSpLocks noChangeShapeType="1"/>
              <a:stCxn id="68624" idx="3"/>
              <a:endCxn id="68618" idx="1"/>
            </p:cNvCxnSpPr>
            <p:nvPr/>
          </p:nvCxnSpPr>
          <p:spPr bwMode="auto">
            <a:xfrm>
              <a:off x="3811" y="2490"/>
              <a:ext cx="35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629" name="AutoShape 19"/>
            <p:cNvCxnSpPr>
              <a:cxnSpLocks noChangeShapeType="1"/>
              <a:stCxn id="68620" idx="1"/>
              <a:endCxn id="68620" idx="1"/>
            </p:cNvCxnSpPr>
            <p:nvPr/>
          </p:nvCxnSpPr>
          <p:spPr bwMode="auto">
            <a:xfrm>
              <a:off x="4914" y="2490"/>
              <a:ext cx="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630" name="AutoShape 20"/>
            <p:cNvCxnSpPr>
              <a:cxnSpLocks noChangeShapeType="1"/>
              <a:stCxn id="68625" idx="0"/>
            </p:cNvCxnSpPr>
            <p:nvPr/>
          </p:nvCxnSpPr>
          <p:spPr bwMode="auto">
            <a:xfrm flipH="1" flipV="1">
              <a:off x="3988" y="2490"/>
              <a:ext cx="4" cy="50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631" name="AutoShape 21"/>
            <p:cNvCxnSpPr>
              <a:cxnSpLocks noChangeShapeType="1"/>
              <a:stCxn id="68617" idx="2"/>
            </p:cNvCxnSpPr>
            <p:nvPr/>
          </p:nvCxnSpPr>
          <p:spPr bwMode="auto">
            <a:xfrm flipH="1">
              <a:off x="3988" y="1781"/>
              <a:ext cx="4" cy="7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632" name="AutoShape 22"/>
            <p:cNvCxnSpPr>
              <a:cxnSpLocks noChangeShapeType="1"/>
              <a:stCxn id="68625" idx="2"/>
            </p:cNvCxnSpPr>
            <p:nvPr/>
          </p:nvCxnSpPr>
          <p:spPr bwMode="auto">
            <a:xfrm>
              <a:off x="3993" y="3514"/>
              <a:ext cx="266" cy="7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633" name="AutoShape 23"/>
            <p:cNvCxnSpPr>
              <a:cxnSpLocks noChangeShapeType="1"/>
              <a:stCxn id="68617" idx="3"/>
            </p:cNvCxnSpPr>
            <p:nvPr/>
          </p:nvCxnSpPr>
          <p:spPr bwMode="auto">
            <a:xfrm>
              <a:off x="4439" y="1520"/>
              <a:ext cx="1519" cy="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634" name="AutoShape 24"/>
            <p:cNvCxnSpPr>
              <a:cxnSpLocks noChangeShapeType="1"/>
              <a:stCxn id="68620" idx="2"/>
              <a:endCxn id="68621" idx="1"/>
            </p:cNvCxnSpPr>
            <p:nvPr/>
          </p:nvCxnSpPr>
          <p:spPr bwMode="auto">
            <a:xfrm>
              <a:off x="5368" y="2672"/>
              <a:ext cx="243" cy="3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635" name="AutoShape 25"/>
            <p:cNvCxnSpPr>
              <a:cxnSpLocks noChangeShapeType="1"/>
              <a:stCxn id="68618" idx="3"/>
            </p:cNvCxnSpPr>
            <p:nvPr/>
          </p:nvCxnSpPr>
          <p:spPr bwMode="auto">
            <a:xfrm>
              <a:off x="4742" y="2490"/>
              <a:ext cx="17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636" name="AutoShape 26"/>
            <p:cNvCxnSpPr>
              <a:cxnSpLocks noChangeShapeType="1"/>
              <a:stCxn id="68624" idx="2"/>
              <a:endCxn id="68626" idx="0"/>
            </p:cNvCxnSpPr>
            <p:nvPr/>
          </p:nvCxnSpPr>
          <p:spPr bwMode="auto">
            <a:xfrm>
              <a:off x="3403" y="2672"/>
              <a:ext cx="0" cy="145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637" name="AutoShape 27"/>
            <p:cNvCxnSpPr>
              <a:cxnSpLocks noChangeShapeType="1"/>
              <a:stCxn id="68619" idx="0"/>
              <a:endCxn id="68625" idx="3"/>
            </p:cNvCxnSpPr>
            <p:nvPr/>
          </p:nvCxnSpPr>
          <p:spPr bwMode="auto">
            <a:xfrm flipH="1" flipV="1">
              <a:off x="4439" y="3253"/>
              <a:ext cx="593" cy="8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68613" name="Rectangle 28"/>
          <p:cNvSpPr>
            <a:spLocks noChangeArrowheads="1"/>
          </p:cNvSpPr>
          <p:nvPr/>
        </p:nvSpPr>
        <p:spPr bwMode="auto">
          <a:xfrm>
            <a:off x="4044950" y="4102100"/>
            <a:ext cx="3935413" cy="250983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sp>
        <p:nvSpPr>
          <p:cNvPr id="184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有漢字和音標一對一的</a:t>
            </a:r>
          </a:p>
          <a:p>
            <a:pPr lvl="1" eaLnBrk="1" hangingPunct="1"/>
            <a:r>
              <a:rPr lang="zh-TW" altLang="zh-TW" smtClean="0"/>
              <a:t>我欲食飯</a:t>
            </a:r>
            <a:r>
              <a:rPr lang="en-US" altLang="zh-TW" smtClean="0"/>
              <a:t>/ gua2 beh4 tsiah8-png7</a:t>
            </a:r>
          </a:p>
          <a:p>
            <a:pPr eaLnBrk="1" hangingPunct="1"/>
            <a:r>
              <a:rPr lang="zh-TW" altLang="zh-TW" smtClean="0"/>
              <a:t>全部羅馬字，簡稱全羅，音標有斷詞</a:t>
            </a:r>
          </a:p>
          <a:p>
            <a:pPr lvl="1" eaLnBrk="1" hangingPunct="1"/>
            <a:r>
              <a:rPr lang="en-US" altLang="zh-TW" smtClean="0"/>
              <a:t>gua2 beh4 tsiah8-png7</a:t>
            </a:r>
          </a:p>
          <a:p>
            <a:pPr lvl="1" eaLnBrk="1" hangingPunct="1"/>
            <a:r>
              <a:rPr lang="en-US" altLang="zh-TW" smtClean="0"/>
              <a:t>gua1 be1 tsia3-png7 (</a:t>
            </a:r>
            <a:r>
              <a:rPr lang="zh-TW" altLang="zh-TW" smtClean="0"/>
              <a:t>變調後音標</a:t>
            </a:r>
            <a:r>
              <a:rPr lang="en-US" altLang="zh-TW" smtClean="0"/>
              <a:t>)</a:t>
            </a:r>
          </a:p>
          <a:p>
            <a:pPr eaLnBrk="1" hangingPunct="1"/>
            <a:r>
              <a:rPr lang="zh-TW" altLang="zh-TW" smtClean="0"/>
              <a:t>漢字羅馬音並用</a:t>
            </a:r>
            <a:r>
              <a:rPr lang="zh-TW" altLang="en-US" smtClean="0"/>
              <a:t>，號做</a:t>
            </a:r>
            <a:r>
              <a:rPr lang="zh-TW" altLang="zh-TW" smtClean="0"/>
              <a:t>漢羅</a:t>
            </a:r>
          </a:p>
          <a:p>
            <a:pPr lvl="1" eaLnBrk="1" hangingPunct="1"/>
            <a:r>
              <a:rPr lang="zh-TW" altLang="zh-TW" smtClean="0"/>
              <a:t>我</a:t>
            </a:r>
            <a:r>
              <a:rPr lang="en-US" altLang="zh-TW" smtClean="0"/>
              <a:t>beh4</a:t>
            </a:r>
            <a:r>
              <a:rPr lang="zh-TW" altLang="zh-TW" smtClean="0"/>
              <a:t>食飯</a:t>
            </a:r>
          </a:p>
          <a:p>
            <a:pPr eaLnBrk="1" hangingPunct="1"/>
            <a:r>
              <a:rPr lang="zh-TW" altLang="zh-TW" smtClean="0"/>
              <a:t>有漢羅及全羅的對應</a:t>
            </a:r>
          </a:p>
          <a:p>
            <a:pPr lvl="1" eaLnBrk="1" hangingPunct="1"/>
            <a:r>
              <a:rPr lang="zh-TW" altLang="zh-TW" smtClean="0"/>
              <a:t>我</a:t>
            </a:r>
            <a:r>
              <a:rPr lang="en-US" altLang="zh-TW" smtClean="0"/>
              <a:t>beh4</a:t>
            </a:r>
            <a:r>
              <a:rPr lang="zh-TW" altLang="zh-TW" smtClean="0"/>
              <a:t>食飯</a:t>
            </a:r>
            <a:r>
              <a:rPr lang="en-US" altLang="zh-TW" smtClean="0"/>
              <a:t>/gua2 beh4 tsiah8-png7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</a:t>
            </a:r>
            <a:r>
              <a:rPr lang="zh-TW" altLang="zh-TW" dirty="0" smtClean="0"/>
              <a:t>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數位典藏文本</a:t>
            </a:r>
          </a:p>
          <a:p>
            <a:pPr eaLnBrk="1" hangingPunct="1"/>
            <a:r>
              <a:rPr lang="zh-TW" altLang="zh-TW" smtClean="0"/>
              <a:t>中央研究院台語語音語料庫系統</a:t>
            </a:r>
          </a:p>
          <a:p>
            <a:pPr eaLnBrk="1" hangingPunct="1"/>
            <a:r>
              <a:rPr lang="zh-TW" altLang="zh-TW" smtClean="0"/>
              <a:t>張春鳳老師學生的翻譯</a:t>
            </a:r>
          </a:p>
          <a:p>
            <a:pPr eaLnBrk="1" hangingPunct="1"/>
            <a:r>
              <a:rPr lang="zh-TW" altLang="zh-TW" smtClean="0"/>
              <a:t>網路文章</a:t>
            </a:r>
          </a:p>
          <a:p>
            <a:pPr lvl="1" eaLnBrk="1" hangingPunct="1"/>
            <a:r>
              <a:rPr lang="en-US" altLang="zh-TW" smtClean="0"/>
              <a:t>TGB</a:t>
            </a:r>
            <a:r>
              <a:rPr lang="zh-TW" altLang="zh-TW" smtClean="0"/>
              <a:t>通訊</a:t>
            </a:r>
          </a:p>
          <a:p>
            <a:pPr lvl="1" eaLnBrk="1" hangingPunct="1"/>
            <a:r>
              <a:rPr lang="zh-TW" altLang="zh-TW" smtClean="0"/>
              <a:t>台文通訊</a:t>
            </a:r>
            <a:r>
              <a:rPr lang="en-US" altLang="zh-TW" smtClean="0"/>
              <a:t>BONG</a:t>
            </a:r>
            <a:r>
              <a:rPr lang="zh-TW" altLang="zh-TW" smtClean="0"/>
              <a:t>報</a:t>
            </a:r>
          </a:p>
          <a:p>
            <a:pPr lvl="1" eaLnBrk="1" hangingPunct="1"/>
            <a:r>
              <a:rPr lang="zh-TW" altLang="zh-TW" smtClean="0"/>
              <a:t>老刀烏白講 </a:t>
            </a:r>
            <a:r>
              <a:rPr lang="en-US" altLang="zh-TW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</a:t>
            </a:r>
            <a:r>
              <a:rPr lang="zh-TW" altLang="zh-TW" dirty="0" smtClean="0"/>
              <a:t>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</a:t>
            </a:r>
            <a:r>
              <a:rPr lang="zh-TW" altLang="zh-TW" dirty="0" smtClean="0"/>
              <a:t>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何澤政翻譯</a:t>
            </a:r>
            <a:r>
              <a:rPr lang="zh-TW" altLang="en-US" dirty="0" smtClean="0"/>
              <a:t>，全名</a:t>
            </a:r>
            <a:r>
              <a:rPr lang="zh-TW" altLang="en-US" dirty="0" smtClean="0"/>
              <a:t>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對華語</a:t>
            </a:r>
            <a:r>
              <a:rPr lang="zh-TW" altLang="zh-TW" dirty="0" smtClean="0"/>
              <a:t>的</a:t>
            </a:r>
            <a:r>
              <a:rPr lang="zh-TW" altLang="zh-TW" dirty="0" smtClean="0"/>
              <a:t>新聞翻做閩南語全羅</a:t>
            </a:r>
          </a:p>
          <a:p>
            <a:pPr lvl="1" eaLnBrk="1" hangingPunct="1">
              <a:defRPr/>
            </a:pPr>
            <a:r>
              <a:rPr lang="zh-TW" altLang="zh-TW" dirty="0" smtClean="0"/>
              <a:t>這幾天 寒流 再度 發威 </a:t>
            </a:r>
          </a:p>
          <a:p>
            <a:pPr lvl="1" eaLnBrk="1" hangingPunct="1">
              <a:defRPr/>
            </a:pPr>
            <a:r>
              <a:rPr lang="en-US" altLang="zh-TW" dirty="0" smtClean="0"/>
              <a:t>tsit4-kui2-kang han5-liu5 koh-tsai3 tian2-ui </a:t>
            </a:r>
          </a:p>
          <a:p>
            <a:pPr lvl="1" eaLnBrk="1" hangingPunct="1">
              <a:defRPr/>
            </a:pPr>
            <a:r>
              <a:rPr lang="zh-TW" altLang="zh-TW" dirty="0" smtClean="0"/>
              <a:t>罕得調整語</a:t>
            </a:r>
            <a:r>
              <a:rPr lang="zh-TW" altLang="en-US" dirty="0" smtClean="0"/>
              <a:t>詞</a:t>
            </a:r>
            <a:r>
              <a:rPr lang="zh-TW" altLang="zh-TW" dirty="0" smtClean="0"/>
              <a:t>先後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有</a:t>
            </a:r>
            <a:r>
              <a:rPr lang="zh-TW" altLang="en-US" dirty="0"/>
              <a:t>現代</a:t>
            </a:r>
            <a:r>
              <a:rPr lang="zh-TW" altLang="en-US" dirty="0" smtClean="0"/>
              <a:t>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</a:t>
            </a:r>
            <a:r>
              <a:rPr lang="zh-TW" altLang="zh-TW" dirty="0" smtClean="0"/>
              <a:t>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閩南語詞組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閩南語字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閩南語漢字</a:t>
            </a:r>
          </a:p>
          <a:p>
            <a:pPr lvl="1" eaLnBrk="1" hangingPunct="1">
              <a:defRPr/>
            </a:pPr>
            <a:r>
              <a:rPr lang="zh-TW" altLang="zh-TW" dirty="0" smtClean="0"/>
              <a:t>這幾工　寒流　閣再　展威</a:t>
            </a:r>
          </a:p>
          <a:p>
            <a:pPr lvl="2" eaLnBrk="1" hangingPunct="1">
              <a:defRPr/>
            </a:pPr>
            <a:r>
              <a:rPr lang="zh-TW" altLang="zh-TW" dirty="0" smtClean="0"/>
              <a:t>半自動半人工補起哩的</a:t>
            </a:r>
          </a:p>
          <a:p>
            <a:pPr lvl="1" eaLnBrk="1" hangingPunct="1">
              <a:defRPr/>
            </a:pPr>
            <a:r>
              <a:rPr lang="zh-TW" altLang="zh-TW" dirty="0" smtClean="0"/>
              <a:t>請看附錄一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BLEU</a:t>
            </a:r>
            <a:r>
              <a:rPr lang="zh-TW" altLang="zh-TW" dirty="0"/>
              <a:t>評分</a:t>
            </a:r>
          </a:p>
        </p:txBody>
      </p:sp>
      <p:sp>
        <p:nvSpPr>
          <p:cNvPr id="19459" name="Rectangle 2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  <a:blipFill rotWithShape="1">
            <a:blip r:embed="rId3"/>
            <a:stretch>
              <a:fillRect l="-653" t="-1152" r="-653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43608" y="534081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輸出一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輸出二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華語</a:t>
            </a:r>
            <a:r>
              <a:rPr lang="zh-TW" altLang="zh-TW" dirty="0" smtClean="0"/>
              <a:t>翻</a:t>
            </a:r>
            <a:r>
              <a:rPr lang="zh-TW" altLang="zh-TW" dirty="0" smtClean="0"/>
              <a:t>閩南語</a:t>
            </a:r>
            <a:endParaRPr lang="zh-TW" altLang="zh-TW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輸入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漢字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輸出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一對一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BLEU</a:t>
            </a:r>
            <a:r>
              <a:rPr lang="zh-TW" altLang="zh-TW" dirty="0" smtClean="0"/>
              <a:t>評分</a:t>
            </a:r>
          </a:p>
          <a:p>
            <a:pPr lvl="1" eaLnBrk="1" hangingPunct="1"/>
            <a:r>
              <a:rPr lang="zh-TW" altLang="zh-TW" dirty="0" smtClean="0"/>
              <a:t>訓練</a:t>
            </a:r>
            <a:r>
              <a:rPr lang="en-US" altLang="zh-TW" dirty="0" smtClean="0"/>
              <a:t>2300</a:t>
            </a:r>
            <a:r>
              <a:rPr lang="zh-TW" altLang="zh-TW" dirty="0" smtClean="0"/>
              <a:t>篇新聞，</a:t>
            </a:r>
            <a:r>
              <a:rPr lang="en-US" altLang="zh-TW" dirty="0" smtClean="0"/>
              <a:t>57167</a:t>
            </a:r>
            <a:r>
              <a:rPr lang="zh-TW" altLang="zh-TW" dirty="0" smtClean="0"/>
              <a:t>句</a:t>
            </a:r>
          </a:p>
          <a:p>
            <a:pPr lvl="1" eaLnBrk="1" hangingPunct="1"/>
            <a:r>
              <a:rPr lang="zh-TW" altLang="zh-TW" dirty="0" smtClean="0"/>
              <a:t>試驗</a:t>
            </a:r>
            <a:r>
              <a:rPr lang="en-US" altLang="zh-TW" dirty="0" smtClean="0"/>
              <a:t>267</a:t>
            </a:r>
            <a:r>
              <a:rPr lang="zh-TW" altLang="zh-TW" dirty="0" smtClean="0"/>
              <a:t>篇新聞，</a:t>
            </a:r>
            <a:r>
              <a:rPr lang="en-US" altLang="zh-TW" dirty="0" smtClean="0"/>
              <a:t>6954</a:t>
            </a:r>
            <a:r>
              <a:rPr lang="zh-TW" altLang="zh-TW" dirty="0" smtClean="0"/>
              <a:t>句</a:t>
            </a:r>
          </a:p>
          <a:p>
            <a:pPr eaLnBrk="1" hangingPunct="1"/>
            <a:r>
              <a:rPr lang="zh-TW" altLang="zh-TW" dirty="0" smtClean="0"/>
              <a:t>直接使用原始語料</a:t>
            </a:r>
          </a:p>
          <a:p>
            <a:pPr lvl="1" eaLnBrk="1" hangingPunct="1"/>
            <a:r>
              <a:rPr lang="en-US" altLang="zh-TW" dirty="0" smtClean="0"/>
              <a:t>BLEU</a:t>
            </a:r>
            <a:r>
              <a:rPr lang="zh-TW" altLang="zh-TW" dirty="0" smtClean="0"/>
              <a:t>：</a:t>
            </a:r>
            <a:r>
              <a:rPr lang="en-US" altLang="zh-TW" dirty="0" smtClean="0"/>
              <a:t>70.67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分數</a:t>
            </a:r>
            <a:r>
              <a:rPr lang="zh-TW" altLang="zh-TW" dirty="0" smtClean="0"/>
              <a:t>字為單位</a:t>
            </a:r>
          </a:p>
          <a:p>
            <a:pPr eaLnBrk="1" hangingPunct="1"/>
            <a:endParaRPr lang="en-US" altLang="zh-TW" dirty="0" smtClean="0"/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250825" y="5600700"/>
            <a:ext cx="8039100" cy="869950"/>
            <a:chOff x="315" y="3925"/>
            <a:chExt cx="5583" cy="604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315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1510" name="AutoShape 5"/>
            <p:cNvCxnSpPr>
              <a:cxnSpLocks noChangeShapeType="1"/>
              <a:stCxn id="21509" idx="3"/>
              <a:endCxn id="21511" idx="1"/>
            </p:cNvCxnSpPr>
            <p:nvPr/>
          </p:nvCxnSpPr>
          <p:spPr bwMode="auto">
            <a:xfrm>
              <a:off x="1313" y="4227"/>
              <a:ext cx="12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2609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閩南語音標句</a:t>
              </a:r>
            </a:p>
          </p:txBody>
        </p:sp>
        <p:sp>
          <p:nvSpPr>
            <p:cNvPr id="21512" name="AutoShape 7"/>
            <p:cNvSpPr>
              <a:spLocks noChangeArrowheads="1"/>
            </p:cNvSpPr>
            <p:nvPr/>
          </p:nvSpPr>
          <p:spPr bwMode="auto">
            <a:xfrm>
              <a:off x="1586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cxnSp>
          <p:nvCxnSpPr>
            <p:cNvPr id="21513" name="AutoShape 8"/>
            <p:cNvCxnSpPr>
              <a:cxnSpLocks noChangeShapeType="1"/>
              <a:stCxn id="21511" idx="3"/>
              <a:endCxn id="21514" idx="1"/>
            </p:cNvCxnSpPr>
            <p:nvPr/>
          </p:nvCxnSpPr>
          <p:spPr bwMode="auto">
            <a:xfrm>
              <a:off x="3606" y="4227"/>
              <a:ext cx="129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4901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評分用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1515" name="AutoShape 10"/>
            <p:cNvSpPr>
              <a:spLocks noChangeArrowheads="1"/>
            </p:cNvSpPr>
            <p:nvPr/>
          </p:nvSpPr>
          <p:spPr bwMode="auto">
            <a:xfrm>
              <a:off x="3880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27801</TotalTime>
  <Words>3727</Words>
  <Application>Microsoft Office PowerPoint</Application>
  <PresentationFormat>如螢幕大小 (4:3)</PresentationFormat>
  <Paragraphs>959</Paragraphs>
  <Slides>61</Slides>
  <Notes>56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61</vt:i4>
      </vt:variant>
    </vt:vector>
  </HeadingPairs>
  <TitlesOfParts>
    <vt:vector size="72" baseType="lpstr">
      <vt:lpstr>AR PL UMing TW</vt:lpstr>
      <vt:lpstr>微軟正黑體</vt:lpstr>
      <vt:lpstr>新細明體</vt:lpstr>
      <vt:lpstr>Arial</vt:lpstr>
      <vt:lpstr>Arial Black</vt:lpstr>
      <vt:lpstr>Calibri</vt:lpstr>
      <vt:lpstr>Times New Roman</vt:lpstr>
      <vt:lpstr>Wingdings</vt:lpstr>
      <vt:lpstr>Wingdings 2</vt:lpstr>
      <vt:lpstr>壁窗</vt:lpstr>
      <vt:lpstr>Microsoft Excel 圖表</vt:lpstr>
      <vt:lpstr>漢語翻譯語料自動整理 用臺灣閩南語示範</vt:lpstr>
      <vt:lpstr>目錄</vt:lpstr>
      <vt:lpstr>第一節：研究背景</vt:lpstr>
      <vt:lpstr>研究方向</vt:lpstr>
      <vt:lpstr>第二節：改語料樣式</vt:lpstr>
      <vt:lpstr>閩南語語料種類</vt:lpstr>
      <vt:lpstr>新聞語料庫</vt:lpstr>
      <vt:lpstr>BLEU評分</vt:lpstr>
      <vt:lpstr>華語翻閩南語</vt:lpstr>
      <vt:lpstr>未知詞問題</vt:lpstr>
      <vt:lpstr>斷字翻譯</vt:lpstr>
      <vt:lpstr>未知詞另外翻譯</vt:lpstr>
      <vt:lpstr>樣式無仝效果無仝</vt:lpstr>
      <vt:lpstr>閩南語斷詞</vt:lpstr>
      <vt:lpstr>拄好長度斷詞</vt:lpstr>
      <vt:lpstr>斷詞格式</vt:lpstr>
      <vt:lpstr>比較結果</vt:lpstr>
      <vt:lpstr>小結</vt:lpstr>
      <vt:lpstr>第三節：語料互相整理</vt:lpstr>
      <vt:lpstr>加語料後系統</vt:lpstr>
      <vt:lpstr>教育部辭典</vt:lpstr>
      <vt:lpstr>數位典藏</vt:lpstr>
      <vt:lpstr>漢羅全羅對齊</vt:lpstr>
      <vt:lpstr>腔口無仝</vt:lpstr>
      <vt:lpstr>語料無一致</vt:lpstr>
      <vt:lpstr>新聞語料庫斷詞</vt:lpstr>
      <vt:lpstr>找候選詞</vt:lpstr>
      <vt:lpstr>數位典藏標漢字</vt:lpstr>
      <vt:lpstr>先確定斷詞的所在</vt:lpstr>
      <vt:lpstr>實作眉角</vt:lpstr>
      <vt:lpstr>整理流程圖－一開始</vt:lpstr>
      <vt:lpstr>整理流程圖－第一擺</vt:lpstr>
      <vt:lpstr>整理流程圖－第二擺</vt:lpstr>
      <vt:lpstr>整理流程圖－第三擺</vt:lpstr>
      <vt:lpstr>實驗結果</vt:lpstr>
      <vt:lpstr>小結</vt:lpstr>
      <vt:lpstr>第四節：語言分類</vt:lpstr>
      <vt:lpstr>累積網路語料</vt:lpstr>
      <vt:lpstr>累積網路語料</vt:lpstr>
      <vt:lpstr>語料狀況ㄧTGB通訊</vt:lpstr>
      <vt:lpstr>判斷語言</vt:lpstr>
      <vt:lpstr>常用詞數量</vt:lpstr>
      <vt:lpstr>第五節：未來發展</vt:lpstr>
      <vt:lpstr>語音部分</vt:lpstr>
      <vt:lpstr>掠閩南語網頁</vt:lpstr>
      <vt:lpstr>華語閩南語對齊</vt:lpstr>
      <vt:lpstr>第六節：參考文獻</vt:lpstr>
      <vt:lpstr>附錄一：加臺華平行語料庫漢字</vt:lpstr>
      <vt:lpstr>補上漢字的方法</vt:lpstr>
      <vt:lpstr>實際狀況</vt:lpstr>
      <vt:lpstr>校對介面</vt:lpstr>
      <vt:lpstr>理想語言模型週期</vt:lpstr>
      <vt:lpstr>附錄二：教育部辭典處理</vt:lpstr>
      <vt:lpstr>日語外來詞</vt:lpstr>
      <vt:lpstr>附錄三：閩南語翻華語</vt:lpstr>
      <vt:lpstr>閩南語斷詞及標音</vt:lpstr>
      <vt:lpstr>支援漢羅的語言模型</vt:lpstr>
      <vt:lpstr>PowerPoint 簡報</vt:lpstr>
      <vt:lpstr>辭典類</vt:lpstr>
      <vt:lpstr>閩南語文章語料</vt:lpstr>
      <vt:lpstr>網路文章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1271</cp:revision>
  <cp:lastPrinted>2013-07-08T01:55:56Z</cp:lastPrinted>
  <dcterms:created xsi:type="dcterms:W3CDTF">2008-11-09T17:03:56Z</dcterms:created>
  <dcterms:modified xsi:type="dcterms:W3CDTF">2014-09-09T03:57:23Z</dcterms:modified>
</cp:coreProperties>
</file>