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1.xml" ContentType="application/vnd.openxmlformats-officedocument.drawingml.chart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485" r:id="rId14"/>
    <p:sldId id="483" r:id="rId15"/>
    <p:sldId id="481" r:id="rId16"/>
    <p:sldId id="488" r:id="rId17"/>
    <p:sldId id="490" r:id="rId18"/>
    <p:sldId id="504" r:id="rId19"/>
    <p:sldId id="506" r:id="rId20"/>
    <p:sldId id="489" r:id="rId21"/>
    <p:sldId id="492" r:id="rId22"/>
    <p:sldId id="493" r:id="rId23"/>
    <p:sldId id="505" r:id="rId24"/>
    <p:sldId id="471" r:id="rId25"/>
    <p:sldId id="453" r:id="rId26"/>
    <p:sldId id="486" r:id="rId27"/>
    <p:sldId id="497" r:id="rId28"/>
    <p:sldId id="406" r:id="rId29"/>
    <p:sldId id="499" r:id="rId30"/>
    <p:sldId id="465" r:id="rId31"/>
    <p:sldId id="498" r:id="rId32"/>
    <p:sldId id="407" r:id="rId33"/>
    <p:sldId id="409" r:id="rId34"/>
    <p:sldId id="410" r:id="rId35"/>
    <p:sldId id="414" r:id="rId36"/>
    <p:sldId id="415" r:id="rId37"/>
    <p:sldId id="417" r:id="rId38"/>
    <p:sldId id="501" r:id="rId39"/>
    <p:sldId id="421" r:id="rId40"/>
    <p:sldId id="422" r:id="rId41"/>
    <p:sldId id="423" r:id="rId42"/>
    <p:sldId id="424" r:id="rId43"/>
    <p:sldId id="425" r:id="rId44"/>
    <p:sldId id="427" r:id="rId45"/>
    <p:sldId id="466" r:id="rId46"/>
    <p:sldId id="432" r:id="rId47"/>
    <p:sldId id="467" r:id="rId48"/>
    <p:sldId id="502" r:id="rId49"/>
    <p:sldId id="468" r:id="rId50"/>
    <p:sldId id="455" r:id="rId51"/>
    <p:sldId id="456" r:id="rId52"/>
    <p:sldId id="503" r:id="rId53"/>
    <p:sldId id="469" r:id="rId54"/>
    <p:sldId id="457" r:id="rId55"/>
    <p:sldId id="470" r:id="rId56"/>
    <p:sldId id="460" r:id="rId57"/>
    <p:sldId id="419" r:id="rId58"/>
    <p:sldId id="435" r:id="rId59"/>
    <p:sldId id="436" r:id="rId60"/>
    <p:sldId id="437" r:id="rId61"/>
    <p:sldId id="438" r:id="rId62"/>
    <p:sldId id="440" r:id="rId63"/>
    <p:sldId id="454" r:id="rId64"/>
    <p:sldId id="444" r:id="rId65"/>
    <p:sldId id="450" r:id="rId66"/>
    <p:sldId id="451" r:id="rId67"/>
    <p:sldId id="431" r:id="rId68"/>
    <p:sldId id="452" r:id="rId69"/>
    <p:sldId id="507" r:id="rId70"/>
    <p:sldId id="509" r:id="rId71"/>
    <p:sldId id="508" r:id="rId72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1353" autoAdjust="0"/>
  </p:normalViewPr>
  <p:slideViewPr>
    <p:cSldViewPr>
      <p:cViewPr>
        <p:scale>
          <a:sx n="84" d="100"/>
          <a:sy n="84" d="100"/>
        </p:scale>
        <p:origin x="954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493</c:v>
                </c:pt>
                <c:pt idx="1">
                  <c:v>248</c:v>
                </c:pt>
                <c:pt idx="2">
                  <c:v>189</c:v>
                </c:pt>
                <c:pt idx="3">
                  <c:v>149</c:v>
                </c:pt>
                <c:pt idx="4">
                  <c:v>144</c:v>
                </c:pt>
                <c:pt idx="5">
                  <c:v>155</c:v>
                </c:pt>
                <c:pt idx="6">
                  <c:v>157</c:v>
                </c:pt>
                <c:pt idx="7">
                  <c:v>153</c:v>
                </c:pt>
                <c:pt idx="8">
                  <c:v>157</c:v>
                </c:pt>
                <c:pt idx="9">
                  <c:v>156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9610816"/>
        <c:axId val="349610032"/>
      </c:lineChart>
      <c:catAx>
        <c:axId val="349610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49610032"/>
        <c:crosses val="autoZero"/>
        <c:auto val="1"/>
        <c:lblAlgn val="ctr"/>
        <c:lblOffset val="100"/>
        <c:noMultiLvlLbl val="0"/>
      </c:catAx>
      <c:valAx>
        <c:axId val="349610032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/>
                  <a:t>錯誤數量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496108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斷詞組要解釋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好</a:t>
            </a:r>
            <a:r>
              <a:rPr lang="en-US" altLang="zh-TW" dirty="0" smtClean="0"/>
              <a:t>-</a:t>
            </a:r>
            <a:r>
              <a:rPr lang="zh-TW" altLang="en-US" dirty="0" smtClean="0"/>
              <a:t>佳</a:t>
            </a:r>
            <a:r>
              <a:rPr lang="en-US" altLang="zh-TW" dirty="0" smtClean="0"/>
              <a:t>-</a:t>
            </a:r>
            <a:r>
              <a:rPr lang="zh-TW" altLang="en-US" dirty="0" smtClean="0"/>
              <a:t>哉｜</a:t>
            </a:r>
            <a:r>
              <a:rPr lang="en-US" altLang="zh-TW" dirty="0" smtClean="0"/>
              <a:t>ho2-ka1-tsai3 </a:t>
            </a:r>
            <a:r>
              <a:rPr lang="zh-TW" altLang="en-US" dirty="0" smtClean="0"/>
              <a:t>逐</a:t>
            </a:r>
            <a:r>
              <a:rPr lang="en-US" altLang="zh-TW" dirty="0" smtClean="0"/>
              <a:t>-</a:t>
            </a:r>
            <a:r>
              <a:rPr lang="zh-TW" altLang="en-US" dirty="0" smtClean="0"/>
              <a:t>家｜</a:t>
            </a:r>
            <a:r>
              <a:rPr lang="en-US" altLang="zh-TW" dirty="0" smtClean="0"/>
              <a:t>tak8-ke1 </a:t>
            </a:r>
            <a:r>
              <a:rPr lang="zh-TW" altLang="en-US" dirty="0" smtClean="0"/>
              <a:t>及時逃生 無</a:t>
            </a:r>
            <a:r>
              <a:rPr lang="en-US" altLang="zh-TW" dirty="0" smtClean="0"/>
              <a:t>-</a:t>
            </a:r>
            <a:r>
              <a:rPr lang="zh-TW" altLang="en-US" dirty="0" smtClean="0"/>
              <a:t>人｜</a:t>
            </a:r>
            <a:r>
              <a:rPr lang="en-US" altLang="zh-TW" dirty="0" smtClean="0"/>
              <a:t>bo5-lang5 </a:t>
            </a:r>
            <a:r>
              <a:rPr lang="zh-TW" altLang="en-US" dirty="0" smtClean="0"/>
              <a:t>受</a:t>
            </a:r>
            <a:r>
              <a:rPr lang="en-US" altLang="zh-TW" dirty="0" smtClean="0"/>
              <a:t>-</a:t>
            </a:r>
            <a:r>
              <a:rPr lang="zh-TW" altLang="en-US" dirty="0" smtClean="0"/>
              <a:t>傷｜</a:t>
            </a:r>
            <a:r>
              <a:rPr lang="en-US" altLang="zh-TW" dirty="0" smtClean="0"/>
              <a:t>siu7-siong1 </a:t>
            </a:r>
            <a:r>
              <a:rPr lang="zh-TW" altLang="en-US" dirty="0" smtClean="0"/>
              <a:t>。｜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16727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只有未知詞的問題嗎？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/55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間統計式機器翻譯初探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103/10/07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0410"/>
              </p:ext>
            </p:extLst>
          </p:nvPr>
        </p:nvGraphicFramePr>
        <p:xfrm>
          <a:off x="3614710" y="371703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148"/>
              </p:ext>
            </p:extLst>
          </p:nvPr>
        </p:nvGraphicFramePr>
        <p:xfrm>
          <a:off x="3635896" y="5661248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語料庫提供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人工斷的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/>
              <a:t>）</a:t>
            </a:r>
            <a:endParaRPr lang="en-US" altLang="zh-TW" dirty="0"/>
          </a:p>
          <a:p>
            <a:pPr lvl="2"/>
            <a:r>
              <a:rPr lang="zh-TW" altLang="en-US" dirty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需要斷詞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</a:t>
            </a:r>
            <a:r>
              <a:rPr lang="zh-TW" altLang="en-US" dirty="0"/>
              <a:t>字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4679"/>
              </p:ext>
            </p:extLst>
          </p:nvPr>
        </p:nvGraphicFramePr>
        <p:xfrm>
          <a:off x="3275856" y="3284984"/>
          <a:ext cx="568863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華語的實驗結果，效果比對頭前閣較好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</a:t>
            </a:r>
            <a:r>
              <a:rPr lang="zh-TW" altLang="zh-TW" dirty="0" smtClean="0"/>
              <a:t>陸續</a:t>
            </a:r>
            <a:r>
              <a:rPr lang="zh-TW" altLang="zh-TW" dirty="0"/>
              <a:t>開放一百五十項的規費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/>
              <a:t>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陸續開放一百五十項的</a:t>
            </a:r>
            <a:r>
              <a:rPr lang="zh-TW" altLang="zh-TW" u="sng" dirty="0" smtClean="0"/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</a:t>
            </a:r>
            <a:r>
              <a:rPr lang="zh-TW" altLang="zh-TW" u="sng" dirty="0"/>
              <a:t>百五十</a:t>
            </a:r>
            <a:r>
              <a:rPr lang="zh-TW" altLang="zh-TW" u="sng" dirty="0" smtClean="0"/>
              <a:t>項的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</a:t>
            </a:r>
            <a:r>
              <a:rPr lang="zh-TW" altLang="zh-TW" u="sng" dirty="0"/>
              <a:t>五十項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u="sng" dirty="0"/>
              <a:t>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dirty="0" smtClean="0"/>
              <a:t>項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連紲的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205" name="群組 8204"/>
          <p:cNvGrpSpPr/>
          <p:nvPr/>
        </p:nvGrpSpPr>
        <p:grpSpPr>
          <a:xfrm>
            <a:off x="1115616" y="5031744"/>
            <a:ext cx="7333654" cy="1750848"/>
            <a:chOff x="1115616" y="5031744"/>
            <a:chExt cx="7333654" cy="1750848"/>
          </a:xfrm>
        </p:grpSpPr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3403851" y="5031744"/>
              <a:ext cx="831850" cy="725487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6" name="AutoShape 9"/>
            <p:cNvSpPr>
              <a:spLocks noChangeArrowheads="1"/>
            </p:cNvSpPr>
            <p:nvPr/>
          </p:nvSpPr>
          <p:spPr bwMode="auto">
            <a:xfrm>
              <a:off x="5204115" y="6158705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7" name="AutoShape 10"/>
            <p:cNvSpPr>
              <a:spLocks noChangeArrowheads="1"/>
            </p:cNvSpPr>
            <p:nvPr/>
          </p:nvSpPr>
          <p:spPr bwMode="auto">
            <a:xfrm>
              <a:off x="5204115" y="5132550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452320" y="5613480"/>
              <a:ext cx="996950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cxnSp>
          <p:nvCxnSpPr>
            <p:cNvPr id="17420" name="AutoShape 13"/>
            <p:cNvCxnSpPr>
              <a:cxnSpLocks noChangeShapeType="1"/>
              <a:stCxn id="17416" idx="3"/>
              <a:endCxn id="17418" idx="1"/>
            </p:cNvCxnSpPr>
            <p:nvPr/>
          </p:nvCxnSpPr>
          <p:spPr bwMode="auto">
            <a:xfrm flipV="1">
              <a:off x="6483905" y="5907168"/>
              <a:ext cx="968415" cy="512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115616" y="6158469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8214" name="AutoShape 22"/>
            <p:cNvCxnSpPr>
              <a:cxnSpLocks noChangeShapeType="1"/>
              <a:stCxn id="17417" idx="3"/>
              <a:endCxn id="17418" idx="1"/>
            </p:cNvCxnSpPr>
            <p:nvPr/>
          </p:nvCxnSpPr>
          <p:spPr bwMode="auto">
            <a:xfrm>
              <a:off x="6483905" y="5394488"/>
              <a:ext cx="968415" cy="51268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435437" y="6419848"/>
              <a:ext cx="970002" cy="12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3405439" y="6057104"/>
              <a:ext cx="830262" cy="7254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cxnSp>
          <p:nvCxnSpPr>
            <p:cNvPr id="17425" name="AutoShape 26"/>
            <p:cNvCxnSpPr>
              <a:cxnSpLocks noChangeShapeType="1"/>
              <a:stCxn id="17424" idx="3"/>
              <a:endCxn id="17416" idx="1"/>
            </p:cNvCxnSpPr>
            <p:nvPr/>
          </p:nvCxnSpPr>
          <p:spPr bwMode="auto">
            <a:xfrm>
              <a:off x="4235701" y="6419848"/>
              <a:ext cx="9684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直線單箭頭接點 23"/>
            <p:cNvCxnSpPr>
              <a:stCxn id="17415" idx="3"/>
              <a:endCxn id="17417" idx="1"/>
            </p:cNvCxnSpPr>
            <p:nvPr/>
          </p:nvCxnSpPr>
          <p:spPr bwMode="auto">
            <a:xfrm>
              <a:off x="4235701" y="5394488"/>
              <a:ext cx="968414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115616" y="513310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435437" y="5394487"/>
              <a:ext cx="968414" cy="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435437" y="5394487"/>
              <a:ext cx="970002" cy="102536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mtClean="0"/>
                        <a:t>打</a:t>
                      </a:r>
                      <a:r>
                        <a:rPr lang="en-US" altLang="zh-TW" smtClean="0"/>
                        <a:t>-</a:t>
                      </a:r>
                      <a:r>
                        <a:rPr lang="zh-TW" altLang="en-US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/>
              <a:t>樣式無仝範例</a:t>
            </a:r>
            <a:endParaRPr lang="zh-TW" altLang="zh-TW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657600" cy="298092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斷詞組語料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打鼓 很好玩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拍鼓 誠趣味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拍鼓</a:t>
            </a:r>
            <a:r>
              <a:rPr lang="en-US" altLang="zh-TW" dirty="0"/>
              <a:t>/</a:t>
            </a:r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打電話 了沒</a:t>
            </a:r>
            <a:r>
              <a:rPr lang="en-US" altLang="zh-TW" dirty="0" smtClean="0"/>
              <a:t>/</a:t>
            </a:r>
            <a:r>
              <a:rPr lang="zh-TW" altLang="en-US" dirty="0" smtClean="0"/>
              <a:t>敲電話 矣未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敲電話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矣未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2980928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斷字語料</a:t>
            </a:r>
            <a:endParaRPr lang="zh-TW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/>
              <a:t>打 鼓 很 </a:t>
            </a:r>
            <a:r>
              <a:rPr lang="zh-TW" altLang="en-US" dirty="0" smtClean="0"/>
              <a:t>好 玩</a:t>
            </a:r>
            <a:r>
              <a:rPr lang="en-US" altLang="zh-TW" dirty="0"/>
              <a:t>/</a:t>
            </a:r>
            <a:r>
              <a:rPr lang="zh-TW" altLang="en-US" dirty="0"/>
              <a:t>拍 鼓 誠 </a:t>
            </a:r>
            <a:r>
              <a:rPr lang="zh-TW" altLang="en-US" dirty="0" smtClean="0"/>
              <a:t>趣 味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拍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趣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味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電 話 了 沒</a:t>
            </a:r>
            <a:r>
              <a:rPr lang="en-US" altLang="zh-TW" dirty="0"/>
              <a:t>/</a:t>
            </a:r>
            <a:r>
              <a:rPr lang="zh-TW" altLang="en-US" dirty="0" smtClean="0"/>
              <a:t>敲 電 話 矣 未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</a:t>
            </a:r>
            <a:r>
              <a:rPr lang="en-US" altLang="zh-TW" dirty="0" smtClean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電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話</a:t>
            </a:r>
            <a:r>
              <a:rPr lang="en-US" altLang="zh-TW" dirty="0" smtClean="0"/>
              <a:t>/……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8663"/>
              </p:ext>
            </p:extLst>
          </p:nvPr>
        </p:nvGraphicFramePr>
        <p:xfrm>
          <a:off x="6346191" y="4744417"/>
          <a:ext cx="266429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43919"/>
              </p:ext>
            </p:extLst>
          </p:nvPr>
        </p:nvGraphicFramePr>
        <p:xfrm>
          <a:off x="3347864" y="4744417"/>
          <a:ext cx="289931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8536"/>
                <a:gridCol w="1160780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敲電話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矣未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79512" y="4758070"/>
            <a:ext cx="3024336" cy="29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19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TW" altLang="en-US" dirty="0"/>
              <a:t>樣式無仝影響統計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538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zh-TW" dirty="0"/>
              <a:t>未知詞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對齊模型、語言模型的單位攏是詞組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因為</a:t>
            </a:r>
            <a:r>
              <a:rPr lang="zh-TW" altLang="en-US" dirty="0"/>
              <a:t>語料</a:t>
            </a:r>
            <a:r>
              <a:rPr lang="zh-TW" altLang="zh-TW" dirty="0"/>
              <a:t>是斷</a:t>
            </a:r>
            <a:r>
              <a:rPr lang="zh-TW" altLang="zh-TW" dirty="0" smtClean="0"/>
              <a:t>詞組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拄著無看過的詞組就會翻袂出來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語料無全部的華語詞組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4219"/>
              </p:ext>
            </p:extLst>
          </p:nvPr>
        </p:nvGraphicFramePr>
        <p:xfrm>
          <a:off x="467544" y="3861287"/>
          <a:ext cx="8478626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55766"/>
                <a:gridCol w="69228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liok8-siok8 siu1-tioh8 lak8-khin1 e5 soo2-tit4 kiau2-sue3-tuann1 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tong7-uan5-liau2 tsit8-pah4-goo7-tsap8-ui7 tsi3-kang1 </a:t>
                      </a:r>
                      <a:r>
                        <a:rPr lang="zh-TW" altLang="en-US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字平均分配到逐</a:t>
            </a:r>
            <a:r>
              <a:rPr lang="zh-TW" altLang="en-US" dirty="0"/>
              <a:t>个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逐个詞</a:t>
            </a:r>
            <a:r>
              <a:rPr lang="zh-TW" altLang="en-US" dirty="0"/>
              <a:t>愈長愈</a:t>
            </a:r>
            <a:r>
              <a:rPr lang="zh-TW" altLang="en-US" dirty="0" smtClean="0"/>
              <a:t>好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方法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要求分數愈低愈好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/>
              <a:t>…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n</a:t>
            </a:r>
            <a:r>
              <a:rPr lang="zh-TW" altLang="zh-TW" dirty="0" smtClean="0"/>
              <a:t>字詞</a:t>
            </a:r>
            <a:r>
              <a:rPr lang="en-US" altLang="zh-TW" dirty="0" smtClean="0"/>
              <a:t>1/n</a:t>
            </a:r>
            <a:r>
              <a:rPr lang="zh-TW" altLang="zh-TW" dirty="0"/>
              <a:t>分</a:t>
            </a:r>
          </a:p>
          <a:p>
            <a:pPr lvl="1" eaLnBrk="1" hangingPunct="1">
              <a:defRPr/>
            </a:pPr>
            <a:r>
              <a:rPr lang="zh-TW" altLang="zh-TW" dirty="0"/>
              <a:t>用維特比（</a:t>
            </a:r>
            <a:r>
              <a:rPr lang="en-US" altLang="zh-TW" dirty="0"/>
              <a:t>Viterbi</a:t>
            </a:r>
            <a:r>
              <a:rPr lang="zh-TW" altLang="zh-TW" dirty="0"/>
              <a:t>）</a:t>
            </a:r>
            <a:r>
              <a:rPr lang="zh-TW" altLang="zh-TW" dirty="0" smtClean="0"/>
              <a:t>揣</a:t>
            </a:r>
            <a:r>
              <a:rPr lang="zh-TW" altLang="en-US" dirty="0" smtClean="0"/>
              <a:t>出</a:t>
            </a:r>
            <a:r>
              <a:rPr lang="zh-TW" altLang="zh-TW" dirty="0" smtClean="0"/>
              <a:t>分數</a:t>
            </a:r>
            <a:r>
              <a:rPr lang="zh-TW" altLang="zh-TW" dirty="0"/>
              <a:t>上低的斷詞切</a:t>
            </a:r>
            <a:r>
              <a:rPr lang="zh-TW" altLang="zh-TW" dirty="0" smtClean="0"/>
              <a:t>法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02193"/>
              </p:ext>
            </p:extLst>
          </p:nvPr>
        </p:nvGraphicFramePr>
        <p:xfrm>
          <a:off x="3779912" y="2564904"/>
          <a:ext cx="5364088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04419"/>
                <a:gridCol w="3159669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上長詞優先（後壁）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國 小學生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國小 學生 嘛 想 袂開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唱歌 仔 戲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拄好長度斷詞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唱 歌仔戲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2" eaLnBrk="1" hangingPunct="1">
              <a:defRPr/>
            </a:pPr>
            <a:r>
              <a:rPr lang="en-US" altLang="zh-TW" dirty="0" smtClean="0"/>
              <a:t>1/2+1+1/2+1/2=2.5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0104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863081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上長詞優先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368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上長詞優先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漢羅佮全羅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3738497" y="1856818"/>
            <a:ext cx="4748350" cy="4360390"/>
            <a:chOff x="3738497" y="1856818"/>
            <a:chExt cx="4748350" cy="436039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5404278" y="4561885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數位典藏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標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漢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6699963" y="3736020"/>
              <a:ext cx="1786884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全漢全羅的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數位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738497" y="3712980"/>
              <a:ext cx="1481496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斷詞的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295331" y="5589240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辭典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404278" y="2780632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新聞語料庫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4239528" y="4547485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16200000">
              <a:off x="7156377" y="4525948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6993753" y="2776312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4076771" y="2774935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5295331" y="1856818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教育部辭典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32055"/>
              </p:ext>
            </p:extLst>
          </p:nvPr>
        </p:nvGraphicFramePr>
        <p:xfrm>
          <a:off x="630019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新聞語料庫、教育部辭典、數位典藏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28285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7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3000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071812"/>
              </p:ext>
            </p:extLst>
          </p:nvPr>
        </p:nvGraphicFramePr>
        <p:xfrm>
          <a:off x="2915816" y="18448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語料樣式愛用斷詞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雖然斷詞組佮好，毋過無算法通產生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語料庫經過整理了後，效果有較好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</a:t>
            </a:r>
            <a:r>
              <a:rPr lang="zh-TW" altLang="en-US" smtClean="0"/>
              <a:t>資訊佮各</a:t>
            </a:r>
            <a:r>
              <a:rPr lang="en-US" altLang="zh-TW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2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7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</a:t>
            </a:r>
            <a:r>
              <a:rPr lang="zh-TW" altLang="zh-TW" dirty="0" smtClean="0"/>
              <a:t>的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12753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32709</TotalTime>
  <Words>5260</Words>
  <Application>Microsoft Office PowerPoint</Application>
  <PresentationFormat>如螢幕大小 (4:3)</PresentationFormat>
  <Paragraphs>1279</Paragraphs>
  <Slides>71</Slides>
  <Notes>62</Notes>
  <HiddenSlides>3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82" baseType="lpstr">
      <vt:lpstr>AR PL UMing TW</vt:lpstr>
      <vt:lpstr>微軟正黑體</vt:lpstr>
      <vt:lpstr>新細明體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壁窗</vt:lpstr>
      <vt:lpstr>漢語間統計式機器翻譯初探 用臺灣閩南語示範</vt:lpstr>
      <vt:lpstr>目錄</vt:lpstr>
      <vt:lpstr>第一節：研究介紹</vt:lpstr>
      <vt:lpstr>研究方向</vt:lpstr>
      <vt:lpstr>第二節：背景智識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上長詞優先斷詞方法</vt:lpstr>
      <vt:lpstr>上長詞優先斷詞範例</vt:lpstr>
      <vt:lpstr>翻譯模型</vt:lpstr>
      <vt:lpstr>對齊模型介紹</vt:lpstr>
      <vt:lpstr>對齊模型範例</vt:lpstr>
      <vt:lpstr>對齊模型種類無仝範例</vt:lpstr>
      <vt:lpstr>對齊模型樣式無仝範例</vt:lpstr>
      <vt:lpstr>語言模型介紹</vt:lpstr>
      <vt:lpstr>語言模型範例</vt:lpstr>
      <vt:lpstr>語言模型範例</vt:lpstr>
      <vt:lpstr>BLEU評分</vt:lpstr>
      <vt:lpstr>第三節：語料樣式探討</vt:lpstr>
      <vt:lpstr>原始斷詞組語料</vt:lpstr>
      <vt:lpstr>未知詞問題</vt:lpstr>
      <vt:lpstr>問題改善</vt:lpstr>
      <vt:lpstr>未知詞另外翻譯</vt:lpstr>
      <vt:lpstr>無仝樣式翻譯</vt:lpstr>
      <vt:lpstr>拄好長度斷詞方法</vt:lpstr>
      <vt:lpstr>拄好長度斷詞範例</vt:lpstr>
      <vt:lpstr>比較結果</vt:lpstr>
      <vt:lpstr>第四節：語料整理</vt:lpstr>
      <vt:lpstr>欲使用的語料</vt:lpstr>
      <vt:lpstr>語料無一致</vt:lpstr>
      <vt:lpstr>新聞語料庫斷詞</vt:lpstr>
      <vt:lpstr>數位典藏標漢字</vt:lpstr>
      <vt:lpstr>標漢字流程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第五節：語言分類</vt:lpstr>
      <vt:lpstr>語言分類標準</vt:lpstr>
      <vt:lpstr>判斷語言</vt:lpstr>
      <vt:lpstr>特徵詞介紹</vt:lpstr>
      <vt:lpstr>特徵詞範例</vt:lpstr>
      <vt:lpstr>判斷語言</vt:lpstr>
      <vt:lpstr>語言分類實驗結果</vt:lpstr>
      <vt:lpstr>第六節：結論佮未來發展</vt:lpstr>
      <vt:lpstr>未來發展─加強翻譯</vt:lpstr>
      <vt:lpstr>未來發展─應用</vt:lpstr>
      <vt:lpstr>第七節：參考文獻</vt:lpstr>
      <vt:lpstr>多謝逐家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1462</cp:revision>
  <cp:lastPrinted>2013-07-08T01:55:56Z</cp:lastPrinted>
  <dcterms:created xsi:type="dcterms:W3CDTF">2008-11-09T17:03:56Z</dcterms:created>
  <dcterms:modified xsi:type="dcterms:W3CDTF">2014-10-07T06:40:40Z</dcterms:modified>
</cp:coreProperties>
</file>