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60" r:id="rId21"/>
    <p:sldId id="413" r:id="rId22"/>
    <p:sldId id="414" r:id="rId23"/>
    <p:sldId id="415" r:id="rId24"/>
    <p:sldId id="416" r:id="rId25"/>
    <p:sldId id="419" r:id="rId26"/>
    <p:sldId id="417" r:id="rId27"/>
    <p:sldId id="418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61" r:id="rId38"/>
    <p:sldId id="459" r:id="rId39"/>
    <p:sldId id="432" r:id="rId40"/>
    <p:sldId id="455" r:id="rId41"/>
    <p:sldId id="456" r:id="rId42"/>
    <p:sldId id="449" r:id="rId43"/>
    <p:sldId id="431" r:id="rId44"/>
    <p:sldId id="434" r:id="rId45"/>
    <p:sldId id="457" r:id="rId46"/>
    <p:sldId id="435" r:id="rId47"/>
    <p:sldId id="436" r:id="rId48"/>
    <p:sldId id="437" r:id="rId49"/>
    <p:sldId id="438" r:id="rId50"/>
    <p:sldId id="439" r:id="rId51"/>
    <p:sldId id="440" r:id="rId52"/>
    <p:sldId id="454" r:id="rId53"/>
    <p:sldId id="441" r:id="rId54"/>
    <p:sldId id="442" r:id="rId55"/>
    <p:sldId id="443" r:id="rId56"/>
    <p:sldId id="444" r:id="rId57"/>
    <p:sldId id="450" r:id="rId58"/>
    <p:sldId id="451" r:id="rId59"/>
    <p:sldId id="452" r:id="rId60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78" autoAdjust="0"/>
  </p:normalViewPr>
  <p:slideViewPr>
    <p:cSldViewPr>
      <p:cViewPr varScale="1">
        <p:scale>
          <a:sx n="37" d="100"/>
          <a:sy n="37" d="100"/>
        </p:scale>
        <p:origin x="14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361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545D7D7-283D-4537-A02D-303E80CADFC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66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950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D3A6DFB-0BD6-439F-BAD6-8CB7647892E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1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78625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22DA6A9F-9BAB-48F2-BF8D-9EAF2050B21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083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926048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B3501B7-9B90-46E7-8790-3914512A018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8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197718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B40683B-D065-4FE3-AE4B-61A922B8025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90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802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344C8770-0980-42A7-A216-39EE766E110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493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76388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>
                <a:solidFill>
                  <a:srgbClr val="862110"/>
                </a:solidFill>
              </a:rPr>
              <a:t>/44</a:t>
            </a:r>
            <a:endParaRPr kumimoji="0" lang="zh-TW" altLang="en-US" sz="160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__1.xls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臺灣閩南語翻譯語料</a:t>
            </a:r>
            <a:r>
              <a:rPr lang="zh-TW" altLang="en-US" dirty="0"/>
              <a:t>自動整理</a:t>
            </a:r>
            <a:endParaRPr lang="zh-TW" altLang="en-US" dirty="0" smtClean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Auto-refining Southern Min, Taiwanese, Corpus for Translations</a:t>
            </a:r>
            <a:endParaRPr lang="zh-TW" altLang="en-US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103/06/06</a:t>
            </a: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傷濟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原本是斷詞組，造成許多未知詞</a:t>
            </a:r>
          </a:p>
          <a:p>
            <a:pPr lvl="1" eaLnBrk="1" hangingPunct="1"/>
            <a:r>
              <a:rPr lang="zh-TW" altLang="zh-TW" smtClean="0"/>
              <a:t>陸續 開放 一百五十項 的 規費 ，</a:t>
            </a:r>
          </a:p>
          <a:p>
            <a:pPr lvl="1" eaLnBrk="1" hangingPunct="1"/>
            <a:r>
              <a:rPr lang="en-US" altLang="zh-TW" smtClean="0"/>
              <a:t>liok8-siok8 khai1-hong3 </a:t>
            </a:r>
            <a:r>
              <a:rPr lang="zh-TW" altLang="zh-TW" smtClean="0"/>
              <a:t>一百五十項 </a:t>
            </a:r>
            <a:r>
              <a:rPr lang="en-US" altLang="zh-TW" smtClean="0"/>
              <a:t>e5 </a:t>
            </a:r>
            <a:r>
              <a:rPr lang="zh-TW" altLang="zh-TW" smtClean="0"/>
              <a:t>規費 ， </a:t>
            </a:r>
          </a:p>
          <a:p>
            <a:pPr eaLnBrk="1" hangingPunct="1"/>
            <a:r>
              <a:rPr lang="zh-TW" altLang="zh-TW" smtClean="0"/>
              <a:t>平行語料無法充分利用</a:t>
            </a:r>
          </a:p>
          <a:p>
            <a:pPr lvl="1" eaLnBrk="1" hangingPunct="1"/>
            <a:r>
              <a:rPr lang="zh-TW" altLang="zh-TW" smtClean="0"/>
              <a:t>一百五十位 </a:t>
            </a:r>
            <a:r>
              <a:rPr lang="en-US" altLang="zh-TW" smtClean="0"/>
              <a:t>tsit8-pah4-goo7-tsap8-ui7</a:t>
            </a:r>
          </a:p>
          <a:p>
            <a:pPr eaLnBrk="1" hangingPunct="1"/>
            <a:r>
              <a:rPr lang="zh-TW" altLang="zh-TW" smtClean="0"/>
              <a:t>解決方法</a:t>
            </a:r>
          </a:p>
          <a:p>
            <a:pPr lvl="1" eaLnBrk="1" hangingPunct="1"/>
            <a:r>
              <a:rPr lang="zh-TW" altLang="en-US" smtClean="0"/>
              <a:t>莫</a:t>
            </a:r>
            <a:r>
              <a:rPr lang="zh-TW" altLang="zh-TW" smtClean="0"/>
              <a:t>用斷詞組，用斷字</a:t>
            </a:r>
          </a:p>
          <a:p>
            <a:pPr lvl="2" eaLnBrk="1" hangingPunct="1"/>
            <a:r>
              <a:rPr lang="zh-TW" altLang="zh-TW" smtClean="0"/>
              <a:t>一</a:t>
            </a:r>
            <a:r>
              <a:rPr lang="zh-TW" altLang="en-US" smtClean="0"/>
              <a:t>个</a:t>
            </a:r>
            <a:r>
              <a:rPr lang="zh-TW" altLang="zh-TW" smtClean="0"/>
              <a:t>字做一</a:t>
            </a:r>
            <a:r>
              <a:rPr lang="zh-TW" altLang="en-US" smtClean="0"/>
              <a:t>个</a:t>
            </a:r>
            <a:r>
              <a:rPr lang="zh-TW" altLang="zh-TW" smtClean="0"/>
              <a:t>單位</a:t>
            </a:r>
          </a:p>
          <a:p>
            <a:pPr lvl="1" eaLnBrk="1" hangingPunct="1"/>
            <a:r>
              <a:rPr lang="zh-TW" altLang="zh-TW" smtClean="0"/>
              <a:t>或者未知詞再另外翻譯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國語句</a:t>
              </a: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個別翻譯</a:t>
              </a: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  <p:grpSp>
        <p:nvGrpSpPr>
          <p:cNvPr id="22533" name="群組 3"/>
          <p:cNvGrpSpPr>
            <a:grpSpLocks/>
          </p:cNvGrpSpPr>
          <p:nvPr/>
        </p:nvGrpSpPr>
        <p:grpSpPr bwMode="auto">
          <a:xfrm>
            <a:off x="4064000" y="4165600"/>
            <a:ext cx="5038725" cy="871538"/>
            <a:chOff x="3931200" y="4429905"/>
            <a:chExt cx="5038560" cy="871292"/>
          </a:xfrm>
        </p:grpSpPr>
        <p:sp>
          <p:nvSpPr>
            <p:cNvPr id="22534" name="Rectangle 9"/>
            <p:cNvSpPr>
              <a:spLocks noChangeArrowheads="1"/>
            </p:cNvSpPr>
            <p:nvPr/>
          </p:nvSpPr>
          <p:spPr bwMode="auto">
            <a:xfrm>
              <a:off x="3931200" y="4559519"/>
              <a:ext cx="1200960" cy="587582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國語詞組句</a:t>
              </a:r>
            </a:p>
          </p:txBody>
        </p:sp>
        <p:cxnSp>
          <p:nvCxnSpPr>
            <p:cNvPr id="22535" name="AutoShape 10"/>
            <p:cNvCxnSpPr>
              <a:cxnSpLocks noChangeShapeType="1"/>
              <a:stCxn id="22534" idx="3"/>
              <a:endCxn id="22536" idx="1"/>
            </p:cNvCxnSpPr>
            <p:nvPr/>
          </p:nvCxnSpPr>
          <p:spPr bwMode="auto">
            <a:xfrm flipV="1">
              <a:off x="5132160" y="4853309"/>
              <a:ext cx="2712960" cy="14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36" name="Rectangle 11"/>
            <p:cNvSpPr>
              <a:spLocks noChangeArrowheads="1"/>
            </p:cNvSpPr>
            <p:nvPr/>
          </p:nvSpPr>
          <p:spPr bwMode="auto">
            <a:xfrm>
              <a:off x="7845120" y="4559519"/>
              <a:ext cx="1124640" cy="587582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2537" name="AutoShape 12"/>
            <p:cNvSpPr>
              <a:spLocks noChangeArrowheads="1"/>
            </p:cNvSpPr>
            <p:nvPr/>
          </p:nvSpPr>
          <p:spPr bwMode="auto">
            <a:xfrm>
              <a:off x="6580800" y="4429905"/>
              <a:ext cx="1078560" cy="871292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2538" name="AutoShape 13"/>
            <p:cNvSpPr>
              <a:spLocks noChangeArrowheads="1"/>
            </p:cNvSpPr>
            <p:nvPr/>
          </p:nvSpPr>
          <p:spPr bwMode="auto">
            <a:xfrm>
              <a:off x="5317921" y="4429905"/>
              <a:ext cx="1078560" cy="871292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以斷字為單位</a:t>
            </a:r>
          </a:p>
          <a:p>
            <a:pPr lvl="1" eaLnBrk="1" hangingPunct="1"/>
            <a:r>
              <a:rPr lang="zh-TW" altLang="zh-TW" smtClean="0"/>
              <a:t>陸 續 開 放 一 百 五 十 項 的 規 費 ，</a:t>
            </a:r>
          </a:p>
          <a:p>
            <a:pPr lvl="1" eaLnBrk="1" hangingPunct="1"/>
            <a:r>
              <a:rPr lang="en-US" altLang="zh-TW" smtClean="0"/>
              <a:t>liok8 siok8 khai1 hong3 tsit8 pah4 goo5 tsap8 hang7 e5 kui1 hui3 </a:t>
            </a:r>
            <a:r>
              <a:rPr lang="zh-TW" altLang="zh-TW" smtClean="0"/>
              <a:t>， </a:t>
            </a:r>
          </a:p>
          <a:p>
            <a:pPr eaLnBrk="1" hangingPunct="1"/>
            <a:r>
              <a:rPr lang="en-US" altLang="zh-TW" smtClean="0"/>
              <a:t>BLEU</a:t>
            </a:r>
          </a:p>
          <a:p>
            <a:pPr lvl="1" eaLnBrk="1" hangingPunct="1"/>
            <a:r>
              <a:rPr lang="en-US" altLang="zh-TW" smtClean="0"/>
              <a:t>82.94</a:t>
            </a:r>
            <a:r>
              <a:rPr lang="zh-TW" altLang="zh-TW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國語詞組句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斷字和斷詞組效果不同</a:t>
            </a:r>
          </a:p>
          <a:p>
            <a:pPr lvl="1" eaLnBrk="1" hangingPunct="1"/>
            <a:r>
              <a:rPr lang="zh-TW" altLang="zh-TW" smtClean="0"/>
              <a:t>平行語料斷詞格式會影響翻譯效果</a:t>
            </a:r>
          </a:p>
          <a:p>
            <a:pPr lvl="1" eaLnBrk="1" hangingPunct="1"/>
            <a:r>
              <a:rPr lang="zh-TW" altLang="zh-TW" smtClean="0"/>
              <a:t>國語斷詞</a:t>
            </a:r>
          </a:p>
          <a:p>
            <a:pPr lvl="2" eaLnBrk="1" hangingPunct="1"/>
            <a:r>
              <a:rPr lang="zh-TW" altLang="zh-TW" smtClean="0"/>
              <a:t>中研院系統</a:t>
            </a:r>
          </a:p>
          <a:p>
            <a:pPr lvl="1" eaLnBrk="1" hangingPunct="1"/>
            <a:r>
              <a:rPr lang="zh-TW" altLang="zh-TW" smtClean="0"/>
              <a:t>閩南語斷詞</a:t>
            </a:r>
          </a:p>
          <a:p>
            <a:pPr lvl="2" eaLnBrk="1" hangingPunct="1"/>
            <a:r>
              <a:rPr lang="zh-TW" altLang="zh-TW" smtClean="0"/>
              <a:t>教育部辭典（後一節說明）</a:t>
            </a:r>
          </a:p>
          <a:p>
            <a:pPr eaLnBrk="1" hangingPunct="1"/>
            <a:r>
              <a:rPr lang="en-US" altLang="zh-TW" smtClean="0"/>
              <a:t>BLEU</a:t>
            </a:r>
          </a:p>
          <a:p>
            <a:pPr lvl="1" eaLnBrk="1" hangingPunct="1"/>
            <a:r>
              <a:rPr lang="en-US" altLang="zh-TW" smtClean="0"/>
              <a:t>76.88</a:t>
            </a:r>
            <a:r>
              <a:rPr lang="zh-TW" altLang="zh-TW" smtClean="0"/>
              <a:t>分</a:t>
            </a:r>
          </a:p>
          <a:p>
            <a:pPr lvl="1" eaLnBrk="1" hangingPunct="1"/>
            <a:r>
              <a:rPr lang="zh-TW" altLang="zh-TW" smtClean="0"/>
              <a:t>斷詞組：</a:t>
            </a:r>
            <a:r>
              <a:rPr lang="en-US" altLang="zh-TW" smtClean="0"/>
              <a:t>70.67</a:t>
            </a:r>
            <a:r>
              <a:rPr lang="zh-TW" altLang="zh-TW" smtClean="0"/>
              <a:t>分，斷字：</a:t>
            </a:r>
            <a:r>
              <a:rPr lang="en-US" altLang="zh-TW" smtClean="0"/>
              <a:t>82.94</a:t>
            </a:r>
            <a:r>
              <a:rPr lang="zh-TW" altLang="zh-TW" smtClean="0"/>
              <a:t>分</a:t>
            </a:r>
          </a:p>
          <a:p>
            <a:pPr lvl="1" eaLnBrk="1" hangingPunct="1"/>
            <a:endParaRPr lang="en-US" altLang="zh-TW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國語詞組句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先照詞組翻譯</a:t>
            </a:r>
          </a:p>
          <a:p>
            <a:pPr lvl="1" eaLnBrk="1" hangingPunct="1"/>
            <a:r>
              <a:rPr lang="zh-TW" altLang="zh-TW" smtClean="0"/>
              <a:t>陸續 開放 一百五十項 的 規費 ，</a:t>
            </a:r>
          </a:p>
          <a:p>
            <a:pPr lvl="1" eaLnBrk="1" hangingPunct="1"/>
            <a:r>
              <a:rPr lang="en-US" altLang="zh-TW" smtClean="0"/>
              <a:t>liok8-siok8 khai1-hong3 </a:t>
            </a:r>
            <a:r>
              <a:rPr lang="zh-TW" altLang="zh-TW" smtClean="0"/>
              <a:t>一百五十項 </a:t>
            </a:r>
            <a:r>
              <a:rPr lang="en-US" altLang="zh-TW" smtClean="0"/>
              <a:t>e5 </a:t>
            </a:r>
            <a:r>
              <a:rPr lang="zh-TW" altLang="zh-TW" smtClean="0"/>
              <a:t>規費 ，</a:t>
            </a:r>
          </a:p>
          <a:p>
            <a:pPr eaLnBrk="1" hangingPunct="1"/>
            <a:r>
              <a:rPr lang="zh-TW" altLang="zh-TW" smtClean="0"/>
              <a:t>把未知詞拿去斷字翻譯 </a:t>
            </a:r>
          </a:p>
          <a:p>
            <a:pPr eaLnBrk="1" hangingPunct="1"/>
            <a:r>
              <a:rPr lang="en-US" altLang="zh-TW" smtClean="0"/>
              <a:t>BLEU</a:t>
            </a:r>
          </a:p>
          <a:p>
            <a:pPr lvl="1" eaLnBrk="1" hangingPunct="1"/>
            <a:r>
              <a:rPr lang="en-US" altLang="zh-TW" smtClean="0"/>
              <a:t>84.85</a:t>
            </a:r>
            <a:r>
              <a:rPr lang="zh-TW" altLang="zh-TW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國語詞組句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全部斷字比較結果</a:t>
            </a:r>
            <a:endParaRPr lang="zh-TW" altLang="zh-TW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平行語料格式</a:t>
            </a:r>
          </a:p>
          <a:p>
            <a:pPr lvl="1" eaLnBrk="1" hangingPunct="1"/>
            <a:r>
              <a:rPr lang="zh-TW" altLang="zh-TW" smtClean="0"/>
              <a:t>國語閩南語兩種語言</a:t>
            </a:r>
          </a:p>
          <a:p>
            <a:pPr lvl="1" eaLnBrk="1" hangingPunct="1"/>
            <a:r>
              <a:rPr lang="zh-TW" altLang="zh-TW" smtClean="0"/>
              <a:t>斷字、斷詞、斷詞組，</a:t>
            </a:r>
            <a:r>
              <a:rPr lang="en-US" altLang="zh-TW" smtClean="0"/>
              <a:t>3</a:t>
            </a:r>
            <a:r>
              <a:rPr lang="zh-TW" altLang="zh-TW" smtClean="0"/>
              <a:t>種格式</a:t>
            </a:r>
          </a:p>
          <a:p>
            <a:pPr lvl="1" eaLnBrk="1" hangingPunct="1"/>
            <a:r>
              <a:rPr lang="zh-TW" altLang="zh-TW" smtClean="0"/>
              <a:t>攏總</a:t>
            </a:r>
            <a:r>
              <a:rPr lang="en-US" altLang="zh-TW" smtClean="0"/>
              <a:t>3x3=9</a:t>
            </a:r>
            <a:r>
              <a:rPr lang="zh-TW" altLang="zh-TW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3" cy="143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國語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國語句</a:t>
              </a: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6656" name="Text Box 71"/>
          <p:cNvSpPr txBox="1">
            <a:spLocks noChangeArrowheads="1"/>
          </p:cNvSpPr>
          <p:nvPr/>
        </p:nvSpPr>
        <p:spPr bwMode="auto">
          <a:xfrm>
            <a:off x="720725" y="6524625"/>
            <a:ext cx="36226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斷字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-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斷字並無法再額外處理未知詞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由實驗知影</a:t>
            </a:r>
          </a:p>
          <a:p>
            <a:pPr lvl="1" eaLnBrk="1" hangingPunct="1"/>
            <a:r>
              <a:rPr lang="zh-TW" altLang="zh-TW" smtClean="0"/>
              <a:t>斷詞組</a:t>
            </a:r>
            <a:r>
              <a:rPr lang="zh-TW" altLang="en-US" smtClean="0"/>
              <a:t>加</a:t>
            </a:r>
            <a:r>
              <a:rPr lang="zh-TW" altLang="zh-TW" smtClean="0"/>
              <a:t>斷字翻譯比</a:t>
            </a:r>
            <a:r>
              <a:rPr lang="zh-TW" altLang="en-US" smtClean="0"/>
              <a:t>干焦</a:t>
            </a:r>
            <a:r>
              <a:rPr lang="zh-TW" altLang="zh-TW" smtClean="0"/>
              <a:t>斷字翻譯好</a:t>
            </a:r>
          </a:p>
          <a:p>
            <a:pPr lvl="1" eaLnBrk="1" hangingPunct="1"/>
            <a:r>
              <a:rPr lang="zh-TW" altLang="zh-TW" smtClean="0"/>
              <a:t>斷詞組分數</a:t>
            </a:r>
            <a:r>
              <a:rPr lang="en-US" altLang="zh-TW" smtClean="0"/>
              <a:t>&gt;</a:t>
            </a:r>
            <a:r>
              <a:rPr lang="zh-TW" altLang="zh-TW" smtClean="0"/>
              <a:t>斷詞分數</a:t>
            </a:r>
            <a:r>
              <a:rPr lang="en-US" altLang="zh-TW" smtClean="0"/>
              <a:t>&gt;</a:t>
            </a:r>
            <a:r>
              <a:rPr lang="zh-TW" altLang="zh-TW" smtClean="0"/>
              <a:t>斷字分數</a:t>
            </a:r>
          </a:p>
          <a:p>
            <a:pPr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需要用詞性、語法來做</a:t>
            </a:r>
          </a:p>
          <a:p>
            <a:pPr lvl="1" eaLnBrk="1" hangingPunct="1"/>
            <a:r>
              <a:rPr lang="zh-TW" altLang="zh-TW" smtClean="0"/>
              <a:t>閩南語欠這種資料</a:t>
            </a:r>
          </a:p>
          <a:p>
            <a:pPr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國語佮閩南語攏有法度斷詞</a:t>
            </a:r>
          </a:p>
          <a:p>
            <a:pPr lvl="1" eaLnBrk="1" hangingPunct="1"/>
            <a:r>
              <a:rPr lang="zh-TW" altLang="zh-TW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第三節：摻猶未校對資料</a:t>
            </a:r>
            <a:endParaRPr lang="zh-TW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r>
              <a:rPr lang="zh-TW" altLang="en-US" dirty="0" smtClean="0"/>
              <a:t>、</a:t>
            </a:r>
            <a:r>
              <a:rPr lang="en-US" altLang="zh-TW" dirty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cxnSp>
        <p:nvCxnSpPr>
          <p:cNvPr id="29700" name="AutoShape 3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8580438" y="4691063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01" name="AutoShape 4"/>
          <p:cNvCxnSpPr>
            <a:cxnSpLocks noChangeShapeType="1"/>
            <a:stCxn id="29702" idx="2"/>
            <a:endCxn id="29707" idx="0"/>
          </p:cNvCxnSpPr>
          <p:nvPr/>
        </p:nvCxnSpPr>
        <p:spPr bwMode="auto">
          <a:xfrm flipH="1">
            <a:off x="8580438" y="2582863"/>
            <a:ext cx="1587" cy="152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8110538" y="2060575"/>
            <a:ext cx="94138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</a:t>
            </a: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5108575" y="1812925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國語斷詞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中研院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CKIP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5997575" y="3222625"/>
            <a:ext cx="830263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6880225" y="594995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7077075" y="332581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80819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8189913" y="5013325"/>
            <a:ext cx="782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29709" name="AutoShape 12"/>
          <p:cNvCxnSpPr>
            <a:cxnSpLocks noChangeShapeType="1"/>
            <a:stCxn id="29705" idx="0"/>
            <a:endCxn id="29707" idx="1"/>
          </p:cNvCxnSpPr>
          <p:nvPr/>
        </p:nvCxnSpPr>
        <p:spPr bwMode="auto">
          <a:xfrm flipV="1">
            <a:off x="7588250" y="4397375"/>
            <a:ext cx="493713" cy="1552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4313238" y="332581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29711" name="AutoShape 14"/>
          <p:cNvCxnSpPr>
            <a:cxnSpLocks noChangeShapeType="1"/>
            <a:stCxn id="29710" idx="3"/>
            <a:endCxn id="29704" idx="1"/>
          </p:cNvCxnSpPr>
          <p:nvPr/>
        </p:nvCxnSpPr>
        <p:spPr bwMode="auto">
          <a:xfrm>
            <a:off x="5489575" y="3586163"/>
            <a:ext cx="509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2" name="AutoShape 15"/>
          <p:cNvCxnSpPr>
            <a:cxnSpLocks noChangeShapeType="1"/>
            <a:stCxn id="29706" idx="1"/>
            <a:endCxn id="29706" idx="1"/>
          </p:cNvCxnSpPr>
          <p:nvPr/>
        </p:nvCxnSpPr>
        <p:spPr bwMode="auto">
          <a:xfrm>
            <a:off x="7077075" y="3586163"/>
            <a:ext cx="1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3" name="AutoShape 16"/>
          <p:cNvCxnSpPr>
            <a:cxnSpLocks noChangeShapeType="1"/>
            <a:stCxn id="29703" idx="2"/>
          </p:cNvCxnSpPr>
          <p:nvPr/>
        </p:nvCxnSpPr>
        <p:spPr bwMode="auto">
          <a:xfrm flipH="1">
            <a:off x="5741988" y="2565400"/>
            <a:ext cx="7937" cy="1022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4" name="AutoShape 17"/>
          <p:cNvCxnSpPr>
            <a:cxnSpLocks noChangeShapeType="1"/>
            <a:stCxn id="29703" idx="3"/>
          </p:cNvCxnSpPr>
          <p:nvPr/>
        </p:nvCxnSpPr>
        <p:spPr bwMode="auto">
          <a:xfrm>
            <a:off x="6392863" y="2189163"/>
            <a:ext cx="2189162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5" name="AutoShape 18"/>
          <p:cNvCxnSpPr>
            <a:cxnSpLocks noChangeShapeType="1"/>
            <a:stCxn id="29706" idx="2"/>
            <a:endCxn id="29707" idx="1"/>
          </p:cNvCxnSpPr>
          <p:nvPr/>
        </p:nvCxnSpPr>
        <p:spPr bwMode="auto">
          <a:xfrm>
            <a:off x="7729538" y="3848100"/>
            <a:ext cx="352425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6" name="AutoShape 19"/>
          <p:cNvCxnSpPr>
            <a:cxnSpLocks noChangeShapeType="1"/>
            <a:stCxn id="29704" idx="3"/>
          </p:cNvCxnSpPr>
          <p:nvPr/>
        </p:nvCxnSpPr>
        <p:spPr bwMode="auto">
          <a:xfrm>
            <a:off x="6827838" y="3586163"/>
            <a:ext cx="2492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7" name="AutoShape 20"/>
          <p:cNvCxnSpPr>
            <a:cxnSpLocks noChangeShapeType="1"/>
            <a:stCxn id="29710" idx="2"/>
            <a:endCxn id="29722" idx="1"/>
          </p:cNvCxnSpPr>
          <p:nvPr/>
        </p:nvCxnSpPr>
        <p:spPr bwMode="auto">
          <a:xfrm>
            <a:off x="4900613" y="3848100"/>
            <a:ext cx="735012" cy="23637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5351463" y="4918075"/>
            <a:ext cx="1416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29719" name="AutoShape 22"/>
          <p:cNvCxnSpPr>
            <a:cxnSpLocks noChangeShapeType="1"/>
            <a:stCxn id="29718" idx="2"/>
            <a:endCxn id="29722" idx="0"/>
          </p:cNvCxnSpPr>
          <p:nvPr/>
        </p:nvCxnSpPr>
        <p:spPr bwMode="auto">
          <a:xfrm flipH="1">
            <a:off x="6051550" y="5440363"/>
            <a:ext cx="6350" cy="407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4225925" y="3222625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5314950" y="4703763"/>
            <a:ext cx="1481138" cy="8921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2" name="AutoShape 25"/>
          <p:cNvSpPr>
            <a:spLocks noChangeArrowheads="1"/>
          </p:cNvSpPr>
          <p:nvPr/>
        </p:nvSpPr>
        <p:spPr bwMode="auto">
          <a:xfrm>
            <a:off x="5637213" y="5846763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29723" name="AutoShape 26"/>
          <p:cNvCxnSpPr>
            <a:cxnSpLocks noChangeShapeType="1"/>
            <a:stCxn id="29722" idx="3"/>
            <a:endCxn id="29705" idx="1"/>
          </p:cNvCxnSpPr>
          <p:nvPr/>
        </p:nvCxnSpPr>
        <p:spPr bwMode="auto">
          <a:xfrm>
            <a:off x="6469063" y="6211888"/>
            <a:ext cx="4127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例句有國語翻譯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附錄句無國語翻譯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第二節：翻譯語料</a:t>
            </a:r>
          </a:p>
          <a:p>
            <a:pPr eaLnBrk="1" hangingPunct="1">
              <a:defRPr/>
            </a:pPr>
            <a:r>
              <a:rPr lang="zh-TW" altLang="zh-TW" dirty="0" smtClean="0"/>
              <a:t>第三節：摻猶未整理語料</a:t>
            </a:r>
          </a:p>
          <a:p>
            <a:pPr eaLnBrk="1" hangingPunct="1">
              <a:defRPr/>
            </a:pPr>
            <a:r>
              <a:rPr lang="zh-TW" altLang="zh-TW" dirty="0" smtClean="0"/>
              <a:t>第四節：網路語料庫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三、閩南語翻國語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200" cy="2560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2" cy="140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8" cy="10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格式無仝</a:t>
            </a:r>
          </a:p>
          <a:p>
            <a:pPr lvl="1" eaLnBrk="1" hangingPunct="1"/>
            <a:r>
              <a:rPr lang="zh-TW" altLang="zh-TW" smtClean="0"/>
              <a:t>教育部辭典、典藏是斷詞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是斷詞組</a:t>
            </a:r>
          </a:p>
          <a:p>
            <a:pPr eaLnBrk="1" hangingPunct="1"/>
            <a:r>
              <a:rPr lang="zh-TW" altLang="zh-TW" smtClean="0"/>
              <a:t>國語斷詞</a:t>
            </a:r>
          </a:p>
          <a:p>
            <a:pPr lvl="1" eaLnBrk="1" hangingPunct="1"/>
            <a:r>
              <a:rPr lang="zh-TW" altLang="zh-TW" smtClean="0"/>
              <a:t>用中研院中文斷詞系統（</a:t>
            </a:r>
            <a:r>
              <a:rPr lang="en-US" altLang="zh-TW" smtClean="0"/>
              <a:t>CKIP</a:t>
            </a:r>
            <a:r>
              <a:rPr lang="zh-TW" altLang="zh-TW" smtClean="0"/>
              <a:t>）</a:t>
            </a:r>
          </a:p>
          <a:p>
            <a:pPr eaLnBrk="1" hangingPunct="1"/>
            <a:r>
              <a:rPr lang="zh-TW" altLang="zh-TW" smtClean="0"/>
              <a:t>閩南語斷詞</a:t>
            </a:r>
          </a:p>
          <a:p>
            <a:pPr lvl="1" eaLnBrk="1" hangingPunct="1"/>
            <a:r>
              <a:rPr lang="zh-TW" altLang="zh-TW" smtClean="0"/>
              <a:t>用教育部辭典、典藏來斷</a:t>
            </a:r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教育部辭典攏總</a:t>
            </a:r>
            <a:r>
              <a:rPr lang="en-US" altLang="zh-TW" smtClean="0"/>
              <a:t>116552</a:t>
            </a:r>
            <a:r>
              <a:rPr lang="zh-TW" altLang="zh-TW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希望詞愈長愈好</a:t>
            </a:r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smtClean="0"/>
              <a:t>tau5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zh-TW" altLang="zh-TW" smtClean="0"/>
              <a:t>斷詞結果：候選詞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</a:t>
            </a:r>
            <a:r>
              <a:rPr lang="en-US" altLang="zh-TW" smtClean="0"/>
              <a:t>/thau5-ke1</a:t>
            </a:r>
            <a:r>
              <a:rPr lang="zh-TW" altLang="zh-TW" smtClean="0"/>
              <a:t>：頭家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有</a:t>
            </a:r>
            <a:r>
              <a:rPr lang="en-US" altLang="zh-TW" smtClean="0"/>
              <a:t>/u2</a:t>
            </a:r>
            <a:r>
              <a:rPr lang="zh-TW" altLang="zh-TW" smtClean="0"/>
              <a:t>：有</a:t>
            </a:r>
            <a:r>
              <a:rPr lang="en-US" altLang="zh-TW" smtClean="0"/>
              <a:t>/u2</a:t>
            </a:r>
          </a:p>
          <a:p>
            <a:pPr lvl="1" eaLnBrk="1" hangingPunct="1"/>
            <a:r>
              <a:rPr lang="en-US" altLang="zh-TW" smtClean="0"/>
              <a:t>nng7-tshing1</a:t>
            </a:r>
            <a:r>
              <a:rPr lang="zh-TW" altLang="zh-TW" smtClean="0"/>
              <a:t>：兩千</a:t>
            </a:r>
            <a:r>
              <a:rPr lang="en-US" altLang="zh-TW" smtClean="0"/>
              <a:t>/nng7-tshing1</a:t>
            </a:r>
            <a:r>
              <a:rPr lang="zh-TW" altLang="zh-TW" smtClean="0"/>
              <a:t>、卵清</a:t>
            </a:r>
            <a:r>
              <a:rPr lang="en-US" altLang="zh-TW" smtClean="0"/>
              <a:t>/nng7-tshing1</a:t>
            </a:r>
          </a:p>
          <a:p>
            <a:pPr lvl="1" eaLnBrk="1" hangingPunct="1"/>
            <a:r>
              <a:rPr lang="en-US" altLang="zh-TW" smtClean="0"/>
              <a:t>khoo1/khoo1</a:t>
            </a:r>
            <a:r>
              <a:rPr lang="zh-TW" altLang="zh-TW" smtClean="0"/>
              <a:t>：呼</a:t>
            </a:r>
            <a:r>
              <a:rPr lang="en-US" altLang="zh-TW" smtClean="0"/>
              <a:t>/khoo1</a:t>
            </a:r>
            <a:r>
              <a:rPr lang="zh-TW" altLang="zh-TW" smtClean="0"/>
              <a:t>、可</a:t>
            </a:r>
            <a:r>
              <a:rPr lang="en-US" altLang="zh-TW" smtClean="0"/>
              <a:t>/khoo1</a:t>
            </a:r>
            <a:r>
              <a:rPr lang="zh-TW" altLang="zh-TW" smtClean="0"/>
              <a:t>、箍</a:t>
            </a:r>
            <a:r>
              <a:rPr lang="en-US" altLang="zh-TW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479550" y="6411913"/>
            <a:ext cx="5540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輸入臺語文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689475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7019925" y="615156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一對一臺語文</a:t>
            </a: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0375"/>
            <a:ext cx="1749425" cy="49688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449513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先莫用原本的斷詞資訊</a:t>
            </a:r>
          </a:p>
          <a:p>
            <a:pPr lvl="1" eaLnBrk="1" hangingPunct="1"/>
            <a:r>
              <a:rPr lang="zh-TW" altLang="zh-TW" smtClean="0"/>
              <a:t>若一个詞有佇辭典</a:t>
            </a:r>
          </a:p>
          <a:p>
            <a:pPr lvl="2" eaLnBrk="1" hangingPunct="1"/>
            <a:r>
              <a:rPr lang="zh-TW" altLang="zh-TW" smtClean="0"/>
              <a:t>斷的資訊會佮原本仝款</a:t>
            </a:r>
          </a:p>
          <a:p>
            <a:pPr lvl="1" eaLnBrk="1" hangingPunct="1"/>
            <a:r>
              <a:rPr lang="zh-TW" altLang="zh-TW" smtClean="0"/>
              <a:t>若無佇辭典</a:t>
            </a:r>
          </a:p>
          <a:p>
            <a:pPr lvl="2" eaLnBrk="1" hangingPunct="1"/>
            <a:r>
              <a:rPr lang="zh-TW" altLang="zh-TW" smtClean="0"/>
              <a:t>原本就需要一字一字查</a:t>
            </a:r>
          </a:p>
          <a:p>
            <a:pPr lvl="1" eaLnBrk="1" hangingPunct="1"/>
            <a:r>
              <a:rPr lang="zh-TW" altLang="zh-TW" smtClean="0"/>
              <a:t>有的文章內底有漢字</a:t>
            </a:r>
          </a:p>
          <a:p>
            <a:pPr lvl="2" eaLnBrk="1" hangingPunct="1"/>
            <a:r>
              <a:rPr lang="zh-TW" altLang="zh-TW" smtClean="0"/>
              <a:t>一个漢字一个詞</a:t>
            </a:r>
          </a:p>
          <a:p>
            <a:pPr eaLnBrk="1" hangingPunct="1"/>
            <a:r>
              <a:rPr lang="zh-TW" altLang="zh-TW" smtClean="0"/>
              <a:t>上尾閣照原本的斷詞斷</a:t>
            </a:r>
          </a:p>
          <a:p>
            <a:pPr lvl="1" eaLnBrk="1" hangingPunct="1"/>
            <a:r>
              <a:rPr lang="en-US" altLang="zh-TW" smtClean="0"/>
              <a:t>i1 ti7 tsiah8-png7-thiann1</a:t>
            </a:r>
          </a:p>
          <a:p>
            <a:pPr lvl="1" eaLnBrk="1" hangingPunct="1"/>
            <a:r>
              <a:rPr lang="zh-TW" altLang="zh-TW" smtClean="0"/>
              <a:t>伊</a:t>
            </a:r>
            <a:r>
              <a:rPr lang="en-US" altLang="zh-TW" smtClean="0"/>
              <a:t>i1 </a:t>
            </a:r>
            <a:r>
              <a:rPr lang="zh-TW" altLang="zh-TW" smtClean="0"/>
              <a:t>佇</a:t>
            </a:r>
            <a:r>
              <a:rPr lang="en-US" altLang="zh-TW" smtClean="0"/>
              <a:t>ti7 </a:t>
            </a:r>
            <a:r>
              <a:rPr lang="zh-TW" altLang="zh-TW" smtClean="0"/>
              <a:t>食飯</a:t>
            </a:r>
            <a:r>
              <a:rPr lang="en-US" altLang="zh-TW" smtClean="0"/>
              <a:t>tsiah8-png7 </a:t>
            </a:r>
            <a:r>
              <a:rPr lang="zh-TW" altLang="zh-TW" smtClean="0"/>
              <a:t>廳</a:t>
            </a:r>
            <a:r>
              <a:rPr lang="en-US" altLang="zh-TW" smtClean="0"/>
              <a:t>thiann1</a:t>
            </a:r>
          </a:p>
          <a:p>
            <a:pPr lvl="1" eaLnBrk="1" hangingPunct="1"/>
            <a:r>
              <a:rPr lang="zh-TW" altLang="zh-TW" smtClean="0"/>
              <a:t>伊</a:t>
            </a:r>
            <a:r>
              <a:rPr lang="en-US" altLang="zh-TW" smtClean="0"/>
              <a:t>i1 </a:t>
            </a:r>
            <a:r>
              <a:rPr lang="zh-TW" altLang="zh-TW" smtClean="0"/>
              <a:t>佇</a:t>
            </a:r>
            <a:r>
              <a:rPr lang="en-US" altLang="zh-TW" smtClean="0"/>
              <a:t>ti7 </a:t>
            </a:r>
            <a:r>
              <a:rPr lang="zh-TW" altLang="zh-TW" smtClean="0"/>
              <a:t>食飯廳</a:t>
            </a:r>
            <a:r>
              <a:rPr lang="en-US" altLang="zh-TW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臺灣閩南語（後壁號做臺語）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臺灣地區上常用的一種語言之一</a:t>
            </a:r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第四節：網路語料庫</a:t>
            </a:r>
            <a:endParaRPr lang="zh-TW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閩南語語料只有四十萬句</a:t>
            </a:r>
          </a:p>
          <a:p>
            <a:pPr lvl="1" eaLnBrk="1" hangingPunct="1"/>
            <a:r>
              <a:rPr lang="zh-TW" altLang="zh-TW" smtClean="0"/>
              <a:t>對網路頂收集</a:t>
            </a:r>
          </a:p>
          <a:p>
            <a:pPr lvl="1" eaLnBrk="1" hangingPunct="1"/>
            <a:r>
              <a:rPr lang="zh-TW" altLang="zh-TW" smtClean="0"/>
              <a:t>希望超過百萬句</a:t>
            </a:r>
          </a:p>
          <a:p>
            <a:pPr eaLnBrk="1" hangingPunct="1"/>
            <a:r>
              <a:rPr lang="zh-TW" altLang="zh-TW" smtClean="0"/>
              <a:t>語料種類</a:t>
            </a:r>
          </a:p>
          <a:p>
            <a:pPr lvl="1" eaLnBrk="1" hangingPunct="1"/>
            <a:r>
              <a:rPr lang="zh-TW" altLang="zh-TW" smtClean="0"/>
              <a:t>閩南語漢羅</a:t>
            </a:r>
          </a:p>
          <a:p>
            <a:pPr lvl="2" eaLnBrk="1" hangingPunct="1"/>
            <a:r>
              <a:rPr lang="en-US" altLang="zh-TW" smtClean="0"/>
              <a:t>Tī 1997</a:t>
            </a:r>
            <a:r>
              <a:rPr lang="zh-TW" altLang="zh-TW" smtClean="0"/>
              <a:t>年</a:t>
            </a:r>
            <a:r>
              <a:rPr lang="en-US" altLang="zh-TW" smtClean="0"/>
              <a:t>ê</a:t>
            </a:r>
            <a:r>
              <a:rPr lang="zh-TW" altLang="zh-TW" smtClean="0"/>
              <a:t>生活營了後</a:t>
            </a:r>
          </a:p>
          <a:p>
            <a:pPr lvl="1" eaLnBrk="1" hangingPunct="1"/>
            <a:r>
              <a:rPr lang="zh-TW" altLang="zh-TW" smtClean="0"/>
              <a:t>閩南語漢羅、國語翻譯平行語料</a:t>
            </a:r>
          </a:p>
          <a:p>
            <a:pPr lvl="2" eaLnBrk="1" hangingPunct="1"/>
            <a:r>
              <a:rPr lang="en-US" altLang="zh-TW" smtClean="0"/>
              <a:t>Siáⁿ-mih</a:t>
            </a:r>
            <a:r>
              <a:rPr lang="zh-TW" altLang="zh-TW" smtClean="0"/>
              <a:t>是自由</a:t>
            </a:r>
            <a:r>
              <a:rPr lang="en-US" altLang="zh-TW" smtClean="0"/>
              <a:t>? //</a:t>
            </a:r>
            <a:r>
              <a:rPr lang="zh-TW" altLang="zh-TW" smtClean="0"/>
              <a:t>什麼是自由？</a:t>
            </a:r>
          </a:p>
          <a:p>
            <a:pPr lvl="1" eaLnBrk="1" hangingPunct="1"/>
            <a:r>
              <a:rPr lang="zh-TW" altLang="zh-TW" smtClean="0"/>
              <a:t>閩南語漢羅、全羅</a:t>
            </a:r>
          </a:p>
          <a:p>
            <a:pPr lvl="2" eaLnBrk="1" hangingPunct="1"/>
            <a:r>
              <a:rPr lang="zh-TW" altLang="zh-TW" smtClean="0"/>
              <a:t>花若離枝隨蔫去</a:t>
            </a:r>
            <a:r>
              <a:rPr lang="en-US" altLang="zh-TW" smtClean="0"/>
              <a:t>//Hue nā lī Ki suî lian-khì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閩南語國語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有國語、有臺語、有平行語料，嘛有濫做伙的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臺語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以臺語為主，會當接受國語詞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國語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臺語無六成以上就算是國語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國語臺語攏通的算國語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特徵</a:t>
            </a:r>
            <a:endParaRPr lang="en-US" altLang="zh-TW" smtClean="0"/>
          </a:p>
          <a:p>
            <a:pPr lvl="1"/>
            <a:r>
              <a:rPr lang="zh-TW" altLang="en-US" smtClean="0"/>
              <a:t>連紲分數</a:t>
            </a:r>
            <a:endParaRPr lang="en-US" altLang="zh-TW" smtClean="0"/>
          </a:p>
          <a:p>
            <a:pPr lvl="1"/>
            <a:r>
              <a:rPr lang="zh-TW" altLang="en-US" smtClean="0"/>
              <a:t>斷詞詞數</a:t>
            </a:r>
            <a:endParaRPr lang="en-US" altLang="zh-TW" smtClean="0"/>
          </a:p>
          <a:p>
            <a:pPr lvl="1"/>
            <a:r>
              <a:rPr lang="en-US" altLang="zh-TW" smtClean="0"/>
              <a:t>1~4</a:t>
            </a:r>
            <a:r>
              <a:rPr lang="zh-TW" altLang="en-US" smtClean="0"/>
              <a:t>字詞分別數量</a:t>
            </a:r>
            <a:endParaRPr lang="en-US" altLang="zh-TW" smtClean="0"/>
          </a:p>
          <a:p>
            <a:pPr lvl="1"/>
            <a:r>
              <a:rPr lang="zh-TW" altLang="en-US" smtClean="0"/>
              <a:t>頭前个</a:t>
            </a:r>
            <a:r>
              <a:rPr lang="en-US" altLang="zh-TW" smtClean="0"/>
              <a:t>N</a:t>
            </a:r>
            <a:r>
              <a:rPr lang="zh-TW" altLang="en-US" smtClean="0"/>
              <a:t>特殊定用詞數量</a:t>
            </a:r>
            <a:endParaRPr lang="en-US" altLang="zh-TW" smtClean="0"/>
          </a:p>
          <a:p>
            <a:pPr lvl="2"/>
            <a:r>
              <a:rPr lang="zh-TW" altLang="en-US" smtClean="0"/>
              <a:t>兩種語言選</a:t>
            </a:r>
            <a:r>
              <a:rPr lang="en-US" altLang="zh-TW" smtClean="0"/>
              <a:t>15000</a:t>
            </a:r>
            <a:r>
              <a:rPr lang="zh-TW" altLang="en-US" smtClean="0"/>
              <a:t>个定用詞</a:t>
            </a:r>
            <a:endParaRPr lang="en-US" altLang="zh-TW" smtClean="0"/>
          </a:p>
          <a:p>
            <a:pPr lvl="2"/>
            <a:r>
              <a:rPr lang="zh-TW" altLang="en-US" smtClean="0"/>
              <a:t>揣頭前</a:t>
            </a:r>
            <a:r>
              <a:rPr lang="en-US" altLang="zh-TW" smtClean="0"/>
              <a:t>N</a:t>
            </a:r>
            <a:r>
              <a:rPr lang="zh-TW" altLang="en-US" smtClean="0"/>
              <a:t>个無出現佇對方</a:t>
            </a:r>
            <a:r>
              <a:rPr lang="en-US" altLang="zh-TW" smtClean="0"/>
              <a:t>15000</a:t>
            </a:r>
            <a:r>
              <a:rPr lang="zh-TW" altLang="en-US" smtClean="0"/>
              <a:t>內的定用詞</a:t>
            </a:r>
            <a:endParaRPr lang="en-US" altLang="zh-TW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資料狀況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網路頂的國語資料誠濟</a:t>
            </a:r>
            <a:r>
              <a:rPr lang="zh-TW" altLang="en-US" smtClean="0"/>
              <a:t>，閩南語少</a:t>
            </a:r>
            <a:endParaRPr lang="zh-TW" altLang="zh-TW" smtClean="0"/>
          </a:p>
          <a:p>
            <a:pPr lvl="1" eaLnBrk="1" hangingPunct="1"/>
            <a:r>
              <a:rPr lang="zh-TW" altLang="zh-TW" smtClean="0"/>
              <a:t>若有法度</a:t>
            </a:r>
            <a:r>
              <a:rPr lang="zh-TW" altLang="en-US" smtClean="0"/>
              <a:t>共國語</a:t>
            </a:r>
            <a:r>
              <a:rPr lang="zh-TW" altLang="zh-TW" smtClean="0"/>
              <a:t>翻譯做閩南語</a:t>
            </a:r>
            <a:endParaRPr lang="en-US" altLang="zh-TW" smtClean="0"/>
          </a:p>
          <a:p>
            <a:pPr lvl="2" eaLnBrk="1" hangingPunct="1"/>
            <a:r>
              <a:rPr lang="zh-TW" altLang="zh-TW" smtClean="0"/>
              <a:t>予</a:t>
            </a:r>
            <a:r>
              <a:rPr lang="zh-TW" altLang="en-US" smtClean="0"/>
              <a:t>欲學</a:t>
            </a:r>
            <a:r>
              <a:rPr lang="zh-TW" altLang="zh-TW" smtClean="0"/>
              <a:t>的人</a:t>
            </a:r>
            <a:r>
              <a:rPr lang="zh-TW" altLang="en-US" smtClean="0"/>
              <a:t>參考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會使配合語音合成</a:t>
            </a:r>
            <a:endParaRPr lang="en-US" altLang="zh-TW" smtClean="0"/>
          </a:p>
          <a:p>
            <a:pPr eaLnBrk="1" hangingPunct="1"/>
            <a:r>
              <a:rPr lang="zh-TW" altLang="zh-TW" smtClean="0"/>
              <a:t>閩南語的資料</a:t>
            </a:r>
          </a:p>
          <a:p>
            <a:pPr lvl="1" eaLnBrk="1" hangingPunct="1"/>
            <a:r>
              <a:rPr lang="zh-TW" altLang="zh-TW" smtClean="0"/>
              <a:t>資料傷少</a:t>
            </a:r>
          </a:p>
          <a:p>
            <a:pPr lvl="2" eaLnBrk="1" hangingPunct="1"/>
            <a:r>
              <a:rPr lang="zh-TW" altLang="zh-TW" smtClean="0"/>
              <a:t>閩南語</a:t>
            </a:r>
            <a:r>
              <a:rPr lang="en-US" altLang="zh-TW" smtClean="0"/>
              <a:t>-</a:t>
            </a:r>
            <a:r>
              <a:rPr lang="zh-TW" altLang="zh-TW" smtClean="0"/>
              <a:t>幾十萬句以下 </a:t>
            </a:r>
            <a:r>
              <a:rPr lang="en-US" altLang="zh-TW" smtClean="0"/>
              <a:t>/</a:t>
            </a:r>
            <a:r>
              <a:rPr lang="zh-TW" altLang="zh-TW" smtClean="0"/>
              <a:t>國語－百萬句以上</a:t>
            </a:r>
          </a:p>
          <a:p>
            <a:pPr lvl="1" eaLnBrk="1" hangingPunct="1"/>
            <a:r>
              <a:rPr lang="zh-TW" altLang="zh-TW" smtClean="0"/>
              <a:t>有漢字</a:t>
            </a:r>
            <a:r>
              <a:rPr lang="zh-TW" altLang="en-US" smtClean="0"/>
              <a:t>佮</a:t>
            </a:r>
            <a:r>
              <a:rPr lang="zh-TW" altLang="zh-TW" smtClean="0"/>
              <a:t>音標兩種表示方法</a:t>
            </a:r>
          </a:p>
          <a:p>
            <a:pPr lvl="2" eaLnBrk="1" hangingPunct="1"/>
            <a:r>
              <a:rPr lang="zh-TW" altLang="zh-TW" smtClean="0"/>
              <a:t>部分語料漢字無正規化</a:t>
            </a:r>
          </a:p>
          <a:p>
            <a:pPr lvl="2" eaLnBrk="1" hangingPunct="1"/>
            <a:r>
              <a:rPr lang="zh-TW" altLang="zh-TW" smtClean="0"/>
              <a:t>大部份語</a:t>
            </a:r>
            <a:r>
              <a:rPr lang="zh-TW" altLang="en-US" smtClean="0"/>
              <a:t>對</a:t>
            </a:r>
            <a:r>
              <a:rPr lang="zh-TW" altLang="zh-TW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常用詞數量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國語</a:t>
            </a:r>
            <a:r>
              <a:rPr lang="en-US" altLang="zh-TW" dirty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臺語</a:t>
            </a:r>
            <a:r>
              <a:rPr lang="en-US" altLang="zh-TW" dirty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國語</a:t>
            </a:r>
            <a:r>
              <a:rPr lang="en-US" altLang="zh-TW" dirty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/>
        </p:nvGraphicFramePr>
        <p:xfrm>
          <a:off x="2576513" y="1865313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r:id="rId5" imgW="6194073" imgH="4163929" progId="Excel.Chart.8">
                  <p:embed/>
                </p:oleObj>
              </mc:Choice>
              <mc:Fallback>
                <p:oleObj r:id="rId5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1865313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斷詞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用辭典</a:t>
            </a:r>
            <a:r>
              <a:rPr lang="zh-TW" altLang="en-US" dirty="0"/>
              <a:t>照長度</a:t>
            </a:r>
            <a:r>
              <a:rPr lang="zh-TW" altLang="en-US" dirty="0" smtClean="0"/>
              <a:t>斷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用語言模型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斷了閣處理未知詞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詞性斷詞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詞性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/>
              <a:t>做粗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閩南語翻譯做國語，閣用中文斷詞</a:t>
            </a:r>
            <a:r>
              <a:rPr lang="en-US" altLang="zh-TW" dirty="0" smtClean="0"/>
              <a:t>(CKIP)</a:t>
            </a:r>
          </a:p>
          <a:p>
            <a:pPr lvl="2">
              <a:defRPr/>
            </a:pPr>
            <a:r>
              <a:rPr lang="zh-TW" altLang="en-US" dirty="0" smtClean="0"/>
              <a:t>用翻譯的對應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定詞性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語言模型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校對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smtClean="0"/>
              <a:t>改錯字、整理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語音部分</a:t>
            </a:r>
            <a:endParaRPr lang="zh-TW" altLang="zh-TW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閩南語變調實作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有的需要詞性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重新訓練ＨＴＳ</a:t>
            </a:r>
          </a:p>
          <a:p>
            <a:pPr lvl="1" eaLnBrk="1" hangingPunct="1"/>
            <a:r>
              <a:rPr lang="zh-TW" altLang="zh-TW" smtClean="0"/>
              <a:t>新的聽打結果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較通用的訓練包</a:t>
            </a:r>
            <a:endParaRPr lang="zh-TW" altLang="zh-TW" smtClean="0"/>
          </a:p>
          <a:p>
            <a:r>
              <a:rPr lang="zh-TW" altLang="zh-TW" smtClean="0"/>
              <a:t>ＨＴＫ</a:t>
            </a:r>
            <a:r>
              <a:rPr lang="zh-TW" altLang="en-US" smtClean="0"/>
              <a:t>、</a:t>
            </a:r>
            <a:r>
              <a:rPr lang="en-US" altLang="zh-TW" smtClean="0"/>
              <a:t>Kaldi</a:t>
            </a:r>
          </a:p>
          <a:p>
            <a:pPr lvl="1"/>
            <a:r>
              <a:rPr lang="zh-TW" altLang="en-US" smtClean="0"/>
              <a:t>字幕 國語字→臺語字</a:t>
            </a:r>
            <a:endParaRPr lang="zh-TW" altLang="zh-TW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國語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對齊</a:t>
            </a:r>
            <a:endParaRPr lang="zh-TW" altLang="zh-TW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有分段先對齊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國語佮閩南語的段對齊了後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標點符號斷句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一句一句對齊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何澤政翻譯</a:t>
            </a:r>
          </a:p>
          <a:p>
            <a:pPr lvl="1" eaLnBrk="1" hangingPunct="1"/>
            <a:r>
              <a:rPr lang="zh-TW" altLang="zh-TW" smtClean="0"/>
              <a:t>參考線頂辭典</a:t>
            </a:r>
          </a:p>
          <a:p>
            <a:pPr eaLnBrk="1" hangingPunct="1"/>
            <a:r>
              <a:rPr lang="zh-TW" altLang="zh-TW" smtClean="0"/>
              <a:t>由國語的新聞翻做閩南語全羅</a:t>
            </a:r>
          </a:p>
          <a:p>
            <a:pPr lvl="1" eaLnBrk="1" hangingPunct="1"/>
            <a:r>
              <a:rPr lang="zh-TW" altLang="zh-TW" smtClean="0"/>
              <a:t>這幾天 寒流 再度 發威 </a:t>
            </a:r>
          </a:p>
          <a:p>
            <a:pPr lvl="1" eaLnBrk="1" hangingPunct="1"/>
            <a:r>
              <a:rPr lang="en-US" altLang="zh-TW" smtClean="0"/>
              <a:t>tsit4-kui2-kang han5-liu5 koh-tsai3 tian2-ui </a:t>
            </a:r>
          </a:p>
          <a:p>
            <a:pPr eaLnBrk="1" hangingPunct="1"/>
            <a:r>
              <a:rPr lang="zh-TW" altLang="zh-TW" smtClean="0"/>
              <a:t>補上漢字變成一對一</a:t>
            </a:r>
          </a:p>
          <a:p>
            <a:pPr lvl="1" eaLnBrk="1" hangingPunct="1"/>
            <a:r>
              <a:rPr lang="zh-TW" altLang="zh-TW" smtClean="0"/>
              <a:t>這幾工 寒流 閣再 展威</a:t>
            </a:r>
          </a:p>
          <a:p>
            <a:pPr eaLnBrk="1" hangingPunct="1"/>
            <a:r>
              <a:rPr lang="zh-TW" altLang="zh-TW" smtClean="0"/>
              <a:t>全部約</a:t>
            </a:r>
            <a:r>
              <a:rPr lang="en-US" altLang="zh-TW" smtClean="0"/>
              <a:t>37</a:t>
            </a:r>
            <a:r>
              <a:rPr lang="zh-TW" altLang="zh-TW" smtClean="0"/>
              <a:t>萬詞組</a:t>
            </a:r>
          </a:p>
          <a:p>
            <a:pPr eaLnBrk="1" hangingPunct="1"/>
            <a:r>
              <a:rPr lang="zh-TW" altLang="zh-TW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smtClean="0"/>
              <a:t>從</a:t>
            </a:r>
            <a:r>
              <a:rPr lang="en-US" altLang="zh-TW" smtClean="0"/>
              <a:t>97/11/06</a:t>
            </a:r>
            <a:r>
              <a:rPr lang="zh-TW" altLang="zh-TW" smtClean="0"/>
              <a:t>到</a:t>
            </a:r>
            <a:r>
              <a:rPr lang="en-US" altLang="zh-TW" smtClean="0"/>
              <a:t>103/3/14</a:t>
            </a:r>
            <a:r>
              <a:rPr lang="zh-TW" altLang="zh-TW" smtClean="0"/>
              <a:t>的文章</a:t>
            </a:r>
          </a:p>
          <a:p>
            <a:pPr lvl="1" eaLnBrk="1" hangingPunct="1">
              <a:defRPr/>
            </a:pPr>
            <a:r>
              <a:rPr lang="en-US" altLang="zh-TW" smtClean="0"/>
              <a:t>2567</a:t>
            </a:r>
            <a:r>
              <a:rPr lang="zh-TW" altLang="zh-TW" smtClean="0"/>
              <a:t>篇文章、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>
              <a:defRPr/>
            </a:pPr>
            <a:r>
              <a:rPr lang="en-US" altLang="zh-TW" smtClean="0"/>
              <a:t>366190</a:t>
            </a:r>
            <a:r>
              <a:rPr lang="zh-TW" altLang="zh-TW" smtClean="0"/>
              <a:t>詞組</a:t>
            </a:r>
          </a:p>
          <a:p>
            <a:pPr lvl="2" eaLnBrk="1" hangingPunct="1">
              <a:defRPr/>
            </a:pPr>
            <a:r>
              <a:rPr lang="zh-TW" altLang="zh-TW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smtClean="0"/>
              <a:t>199629</a:t>
            </a:r>
            <a:r>
              <a:rPr lang="zh-TW" altLang="zh-TW" smtClean="0"/>
              <a:t>詞組</a:t>
            </a:r>
          </a:p>
          <a:p>
            <a:pPr lvl="3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2" eaLnBrk="1" hangingPunct="1">
              <a:defRPr/>
            </a:pPr>
            <a:r>
              <a:rPr lang="zh-TW" altLang="zh-TW" smtClean="0"/>
              <a:t>忽略斷詞資訊，由句子的國語，去找是否有符合音標的</a:t>
            </a:r>
          </a:p>
          <a:p>
            <a:pPr lvl="3" eaLnBrk="1" hangingPunct="1">
              <a:defRPr/>
            </a:pPr>
            <a:r>
              <a:rPr lang="en-US" altLang="zh-TW" smtClean="0"/>
              <a:t>34434</a:t>
            </a:r>
            <a:r>
              <a:rPr lang="zh-TW" altLang="zh-TW" smtClean="0"/>
              <a:t>詞組</a:t>
            </a:r>
          </a:p>
          <a:p>
            <a:pPr lvl="3" eaLnBrk="1" hangingPunct="1">
              <a:defRPr/>
            </a:pPr>
            <a:r>
              <a:rPr lang="zh-TW" altLang="zh-TW" smtClean="0"/>
              <a:t>民視 新聞報導</a:t>
            </a:r>
            <a:r>
              <a:rPr lang="en-US" altLang="zh-TW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smtClean="0"/>
              <a:t>37587</a:t>
            </a:r>
            <a:r>
              <a:rPr lang="zh-TW" altLang="zh-TW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smtClean="0"/>
              <a:t>94540 </a:t>
            </a:r>
            <a:r>
              <a:rPr lang="zh-TW" altLang="zh-TW" smtClean="0"/>
              <a:t>詞組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對齊模型</a:t>
            </a:r>
            <a:r>
              <a:rPr lang="en-US" altLang="zh-TW" smtClean="0"/>
              <a:t>alignment model</a:t>
            </a:r>
          </a:p>
          <a:p>
            <a:pPr lvl="1" eaLnBrk="1" hangingPunct="1"/>
            <a:r>
              <a:rPr lang="zh-TW" altLang="zh-TW" smtClean="0"/>
              <a:t>國語</a:t>
            </a:r>
            <a:r>
              <a:rPr lang="zh-TW" altLang="en-US" smtClean="0"/>
              <a:t>佮</a:t>
            </a:r>
            <a:r>
              <a:rPr lang="zh-TW" altLang="zh-TW" smtClean="0"/>
              <a:t>閩南語</a:t>
            </a:r>
            <a:r>
              <a:rPr lang="zh-TW" altLang="en-US" smtClean="0"/>
              <a:t>的</a:t>
            </a:r>
            <a:r>
              <a:rPr lang="zh-TW" altLang="zh-TW" smtClean="0"/>
              <a:t>詞對應</a:t>
            </a:r>
          </a:p>
          <a:p>
            <a:pPr lvl="1" eaLnBrk="1" hangingPunct="1"/>
            <a:r>
              <a:rPr lang="zh-TW" altLang="zh-TW" smtClean="0"/>
              <a:t>他 打 我</a:t>
            </a:r>
            <a:r>
              <a:rPr lang="en-US" altLang="zh-TW" smtClean="0"/>
              <a:t>/</a:t>
            </a:r>
            <a:r>
              <a:rPr lang="zh-TW" altLang="zh-TW" smtClean="0"/>
              <a:t>伊 共 我 拍</a:t>
            </a:r>
          </a:p>
          <a:p>
            <a:pPr lvl="2" eaLnBrk="1" hangingPunct="1"/>
            <a:r>
              <a:rPr lang="zh-TW" altLang="zh-TW" smtClean="0"/>
              <a:t>他</a:t>
            </a:r>
            <a:r>
              <a:rPr lang="en-US" altLang="zh-TW" smtClean="0"/>
              <a:t>-</a:t>
            </a:r>
            <a:r>
              <a:rPr lang="zh-TW" altLang="zh-TW" smtClean="0"/>
              <a:t>伊 打</a:t>
            </a:r>
            <a:r>
              <a:rPr lang="en-US" altLang="zh-TW" smtClean="0"/>
              <a:t>-</a:t>
            </a:r>
            <a:r>
              <a:rPr lang="zh-TW" altLang="zh-TW" smtClean="0"/>
              <a:t>拍 我</a:t>
            </a:r>
            <a:r>
              <a:rPr lang="en-US" altLang="zh-TW" smtClean="0"/>
              <a:t>-</a:t>
            </a:r>
            <a:r>
              <a:rPr lang="zh-TW" altLang="zh-TW" smtClean="0"/>
              <a:t>我 </a:t>
            </a:r>
            <a:r>
              <a:rPr lang="en-US" altLang="zh-TW" smtClean="0"/>
              <a:t>0-</a:t>
            </a:r>
            <a:r>
              <a:rPr lang="zh-TW" altLang="zh-TW" smtClean="0"/>
              <a:t>共</a:t>
            </a:r>
          </a:p>
          <a:p>
            <a:pPr eaLnBrk="1" hangingPunct="1"/>
            <a:r>
              <a:rPr lang="zh-TW" altLang="zh-TW" smtClean="0"/>
              <a:t>語言模型</a:t>
            </a:r>
            <a:r>
              <a:rPr lang="en-US" altLang="zh-TW" smtClean="0"/>
              <a:t>language model</a:t>
            </a:r>
          </a:p>
          <a:p>
            <a:pPr lvl="1" eaLnBrk="1" hangingPunct="1"/>
            <a:r>
              <a:rPr lang="zh-TW" altLang="zh-TW" smtClean="0"/>
              <a:t>目標語言文句合理性</a:t>
            </a:r>
          </a:p>
          <a:p>
            <a:pPr lvl="1" eaLnBrk="1" hangingPunct="1"/>
            <a:r>
              <a:rPr lang="zh-TW" altLang="en-US" smtClean="0"/>
              <a:t>逐个</a:t>
            </a:r>
            <a:r>
              <a:rPr lang="zh-TW" altLang="zh-TW" smtClean="0"/>
              <a:t>詞往前考慮兩</a:t>
            </a:r>
            <a:r>
              <a:rPr lang="zh-TW" altLang="en-US" smtClean="0"/>
              <a:t>个連紲</a:t>
            </a:r>
            <a:r>
              <a:rPr lang="zh-TW" altLang="zh-TW" smtClean="0"/>
              <a:t>詞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3-grams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解碼器</a:t>
            </a:r>
            <a:r>
              <a:rPr lang="en-US" altLang="zh-TW" smtClean="0"/>
              <a:t>decoder</a:t>
            </a:r>
          </a:p>
          <a:p>
            <a:pPr lvl="1" eaLnBrk="1" hangingPunct="1"/>
            <a:r>
              <a:rPr lang="zh-TW" altLang="zh-TW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第二節：翻譯語料格式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322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 flipH="1">
            <a:off x="8301038" y="2335213"/>
            <a:ext cx="0" cy="1768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181292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</a:t>
            </a: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749925" y="2497138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659563" y="5840413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927850" y="2598738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013325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369175" y="4397375"/>
            <a:ext cx="433388" cy="1443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5424488" y="3924300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418388" y="3122613"/>
            <a:ext cx="384175" cy="127476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2"/>
            <a:endCxn id="17424" idx="0"/>
          </p:cNvCxnSpPr>
          <p:nvPr/>
        </p:nvCxnSpPr>
        <p:spPr bwMode="auto">
          <a:xfrm rot="5400000">
            <a:off x="5414963" y="4967288"/>
            <a:ext cx="1106487" cy="4333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335588" y="5737225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165850" y="6100763"/>
            <a:ext cx="4953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>
            <a:stCxn id="17429" idx="0"/>
            <a:endCxn id="17415" idx="2"/>
          </p:cNvCxnSpPr>
          <p:nvPr/>
        </p:nvCxnSpPr>
        <p:spPr>
          <a:xfrm flipH="1" flipV="1">
            <a:off x="6165850" y="3222625"/>
            <a:ext cx="1905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581775" y="2859088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理想語言模型週期</a:t>
            </a:r>
            <a:endParaRPr lang="zh-TW" altLang="zh-TW"/>
          </a:p>
        </p:txBody>
      </p:sp>
      <p:sp>
        <p:nvSpPr>
          <p:cNvPr id="634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閩南語語言模型</a:t>
            </a:r>
          </a:p>
          <a:p>
            <a:pPr lvl="1" eaLnBrk="1" hangingPunct="1"/>
            <a:r>
              <a:rPr lang="zh-TW" altLang="zh-TW" smtClean="0"/>
              <a:t>先整理平行語料</a:t>
            </a:r>
          </a:p>
          <a:p>
            <a:pPr lvl="2" eaLnBrk="1" hangingPunct="1"/>
            <a:r>
              <a:rPr lang="zh-TW" altLang="zh-TW" smtClean="0"/>
              <a:t>抽出閩南語部分做第一個模型</a:t>
            </a:r>
          </a:p>
          <a:p>
            <a:pPr lvl="1" eaLnBrk="1" hangingPunct="1"/>
            <a:r>
              <a:rPr lang="zh-TW" altLang="zh-TW" smtClean="0"/>
              <a:t>語言模型→加資料→新語言模型→加資料→</a:t>
            </a:r>
            <a:r>
              <a:rPr lang="en-US" altLang="zh-TW" smtClean="0"/>
              <a:t>...</a:t>
            </a:r>
          </a:p>
          <a:p>
            <a:pPr eaLnBrk="1" hangingPunct="1"/>
            <a:r>
              <a:rPr lang="zh-TW" altLang="zh-TW" smtClean="0"/>
              <a:t>愈來愈濟完整閩南語語料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949450" y="4503738"/>
            <a:ext cx="4660900" cy="2112962"/>
            <a:chOff x="1354" y="3127"/>
            <a:chExt cx="3236" cy="1467"/>
          </a:xfrm>
        </p:grpSpPr>
        <p:sp>
          <p:nvSpPr>
            <p:cNvPr id="63493" name="AutoShape 4"/>
            <p:cNvSpPr>
              <a:spLocks noChangeArrowheads="1"/>
            </p:cNvSpPr>
            <p:nvPr/>
          </p:nvSpPr>
          <p:spPr bwMode="auto">
            <a:xfrm>
              <a:off x="1901" y="4133"/>
              <a:ext cx="881" cy="40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語言模型</a:t>
              </a:r>
            </a:p>
          </p:txBody>
        </p:sp>
        <p:sp>
          <p:nvSpPr>
            <p:cNvPr id="63494" name="AutoShape 5"/>
            <p:cNvSpPr>
              <a:spLocks noChangeArrowheads="1"/>
            </p:cNvSpPr>
            <p:nvPr/>
          </p:nvSpPr>
          <p:spPr bwMode="auto">
            <a:xfrm>
              <a:off x="1901" y="3186"/>
              <a:ext cx="881" cy="40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閩南語語料</a:t>
              </a:r>
            </a:p>
          </p:txBody>
        </p:sp>
        <p:sp>
          <p:nvSpPr>
            <p:cNvPr id="63495" name="AutoShape 6"/>
            <p:cNvSpPr>
              <a:spLocks noChangeArrowheads="1"/>
            </p:cNvSpPr>
            <p:nvPr/>
          </p:nvSpPr>
          <p:spPr bwMode="auto">
            <a:xfrm>
              <a:off x="3700" y="4074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閩南語斷詞</a:t>
              </a:r>
            </a:p>
          </p:txBody>
        </p:sp>
        <p:cxnSp>
          <p:nvCxnSpPr>
            <p:cNvPr id="63496" name="AutoShape 7"/>
            <p:cNvCxnSpPr>
              <a:cxnSpLocks noChangeShapeType="1"/>
              <a:stCxn id="63494" idx="2"/>
              <a:endCxn id="63493" idx="0"/>
            </p:cNvCxnSpPr>
            <p:nvPr/>
          </p:nvCxnSpPr>
          <p:spPr bwMode="auto">
            <a:xfrm>
              <a:off x="2342" y="3590"/>
              <a:ext cx="0" cy="5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497" name="AutoShape 8"/>
            <p:cNvCxnSpPr>
              <a:cxnSpLocks noChangeShapeType="1"/>
              <a:stCxn id="63495" idx="0"/>
              <a:endCxn id="63499" idx="2"/>
            </p:cNvCxnSpPr>
            <p:nvPr/>
          </p:nvCxnSpPr>
          <p:spPr bwMode="auto">
            <a:xfrm flipV="1">
              <a:off x="4146" y="3649"/>
              <a:ext cx="0" cy="4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498" name="AutoShape 9"/>
            <p:cNvCxnSpPr>
              <a:cxnSpLocks noChangeShapeType="1"/>
              <a:stCxn id="63493" idx="3"/>
              <a:endCxn id="63495" idx="1"/>
            </p:cNvCxnSpPr>
            <p:nvPr/>
          </p:nvCxnSpPr>
          <p:spPr bwMode="auto">
            <a:xfrm>
              <a:off x="2783" y="4335"/>
              <a:ext cx="9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499" name="AutoShape 10"/>
            <p:cNvSpPr>
              <a:spLocks noChangeArrowheads="1"/>
            </p:cNvSpPr>
            <p:nvPr/>
          </p:nvSpPr>
          <p:spPr bwMode="auto">
            <a:xfrm>
              <a:off x="3700" y="3127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人工確認</a:t>
              </a:r>
            </a:p>
          </p:txBody>
        </p:sp>
        <p:cxnSp>
          <p:nvCxnSpPr>
            <p:cNvPr id="63500" name="AutoShape 11"/>
            <p:cNvCxnSpPr>
              <a:cxnSpLocks noChangeShapeType="1"/>
              <a:stCxn id="63499" idx="1"/>
              <a:endCxn id="63494" idx="3"/>
            </p:cNvCxnSpPr>
            <p:nvPr/>
          </p:nvCxnSpPr>
          <p:spPr bwMode="auto">
            <a:xfrm flipH="1">
              <a:off x="2783" y="3388"/>
              <a:ext cx="9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501" name="AutoShape 12"/>
            <p:cNvCxnSpPr>
              <a:cxnSpLocks noChangeShapeType="1"/>
              <a:endCxn id="63494" idx="1"/>
            </p:cNvCxnSpPr>
            <p:nvPr/>
          </p:nvCxnSpPr>
          <p:spPr bwMode="auto">
            <a:xfrm>
              <a:off x="1354" y="3388"/>
              <a:ext cx="546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附錄三：閩南語翻國語</a:t>
            </a:r>
            <a:endParaRPr lang="zh-TW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smtClean="0"/>
              <a:t>翻譯流程</a:t>
            </a:r>
          </a:p>
          <a:p>
            <a:pPr lvl="1" eaLnBrk="1" hangingPunct="1">
              <a:defRPr/>
            </a:pPr>
            <a:r>
              <a:rPr lang="zh-TW" altLang="zh-TW" smtClean="0"/>
              <a:t>平行語料</a:t>
            </a:r>
          </a:p>
          <a:p>
            <a:pPr lvl="2" eaLnBrk="1" hangingPunct="1">
              <a:defRPr/>
            </a:pPr>
            <a:r>
              <a:rPr lang="zh-TW" altLang="zh-TW" smtClean="0"/>
              <a:t>音標有斷詞資訊</a:t>
            </a:r>
          </a:p>
          <a:p>
            <a:pPr lvl="2" eaLnBrk="1" hangingPunct="1">
              <a:defRPr/>
            </a:pPr>
            <a:r>
              <a:rPr lang="zh-TW" altLang="zh-TW" smtClean="0"/>
              <a:t>教育部辭典</a:t>
            </a:r>
          </a:p>
          <a:p>
            <a:pPr lvl="3" eaLnBrk="1" hangingPunct="1">
              <a:defRPr/>
            </a:pPr>
            <a:r>
              <a:rPr lang="zh-TW" altLang="zh-TW" smtClean="0"/>
              <a:t>一對一</a:t>
            </a:r>
          </a:p>
          <a:p>
            <a:pPr lvl="2" eaLnBrk="1" hangingPunct="1">
              <a:defRPr/>
            </a:pPr>
            <a:r>
              <a:rPr lang="zh-TW" altLang="zh-TW" smtClean="0"/>
              <a:t>陳孟彰老師的語料庫</a:t>
            </a:r>
          </a:p>
          <a:p>
            <a:pPr lvl="3" eaLnBrk="1" hangingPunct="1">
              <a:defRPr/>
            </a:pPr>
            <a:r>
              <a:rPr lang="zh-TW" altLang="zh-TW" smtClean="0"/>
              <a:t>半自動轉一對一</a:t>
            </a:r>
          </a:p>
          <a:p>
            <a:pPr lvl="3" eaLnBrk="1" hangingPunct="1">
              <a:defRPr/>
            </a:pPr>
            <a:r>
              <a:rPr lang="zh-TW" altLang="zh-TW" smtClean="0"/>
              <a:t>有國語翻譯可參照</a:t>
            </a:r>
          </a:p>
          <a:p>
            <a:pPr lvl="4" eaLnBrk="1" hangingPunct="1">
              <a:defRPr/>
            </a:pPr>
            <a:r>
              <a:rPr lang="zh-TW" altLang="zh-TW" smtClean="0"/>
              <a:t>大多照國語翻</a:t>
            </a:r>
          </a:p>
          <a:p>
            <a:pPr lvl="1" eaLnBrk="1" hangingPunct="1">
              <a:defRPr/>
            </a:pPr>
            <a:r>
              <a:rPr lang="zh-TW" altLang="zh-TW" smtClean="0"/>
              <a:t>處理翻譯輸入</a:t>
            </a:r>
          </a:p>
          <a:p>
            <a:pPr lvl="2" eaLnBrk="1" hangingPunct="1">
              <a:defRPr/>
            </a:pPr>
            <a:r>
              <a:rPr lang="zh-TW" altLang="zh-TW" smtClean="0"/>
              <a:t>輸入的形式</a:t>
            </a:r>
          </a:p>
          <a:p>
            <a:pPr lvl="3" eaLnBrk="1" hangingPunct="1">
              <a:defRPr/>
            </a:pPr>
            <a:r>
              <a:rPr lang="zh-TW" altLang="zh-TW" smtClean="0"/>
              <a:t>全漢、漢羅、全羅、一對一</a:t>
            </a:r>
          </a:p>
          <a:p>
            <a:pPr lvl="2" eaLnBrk="1" hangingPunct="1">
              <a:defRPr/>
            </a:pPr>
            <a:r>
              <a:rPr lang="zh-TW" altLang="zh-TW" smtClean="0"/>
              <a:t>需斷詞正規化成</a:t>
            </a:r>
          </a:p>
          <a:p>
            <a:pPr lvl="3" eaLnBrk="1" hangingPunct="1">
              <a:defRPr/>
            </a:pPr>
            <a:r>
              <a:rPr lang="zh-TW" altLang="zh-TW" smtClean="0"/>
              <a:t>全羅、一對一</a:t>
            </a:r>
          </a:p>
          <a:p>
            <a:pPr lvl="1" eaLnBrk="1" hangingPunct="1">
              <a:defRPr/>
            </a:pPr>
            <a:r>
              <a:rPr lang="zh-TW" altLang="zh-TW" smtClean="0"/>
              <a:t>算國語的語言模型</a:t>
            </a:r>
            <a:endParaRPr lang="zh-TW" altLang="zh-TW"/>
          </a:p>
        </p:txBody>
      </p:sp>
      <p:cxnSp>
        <p:nvCxnSpPr>
          <p:cNvPr id="66564" name="AutoShape 3"/>
          <p:cNvCxnSpPr>
            <a:cxnSpLocks noChangeShapeType="1"/>
            <a:stCxn id="66571" idx="2"/>
            <a:endCxn id="66572" idx="0"/>
          </p:cNvCxnSpPr>
          <p:nvPr/>
        </p:nvCxnSpPr>
        <p:spPr bwMode="auto">
          <a:xfrm>
            <a:off x="8580438" y="4691063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65" name="AutoShape 4"/>
          <p:cNvCxnSpPr>
            <a:cxnSpLocks noChangeShapeType="1"/>
            <a:stCxn id="66566" idx="2"/>
            <a:endCxn id="66571" idx="0"/>
          </p:cNvCxnSpPr>
          <p:nvPr/>
        </p:nvCxnSpPr>
        <p:spPr bwMode="auto">
          <a:xfrm>
            <a:off x="8580438" y="1970088"/>
            <a:ext cx="1587" cy="213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8110538" y="1447800"/>
            <a:ext cx="94138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5106988" y="1812925"/>
            <a:ext cx="1285875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5997575" y="3222625"/>
            <a:ext cx="830263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</p:txBody>
      </p:sp>
      <p:sp>
        <p:nvSpPr>
          <p:cNvPr id="66569" name="AutoShape 8"/>
          <p:cNvSpPr>
            <a:spLocks noChangeArrowheads="1"/>
          </p:cNvSpPr>
          <p:nvPr/>
        </p:nvSpPr>
        <p:spPr bwMode="auto">
          <a:xfrm>
            <a:off x="6659563" y="5946775"/>
            <a:ext cx="1417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國語語言模型</a:t>
            </a:r>
          </a:p>
        </p:txBody>
      </p:sp>
      <p:sp>
        <p:nvSpPr>
          <p:cNvPr id="66570" name="AutoShape 9"/>
          <p:cNvSpPr>
            <a:spLocks noChangeArrowheads="1"/>
          </p:cNvSpPr>
          <p:nvPr/>
        </p:nvSpPr>
        <p:spPr bwMode="auto">
          <a:xfrm>
            <a:off x="7075488" y="3325813"/>
            <a:ext cx="1306512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平行對齊語料</a:t>
            </a:r>
          </a:p>
        </p:txBody>
      </p:sp>
      <p:sp>
        <p:nvSpPr>
          <p:cNvPr id="66571" name="AutoShape 10"/>
          <p:cNvSpPr>
            <a:spLocks noChangeArrowheads="1"/>
          </p:cNvSpPr>
          <p:nvPr/>
        </p:nvSpPr>
        <p:spPr bwMode="auto">
          <a:xfrm>
            <a:off x="80819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</p:txBody>
      </p:sp>
      <p:sp>
        <p:nvSpPr>
          <p:cNvPr id="66572" name="AutoShape 11"/>
          <p:cNvSpPr>
            <a:spLocks noChangeArrowheads="1"/>
          </p:cNvSpPr>
          <p:nvPr/>
        </p:nvSpPr>
        <p:spPr bwMode="auto">
          <a:xfrm>
            <a:off x="8189913" y="5013325"/>
            <a:ext cx="782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</a:t>
            </a:r>
          </a:p>
        </p:txBody>
      </p:sp>
      <p:cxnSp>
        <p:nvCxnSpPr>
          <p:cNvPr id="66573" name="AutoShape 12"/>
          <p:cNvCxnSpPr>
            <a:cxnSpLocks noChangeShapeType="1"/>
            <a:stCxn id="66569" idx="0"/>
            <a:endCxn id="66571" idx="1"/>
          </p:cNvCxnSpPr>
          <p:nvPr/>
        </p:nvCxnSpPr>
        <p:spPr bwMode="auto">
          <a:xfrm flipV="1">
            <a:off x="7369175" y="4397375"/>
            <a:ext cx="712788" cy="154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74" name="AutoShape 13"/>
          <p:cNvSpPr>
            <a:spLocks noChangeArrowheads="1"/>
          </p:cNvSpPr>
          <p:nvPr/>
        </p:nvSpPr>
        <p:spPr bwMode="auto">
          <a:xfrm>
            <a:off x="4313238" y="332581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國語閩南語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66575" name="AutoShape 14"/>
          <p:cNvSpPr>
            <a:spLocks noChangeArrowheads="1"/>
          </p:cNvSpPr>
          <p:nvPr/>
        </p:nvSpPr>
        <p:spPr bwMode="auto">
          <a:xfrm>
            <a:off x="5106988" y="4308475"/>
            <a:ext cx="1285875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中研院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國語斷詞</a:t>
            </a:r>
          </a:p>
        </p:txBody>
      </p:sp>
      <p:sp>
        <p:nvSpPr>
          <p:cNvPr id="66576" name="AutoShape 15"/>
          <p:cNvSpPr>
            <a:spLocks noChangeArrowheads="1"/>
          </p:cNvSpPr>
          <p:nvPr/>
        </p:nvSpPr>
        <p:spPr bwMode="auto">
          <a:xfrm>
            <a:off x="4192588" y="5946775"/>
            <a:ext cx="1416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中研院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平衡語料庫</a:t>
            </a:r>
          </a:p>
        </p:txBody>
      </p:sp>
      <p:cxnSp>
        <p:nvCxnSpPr>
          <p:cNvPr id="66577" name="AutoShape 16"/>
          <p:cNvCxnSpPr>
            <a:cxnSpLocks noChangeShapeType="1"/>
            <a:stCxn id="66576" idx="3"/>
            <a:endCxn id="66569" idx="1"/>
          </p:cNvCxnSpPr>
          <p:nvPr/>
        </p:nvCxnSpPr>
        <p:spPr bwMode="auto">
          <a:xfrm>
            <a:off x="5608638" y="6207125"/>
            <a:ext cx="10509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8" name="AutoShape 17"/>
          <p:cNvCxnSpPr>
            <a:cxnSpLocks noChangeShapeType="1"/>
            <a:stCxn id="66574" idx="3"/>
            <a:endCxn id="66568" idx="1"/>
          </p:cNvCxnSpPr>
          <p:nvPr/>
        </p:nvCxnSpPr>
        <p:spPr bwMode="auto">
          <a:xfrm>
            <a:off x="5487988" y="3586163"/>
            <a:ext cx="5095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9" name="AutoShape 18"/>
          <p:cNvCxnSpPr>
            <a:cxnSpLocks noChangeShapeType="1"/>
            <a:stCxn id="66570" idx="1"/>
            <a:endCxn id="66570" idx="1"/>
          </p:cNvCxnSpPr>
          <p:nvPr/>
        </p:nvCxnSpPr>
        <p:spPr bwMode="auto">
          <a:xfrm>
            <a:off x="7075488" y="3586163"/>
            <a:ext cx="15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0" name="AutoShape 19"/>
          <p:cNvCxnSpPr>
            <a:cxnSpLocks noChangeShapeType="1"/>
            <a:stCxn id="66575" idx="0"/>
          </p:cNvCxnSpPr>
          <p:nvPr/>
        </p:nvCxnSpPr>
        <p:spPr bwMode="auto">
          <a:xfrm flipH="1" flipV="1">
            <a:off x="5741988" y="3586163"/>
            <a:ext cx="7937" cy="722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1" name="AutoShape 20"/>
          <p:cNvCxnSpPr>
            <a:cxnSpLocks noChangeShapeType="1"/>
            <a:stCxn id="66567" idx="3"/>
          </p:cNvCxnSpPr>
          <p:nvPr/>
        </p:nvCxnSpPr>
        <p:spPr bwMode="auto">
          <a:xfrm>
            <a:off x="6392863" y="2189163"/>
            <a:ext cx="2187575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2" name="AutoShape 21"/>
          <p:cNvCxnSpPr>
            <a:cxnSpLocks noChangeShapeType="1"/>
            <a:stCxn id="66570" idx="2"/>
            <a:endCxn id="66571" idx="1"/>
          </p:cNvCxnSpPr>
          <p:nvPr/>
        </p:nvCxnSpPr>
        <p:spPr bwMode="auto">
          <a:xfrm>
            <a:off x="7729538" y="3848100"/>
            <a:ext cx="352425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3" name="AutoShape 22"/>
          <p:cNvCxnSpPr>
            <a:cxnSpLocks noChangeShapeType="1"/>
            <a:stCxn id="66568" idx="3"/>
          </p:cNvCxnSpPr>
          <p:nvPr/>
        </p:nvCxnSpPr>
        <p:spPr bwMode="auto">
          <a:xfrm>
            <a:off x="6827838" y="3586163"/>
            <a:ext cx="2492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4881563" y="1687513"/>
            <a:ext cx="1755775" cy="1042987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6585" name="Rectangle 24"/>
          <p:cNvSpPr>
            <a:spLocks noChangeArrowheads="1"/>
          </p:cNvSpPr>
          <p:nvPr/>
        </p:nvSpPr>
        <p:spPr bwMode="auto">
          <a:xfrm>
            <a:off x="4141788" y="3141663"/>
            <a:ext cx="1481137" cy="946150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閩南語斷詞及標音</a:t>
            </a:r>
            <a:endParaRPr lang="zh-TW" altLang="zh-TW"/>
          </a:p>
        </p:txBody>
      </p:sp>
      <p:sp>
        <p:nvSpPr>
          <p:cNvPr id="675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平行語料有翻譯的機率</a:t>
            </a:r>
          </a:p>
          <a:p>
            <a:pPr lvl="1" eaLnBrk="1" hangingPunct="1"/>
            <a:r>
              <a:rPr lang="zh-TW" altLang="zh-TW" smtClean="0"/>
              <a:t>會當選到比較好的詞</a:t>
            </a:r>
          </a:p>
          <a:p>
            <a:pPr eaLnBrk="1" hangingPunct="1"/>
            <a:r>
              <a:rPr lang="zh-TW" altLang="zh-TW" smtClean="0"/>
              <a:t>閩南語辭典挑對應國語</a:t>
            </a:r>
          </a:p>
          <a:p>
            <a:pPr lvl="1" eaLnBrk="1" hangingPunct="1"/>
            <a:r>
              <a:rPr lang="zh-TW" altLang="zh-TW" smtClean="0"/>
              <a:t>若無平行語料</a:t>
            </a:r>
          </a:p>
          <a:p>
            <a:pPr eaLnBrk="1" hangingPunct="1"/>
            <a:r>
              <a:rPr lang="zh-TW" altLang="zh-TW" smtClean="0"/>
              <a:t>從字典一字一字翻</a:t>
            </a:r>
          </a:p>
          <a:p>
            <a:pPr lvl="1" eaLnBrk="1" hangingPunct="1"/>
            <a:r>
              <a:rPr lang="zh-TW" altLang="zh-TW" smtClean="0"/>
              <a:t>連辭典攏無</a:t>
            </a:r>
          </a:p>
        </p:txBody>
      </p:sp>
      <p:cxnSp>
        <p:nvCxnSpPr>
          <p:cNvPr id="67588" name="AutoShape 3"/>
          <p:cNvCxnSpPr>
            <a:cxnSpLocks noChangeShapeType="1"/>
            <a:stCxn id="67590" idx="3"/>
            <a:endCxn id="67591" idx="1"/>
          </p:cNvCxnSpPr>
          <p:nvPr/>
        </p:nvCxnSpPr>
        <p:spPr bwMode="auto">
          <a:xfrm>
            <a:off x="1619250" y="5275263"/>
            <a:ext cx="3079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1781175" y="6132513"/>
            <a:ext cx="131127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312738" y="5013325"/>
            <a:ext cx="130651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67591" name="AutoShape 6"/>
          <p:cNvSpPr>
            <a:spLocks noChangeArrowheads="1"/>
          </p:cNvSpPr>
          <p:nvPr/>
        </p:nvSpPr>
        <p:spPr bwMode="auto">
          <a:xfrm>
            <a:off x="1925638" y="4981575"/>
            <a:ext cx="996950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2" name="AutoShape 7"/>
          <p:cNvSpPr>
            <a:spLocks noChangeArrowheads="1"/>
          </p:cNvSpPr>
          <p:nvPr/>
        </p:nvSpPr>
        <p:spPr bwMode="auto">
          <a:xfrm>
            <a:off x="8039100" y="5013325"/>
            <a:ext cx="9731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國語</a:t>
            </a:r>
          </a:p>
        </p:txBody>
      </p:sp>
      <p:cxnSp>
        <p:nvCxnSpPr>
          <p:cNvPr id="67593" name="AutoShape 8"/>
          <p:cNvCxnSpPr>
            <a:cxnSpLocks noChangeShapeType="1"/>
            <a:stCxn id="67589" idx="0"/>
            <a:endCxn id="67591" idx="2"/>
          </p:cNvCxnSpPr>
          <p:nvPr/>
        </p:nvCxnSpPr>
        <p:spPr bwMode="auto">
          <a:xfrm flipH="1" flipV="1">
            <a:off x="2425700" y="5567363"/>
            <a:ext cx="11113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4" name="AutoShape 9"/>
          <p:cNvSpPr>
            <a:spLocks noChangeArrowheads="1"/>
          </p:cNvSpPr>
          <p:nvPr/>
        </p:nvSpPr>
        <p:spPr bwMode="auto">
          <a:xfrm>
            <a:off x="3232150" y="4981575"/>
            <a:ext cx="998538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5" name="AutoShape 10"/>
          <p:cNvSpPr>
            <a:spLocks noChangeArrowheads="1"/>
          </p:cNvSpPr>
          <p:nvPr/>
        </p:nvSpPr>
        <p:spPr bwMode="auto">
          <a:xfrm>
            <a:off x="4537075" y="4981575"/>
            <a:ext cx="998538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6" name="AutoShape 11"/>
          <p:cNvSpPr>
            <a:spLocks noChangeArrowheads="1"/>
          </p:cNvSpPr>
          <p:nvPr/>
        </p:nvSpPr>
        <p:spPr bwMode="auto">
          <a:xfrm>
            <a:off x="5845175" y="4981575"/>
            <a:ext cx="1889125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</p:txBody>
      </p:sp>
      <p:sp>
        <p:nvSpPr>
          <p:cNvPr id="67597" name="AutoShape 12"/>
          <p:cNvSpPr>
            <a:spLocks noChangeArrowheads="1"/>
          </p:cNvSpPr>
          <p:nvPr/>
        </p:nvSpPr>
        <p:spPr bwMode="auto">
          <a:xfrm>
            <a:off x="6200775" y="61182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67598" name="AutoShape 13"/>
          <p:cNvSpPr>
            <a:spLocks noChangeArrowheads="1"/>
          </p:cNvSpPr>
          <p:nvPr/>
        </p:nvSpPr>
        <p:spPr bwMode="auto">
          <a:xfrm>
            <a:off x="3262313" y="6132513"/>
            <a:ext cx="938212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辭典</a:t>
            </a:r>
          </a:p>
        </p:txBody>
      </p:sp>
      <p:sp>
        <p:nvSpPr>
          <p:cNvPr id="67599" name="AutoShape 14"/>
          <p:cNvSpPr>
            <a:spLocks noChangeArrowheads="1"/>
          </p:cNvSpPr>
          <p:nvPr/>
        </p:nvSpPr>
        <p:spPr bwMode="auto">
          <a:xfrm>
            <a:off x="4664075" y="6132513"/>
            <a:ext cx="74612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字典</a:t>
            </a:r>
          </a:p>
        </p:txBody>
      </p:sp>
      <p:cxnSp>
        <p:nvCxnSpPr>
          <p:cNvPr id="67600" name="AutoShape 15"/>
          <p:cNvCxnSpPr>
            <a:cxnSpLocks noChangeShapeType="1"/>
            <a:stCxn id="67598" idx="0"/>
            <a:endCxn id="67594" idx="2"/>
          </p:cNvCxnSpPr>
          <p:nvPr/>
        </p:nvCxnSpPr>
        <p:spPr bwMode="auto">
          <a:xfrm flipV="1">
            <a:off x="3730625" y="5567363"/>
            <a:ext cx="1588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1" name="AutoShape 16"/>
          <p:cNvCxnSpPr>
            <a:cxnSpLocks noChangeShapeType="1"/>
            <a:stCxn id="67599" idx="0"/>
            <a:endCxn id="67595" idx="2"/>
          </p:cNvCxnSpPr>
          <p:nvPr/>
        </p:nvCxnSpPr>
        <p:spPr bwMode="auto">
          <a:xfrm flipV="1">
            <a:off x="5037138" y="5567363"/>
            <a:ext cx="1587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2" name="AutoShape 17"/>
          <p:cNvCxnSpPr>
            <a:cxnSpLocks noChangeShapeType="1"/>
            <a:stCxn id="67597" idx="0"/>
            <a:endCxn id="67596" idx="2"/>
          </p:cNvCxnSpPr>
          <p:nvPr/>
        </p:nvCxnSpPr>
        <p:spPr bwMode="auto">
          <a:xfrm flipV="1">
            <a:off x="6788150" y="5565775"/>
            <a:ext cx="1588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3" name="AutoShape 18"/>
          <p:cNvCxnSpPr>
            <a:cxnSpLocks noChangeShapeType="1"/>
            <a:stCxn id="67591" idx="0"/>
            <a:endCxn id="67596" idx="1"/>
          </p:cNvCxnSpPr>
          <p:nvPr/>
        </p:nvCxnSpPr>
        <p:spPr bwMode="auto">
          <a:xfrm>
            <a:off x="2425700" y="4981575"/>
            <a:ext cx="3419475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4" name="AutoShape 19"/>
          <p:cNvCxnSpPr>
            <a:cxnSpLocks noChangeShapeType="1"/>
            <a:stCxn id="67594" idx="0"/>
            <a:endCxn id="67596" idx="1"/>
          </p:cNvCxnSpPr>
          <p:nvPr/>
        </p:nvCxnSpPr>
        <p:spPr bwMode="auto">
          <a:xfrm>
            <a:off x="3730625" y="4981575"/>
            <a:ext cx="2112963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0"/>
          <p:cNvCxnSpPr>
            <a:cxnSpLocks noChangeShapeType="1"/>
            <a:stCxn id="67595" idx="0"/>
            <a:endCxn id="67596" idx="1"/>
          </p:cNvCxnSpPr>
          <p:nvPr/>
        </p:nvCxnSpPr>
        <p:spPr bwMode="auto">
          <a:xfrm>
            <a:off x="5037138" y="4981575"/>
            <a:ext cx="808037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6" name="AutoShape 21"/>
          <p:cNvCxnSpPr>
            <a:cxnSpLocks noChangeShapeType="1"/>
            <a:stCxn id="67591" idx="3"/>
            <a:endCxn id="67594" idx="1"/>
          </p:cNvCxnSpPr>
          <p:nvPr/>
        </p:nvCxnSpPr>
        <p:spPr bwMode="auto">
          <a:xfrm>
            <a:off x="2924175" y="5275263"/>
            <a:ext cx="3079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7" name="AutoShape 22"/>
          <p:cNvCxnSpPr>
            <a:cxnSpLocks noChangeShapeType="1"/>
            <a:stCxn id="67594" idx="3"/>
            <a:endCxn id="67595" idx="1"/>
          </p:cNvCxnSpPr>
          <p:nvPr/>
        </p:nvCxnSpPr>
        <p:spPr bwMode="auto">
          <a:xfrm>
            <a:off x="4230688" y="5273675"/>
            <a:ext cx="3079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8" name="AutoShape 23"/>
          <p:cNvCxnSpPr>
            <a:cxnSpLocks noChangeShapeType="1"/>
            <a:stCxn id="67596" idx="3"/>
            <a:endCxn id="67592" idx="1"/>
          </p:cNvCxnSpPr>
          <p:nvPr/>
        </p:nvCxnSpPr>
        <p:spPr bwMode="auto">
          <a:xfrm>
            <a:off x="7732713" y="5273675"/>
            <a:ext cx="30638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支援漢羅的語言模型</a:t>
            </a:r>
            <a:endParaRPr lang="zh-TW" altLang="zh-TW"/>
          </a:p>
        </p:txBody>
      </p:sp>
      <p:sp>
        <p:nvSpPr>
          <p:cNvPr id="686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目前想法</a:t>
            </a:r>
          </a:p>
          <a:p>
            <a:pPr lvl="1" eaLnBrk="1" hangingPunct="1"/>
            <a:r>
              <a:rPr lang="zh-TW" altLang="zh-TW" smtClean="0"/>
              <a:t>語料放進語言模型</a:t>
            </a:r>
          </a:p>
          <a:p>
            <a:pPr lvl="2" eaLnBrk="1" hangingPunct="1"/>
            <a:r>
              <a:rPr lang="zh-TW" altLang="zh-TW" smtClean="0"/>
              <a:t>全漢、漢羅</a:t>
            </a:r>
          </a:p>
          <a:p>
            <a:pPr lvl="3" eaLnBrk="1" hangingPunct="1"/>
            <a:r>
              <a:rPr lang="zh-TW" altLang="zh-TW" smtClean="0"/>
              <a:t>事先斷詞成一對一</a:t>
            </a:r>
          </a:p>
          <a:p>
            <a:pPr lvl="2" eaLnBrk="1" hangingPunct="1"/>
            <a:r>
              <a:rPr lang="zh-TW" altLang="zh-TW" smtClean="0"/>
              <a:t>全羅保持原狀放入語言模型</a:t>
            </a:r>
          </a:p>
          <a:p>
            <a:pPr lvl="1" eaLnBrk="1" hangingPunct="1"/>
            <a:r>
              <a:rPr lang="zh-TW" altLang="zh-TW" smtClean="0"/>
              <a:t>輸出</a:t>
            </a:r>
          </a:p>
          <a:p>
            <a:pPr lvl="2" eaLnBrk="1" hangingPunct="1"/>
            <a:r>
              <a:rPr lang="zh-TW" altLang="zh-TW" smtClean="0"/>
              <a:t>能提供語句機率</a:t>
            </a:r>
          </a:p>
          <a:p>
            <a:pPr lvl="2" eaLnBrk="1" hangingPunct="1"/>
            <a:r>
              <a:rPr lang="zh-TW" altLang="zh-TW" smtClean="0"/>
              <a:t>將語句斷詞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4192588" y="1447800"/>
            <a:ext cx="4884737" cy="5018088"/>
            <a:chOff x="2911" y="1005"/>
            <a:chExt cx="3393" cy="3485"/>
          </a:xfrm>
        </p:grpSpPr>
        <p:cxnSp>
          <p:nvCxnSpPr>
            <p:cNvPr id="68614" name="AutoShape 4"/>
            <p:cNvCxnSpPr>
              <a:cxnSpLocks noChangeShapeType="1"/>
              <a:stCxn id="68621" idx="2"/>
              <a:endCxn id="68622" idx="0"/>
            </p:cNvCxnSpPr>
            <p:nvPr/>
          </p:nvCxnSpPr>
          <p:spPr bwMode="auto">
            <a:xfrm>
              <a:off x="5959" y="3257"/>
              <a:ext cx="0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15" name="AutoShape 5"/>
            <p:cNvCxnSpPr>
              <a:cxnSpLocks noChangeShapeType="1"/>
              <a:stCxn id="68616" idx="2"/>
              <a:endCxn id="68621" idx="0"/>
            </p:cNvCxnSpPr>
            <p:nvPr/>
          </p:nvCxnSpPr>
          <p:spPr bwMode="auto">
            <a:xfrm>
              <a:off x="5959" y="1368"/>
              <a:ext cx="0" cy="1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16" name="AutoShape 6"/>
            <p:cNvSpPr>
              <a:spLocks noChangeArrowheads="1"/>
            </p:cNvSpPr>
            <p:nvPr/>
          </p:nvSpPr>
          <p:spPr bwMode="auto">
            <a:xfrm>
              <a:off x="5632" y="1005"/>
              <a:ext cx="65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</a:t>
              </a:r>
            </a:p>
          </p:txBody>
        </p:sp>
        <p:sp>
          <p:nvSpPr>
            <p:cNvPr id="68617" name="AutoShape 7"/>
            <p:cNvSpPr>
              <a:spLocks noChangeArrowheads="1"/>
            </p:cNvSpPr>
            <p:nvPr/>
          </p:nvSpPr>
          <p:spPr bwMode="auto">
            <a:xfrm>
              <a:off x="3547" y="1259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國語斷詞</a:t>
              </a:r>
            </a:p>
          </p:txBody>
        </p:sp>
        <p:sp>
          <p:nvSpPr>
            <p:cNvPr id="68618" name="AutoShape 8"/>
            <p:cNvSpPr>
              <a:spLocks noChangeArrowheads="1"/>
            </p:cNvSpPr>
            <p:nvPr/>
          </p:nvSpPr>
          <p:spPr bwMode="auto">
            <a:xfrm>
              <a:off x="4165" y="2238"/>
              <a:ext cx="576" cy="50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</a:t>
              </a:r>
            </a:p>
          </p:txBody>
        </p:sp>
        <p:sp>
          <p:nvSpPr>
            <p:cNvPr id="68619" name="AutoShape 9"/>
            <p:cNvSpPr>
              <a:spLocks noChangeArrowheads="1"/>
            </p:cNvSpPr>
            <p:nvPr/>
          </p:nvSpPr>
          <p:spPr bwMode="auto">
            <a:xfrm>
              <a:off x="4625" y="4129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語言模型</a:t>
              </a:r>
            </a:p>
          </p:txBody>
        </p:sp>
        <p:sp>
          <p:nvSpPr>
            <p:cNvPr id="68620" name="AutoShape 10"/>
            <p:cNvSpPr>
              <a:spLocks noChangeArrowheads="1"/>
            </p:cNvSpPr>
            <p:nvPr/>
          </p:nvSpPr>
          <p:spPr bwMode="auto">
            <a:xfrm>
              <a:off x="4914" y="2309"/>
              <a:ext cx="906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平行對齊語料</a:t>
              </a:r>
            </a:p>
          </p:txBody>
        </p:sp>
        <p:sp>
          <p:nvSpPr>
            <p:cNvPr id="68621" name="AutoShape 11"/>
            <p:cNvSpPr>
              <a:spLocks noChangeArrowheads="1"/>
            </p:cNvSpPr>
            <p:nvPr/>
          </p:nvSpPr>
          <p:spPr bwMode="auto">
            <a:xfrm>
              <a:off x="5612" y="2850"/>
              <a:ext cx="692" cy="406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解碼</a:t>
              </a:r>
            </a:p>
          </p:txBody>
        </p:sp>
        <p:sp>
          <p:nvSpPr>
            <p:cNvPr id="68622" name="AutoShape 12"/>
            <p:cNvSpPr>
              <a:spLocks noChangeArrowheads="1"/>
            </p:cNvSpPr>
            <p:nvPr/>
          </p:nvSpPr>
          <p:spPr bwMode="auto">
            <a:xfrm>
              <a:off x="5687" y="3481"/>
              <a:ext cx="54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輸出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</p:txBody>
        </p:sp>
        <p:cxnSp>
          <p:nvCxnSpPr>
            <p:cNvPr id="68623" name="AutoShape 13"/>
            <p:cNvCxnSpPr>
              <a:cxnSpLocks noChangeShapeType="1"/>
              <a:stCxn id="68619" idx="0"/>
              <a:endCxn id="68621" idx="1"/>
            </p:cNvCxnSpPr>
            <p:nvPr/>
          </p:nvCxnSpPr>
          <p:spPr bwMode="auto">
            <a:xfrm flipV="1">
              <a:off x="5034" y="3053"/>
              <a:ext cx="578" cy="10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24" name="AutoShape 14"/>
            <p:cNvSpPr>
              <a:spLocks noChangeArrowheads="1"/>
            </p:cNvSpPr>
            <p:nvPr/>
          </p:nvSpPr>
          <p:spPr bwMode="auto">
            <a:xfrm>
              <a:off x="2995" y="2309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sp>
          <p:nvSpPr>
            <p:cNvPr id="68625" name="AutoShape 15"/>
            <p:cNvSpPr>
              <a:spLocks noChangeArrowheads="1"/>
            </p:cNvSpPr>
            <p:nvPr/>
          </p:nvSpPr>
          <p:spPr bwMode="auto">
            <a:xfrm>
              <a:off x="3547" y="2992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閩南語斷詞</a:t>
              </a:r>
            </a:p>
          </p:txBody>
        </p:sp>
        <p:sp>
          <p:nvSpPr>
            <p:cNvPr id="68626" name="AutoShape 16"/>
            <p:cNvSpPr>
              <a:spLocks noChangeArrowheads="1"/>
            </p:cNvSpPr>
            <p:nvPr/>
          </p:nvSpPr>
          <p:spPr bwMode="auto">
            <a:xfrm>
              <a:off x="2911" y="4129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大量純閩南語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cxnSp>
          <p:nvCxnSpPr>
            <p:cNvPr id="68627" name="AutoShape 17"/>
            <p:cNvCxnSpPr>
              <a:cxnSpLocks noChangeShapeType="1"/>
              <a:stCxn id="68626" idx="3"/>
              <a:endCxn id="68619" idx="1"/>
            </p:cNvCxnSpPr>
            <p:nvPr/>
          </p:nvCxnSpPr>
          <p:spPr bwMode="auto">
            <a:xfrm>
              <a:off x="3895" y="4310"/>
              <a:ext cx="7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8" name="AutoShape 18"/>
            <p:cNvCxnSpPr>
              <a:cxnSpLocks noChangeShapeType="1"/>
              <a:stCxn id="68624" idx="3"/>
              <a:endCxn id="68618" idx="1"/>
            </p:cNvCxnSpPr>
            <p:nvPr/>
          </p:nvCxnSpPr>
          <p:spPr bwMode="auto">
            <a:xfrm>
              <a:off x="3811" y="2490"/>
              <a:ext cx="35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9" name="AutoShape 19"/>
            <p:cNvCxnSpPr>
              <a:cxnSpLocks noChangeShapeType="1"/>
              <a:stCxn id="68620" idx="1"/>
              <a:endCxn id="68620" idx="1"/>
            </p:cNvCxnSpPr>
            <p:nvPr/>
          </p:nvCxnSpPr>
          <p:spPr bwMode="auto">
            <a:xfrm>
              <a:off x="4914" y="2490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0" name="AutoShape 20"/>
            <p:cNvCxnSpPr>
              <a:cxnSpLocks noChangeShapeType="1"/>
              <a:stCxn id="68625" idx="0"/>
            </p:cNvCxnSpPr>
            <p:nvPr/>
          </p:nvCxnSpPr>
          <p:spPr bwMode="auto">
            <a:xfrm flipH="1" flipV="1">
              <a:off x="3988" y="2490"/>
              <a:ext cx="4" cy="5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1" name="AutoShape 21"/>
            <p:cNvCxnSpPr>
              <a:cxnSpLocks noChangeShapeType="1"/>
              <a:stCxn id="68617" idx="2"/>
            </p:cNvCxnSpPr>
            <p:nvPr/>
          </p:nvCxnSpPr>
          <p:spPr bwMode="auto">
            <a:xfrm flipH="1">
              <a:off x="3988" y="1781"/>
              <a:ext cx="4" cy="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2" name="AutoShape 22"/>
            <p:cNvCxnSpPr>
              <a:cxnSpLocks noChangeShapeType="1"/>
              <a:stCxn id="68625" idx="2"/>
            </p:cNvCxnSpPr>
            <p:nvPr/>
          </p:nvCxnSpPr>
          <p:spPr bwMode="auto">
            <a:xfrm>
              <a:off x="3993" y="3514"/>
              <a:ext cx="266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3" name="AutoShape 23"/>
            <p:cNvCxnSpPr>
              <a:cxnSpLocks noChangeShapeType="1"/>
              <a:stCxn id="68617" idx="3"/>
            </p:cNvCxnSpPr>
            <p:nvPr/>
          </p:nvCxnSpPr>
          <p:spPr bwMode="auto">
            <a:xfrm>
              <a:off x="4439" y="1520"/>
              <a:ext cx="1519" cy="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4" name="AutoShape 24"/>
            <p:cNvCxnSpPr>
              <a:cxnSpLocks noChangeShapeType="1"/>
              <a:stCxn id="68620" idx="2"/>
              <a:endCxn id="68621" idx="1"/>
            </p:cNvCxnSpPr>
            <p:nvPr/>
          </p:nvCxnSpPr>
          <p:spPr bwMode="auto">
            <a:xfrm>
              <a:off x="5368" y="2672"/>
              <a:ext cx="243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5" name="AutoShape 25"/>
            <p:cNvCxnSpPr>
              <a:cxnSpLocks noChangeShapeType="1"/>
              <a:stCxn id="68618" idx="3"/>
            </p:cNvCxnSpPr>
            <p:nvPr/>
          </p:nvCxnSpPr>
          <p:spPr bwMode="auto">
            <a:xfrm>
              <a:off x="4742" y="2490"/>
              <a:ext cx="1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6" name="AutoShape 26"/>
            <p:cNvCxnSpPr>
              <a:cxnSpLocks noChangeShapeType="1"/>
              <a:stCxn id="68624" idx="2"/>
              <a:endCxn id="68626" idx="0"/>
            </p:cNvCxnSpPr>
            <p:nvPr/>
          </p:nvCxnSpPr>
          <p:spPr bwMode="auto">
            <a:xfrm>
              <a:off x="3403" y="2672"/>
              <a:ext cx="0" cy="1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7" name="AutoShape 27"/>
            <p:cNvCxnSpPr>
              <a:cxnSpLocks noChangeShapeType="1"/>
              <a:stCxn id="68619" idx="0"/>
              <a:endCxn id="68625" idx="3"/>
            </p:cNvCxnSpPr>
            <p:nvPr/>
          </p:nvCxnSpPr>
          <p:spPr bwMode="auto">
            <a:xfrm flipH="1" flipV="1">
              <a:off x="4439" y="3253"/>
              <a:ext cx="593" cy="8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8613" name="Rectangle 28"/>
          <p:cNvSpPr>
            <a:spLocks noChangeArrowheads="1"/>
          </p:cNvSpPr>
          <p:nvPr/>
        </p:nvSpPr>
        <p:spPr bwMode="auto">
          <a:xfrm>
            <a:off x="4044950" y="4102100"/>
            <a:ext cx="3935413" cy="250983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臺語文章語料</a:t>
            </a:r>
            <a:endParaRPr lang="zh-TW" altLang="zh-TW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smtClean="0"/>
              <a:t>【技藝</a:t>
            </a:r>
            <a:r>
              <a:rPr lang="en-US" altLang="zh-TW" smtClean="0"/>
              <a:t>101</a:t>
            </a:r>
            <a:r>
              <a:rPr lang="zh-TW" altLang="zh-TW" smtClean="0"/>
              <a:t>】打鐵</a:t>
            </a:r>
            <a:r>
              <a:rPr lang="en-US" altLang="zh-TW" smtClean="0"/>
              <a:t>| PNN </a:t>
            </a:r>
            <a:r>
              <a:rPr lang="zh-TW" altLang="zh-TW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smtClean="0"/>
              <a:t>台灣歌是咱永遠ㄝ記憶</a:t>
            </a:r>
            <a:r>
              <a:rPr lang="en-US" altLang="zh-TW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smtClean="0"/>
              <a:t>臺南市海東國小－臺語教學網站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smtClean="0"/>
              <a:t>第二集 少年好學顯壯志</a:t>
            </a:r>
            <a:r>
              <a:rPr lang="en-US" altLang="zh-TW" smtClean="0"/>
              <a:t>-</a:t>
            </a:r>
            <a:r>
              <a:rPr lang="zh-TW" altLang="zh-TW" smtClean="0"/>
              <a:t>節目音頻網路收聽</a:t>
            </a:r>
            <a:r>
              <a:rPr lang="en-US" altLang="zh-TW" smtClean="0"/>
              <a:t>-</a:t>
            </a:r>
            <a:r>
              <a:rPr lang="zh-TW" altLang="zh-TW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smtClean="0"/>
              <a:t>[PDF]</a:t>
            </a:r>
            <a:r>
              <a:rPr lang="zh-TW" altLang="zh-TW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smtClean="0"/>
              <a:t>ir.lib.ntnu.edu.tw/retrieve/47577/metadata_02_06_s_05_0001.pdf</a:t>
            </a:r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，全名「</a:t>
            </a:r>
            <a:r>
              <a:rPr lang="zh-TW" altLang="zh-TW" dirty="0"/>
              <a:t>華語臺語雙語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對</a:t>
            </a:r>
            <a:r>
              <a:rPr lang="zh-TW" altLang="zh-TW" dirty="0" smtClean="0"/>
              <a:t>國語的新聞翻做閩南語全羅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zh-TW" dirty="0" smtClean="0"/>
              <a:t>國語詞組、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國語翻閩南語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輸入國語漢字</a:t>
            </a:r>
          </a:p>
          <a:p>
            <a:pPr eaLnBrk="1" hangingPunct="1"/>
            <a:r>
              <a:rPr lang="zh-TW" altLang="zh-TW" smtClean="0"/>
              <a:t>輸出閩南語音標</a:t>
            </a:r>
          </a:p>
          <a:p>
            <a:pPr eaLnBrk="1" hangingPunct="1"/>
            <a:r>
              <a:rPr lang="en-US" altLang="zh-TW" smtClean="0"/>
              <a:t>BLEU</a:t>
            </a:r>
            <a:r>
              <a:rPr lang="zh-TW" altLang="zh-TW" smtClean="0"/>
              <a:t>評分</a:t>
            </a:r>
          </a:p>
          <a:p>
            <a:pPr lvl="1" eaLnBrk="1" hangingPunct="1"/>
            <a:r>
              <a:rPr lang="zh-TW" altLang="zh-TW" smtClean="0"/>
              <a:t>訓練</a:t>
            </a:r>
            <a:r>
              <a:rPr lang="en-US" altLang="zh-TW" smtClean="0"/>
              <a:t>2300</a:t>
            </a:r>
            <a:r>
              <a:rPr lang="zh-TW" altLang="zh-TW" smtClean="0"/>
              <a:t>篇新聞，</a:t>
            </a:r>
            <a:r>
              <a:rPr lang="en-US" altLang="zh-TW" smtClean="0"/>
              <a:t>57167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試驗</a:t>
            </a:r>
            <a:r>
              <a:rPr lang="en-US" altLang="zh-TW" smtClean="0"/>
              <a:t>267</a:t>
            </a:r>
            <a:r>
              <a:rPr lang="zh-TW" altLang="zh-TW" smtClean="0"/>
              <a:t>篇新聞，</a:t>
            </a:r>
            <a:r>
              <a:rPr lang="en-US" altLang="zh-TW" smtClean="0"/>
              <a:t>6954</a:t>
            </a:r>
            <a:r>
              <a:rPr lang="zh-TW" altLang="zh-TW" smtClean="0"/>
              <a:t>句</a:t>
            </a:r>
          </a:p>
          <a:p>
            <a:pPr eaLnBrk="1" hangingPunct="1"/>
            <a:r>
              <a:rPr lang="zh-TW" altLang="zh-TW" smtClean="0"/>
              <a:t>直接使用原始語料</a:t>
            </a:r>
          </a:p>
          <a:p>
            <a:pPr lvl="1" eaLnBrk="1" hangingPunct="1"/>
            <a:r>
              <a:rPr lang="en-US" altLang="zh-TW" smtClean="0"/>
              <a:t>BLEU</a:t>
            </a:r>
            <a:r>
              <a:rPr lang="zh-TW" altLang="zh-TW" smtClean="0"/>
              <a:t>：</a:t>
            </a:r>
            <a:r>
              <a:rPr lang="en-US" altLang="zh-TW" smtClean="0"/>
              <a:t>70.67</a:t>
            </a:r>
            <a:r>
              <a:rPr lang="zh-TW" altLang="zh-TW" smtClean="0"/>
              <a:t>分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分數</a:t>
            </a:r>
            <a:r>
              <a:rPr lang="zh-TW" altLang="zh-TW" smtClean="0"/>
              <a:t>字為單位</a:t>
            </a:r>
          </a:p>
          <a:p>
            <a:pPr eaLnBrk="1" hangingPunct="1"/>
            <a:endParaRPr lang="en-US" altLang="zh-TW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國語句</a:t>
              </a: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27712</TotalTime>
  <Words>3523</Words>
  <Application>Microsoft Office PowerPoint</Application>
  <PresentationFormat>如螢幕大小 (4:3)</PresentationFormat>
  <Paragraphs>926</Paragraphs>
  <Slides>59</Slides>
  <Notes>54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Arial</vt:lpstr>
      <vt:lpstr>微軟正黑體</vt:lpstr>
      <vt:lpstr>Wingdings</vt:lpstr>
      <vt:lpstr>Wingdings 2</vt:lpstr>
      <vt:lpstr>Calibri</vt:lpstr>
      <vt:lpstr>新細明體</vt:lpstr>
      <vt:lpstr>Arial Black</vt:lpstr>
      <vt:lpstr>AR PL UMing TW</vt:lpstr>
      <vt:lpstr>Times New Roman</vt:lpstr>
      <vt:lpstr>壁窗</vt:lpstr>
      <vt:lpstr>Microsoft Excel 圖表</vt:lpstr>
      <vt:lpstr>臺灣閩南語翻譯語料自動整理</vt:lpstr>
      <vt:lpstr>目錄</vt:lpstr>
      <vt:lpstr>第一節：研究背景</vt:lpstr>
      <vt:lpstr>資料狀況</vt:lpstr>
      <vt:lpstr>第二節：翻譯語料格式</vt:lpstr>
      <vt:lpstr>閩南語語料種類</vt:lpstr>
      <vt:lpstr>新聞語料庫</vt:lpstr>
      <vt:lpstr>BLEU評分</vt:lpstr>
      <vt:lpstr>國語翻閩南語</vt:lpstr>
      <vt:lpstr>未知詞傷濟</vt:lpstr>
      <vt:lpstr>斷字翻譯</vt:lpstr>
      <vt:lpstr>斷詞格式</vt:lpstr>
      <vt:lpstr>未知詞另外翻譯</vt:lpstr>
      <vt:lpstr>全部斷字比較結果</vt:lpstr>
      <vt:lpstr>小結</vt:lpstr>
      <vt:lpstr>第三節：摻猶未校對資料</vt:lpstr>
      <vt:lpstr>加語料後系統</vt:lpstr>
      <vt:lpstr>教育部辭典</vt:lpstr>
      <vt:lpstr>數位典藏</vt:lpstr>
      <vt:lpstr>漢羅全羅對齊</vt:lpstr>
      <vt:lpstr>腔口無仝</vt:lpstr>
      <vt:lpstr>語料無一致</vt:lpstr>
      <vt:lpstr>新聞語料庫斷詞</vt:lpstr>
      <vt:lpstr>閩南語斷詞</vt:lpstr>
      <vt:lpstr>找候選詞</vt:lpstr>
      <vt:lpstr>數位典藏標漢字</vt:lpstr>
      <vt:lpstr>先確定斷詞的所在</vt:lpstr>
      <vt:lpstr>實作眉角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第四節：網路語料庫</vt:lpstr>
      <vt:lpstr>累積網路語料</vt:lpstr>
      <vt:lpstr>累積網路語料</vt:lpstr>
      <vt:lpstr>語料狀況ㄧTGB通訊</vt:lpstr>
      <vt:lpstr>判斷語言</vt:lpstr>
      <vt:lpstr>常用詞數量</vt:lpstr>
      <vt:lpstr>第五節：未來發展</vt:lpstr>
      <vt:lpstr>語音部分</vt:lpstr>
      <vt:lpstr>掠閩南語網頁</vt:lpstr>
      <vt:lpstr>國語閩南語對齊</vt:lpstr>
      <vt:lpstr>第六節：參考文獻</vt:lpstr>
      <vt:lpstr>附錄一：加臺華平行語料庫漢字</vt:lpstr>
      <vt:lpstr>補上漢字的方法</vt:lpstr>
      <vt:lpstr>實際狀況</vt:lpstr>
      <vt:lpstr>校對介面</vt:lpstr>
      <vt:lpstr>理想語言模型週期</vt:lpstr>
      <vt:lpstr>附錄二：教育部辭典處理</vt:lpstr>
      <vt:lpstr>日語外來詞</vt:lpstr>
      <vt:lpstr>附錄三：閩南語翻國語</vt:lpstr>
      <vt:lpstr>閩南語斷詞及標音</vt:lpstr>
      <vt:lpstr>支援漢羅的語言模型</vt:lpstr>
      <vt:lpstr>PowerPoint 簡報</vt:lpstr>
      <vt:lpstr>辭典類</vt:lpstr>
      <vt:lpstr>臺語文章語料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1236</cp:revision>
  <cp:lastPrinted>2013-07-08T01:55:56Z</cp:lastPrinted>
  <dcterms:created xsi:type="dcterms:W3CDTF">2008-11-09T17:03:56Z</dcterms:created>
  <dcterms:modified xsi:type="dcterms:W3CDTF">2014-09-09T01:37:33Z</dcterms:modified>
</cp:coreProperties>
</file>