
<file path=[Content_Types].xml><?xml version="1.0" encoding="utf-8"?>
<Types xmlns="http://schemas.openxmlformats.org/package/2006/content-types">
  <Default Extension="png" ContentType="image/png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56" r:id="rId2"/>
    <p:sldId id="397" r:id="rId3"/>
    <p:sldId id="398" r:id="rId4"/>
    <p:sldId id="462" r:id="rId5"/>
    <p:sldId id="401" r:id="rId6"/>
    <p:sldId id="472" r:id="rId7"/>
    <p:sldId id="402" r:id="rId8"/>
    <p:sldId id="399" r:id="rId9"/>
    <p:sldId id="400" r:id="rId10"/>
    <p:sldId id="475" r:id="rId11"/>
    <p:sldId id="476" r:id="rId12"/>
    <p:sldId id="477" r:id="rId13"/>
    <p:sldId id="474" r:id="rId14"/>
    <p:sldId id="471" r:id="rId15"/>
    <p:sldId id="453" r:id="rId16"/>
    <p:sldId id="403" r:id="rId17"/>
    <p:sldId id="404" r:id="rId18"/>
    <p:sldId id="406" r:id="rId19"/>
    <p:sldId id="405" r:id="rId20"/>
    <p:sldId id="464" r:id="rId21"/>
    <p:sldId id="465" r:id="rId22"/>
    <p:sldId id="407" r:id="rId23"/>
    <p:sldId id="473" r:id="rId24"/>
    <p:sldId id="408" r:id="rId25"/>
    <p:sldId id="409" r:id="rId26"/>
    <p:sldId id="410" r:id="rId27"/>
    <p:sldId id="414" r:id="rId28"/>
    <p:sldId id="415" r:id="rId29"/>
    <p:sldId id="417" r:id="rId30"/>
    <p:sldId id="418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61" r:id="rId40"/>
    <p:sldId id="466" r:id="rId41"/>
    <p:sldId id="432" r:id="rId42"/>
    <p:sldId id="467" r:id="rId43"/>
    <p:sldId id="468" r:id="rId44"/>
    <p:sldId id="455" r:id="rId45"/>
    <p:sldId id="456" r:id="rId46"/>
    <p:sldId id="469" r:id="rId47"/>
    <p:sldId id="457" r:id="rId48"/>
    <p:sldId id="470" r:id="rId49"/>
    <p:sldId id="460" r:id="rId50"/>
    <p:sldId id="419" r:id="rId51"/>
    <p:sldId id="420" r:id="rId52"/>
    <p:sldId id="435" r:id="rId53"/>
    <p:sldId id="436" r:id="rId54"/>
    <p:sldId id="437" r:id="rId55"/>
    <p:sldId id="438" r:id="rId56"/>
    <p:sldId id="440" r:id="rId57"/>
    <p:sldId id="454" r:id="rId58"/>
    <p:sldId id="444" r:id="rId59"/>
    <p:sldId id="450" r:id="rId60"/>
    <p:sldId id="451" r:id="rId61"/>
    <p:sldId id="431" r:id="rId62"/>
    <p:sldId id="452" r:id="rId63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86278" autoAdjust="0"/>
  </p:normalViewPr>
  <p:slideViewPr>
    <p:cSldViewPr>
      <p:cViewPr varScale="1">
        <p:scale>
          <a:sx n="59" d="100"/>
          <a:sy n="59" d="100"/>
        </p:scale>
        <p:origin x="-16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B18AD2A-8AA3-4FDF-A237-6BEB22D42BA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97973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E9AC2C1-9F34-4519-9B37-5835F8C4F86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4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35791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1B4A8E3-4F8D-4434-B0EE-438580A6CA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487117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1B4A8E3-4F8D-4434-B0EE-438580A6CA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893552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6F350BD-7E3E-42EB-9422-2568B50D7ED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8716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2123140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1B05425-C794-4F15-82C2-6783A6C41A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95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957485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1866313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66851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>
                <a:solidFill>
                  <a:srgbClr val="862110"/>
                </a:solidFill>
              </a:rPr>
              <a:t>/</a:t>
            </a:r>
            <a:r>
              <a:rPr kumimoji="0" lang="en-US" altLang="zh-TW" sz="1600" dirty="0" smtClean="0">
                <a:solidFill>
                  <a:srgbClr val="862110"/>
                </a:solidFill>
              </a:rPr>
              <a:t>47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oleObject" Target="../embeddings/Microsoft_Excel_97-2003_Worksheet1.xls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286000" y="1196975"/>
            <a:ext cx="6172200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華話和各漢語翻譯初探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用臺灣閩南語示範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86000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Initial Study of </a:t>
            </a:r>
            <a:r>
              <a:rPr lang="en-US" altLang="zh-TW" dirty="0"/>
              <a:t>Translations </a:t>
            </a:r>
            <a:r>
              <a:rPr lang="en-US" altLang="zh-TW" dirty="0" smtClean="0"/>
              <a:t>between</a:t>
            </a:r>
            <a:r>
              <a:rPr lang="en-US" altLang="zh-TW" dirty="0" smtClean="0"/>
              <a:t> Mandarin and Other </a:t>
            </a:r>
            <a:r>
              <a:rPr lang="en-US" altLang="zh-TW" dirty="0" smtClean="0"/>
              <a:t>Chinese </a:t>
            </a:r>
            <a:r>
              <a:rPr lang="en-US" altLang="zh-TW" dirty="0" smtClean="0"/>
              <a:t>Languages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Using Taiwan Southern Min as Examples 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103/09/09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教育部辭典</a:t>
            </a:r>
            <a:endParaRPr lang="zh-TW" altLang="zh-TW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內部有規範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資料攏是一對一</a:t>
            </a:r>
          </a:p>
          <a:p>
            <a:pPr lvl="1" eaLnBrk="1" hangingPunct="1">
              <a:defRPr/>
            </a:pPr>
            <a:r>
              <a:rPr lang="zh-TW" altLang="zh-TW" dirty="0" smtClean="0"/>
              <a:t>音標有斷詞</a:t>
            </a:r>
          </a:p>
          <a:p>
            <a:pPr lvl="2" eaLnBrk="1" hangingPunct="1">
              <a:defRPr/>
            </a:pPr>
            <a:r>
              <a:rPr lang="zh-TW" altLang="zh-TW" dirty="0" smtClean="0"/>
              <a:t>食飯 </a:t>
            </a:r>
            <a:r>
              <a:rPr lang="en-US" altLang="zh-TW" dirty="0" smtClean="0"/>
              <a:t>tsiah8 png7</a:t>
            </a:r>
          </a:p>
          <a:p>
            <a:pPr lvl="2" eaLnBrk="1" hangingPunct="1">
              <a:defRPr/>
            </a:pPr>
            <a:r>
              <a:rPr lang="zh-TW" altLang="zh-TW" dirty="0" smtClean="0"/>
              <a:t>食飯廳 </a:t>
            </a:r>
            <a:r>
              <a:rPr lang="en-US" altLang="zh-TW" dirty="0" smtClean="0"/>
              <a:t>tsiah8-png7-thiann1</a:t>
            </a:r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逐个相近詞攏有例句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請看附錄二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</a:t>
            </a:r>
            <a:endParaRPr lang="zh-TW" altLang="zh-TW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國家臺灣文學館收集以早的語料</a:t>
            </a:r>
            <a:endParaRPr lang="en-US" altLang="zh-TW" smtClean="0"/>
          </a:p>
          <a:p>
            <a:pPr eaLnBrk="1" hangingPunct="1"/>
            <a:r>
              <a:rPr lang="en-US" altLang="zh-TW" smtClean="0"/>
              <a:t>1885</a:t>
            </a:r>
            <a:r>
              <a:rPr lang="zh-TW" altLang="zh-TW" smtClean="0"/>
              <a:t>～</a:t>
            </a:r>
            <a:r>
              <a:rPr lang="en-US" altLang="zh-TW" smtClean="0"/>
              <a:t>2006</a:t>
            </a:r>
            <a:r>
              <a:rPr lang="zh-TW" altLang="zh-TW" smtClean="0"/>
              <a:t>年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詩</a:t>
            </a:r>
            <a:r>
              <a:rPr lang="en-US" altLang="zh-TW" smtClean="0"/>
              <a:t>387</a:t>
            </a:r>
            <a:r>
              <a:rPr lang="zh-TW" altLang="zh-TW" smtClean="0"/>
              <a:t>條、散文</a:t>
            </a:r>
            <a:r>
              <a:rPr lang="en-US" altLang="zh-TW" smtClean="0"/>
              <a:t>1127</a:t>
            </a:r>
            <a:r>
              <a:rPr lang="zh-TW" altLang="zh-TW" smtClean="0"/>
              <a:t>篇、小說</a:t>
            </a:r>
            <a:r>
              <a:rPr lang="en-US" altLang="zh-TW" smtClean="0"/>
              <a:t>387</a:t>
            </a:r>
            <a:r>
              <a:rPr lang="zh-TW" altLang="zh-TW" smtClean="0"/>
              <a:t>篇、劇本</a:t>
            </a:r>
            <a:r>
              <a:rPr lang="en-US" altLang="zh-TW" smtClean="0"/>
              <a:t>49</a:t>
            </a:r>
            <a:r>
              <a:rPr lang="zh-TW" altLang="zh-TW" smtClean="0"/>
              <a:t>篇</a:t>
            </a:r>
          </a:p>
          <a:p>
            <a:pPr lvl="2" eaLnBrk="1" hangingPunct="1"/>
            <a:r>
              <a:rPr lang="zh-TW" altLang="zh-TW" smtClean="0"/>
              <a:t>攏總</a:t>
            </a:r>
            <a:r>
              <a:rPr lang="en-US" altLang="zh-TW" smtClean="0"/>
              <a:t>2167</a:t>
            </a:r>
            <a:r>
              <a:rPr lang="zh-TW" altLang="zh-TW" smtClean="0"/>
              <a:t>篇</a:t>
            </a:r>
          </a:p>
          <a:p>
            <a:pPr eaLnBrk="1" hangingPunct="1"/>
            <a:r>
              <a:rPr lang="zh-TW" altLang="zh-TW" smtClean="0"/>
              <a:t>漢羅、全羅對照</a:t>
            </a:r>
          </a:p>
          <a:p>
            <a:pPr lvl="1" eaLnBrk="1" hangingPunct="1"/>
            <a:r>
              <a:rPr lang="zh-TW" altLang="zh-TW" smtClean="0"/>
              <a:t>原本只有一種，臺文館後來倩人拍字</a:t>
            </a:r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  <a:r>
              <a:rPr lang="en-US" altLang="zh-TW" smtClean="0"/>
              <a:t>..........</a:t>
            </a:r>
            <a:r>
              <a:rPr lang="zh-TW" altLang="zh-TW" smtClean="0"/>
              <a:t>，</a:t>
            </a:r>
          </a:p>
          <a:p>
            <a:pPr lvl="2" eaLnBrk="1" hangingPunct="1"/>
            <a:r>
              <a:rPr lang="en-US" altLang="zh-TW" smtClean="0"/>
              <a:t>Koh m7-tsai u7 gui5-hiam2...............,</a:t>
            </a:r>
          </a:p>
          <a:p>
            <a:pPr lvl="1" eaLnBrk="1" hangingPunct="1"/>
            <a:r>
              <a:rPr lang="zh-TW" altLang="zh-TW" smtClean="0"/>
              <a:t>有的劇本全羅內底有漢字</a:t>
            </a:r>
          </a:p>
          <a:p>
            <a:pPr lvl="2" eaLnBrk="1" hangingPunct="1"/>
            <a:r>
              <a:rPr lang="en-US" altLang="zh-TW" smtClean="0"/>
              <a:t> (</a:t>
            </a:r>
            <a:r>
              <a:rPr lang="zh-TW" altLang="zh-TW" smtClean="0"/>
              <a:t>福哥仔出場</a:t>
            </a:r>
            <a:r>
              <a:rPr lang="en-US" altLang="zh-TW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語料狀況ㄧ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對</a:t>
            </a:r>
            <a:r>
              <a:rPr lang="en-US" altLang="zh-TW" dirty="0" smtClean="0"/>
              <a:t>1999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10</a:t>
            </a:r>
            <a:r>
              <a:rPr lang="zh-TW" altLang="en-US" dirty="0" smtClean="0"/>
              <a:t>月到這馬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形式真濟款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有平行語料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嘛有濫做伙的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</a:p>
          <a:p>
            <a:pPr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1" eaLnBrk="1" hangingPunct="1">
              <a:defRPr/>
            </a:pPr>
            <a:r>
              <a:rPr lang="zh-TW" altLang="zh-TW" dirty="0" smtClean="0"/>
              <a:t>主要資料有記錄是佗一腔</a:t>
            </a:r>
          </a:p>
          <a:p>
            <a:pPr lvl="1" eaLnBrk="1" hangingPunct="1">
              <a:defRPr/>
            </a:pPr>
            <a:r>
              <a:rPr lang="zh-TW" altLang="zh-TW" dirty="0" smtClean="0"/>
              <a:t>附錄句無記錄腔口</a:t>
            </a:r>
          </a:p>
          <a:p>
            <a:pPr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1" eaLnBrk="1" hangingPunct="1">
              <a:defRPr/>
            </a:pPr>
            <a:r>
              <a:rPr lang="zh-TW" altLang="zh-TW" dirty="0" smtClean="0"/>
              <a:t>四界收集來的，無記錄腔</a:t>
            </a:r>
          </a:p>
          <a:p>
            <a:pPr eaLnBrk="1" hangingPunct="1">
              <a:defRPr/>
            </a:pPr>
            <a:r>
              <a:rPr lang="zh-TW" altLang="zh-TW" dirty="0" smtClean="0"/>
              <a:t>因為資料無逐个註明</a:t>
            </a:r>
          </a:p>
          <a:p>
            <a:pPr lvl="1" eaLnBrk="1" hangingPunct="1">
              <a:defRPr/>
            </a:pPr>
            <a:r>
              <a:rPr lang="zh-TW" altLang="zh-TW" dirty="0" smtClean="0"/>
              <a:t>全部資料濫做伙訓練</a:t>
            </a:r>
            <a:endParaRPr lang="zh-TW" altLang="zh-TW" dirty="0"/>
          </a:p>
        </p:txBody>
      </p:sp>
      <p:graphicFrame>
        <p:nvGraphicFramePr>
          <p:cNvPr id="20483" name="Group 3"/>
          <p:cNvGraphicFramePr>
            <a:graphicFrameLocks noGrp="1"/>
          </p:cNvGraphicFramePr>
          <p:nvPr/>
        </p:nvGraphicFramePr>
        <p:xfrm>
          <a:off x="4500563" y="4652963"/>
          <a:ext cx="4456111" cy="1401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69"/>
                <a:gridCol w="1085943"/>
                <a:gridCol w="1217005"/>
                <a:gridCol w="1152194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近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火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數位典藏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/>
        </p:nvGraphicFramePr>
        <p:xfrm>
          <a:off x="4356100" y="2492375"/>
          <a:ext cx="4605339" cy="1081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172</a:t>
                      </a: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0</a:t>
                      </a: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佇第二節的對齊</a:t>
            </a:r>
            <a:r>
              <a:rPr lang="en-US" altLang="zh-TW" dirty="0" smtClean="0"/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翻譯語料樣式愛仝款，效果較好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探討佗一種樣式較好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914720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原始斷詞組語料</a:t>
            </a:r>
            <a:endParaRPr lang="zh-TW" altLang="zh-TW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輸入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漢字</a:t>
            </a:r>
          </a:p>
          <a:p>
            <a:pPr eaLnBrk="1" hangingPunct="1"/>
            <a:r>
              <a:rPr lang="zh-TW" altLang="zh-TW" dirty="0" smtClean="0"/>
              <a:t>輸出閩南語</a:t>
            </a:r>
            <a:r>
              <a:rPr lang="zh-TW" altLang="en-US" dirty="0" smtClean="0"/>
              <a:t>一對一</a:t>
            </a:r>
            <a:endParaRPr lang="en-US" altLang="zh-TW" dirty="0" smtClean="0"/>
          </a:p>
          <a:p>
            <a:pPr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評分</a:t>
            </a:r>
          </a:p>
          <a:p>
            <a:pPr lvl="1" eaLnBrk="1" hangingPunct="1"/>
            <a:r>
              <a:rPr lang="zh-TW" altLang="zh-TW" dirty="0" smtClean="0"/>
              <a:t>訓練</a:t>
            </a:r>
            <a:r>
              <a:rPr lang="en-US" altLang="zh-TW" dirty="0" smtClean="0"/>
              <a:t>2300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句</a:t>
            </a:r>
          </a:p>
          <a:p>
            <a:pPr lvl="1" eaLnBrk="1" hangingPunct="1"/>
            <a:r>
              <a:rPr lang="zh-TW" altLang="zh-TW" dirty="0" smtClean="0"/>
              <a:t>試驗</a:t>
            </a:r>
            <a:r>
              <a:rPr lang="en-US" altLang="zh-TW" dirty="0" smtClean="0"/>
              <a:t>267</a:t>
            </a:r>
            <a:r>
              <a:rPr lang="zh-TW" altLang="zh-TW" dirty="0" smtClean="0"/>
              <a:t>篇新聞，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句</a:t>
            </a:r>
          </a:p>
          <a:p>
            <a:pPr eaLnBrk="1" hangingPunct="1"/>
            <a:r>
              <a:rPr lang="zh-TW" altLang="zh-TW" dirty="0" smtClean="0"/>
              <a:t>直接使用原始語料</a:t>
            </a:r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zh-TW" dirty="0" smtClean="0"/>
              <a:t>：</a:t>
            </a:r>
            <a:r>
              <a:rPr lang="en-US" altLang="zh-TW" dirty="0" smtClean="0"/>
              <a:t>70.67</a:t>
            </a:r>
            <a:r>
              <a:rPr lang="zh-TW" altLang="zh-TW" dirty="0" smtClean="0"/>
              <a:t>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分數</a:t>
            </a:r>
            <a:r>
              <a:rPr lang="zh-TW" altLang="zh-TW" dirty="0" smtClean="0"/>
              <a:t>字為單位</a:t>
            </a:r>
          </a:p>
          <a:p>
            <a:pPr eaLnBrk="1" hangingPunct="1"/>
            <a:endParaRPr lang="en-US" altLang="zh-TW" dirty="0" smtClean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250825" y="5600700"/>
            <a:ext cx="8039100" cy="869950"/>
            <a:chOff x="315" y="3925"/>
            <a:chExt cx="5583" cy="604"/>
          </a:xfrm>
        </p:grpSpPr>
        <p:sp>
          <p:nvSpPr>
            <p:cNvPr id="21509" name="Rectangle 4"/>
            <p:cNvSpPr>
              <a:spLocks noChangeArrowheads="1"/>
            </p:cNvSpPr>
            <p:nvPr/>
          </p:nvSpPr>
          <p:spPr bwMode="auto">
            <a:xfrm>
              <a:off x="315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1510" name="AutoShape 5"/>
            <p:cNvCxnSpPr>
              <a:cxnSpLocks noChangeShapeType="1"/>
              <a:stCxn id="21509" idx="3"/>
              <a:endCxn id="21511" idx="1"/>
            </p:cNvCxnSpPr>
            <p:nvPr/>
          </p:nvCxnSpPr>
          <p:spPr bwMode="auto">
            <a:xfrm>
              <a:off x="1313" y="4227"/>
              <a:ext cx="12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1" name="Rectangle 6"/>
            <p:cNvSpPr>
              <a:spLocks noChangeArrowheads="1"/>
            </p:cNvSpPr>
            <p:nvPr/>
          </p:nvSpPr>
          <p:spPr bwMode="auto">
            <a:xfrm>
              <a:off x="2609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閩南語音標句</a:t>
              </a:r>
            </a:p>
          </p:txBody>
        </p: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586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cxnSp>
          <p:nvCxnSpPr>
            <p:cNvPr id="21513" name="AutoShape 8"/>
            <p:cNvCxnSpPr>
              <a:cxnSpLocks noChangeShapeType="1"/>
              <a:stCxn id="21511" idx="3"/>
              <a:endCxn id="21514" idx="1"/>
            </p:cNvCxnSpPr>
            <p:nvPr/>
          </p:nvCxnSpPr>
          <p:spPr bwMode="auto">
            <a:xfrm>
              <a:off x="3606" y="4227"/>
              <a:ext cx="129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1514" name="Rectangle 9"/>
            <p:cNvSpPr>
              <a:spLocks noChangeArrowheads="1"/>
            </p:cNvSpPr>
            <p:nvPr/>
          </p:nvSpPr>
          <p:spPr bwMode="auto">
            <a:xfrm>
              <a:off x="4901" y="402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評分用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3880" y="3925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未知詞</a:t>
            </a:r>
            <a:r>
              <a:rPr lang="zh-TW" altLang="en-US" dirty="0" smtClean="0"/>
              <a:t>問題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原本是斷詞組，造成未知詞</a:t>
            </a:r>
            <a:r>
              <a:rPr lang="zh-TW" altLang="en-US" dirty="0"/>
              <a:t>傷</a:t>
            </a:r>
            <a:r>
              <a:rPr lang="zh-TW" altLang="en-US" dirty="0" smtClean="0"/>
              <a:t>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陸續 開放 一百五十項 的 規費 ，</a:t>
            </a:r>
          </a:p>
          <a:p>
            <a:pPr lvl="1" eaLnBrk="1" hangingPunct="1"/>
            <a:r>
              <a:rPr lang="en-US" altLang="zh-TW" dirty="0" smtClean="0"/>
              <a:t>liok8-siok8 khai1-hong3 </a:t>
            </a:r>
            <a:r>
              <a:rPr lang="zh-TW" altLang="zh-TW" dirty="0" smtClean="0"/>
              <a:t>一百五十項 </a:t>
            </a:r>
            <a:r>
              <a:rPr lang="en-US" altLang="zh-TW" dirty="0" smtClean="0"/>
              <a:t>e5 </a:t>
            </a:r>
            <a:r>
              <a:rPr lang="zh-TW" altLang="zh-TW" dirty="0" smtClean="0"/>
              <a:t>規費 ， </a:t>
            </a:r>
          </a:p>
          <a:p>
            <a:pPr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1" eaLnBrk="1" hangingPunct="1"/>
            <a:r>
              <a:rPr lang="zh-TW" altLang="zh-TW" dirty="0" smtClean="0"/>
              <a:t>一百五十位 </a:t>
            </a:r>
            <a:r>
              <a:rPr lang="en-US" altLang="zh-TW" dirty="0" smtClean="0"/>
              <a:t>tsit8-pah4-goo7-tsap8-ui7</a:t>
            </a:r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zh-TW" dirty="0"/>
              <a:t>未知</a:t>
            </a:r>
            <a:r>
              <a:rPr lang="zh-TW" altLang="zh-TW" dirty="0" smtClean="0"/>
              <a:t>詞</a:t>
            </a:r>
            <a:r>
              <a:rPr lang="zh-TW" altLang="en-US" dirty="0" smtClean="0"/>
              <a:t>用斷字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莫</a:t>
            </a:r>
            <a:r>
              <a:rPr lang="zh-TW" altLang="zh-TW" dirty="0" smtClean="0"/>
              <a:t>用</a:t>
            </a:r>
            <a:r>
              <a:rPr lang="zh-TW" altLang="en-US" dirty="0" smtClean="0"/>
              <a:t>原本的</a:t>
            </a:r>
            <a:r>
              <a:rPr lang="zh-TW" altLang="zh-TW" dirty="0" smtClean="0"/>
              <a:t>斷詞組，用斷字</a:t>
            </a:r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</a:p>
        </p:txBody>
      </p:sp>
      <p:grpSp>
        <p:nvGrpSpPr>
          <p:cNvPr id="22532" name="Group 3"/>
          <p:cNvGrpSpPr>
            <a:grpSpLocks/>
          </p:cNvGrpSpPr>
          <p:nvPr/>
        </p:nvGrpSpPr>
        <p:grpSpPr bwMode="auto">
          <a:xfrm>
            <a:off x="1141413" y="5799138"/>
            <a:ext cx="6653212" cy="869950"/>
            <a:chOff x="793" y="3949"/>
            <a:chExt cx="4620" cy="604"/>
          </a:xfrm>
        </p:grpSpPr>
        <p:sp>
          <p:nvSpPr>
            <p:cNvPr id="22539" name="Rectangle 4"/>
            <p:cNvSpPr>
              <a:spLocks noChangeArrowheads="1"/>
            </p:cNvSpPr>
            <p:nvPr/>
          </p:nvSpPr>
          <p:spPr bwMode="auto">
            <a:xfrm>
              <a:off x="793" y="4040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2540" name="AutoShape 5"/>
            <p:cNvCxnSpPr>
              <a:cxnSpLocks noChangeShapeType="1"/>
              <a:stCxn id="22539" idx="3"/>
              <a:endCxn id="22541" idx="1"/>
            </p:cNvCxnSpPr>
            <p:nvPr/>
          </p:nvCxnSpPr>
          <p:spPr bwMode="auto">
            <a:xfrm flipV="1">
              <a:off x="1791" y="4243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541" name="Rectangle 6"/>
            <p:cNvSpPr>
              <a:spLocks noChangeArrowheads="1"/>
            </p:cNvSpPr>
            <p:nvPr/>
          </p:nvSpPr>
          <p:spPr bwMode="auto">
            <a:xfrm>
              <a:off x="4417" y="4039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2542" name="AutoShape 7"/>
            <p:cNvSpPr>
              <a:spLocks noChangeArrowheads="1"/>
            </p:cNvSpPr>
            <p:nvPr/>
          </p:nvSpPr>
          <p:spPr bwMode="auto">
            <a:xfrm>
              <a:off x="3292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</a:t>
              </a:r>
            </a:p>
            <a:p>
              <a:pPr algn="ctr" eaLnBrk="1" hangingPunct="1"/>
              <a:r>
                <a:rPr lang="zh-TW" altLang="en-US" dirty="0"/>
                <a:t>斷字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2543" name="AutoShape 8"/>
            <p:cNvSpPr>
              <a:spLocks noChangeArrowheads="1"/>
            </p:cNvSpPr>
            <p:nvPr/>
          </p:nvSpPr>
          <p:spPr bwMode="auto">
            <a:xfrm>
              <a:off x="2167" y="39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斷字翻譯</a:t>
            </a:r>
            <a:endParaRPr lang="zh-TW" altLang="zh-TW"/>
          </a:p>
        </p:txBody>
      </p:sp>
      <p:sp>
        <p:nvSpPr>
          <p:cNvPr id="2355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以斷字為單位</a:t>
            </a:r>
          </a:p>
          <a:p>
            <a:pPr lvl="1" eaLnBrk="1" hangingPunct="1"/>
            <a:r>
              <a:rPr lang="zh-TW" altLang="zh-TW" dirty="0" smtClean="0"/>
              <a:t>陸 續 開 放 一 百 五 十 項 的 規 費 ，</a:t>
            </a:r>
          </a:p>
          <a:p>
            <a:pPr lvl="1" eaLnBrk="1" hangingPunct="1"/>
            <a:r>
              <a:rPr lang="en-US" altLang="zh-TW" dirty="0" smtClean="0"/>
              <a:t>liok8 siok8 khai1 hong3 tsit8 pah4 goo5 tsap8 hang7 e5 kui1 hui3 </a:t>
            </a:r>
            <a:r>
              <a:rPr lang="zh-TW" altLang="zh-TW" dirty="0" smtClean="0"/>
              <a:t>， </a:t>
            </a:r>
          </a:p>
          <a:p>
            <a:pPr eaLnBrk="1" hangingPunct="1"/>
            <a:r>
              <a:rPr lang="zh-TW" altLang="en-US" dirty="0" smtClean="0"/>
              <a:t>用斷字翻譯試驗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BLEU</a:t>
            </a:r>
            <a:r>
              <a:rPr lang="zh-TW" altLang="en-US" dirty="0" smtClean="0"/>
              <a:t>：</a:t>
            </a:r>
            <a:r>
              <a:rPr lang="en-US" altLang="zh-TW" dirty="0" smtClean="0"/>
              <a:t>82.94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3556" name="Group 3"/>
          <p:cNvGrpSpPr>
            <a:grpSpLocks/>
          </p:cNvGrpSpPr>
          <p:nvPr/>
        </p:nvGrpSpPr>
        <p:grpSpPr bwMode="auto">
          <a:xfrm>
            <a:off x="1020763" y="4691063"/>
            <a:ext cx="6653212" cy="869950"/>
            <a:chOff x="709" y="3257"/>
            <a:chExt cx="4620" cy="604"/>
          </a:xfrm>
        </p:grpSpPr>
        <p:sp>
          <p:nvSpPr>
            <p:cNvPr id="23557" name="Rectangle 4"/>
            <p:cNvSpPr>
              <a:spLocks noChangeArrowheads="1"/>
            </p:cNvSpPr>
            <p:nvPr/>
          </p:nvSpPr>
          <p:spPr bwMode="auto">
            <a:xfrm>
              <a:off x="709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3558" name="AutoShape 5"/>
            <p:cNvCxnSpPr>
              <a:cxnSpLocks noChangeShapeType="1"/>
              <a:stCxn id="23557" idx="3"/>
              <a:endCxn id="23559" idx="1"/>
            </p:cNvCxnSpPr>
            <p:nvPr/>
          </p:nvCxnSpPr>
          <p:spPr bwMode="auto">
            <a:xfrm flipV="1">
              <a:off x="1706" y="3551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4332" y="33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23560" name="AutoShape 7"/>
            <p:cNvSpPr>
              <a:spLocks noChangeArrowheads="1"/>
            </p:cNvSpPr>
            <p:nvPr/>
          </p:nvSpPr>
          <p:spPr bwMode="auto">
            <a:xfrm>
              <a:off x="3208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3561" name="AutoShape 8"/>
            <p:cNvSpPr>
              <a:spLocks noChangeArrowheads="1"/>
            </p:cNvSpPr>
            <p:nvPr/>
          </p:nvSpPr>
          <p:spPr bwMode="auto">
            <a:xfrm>
              <a:off x="2083" y="325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先照詞組翻譯</a:t>
            </a:r>
          </a:p>
          <a:p>
            <a:pPr lvl="1" eaLnBrk="1" hangingPunct="1"/>
            <a:r>
              <a:rPr lang="zh-TW" altLang="zh-TW" dirty="0" smtClean="0"/>
              <a:t>陸續 開放 一百五十項 的 規費 ，</a:t>
            </a:r>
          </a:p>
          <a:p>
            <a:pPr lvl="1" eaLnBrk="1" hangingPunct="1"/>
            <a:r>
              <a:rPr lang="en-US" altLang="zh-TW" dirty="0" smtClean="0"/>
              <a:t>liok8-siok8 khai1-hong3 </a:t>
            </a:r>
            <a:r>
              <a:rPr lang="zh-TW" altLang="zh-TW" dirty="0" smtClean="0"/>
              <a:t>一百五十項 </a:t>
            </a:r>
            <a:r>
              <a:rPr lang="en-US" altLang="zh-TW" dirty="0" smtClean="0"/>
              <a:t>e5 </a:t>
            </a:r>
            <a:r>
              <a:rPr lang="zh-TW" altLang="zh-TW" dirty="0" smtClean="0"/>
              <a:t>規費 ，</a:t>
            </a:r>
          </a:p>
          <a:p>
            <a:pPr eaLnBrk="1" hangingPunct="1"/>
            <a:r>
              <a:rPr lang="zh-TW" altLang="zh-TW" dirty="0" smtClean="0"/>
              <a:t>把未知詞拿去斷字翻譯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87400" y="3756025"/>
            <a:ext cx="7504113" cy="2986088"/>
            <a:chOff x="547" y="2731"/>
            <a:chExt cx="5211" cy="2073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731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557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樣式無</a:t>
            </a:r>
            <a:r>
              <a:rPr lang="zh-TW" altLang="zh-TW" dirty="0" smtClean="0"/>
              <a:t>仝</a:t>
            </a:r>
            <a:r>
              <a:rPr lang="zh-TW" altLang="en-US" dirty="0" smtClean="0"/>
              <a:t>效果無</a:t>
            </a:r>
            <a:r>
              <a:rPr lang="zh-TW" altLang="zh-TW" dirty="0" smtClean="0"/>
              <a:t>仝</a:t>
            </a:r>
            <a:endParaRPr lang="zh-TW" altLang="zh-TW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斷字</a:t>
            </a:r>
            <a:r>
              <a:rPr lang="zh-TW" altLang="en-US" dirty="0" smtClean="0"/>
              <a:t>翻譯會使看做無未知詞的翻譯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佮</a:t>
            </a:r>
            <a:r>
              <a:rPr lang="zh-TW" altLang="zh-TW" dirty="0" smtClean="0"/>
              <a:t>斷詞組</a:t>
            </a:r>
            <a:r>
              <a:rPr lang="zh-TW" altLang="en-US" dirty="0" smtClean="0"/>
              <a:t>架構一樣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斷詞組的效果比斷字好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毋過斷詞的效果會較好無？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華語句佮閩南語句的樣式攏會使變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斷詞誠濟種，按怎較好</a:t>
            </a:r>
            <a:endParaRPr lang="en-US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864394" y="4041605"/>
            <a:ext cx="6653212" cy="2106375"/>
            <a:chOff x="899592" y="3806656"/>
            <a:chExt cx="6653212" cy="2106375"/>
          </a:xfrm>
        </p:grpSpPr>
        <p:grpSp>
          <p:nvGrpSpPr>
            <p:cNvPr id="32" name="Group 3"/>
            <p:cNvGrpSpPr>
              <a:grpSpLocks/>
            </p:cNvGrpSpPr>
            <p:nvPr/>
          </p:nvGrpSpPr>
          <p:grpSpPr bwMode="auto">
            <a:xfrm>
              <a:off x="899592" y="4437112"/>
              <a:ext cx="6653212" cy="869950"/>
              <a:chOff x="793" y="3949"/>
              <a:chExt cx="4620" cy="604"/>
            </a:xfrm>
          </p:grpSpPr>
          <p:sp>
            <p:nvSpPr>
              <p:cNvPr id="33" name="Rectangle 4"/>
              <p:cNvSpPr>
                <a:spLocks noChangeArrowheads="1"/>
              </p:cNvSpPr>
              <p:nvPr/>
            </p:nvSpPr>
            <p:spPr bwMode="auto">
              <a:xfrm>
                <a:off x="793" y="4040"/>
                <a:ext cx="997" cy="407"/>
              </a:xfrm>
              <a:prstGeom prst="rect">
                <a:avLst/>
              </a:prstGeom>
              <a:solidFill>
                <a:srgbClr val="CFE7F5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 smtClean="0">
                    <a:solidFill>
                      <a:srgbClr val="000000"/>
                    </a:solidFill>
                    <a:latin typeface="AR PL UMing TW"/>
                  </a:rPr>
                  <a:t>華語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句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cxnSp>
            <p:nvCxnSpPr>
              <p:cNvPr id="34" name="AutoShape 5"/>
              <p:cNvCxnSpPr>
                <a:cxnSpLocks noChangeShapeType="1"/>
                <a:stCxn id="33" idx="3"/>
                <a:endCxn id="35" idx="1"/>
              </p:cNvCxnSpPr>
              <p:nvPr/>
            </p:nvCxnSpPr>
            <p:spPr bwMode="auto">
              <a:xfrm flipV="1">
                <a:off x="1791" y="4243"/>
                <a:ext cx="2625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4417" y="4039"/>
                <a:ext cx="997" cy="407"/>
              </a:xfrm>
              <a:prstGeom prst="rect">
                <a:avLst/>
              </a:prstGeom>
              <a:solidFill>
                <a:srgbClr val="CFE7F5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  <a:tab pos="14478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>
                    <a:solidFill>
                      <a:srgbClr val="000000"/>
                    </a:solidFill>
                    <a:latin typeface="AR PL UMing TW"/>
                  </a:rPr>
                  <a:t>閩南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語句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sp>
            <p:nvSpPr>
              <p:cNvPr id="36" name="AutoShape 7"/>
              <p:cNvSpPr>
                <a:spLocks noChangeArrowheads="1"/>
              </p:cNvSpPr>
              <p:nvPr/>
            </p:nvSpPr>
            <p:spPr bwMode="auto">
              <a:xfrm>
                <a:off x="3292" y="3949"/>
                <a:ext cx="748" cy="604"/>
              </a:xfrm>
              <a:prstGeom prst="roundRect">
                <a:avLst>
                  <a:gd name="adj" fmla="val 16667"/>
                </a:avLst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zh-TW" dirty="0">
                    <a:solidFill>
                      <a:srgbClr val="000000"/>
                    </a:solidFill>
                    <a:latin typeface="AR PL UMing TW"/>
                  </a:rPr>
                  <a:t>未知詞</a:t>
                </a:r>
              </a:p>
              <a:p>
                <a:pPr algn="ctr" eaLnBrk="1" hangingPunct="1"/>
                <a:r>
                  <a:rPr lang="zh-TW" altLang="en-US" dirty="0"/>
                  <a:t>斷字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翻譯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  <p:sp>
            <p:nvSpPr>
              <p:cNvPr id="37" name="AutoShape 8"/>
              <p:cNvSpPr>
                <a:spLocks noChangeArrowheads="1"/>
              </p:cNvSpPr>
              <p:nvPr/>
            </p:nvSpPr>
            <p:spPr bwMode="auto">
              <a:xfrm>
                <a:off x="2167" y="3949"/>
                <a:ext cx="748" cy="604"/>
              </a:xfrm>
              <a:prstGeom prst="roundRect">
                <a:avLst>
                  <a:gd name="adj" fmla="val 16667"/>
                </a:avLst>
              </a:prstGeom>
              <a:solidFill>
                <a:srgbClr val="7DA647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72215" rIns="90000" bIns="45000" anchor="ctr"/>
              <a:lstStyle>
                <a:lvl1pPr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1pPr>
                <a:lvl2pPr marL="742950" indent="-28575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2pPr>
                <a:lvl3pPr marL="11430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3pPr>
                <a:lvl4pPr marL="16002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4pPr>
                <a:lvl5pPr marL="2057400" indent="-228600"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723900" algn="l"/>
                  </a:tabLs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</a:defRPr>
                </a:lvl9pPr>
              </a:lstStyle>
              <a:p>
                <a:pPr algn="ctr" eaLnBrk="1" hangingPunct="1"/>
                <a:r>
                  <a:rPr lang="zh-TW" altLang="en-US" dirty="0">
                    <a:solidFill>
                      <a:srgbClr val="000000"/>
                    </a:solidFill>
                    <a:latin typeface="AR PL UMing TW"/>
                  </a:rPr>
                  <a:t>斷字</a:t>
                </a:r>
                <a:r>
                  <a:rPr lang="zh-TW" altLang="zh-TW" dirty="0" smtClean="0">
                    <a:solidFill>
                      <a:srgbClr val="000000"/>
                    </a:solidFill>
                    <a:latin typeface="AR PL UMing TW"/>
                  </a:rPr>
                  <a:t>翻譯</a:t>
                </a:r>
                <a:endParaRPr lang="zh-TW" altLang="zh-TW" dirty="0">
                  <a:solidFill>
                    <a:srgbClr val="000000"/>
                  </a:solidFill>
                  <a:latin typeface="AR PL UMing TW"/>
                </a:endParaRPr>
              </a:p>
            </p:txBody>
          </p:sp>
        </p:grpSp>
        <p:sp>
          <p:nvSpPr>
            <p:cNvPr id="4" name="乘號 3"/>
            <p:cNvSpPr/>
            <p:nvPr/>
          </p:nvSpPr>
          <p:spPr>
            <a:xfrm>
              <a:off x="4063128" y="3806656"/>
              <a:ext cx="1947679" cy="2106375"/>
            </a:xfrm>
            <a:prstGeom prst="mathMultiply">
              <a:avLst/>
            </a:prstGeom>
            <a:solidFill>
              <a:srgbClr val="FE8637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</a:t>
            </a:r>
            <a:r>
              <a:rPr lang="zh-TW" altLang="zh-TW" dirty="0" smtClean="0"/>
              <a:t>研究</a:t>
            </a:r>
            <a:r>
              <a:rPr lang="zh-TW" altLang="en-US" dirty="0" smtClean="0"/>
              <a:t>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背景知識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</a:t>
            </a:r>
            <a:r>
              <a:rPr lang="zh-TW" altLang="zh-TW" dirty="0"/>
              <a:t>：語料</a:t>
            </a:r>
            <a:r>
              <a:rPr lang="zh-TW" altLang="en-US" dirty="0"/>
              <a:t>樣式探討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無仝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整理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</a:t>
            </a:r>
            <a:r>
              <a:rPr lang="zh-TW" altLang="zh-TW" dirty="0" smtClean="0"/>
              <a:t>：</a:t>
            </a:r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六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</a:t>
            </a:r>
            <a:r>
              <a:rPr lang="zh-TW" altLang="en-US" dirty="0" smtClean="0"/>
              <a:t>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七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閩南語斷詞</a:t>
            </a:r>
            <a:endParaRPr lang="zh-TW" altLang="zh-TW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dirty="0" smtClean="0"/>
              <a:t>上長詞優先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上定看著的斷詞方法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查辭典，</a:t>
            </a:r>
            <a:r>
              <a:rPr lang="zh-TW" altLang="zh-TW" dirty="0" smtClean="0"/>
              <a:t>希望詞愈長愈好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陸續開放一百五十項的規費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…</a:t>
            </a:r>
            <a:r>
              <a:rPr lang="zh-TW" altLang="en-US" dirty="0" smtClean="0"/>
              <a:t>、</a:t>
            </a:r>
            <a:r>
              <a:rPr lang="zh-TW" altLang="zh-TW" dirty="0" smtClean="0"/>
              <a:t>陸續</a:t>
            </a:r>
            <a:r>
              <a:rPr lang="zh-TW" altLang="zh-TW" dirty="0"/>
              <a:t>開放</a:t>
            </a:r>
            <a:r>
              <a:rPr lang="zh-TW" altLang="zh-TW" dirty="0" smtClean="0"/>
              <a:t>一</a:t>
            </a:r>
            <a:r>
              <a:rPr lang="zh-TW" altLang="en-US" dirty="0" smtClean="0"/>
              <a:t>、</a:t>
            </a:r>
            <a:r>
              <a:rPr lang="zh-TW" altLang="zh-TW" dirty="0"/>
              <a:t>陸續</a:t>
            </a:r>
            <a:r>
              <a:rPr lang="zh-TW" altLang="zh-TW" dirty="0" smtClean="0"/>
              <a:t>開放</a:t>
            </a:r>
            <a:r>
              <a:rPr lang="zh-TW" altLang="en-US" dirty="0" smtClean="0"/>
              <a:t>、</a:t>
            </a:r>
            <a:r>
              <a:rPr lang="zh-TW" altLang="zh-TW" dirty="0"/>
              <a:t>陸續</a:t>
            </a:r>
            <a:r>
              <a:rPr lang="zh-TW" altLang="zh-TW" dirty="0" smtClean="0"/>
              <a:t>開</a:t>
            </a:r>
            <a:r>
              <a:rPr lang="zh-TW" altLang="en-US" dirty="0" smtClean="0"/>
              <a:t>←攏毋是詞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陸續</a:t>
            </a:r>
            <a:r>
              <a:rPr lang="zh-TW" altLang="en-US" dirty="0" smtClean="0"/>
              <a:t>←是詞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…</a:t>
            </a:r>
            <a:r>
              <a:rPr lang="zh-TW" altLang="en-US" dirty="0" smtClean="0"/>
              <a:t>、</a:t>
            </a:r>
            <a:r>
              <a:rPr lang="zh-TW" altLang="zh-TW" dirty="0"/>
              <a:t>開放一百五</a:t>
            </a:r>
            <a:r>
              <a:rPr lang="zh-TW" altLang="en-US" dirty="0" smtClean="0"/>
              <a:t>、</a:t>
            </a:r>
            <a:r>
              <a:rPr lang="zh-TW" altLang="zh-TW" dirty="0"/>
              <a:t>開放</a:t>
            </a:r>
            <a:r>
              <a:rPr lang="zh-TW" altLang="zh-TW" dirty="0" smtClean="0"/>
              <a:t>一百</a:t>
            </a:r>
            <a:r>
              <a:rPr lang="zh-TW" altLang="en-US" dirty="0" smtClean="0"/>
              <a:t>、</a:t>
            </a:r>
            <a:r>
              <a:rPr lang="zh-TW" altLang="zh-TW" dirty="0"/>
              <a:t>開放</a:t>
            </a:r>
            <a:r>
              <a:rPr lang="zh-TW" altLang="zh-TW" dirty="0" smtClean="0"/>
              <a:t>一</a:t>
            </a:r>
            <a:r>
              <a:rPr lang="zh-TW" altLang="en-US" dirty="0"/>
              <a:t>←攏毋是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開放</a:t>
            </a:r>
            <a:r>
              <a:rPr lang="zh-TW" altLang="en-US" dirty="0" smtClean="0"/>
              <a:t>←是詞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marL="0" indent="0" eaLnBrk="1" hangingPunct="1">
              <a:buNone/>
              <a:defRPr/>
            </a:pPr>
            <a:endParaRPr lang="en-US" altLang="zh-TW" dirty="0"/>
          </a:p>
          <a:p>
            <a:pPr eaLnBrk="1" hangingPunct="1">
              <a:defRPr/>
            </a:pPr>
            <a:r>
              <a:rPr lang="zh-TW" altLang="en-US" dirty="0" smtClean="0"/>
              <a:t>速度緊，毋過有時陣嘛是會毋著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en-US" dirty="0" smtClean="0">
                <a:solidFill>
                  <a:schemeClr val="accent1"/>
                </a:solidFill>
              </a:rPr>
              <a:t>火車頭</a:t>
            </a:r>
            <a:r>
              <a:rPr lang="zh-TW" altLang="en-US" dirty="0" smtClean="0"/>
              <a:t>前</a:t>
            </a:r>
            <a:r>
              <a:rPr lang="zh-TW" altLang="en-US" dirty="0"/>
              <a:t>有徛三个人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93250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拄好長度斷詞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希望</a:t>
            </a:r>
            <a:r>
              <a:rPr lang="zh-TW" altLang="en-US" dirty="0" smtClean="0"/>
              <a:t>會當閃避上長</a:t>
            </a:r>
            <a:r>
              <a:rPr lang="zh-TW" altLang="zh-TW" dirty="0" smtClean="0"/>
              <a:t>詞</a:t>
            </a:r>
            <a:r>
              <a:rPr lang="zh-TW" altLang="en-US" dirty="0" smtClean="0"/>
              <a:t>優先的缺點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對無仝長度的詞分數無仝</a:t>
            </a:r>
          </a:p>
          <a:p>
            <a:pPr lvl="2" eaLnBrk="1" hangingPunct="1">
              <a:defRPr/>
            </a:pPr>
            <a:r>
              <a:rPr lang="zh-TW" altLang="zh-TW" dirty="0" smtClean="0"/>
              <a:t>一字詞</a:t>
            </a:r>
            <a:r>
              <a:rPr lang="en-US" altLang="zh-TW" dirty="0" smtClean="0"/>
              <a:t>1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兩字詞</a:t>
            </a:r>
            <a:r>
              <a:rPr lang="en-US" altLang="zh-TW" dirty="0" smtClean="0"/>
              <a:t>1/2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三字詞</a:t>
            </a:r>
            <a:r>
              <a:rPr lang="en-US" altLang="zh-TW" dirty="0" smtClean="0"/>
              <a:t>1/3</a:t>
            </a:r>
            <a:r>
              <a:rPr lang="zh-TW" altLang="zh-TW" dirty="0" smtClean="0"/>
              <a:t>分</a:t>
            </a:r>
          </a:p>
          <a:p>
            <a:pPr lvl="2" eaLnBrk="1" hangingPunct="1">
              <a:defRPr/>
            </a:pPr>
            <a:r>
              <a:rPr lang="zh-TW" altLang="zh-TW" dirty="0" smtClean="0"/>
              <a:t>四字詞</a:t>
            </a:r>
            <a:r>
              <a:rPr lang="en-US" altLang="zh-TW" dirty="0" smtClean="0"/>
              <a:t>1/4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限制上長四字詞</a:t>
            </a:r>
          </a:p>
          <a:p>
            <a:pPr eaLnBrk="1" hangingPunct="1">
              <a:defRPr/>
            </a:pPr>
            <a:r>
              <a:rPr lang="zh-TW" altLang="en-US" dirty="0" smtClean="0"/>
              <a:t>頭前</a:t>
            </a:r>
            <a:r>
              <a:rPr lang="zh-TW" altLang="zh-TW" dirty="0" smtClean="0">
                <a:solidFill>
                  <a:srgbClr val="FF0000"/>
                </a:solidFill>
              </a:rPr>
              <a:t>有</a:t>
            </a:r>
            <a:r>
              <a:rPr lang="zh-TW" altLang="zh-TW" dirty="0" smtClean="0"/>
              <a:t>一張</a:t>
            </a:r>
            <a:r>
              <a:rPr lang="zh-TW" altLang="zh-TW" dirty="0" smtClean="0">
                <a:solidFill>
                  <a:srgbClr val="FF0000"/>
                </a:solidFill>
              </a:rPr>
              <a:t>椅仔</a:t>
            </a:r>
          </a:p>
          <a:p>
            <a:pPr lvl="1" eaLnBrk="1" hangingPunct="1">
              <a:defRPr/>
            </a:pPr>
            <a:r>
              <a:rPr lang="en-US" altLang="zh-TW" dirty="0" smtClean="0"/>
              <a:t>1/2+1+1/2+1/2=3</a:t>
            </a:r>
            <a:r>
              <a:rPr lang="zh-TW" altLang="zh-TW" dirty="0" smtClean="0"/>
              <a:t>分</a:t>
            </a:r>
          </a:p>
          <a:p>
            <a:pPr lvl="1" eaLnBrk="1" hangingPunct="1">
              <a:defRPr/>
            </a:pPr>
            <a:r>
              <a:rPr lang="zh-TW" altLang="zh-TW" dirty="0" smtClean="0"/>
              <a:t>用維特比（</a:t>
            </a:r>
            <a:r>
              <a:rPr lang="en-US" altLang="zh-TW" dirty="0" smtClean="0"/>
              <a:t>Viterbi</a:t>
            </a:r>
            <a:r>
              <a:rPr lang="zh-TW" altLang="zh-TW" dirty="0" smtClean="0"/>
              <a:t>）揣分數上低的斷詞切法</a:t>
            </a:r>
          </a:p>
          <a:p>
            <a:pPr eaLnBrk="1" hangingPunct="1">
              <a:defRPr/>
            </a:pPr>
            <a:r>
              <a:rPr lang="zh-TW" altLang="zh-TW" dirty="0" smtClean="0"/>
              <a:t>缺點</a:t>
            </a:r>
          </a:p>
          <a:p>
            <a:pPr lvl="1" eaLnBrk="1" hangingPunct="1">
              <a:defRPr/>
            </a:pPr>
            <a:r>
              <a:rPr lang="en-US" altLang="zh-TW" dirty="0" smtClean="0"/>
              <a:t>hoo7 i1 tsut4-khi3 sng2/</a:t>
            </a:r>
            <a:r>
              <a:rPr lang="zh-TW" altLang="zh-TW" dirty="0" smtClean="0">
                <a:solidFill>
                  <a:srgbClr val="0070C0"/>
                </a:solidFill>
              </a:rPr>
              <a:t>予</a:t>
            </a:r>
            <a:r>
              <a:rPr lang="zh-TW" altLang="zh-TW" dirty="0">
                <a:solidFill>
                  <a:srgbClr val="FF0000"/>
                </a:solidFill>
              </a:rPr>
              <a:t>伊</a:t>
            </a:r>
            <a:r>
              <a:rPr lang="zh-TW" altLang="zh-TW" dirty="0"/>
              <a:t>出去</a:t>
            </a:r>
            <a:r>
              <a:rPr lang="zh-TW" altLang="zh-TW" dirty="0" smtClean="0"/>
              <a:t>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hoo7-i1 tsut4-khi3 sng2/</a:t>
            </a:r>
            <a:r>
              <a:rPr lang="zh-TW" altLang="zh-TW" dirty="0" smtClean="0">
                <a:solidFill>
                  <a:srgbClr val="00B050"/>
                </a:solidFill>
              </a:rPr>
              <a:t>雨衣</a:t>
            </a:r>
            <a:r>
              <a:rPr lang="zh-TW" altLang="zh-TW" dirty="0" smtClean="0"/>
              <a:t>出去耍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3830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平行語料格式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/>
        </p:nvGraphicFramePr>
        <p:xfrm>
          <a:off x="971550" y="5075238"/>
          <a:ext cx="7256462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0"/>
                <a:gridCol w="1779914"/>
                <a:gridCol w="1778474"/>
                <a:gridCol w="1778474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閩南語格式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82.75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80.61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斷詞格式</a:t>
            </a:r>
            <a:endParaRPr lang="zh-TW" altLang="zh-TW"/>
          </a:p>
        </p:txBody>
      </p:sp>
      <p:sp>
        <p:nvSpPr>
          <p:cNvPr id="2457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斷字和斷詞組效果不同</a:t>
            </a:r>
          </a:p>
          <a:p>
            <a:pPr lvl="1" eaLnBrk="1" hangingPunct="1"/>
            <a:r>
              <a:rPr lang="zh-TW" altLang="zh-TW" dirty="0" smtClean="0"/>
              <a:t>平行語料斷詞</a:t>
            </a:r>
            <a:r>
              <a:rPr lang="zh-TW" altLang="en-US" dirty="0"/>
              <a:t>樣</a:t>
            </a:r>
            <a:r>
              <a:rPr lang="zh-TW" altLang="zh-TW" dirty="0" smtClean="0"/>
              <a:t>式會影響翻譯效果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2" eaLnBrk="1" hangingPunct="1"/>
            <a:r>
              <a:rPr lang="zh-TW" altLang="zh-TW" dirty="0" smtClean="0"/>
              <a:t>中研院系統</a:t>
            </a:r>
          </a:p>
          <a:p>
            <a:pPr lvl="1" eaLnBrk="1" hangingPunct="1"/>
            <a:r>
              <a:rPr lang="zh-TW" altLang="zh-TW" dirty="0" smtClean="0"/>
              <a:t>閩南語斷詞</a:t>
            </a:r>
          </a:p>
          <a:p>
            <a:pPr lvl="2" eaLnBrk="1" hangingPunct="1"/>
            <a:r>
              <a:rPr lang="zh-TW" altLang="en-US" dirty="0" smtClean="0"/>
              <a:t>拄好長度斷詞配合</a:t>
            </a:r>
            <a:r>
              <a:rPr lang="zh-TW" altLang="zh-TW" dirty="0" smtClean="0"/>
              <a:t>教育部辭典</a:t>
            </a:r>
            <a:endParaRPr lang="en-US" altLang="zh-TW" dirty="0"/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76.88</a:t>
            </a:r>
            <a:r>
              <a:rPr lang="zh-TW" altLang="zh-TW" dirty="0" smtClean="0"/>
              <a:t>分</a:t>
            </a:r>
          </a:p>
          <a:p>
            <a:pPr lvl="1" eaLnBrk="1" hangingPunct="1"/>
            <a:r>
              <a:rPr lang="zh-TW" altLang="zh-TW" dirty="0" smtClean="0"/>
              <a:t>斷詞組：</a:t>
            </a:r>
            <a:r>
              <a:rPr lang="en-US" altLang="zh-TW" dirty="0" smtClean="0"/>
              <a:t>70.67</a:t>
            </a:r>
            <a:r>
              <a:rPr lang="zh-TW" altLang="zh-TW" dirty="0" smtClean="0"/>
              <a:t>分，斷字：</a:t>
            </a:r>
            <a:r>
              <a:rPr lang="en-US" altLang="zh-TW" dirty="0" smtClean="0"/>
              <a:t>82.94</a:t>
            </a:r>
            <a:r>
              <a:rPr lang="zh-TW" altLang="zh-TW" dirty="0" smtClean="0"/>
              <a:t>分</a:t>
            </a:r>
          </a:p>
          <a:p>
            <a:pPr lvl="1" eaLnBrk="1" hangingPunct="1"/>
            <a:endParaRPr lang="en-US" altLang="zh-TW" dirty="0" smtClean="0"/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884238" y="5827713"/>
            <a:ext cx="6651625" cy="869950"/>
            <a:chOff x="1176" y="4047"/>
            <a:chExt cx="4620" cy="604"/>
          </a:xfrm>
        </p:grpSpPr>
        <p:sp>
          <p:nvSpPr>
            <p:cNvPr id="24581" name="Rectangle 4"/>
            <p:cNvSpPr>
              <a:spLocks noChangeArrowheads="1"/>
            </p:cNvSpPr>
            <p:nvPr/>
          </p:nvSpPr>
          <p:spPr bwMode="auto">
            <a:xfrm>
              <a:off x="1176" y="4138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4582" name="AutoShape 5"/>
            <p:cNvCxnSpPr>
              <a:cxnSpLocks noChangeShapeType="1"/>
              <a:stCxn id="24581" idx="3"/>
              <a:endCxn id="24583" idx="1"/>
            </p:cNvCxnSpPr>
            <p:nvPr/>
          </p:nvCxnSpPr>
          <p:spPr bwMode="auto">
            <a:xfrm flipV="1">
              <a:off x="2173" y="4342"/>
              <a:ext cx="26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583" name="Rectangle 6"/>
            <p:cNvSpPr>
              <a:spLocks noChangeArrowheads="1"/>
            </p:cNvSpPr>
            <p:nvPr/>
          </p:nvSpPr>
          <p:spPr bwMode="auto">
            <a:xfrm>
              <a:off x="4799" y="413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閩南語音標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4584" name="AutoShape 7"/>
            <p:cNvSpPr>
              <a:spLocks noChangeArrowheads="1"/>
            </p:cNvSpPr>
            <p:nvPr/>
          </p:nvSpPr>
          <p:spPr bwMode="auto">
            <a:xfrm>
              <a:off x="3675" y="404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4585" name="AutoShape 8"/>
            <p:cNvSpPr>
              <a:spLocks noChangeArrowheads="1"/>
            </p:cNvSpPr>
            <p:nvPr/>
          </p:nvSpPr>
          <p:spPr bwMode="auto">
            <a:xfrm>
              <a:off x="2550" y="4047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中研院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CKIP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7408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語料庫攏總</a:t>
            </a:r>
            <a:r>
              <a:rPr lang="en-US" altLang="zh-TW" smtClean="0"/>
              <a:t>64121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zh-TW" altLang="zh-TW" smtClean="0"/>
              <a:t>對於定定百萬句的翻譯來講傷少</a:t>
            </a:r>
          </a:p>
          <a:p>
            <a:pPr lvl="1" eaLnBrk="1" hangingPunct="1"/>
            <a:r>
              <a:rPr lang="zh-TW" altLang="zh-TW" smtClean="0"/>
              <a:t>加入其他的語料</a:t>
            </a:r>
          </a:p>
          <a:p>
            <a:pPr lvl="2" eaLnBrk="1" hangingPunct="1"/>
            <a:r>
              <a:rPr lang="zh-TW" altLang="zh-TW" smtClean="0"/>
              <a:t>教育部語料</a:t>
            </a:r>
          </a:p>
          <a:p>
            <a:pPr lvl="2" eaLnBrk="1" hangingPunct="1"/>
            <a:r>
              <a:rPr lang="zh-TW" altLang="zh-TW" smtClean="0"/>
              <a:t>數位典藏</a:t>
            </a:r>
          </a:p>
          <a:p>
            <a:pPr eaLnBrk="1" hangingPunct="1"/>
            <a:r>
              <a:rPr lang="zh-TW" altLang="zh-TW" smtClean="0"/>
              <a:t>語料之間的問題</a:t>
            </a:r>
          </a:p>
          <a:p>
            <a:pPr lvl="1" eaLnBrk="1" hangingPunct="1"/>
            <a:r>
              <a:rPr lang="zh-TW" altLang="zh-TW" smtClean="0"/>
              <a:t>用字無一致</a:t>
            </a:r>
          </a:p>
          <a:p>
            <a:pPr lvl="1" eaLnBrk="1" hangingPunct="1"/>
            <a:r>
              <a:rPr lang="zh-TW" altLang="zh-TW" smtClean="0"/>
              <a:t>毋是一對一</a:t>
            </a:r>
          </a:p>
          <a:p>
            <a:pPr lvl="1" eaLnBrk="1" hangingPunct="1"/>
            <a:r>
              <a:rPr lang="zh-TW" altLang="zh-TW" smtClean="0"/>
              <a:t>斷詞方法無一致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數位典藏</a:t>
            </a:r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加語料後系統</a:t>
            </a:r>
            <a:endParaRPr lang="zh-TW" altLang="zh-TW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60" idx="1"/>
          </p:cNvCxnSpPr>
          <p:nvPr/>
        </p:nvCxnSpPr>
        <p:spPr bwMode="auto">
          <a:xfrm rot="5400000">
            <a:off x="5270158" y="2928920"/>
            <a:ext cx="2428639" cy="1793191"/>
          </a:xfrm>
          <a:prstGeom prst="bentConnector4">
            <a:avLst>
              <a:gd name="adj1" fmla="val 42532"/>
              <a:gd name="adj2" fmla="val 112748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60" idx="1"/>
          </p:cNvCxnSpPr>
          <p:nvPr/>
        </p:nvCxnSpPr>
        <p:spPr bwMode="auto">
          <a:xfrm rot="10800000" flipH="1" flipV="1">
            <a:off x="4891115" y="2327963"/>
            <a:ext cx="696766" cy="2711872"/>
          </a:xfrm>
          <a:prstGeom prst="bentConnector3">
            <a:avLst>
              <a:gd name="adj1" fmla="val -32809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cxnSp>
        <p:nvCxnSpPr>
          <p:cNvPr id="50" name="AutoShape 4"/>
          <p:cNvCxnSpPr>
            <a:cxnSpLocks noChangeShapeType="1"/>
            <a:stCxn id="56" idx="2"/>
            <a:endCxn id="57" idx="0"/>
          </p:cNvCxnSpPr>
          <p:nvPr/>
        </p:nvCxnSpPr>
        <p:spPr bwMode="auto">
          <a:xfrm>
            <a:off x="8315325" y="4659264"/>
            <a:ext cx="0" cy="8579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" name="AutoShape 5"/>
          <p:cNvCxnSpPr>
            <a:cxnSpLocks noChangeShapeType="1"/>
            <a:stCxn id="52" idx="2"/>
            <a:endCxn id="56" idx="0"/>
          </p:cNvCxnSpPr>
          <p:nvPr/>
        </p:nvCxnSpPr>
        <p:spPr bwMode="auto">
          <a:xfrm>
            <a:off x="8315325" y="3501183"/>
            <a:ext cx="0" cy="5707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AutoShape 6"/>
          <p:cNvSpPr>
            <a:spLocks noChangeArrowheads="1"/>
          </p:cNvSpPr>
          <p:nvPr/>
        </p:nvSpPr>
        <p:spPr bwMode="auto">
          <a:xfrm>
            <a:off x="7845425" y="2978895"/>
            <a:ext cx="93980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580090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6751620" y="4778692"/>
            <a:ext cx="1417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閩南語模型</a:t>
            </a:r>
          </a:p>
        </p:txBody>
      </p:sp>
      <p:sp>
        <p:nvSpPr>
          <p:cNvPr id="55" name="AutoShape 10"/>
          <p:cNvSpPr>
            <a:spLocks noChangeArrowheads="1"/>
          </p:cNvSpPr>
          <p:nvPr/>
        </p:nvSpPr>
        <p:spPr bwMode="auto">
          <a:xfrm>
            <a:off x="6758015" y="3596272"/>
            <a:ext cx="982663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56" name="AutoShape 11"/>
          <p:cNvSpPr>
            <a:spLocks noChangeArrowheads="1"/>
          </p:cNvSpPr>
          <p:nvPr/>
        </p:nvSpPr>
        <p:spPr bwMode="auto">
          <a:xfrm>
            <a:off x="7816850" y="4071889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57" name="AutoShape 12"/>
          <p:cNvSpPr>
            <a:spLocks noChangeArrowheads="1"/>
          </p:cNvSpPr>
          <p:nvPr/>
        </p:nvSpPr>
        <p:spPr bwMode="auto">
          <a:xfrm>
            <a:off x="7924800" y="5517232"/>
            <a:ext cx="781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58" name="AutoShape 13"/>
          <p:cNvCxnSpPr>
            <a:cxnSpLocks noChangeShapeType="1"/>
            <a:stCxn id="54" idx="0"/>
            <a:endCxn id="56" idx="1"/>
          </p:cNvCxnSpPr>
          <p:nvPr/>
        </p:nvCxnSpPr>
        <p:spPr bwMode="auto">
          <a:xfrm flipV="1">
            <a:off x="7460439" y="4365577"/>
            <a:ext cx="356411" cy="4131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" name="AutoShape 22"/>
          <p:cNvCxnSpPr>
            <a:cxnSpLocks noChangeShapeType="1"/>
            <a:stCxn id="55" idx="2"/>
            <a:endCxn id="56" idx="1"/>
          </p:cNvCxnSpPr>
          <p:nvPr/>
        </p:nvCxnSpPr>
        <p:spPr bwMode="auto">
          <a:xfrm>
            <a:off x="7249347" y="4120147"/>
            <a:ext cx="567503" cy="24543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AutoShape 25"/>
          <p:cNvSpPr>
            <a:spLocks noChangeArrowheads="1"/>
          </p:cNvSpPr>
          <p:nvPr/>
        </p:nvSpPr>
        <p:spPr bwMode="auto">
          <a:xfrm>
            <a:off x="5587881" y="4677091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61" name="AutoShape 26"/>
          <p:cNvCxnSpPr>
            <a:cxnSpLocks noChangeShapeType="1"/>
            <a:stCxn id="60" idx="3"/>
            <a:endCxn id="54" idx="1"/>
          </p:cNvCxnSpPr>
          <p:nvPr/>
        </p:nvCxnSpPr>
        <p:spPr bwMode="auto">
          <a:xfrm>
            <a:off x="6418143" y="5039835"/>
            <a:ext cx="333477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2" name="直線單箭頭接點 61"/>
          <p:cNvCxnSpPr>
            <a:endCxn id="55" idx="1"/>
          </p:cNvCxnSpPr>
          <p:nvPr/>
        </p:nvCxnSpPr>
        <p:spPr bwMode="auto">
          <a:xfrm>
            <a:off x="6411940" y="3856622"/>
            <a:ext cx="346075" cy="1587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246806" y="2360406"/>
            <a:ext cx="883476" cy="1385057"/>
          </a:xfrm>
          <a:prstGeom prst="bentConnector3">
            <a:avLst>
              <a:gd name="adj1" fmla="val 48215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語料無一致</a:t>
            </a:r>
            <a:endParaRPr lang="zh-TW" altLang="zh-TW"/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lvl="1" eaLnBrk="1" hangingPunct="1"/>
            <a:r>
              <a:rPr lang="zh-TW" altLang="zh-TW" smtClean="0"/>
              <a:t>有斷詞、一對一</a:t>
            </a:r>
          </a:p>
          <a:p>
            <a:pPr eaLnBrk="1" hangingPunct="1"/>
            <a:r>
              <a:rPr lang="zh-TW" altLang="en-US" smtClean="0"/>
              <a:t>新聞</a:t>
            </a:r>
            <a:r>
              <a:rPr lang="zh-TW" altLang="zh-TW" smtClean="0"/>
              <a:t>語料庫</a:t>
            </a:r>
          </a:p>
          <a:p>
            <a:pPr lvl="1" eaLnBrk="1" hangingPunct="1"/>
            <a:r>
              <a:rPr lang="zh-TW" altLang="zh-TW" smtClean="0"/>
              <a:t>斷詞組</a:t>
            </a:r>
          </a:p>
          <a:p>
            <a:pPr lvl="1" eaLnBrk="1" hangingPunct="1"/>
            <a:r>
              <a:rPr lang="zh-TW" altLang="zh-TW" smtClean="0"/>
              <a:t>一對一</a:t>
            </a:r>
          </a:p>
          <a:p>
            <a:pPr eaLnBrk="1" hangingPunct="1"/>
            <a:r>
              <a:rPr lang="zh-TW" altLang="zh-TW" smtClean="0"/>
              <a:t>數位典藏</a:t>
            </a:r>
          </a:p>
          <a:p>
            <a:pPr lvl="1" eaLnBrk="1" hangingPunct="1"/>
            <a:r>
              <a:rPr lang="zh-TW" altLang="zh-TW" smtClean="0"/>
              <a:t>斷詞</a:t>
            </a:r>
          </a:p>
          <a:p>
            <a:pPr lvl="1" eaLnBrk="1" hangingPunct="1"/>
            <a:r>
              <a:rPr lang="zh-TW" altLang="zh-TW" smtClean="0"/>
              <a:t>部份字有漢字</a:t>
            </a:r>
          </a:p>
          <a:p>
            <a:pPr lvl="1" eaLnBrk="1" hangingPunct="1"/>
            <a:endParaRPr lang="en-US" altLang="zh-TW" smtClean="0"/>
          </a:p>
          <a:p>
            <a:pPr eaLnBrk="1" hangingPunct="1"/>
            <a:endParaRPr lang="en-US" altLang="zh-TW" smtClean="0"/>
          </a:p>
        </p:txBody>
      </p:sp>
      <p:grpSp>
        <p:nvGrpSpPr>
          <p:cNvPr id="34820" name="Group 3"/>
          <p:cNvGrpSpPr>
            <a:grpSpLocks/>
          </p:cNvGrpSpPr>
          <p:nvPr/>
        </p:nvGrpSpPr>
        <p:grpSpPr bwMode="auto">
          <a:xfrm>
            <a:off x="3892550" y="1766888"/>
            <a:ext cx="4408488" cy="4540250"/>
            <a:chOff x="3050" y="1227"/>
            <a:chExt cx="3062" cy="3153"/>
          </a:xfrm>
        </p:grpSpPr>
        <p:sp>
          <p:nvSpPr>
            <p:cNvPr id="34821" name="AutoShape 4"/>
            <p:cNvSpPr>
              <a:spLocks noChangeArrowheads="1"/>
            </p:cNvSpPr>
            <p:nvPr/>
          </p:nvSpPr>
          <p:spPr bwMode="auto">
            <a:xfrm>
              <a:off x="4100" y="3168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標字</a:t>
              </a:r>
            </a:p>
          </p:txBody>
        </p:sp>
        <p:sp>
          <p:nvSpPr>
            <p:cNvPr id="34822" name="AutoShape 5"/>
            <p:cNvSpPr>
              <a:spLocks noChangeArrowheads="1"/>
            </p:cNvSpPr>
            <p:nvPr/>
          </p:nvSpPr>
          <p:spPr bwMode="auto">
            <a:xfrm>
              <a:off x="5129" y="2642"/>
              <a:ext cx="983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數位典藏</a:t>
              </a:r>
            </a:p>
          </p:txBody>
        </p:sp>
        <p:sp>
          <p:nvSpPr>
            <p:cNvPr id="34823" name="AutoShape 6"/>
            <p:cNvSpPr>
              <a:spLocks noChangeArrowheads="1"/>
            </p:cNvSpPr>
            <p:nvPr/>
          </p:nvSpPr>
          <p:spPr bwMode="auto">
            <a:xfrm>
              <a:off x="3050" y="2626"/>
              <a:ext cx="81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新聞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語料</a:t>
              </a:r>
            </a:p>
          </p:txBody>
        </p:sp>
        <p:sp>
          <p:nvSpPr>
            <p:cNvPr id="34824" name="AutoShape 7"/>
            <p:cNvSpPr>
              <a:spLocks noChangeArrowheads="1"/>
            </p:cNvSpPr>
            <p:nvPr/>
          </p:nvSpPr>
          <p:spPr bwMode="auto">
            <a:xfrm>
              <a:off x="4059" y="3819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  <p:sp>
          <p:nvSpPr>
            <p:cNvPr id="34825" name="AutoShape 8"/>
            <p:cNvSpPr>
              <a:spLocks noChangeArrowheads="1"/>
            </p:cNvSpPr>
            <p:nvPr/>
          </p:nvSpPr>
          <p:spPr bwMode="auto">
            <a:xfrm>
              <a:off x="4100" y="193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斷詞</a:t>
              </a:r>
            </a:p>
          </p:txBody>
        </p:sp>
        <p:sp>
          <p:nvSpPr>
            <p:cNvPr id="34826" name="Freeform 9"/>
            <p:cNvSpPr>
              <a:spLocks noChangeArrowheads="1"/>
            </p:cNvSpPr>
            <p:nvPr/>
          </p:nvSpPr>
          <p:spPr bwMode="auto">
            <a:xfrm>
              <a:off x="3291" y="315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7" name="Freeform 10"/>
            <p:cNvSpPr>
              <a:spLocks noChangeArrowheads="1"/>
            </p:cNvSpPr>
            <p:nvPr/>
          </p:nvSpPr>
          <p:spPr bwMode="auto">
            <a:xfrm rot="-5400000">
              <a:off x="5317" y="3143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8" name="Freeform 11"/>
            <p:cNvSpPr>
              <a:spLocks noChangeArrowheads="1"/>
            </p:cNvSpPr>
            <p:nvPr/>
          </p:nvSpPr>
          <p:spPr bwMode="auto">
            <a:xfrm rot="10800000">
              <a:off x="5204" y="1928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29" name="Freeform 12"/>
            <p:cNvSpPr>
              <a:spLocks noChangeArrowheads="1"/>
            </p:cNvSpPr>
            <p:nvPr/>
          </p:nvSpPr>
          <p:spPr bwMode="auto">
            <a:xfrm rot="5400000">
              <a:off x="3178" y="1927"/>
              <a:ext cx="561" cy="530"/>
            </a:xfrm>
            <a:custGeom>
              <a:avLst/>
              <a:gdLst>
                <a:gd name="T0" fmla="*/ 1 w 841"/>
                <a:gd name="T1" fmla="*/ 1 h 854"/>
                <a:gd name="T2" fmla="*/ 1 w 841"/>
                <a:gd name="T3" fmla="*/ 1 h 854"/>
                <a:gd name="T4" fmla="*/ 1 w 841"/>
                <a:gd name="T5" fmla="*/ 1 h 854"/>
                <a:gd name="T6" fmla="*/ 1 w 841"/>
                <a:gd name="T7" fmla="*/ 0 h 854"/>
                <a:gd name="T8" fmla="*/ 0 w 841"/>
                <a:gd name="T9" fmla="*/ 0 h 854"/>
                <a:gd name="T10" fmla="*/ 0 w 841"/>
                <a:gd name="T11" fmla="*/ 1 h 854"/>
                <a:gd name="T12" fmla="*/ 1 w 841"/>
                <a:gd name="T13" fmla="*/ 1 h 854"/>
                <a:gd name="T14" fmla="*/ 1 w 841"/>
                <a:gd name="T15" fmla="*/ 1 h 854"/>
                <a:gd name="T16" fmla="*/ 2 w 841"/>
                <a:gd name="T17" fmla="*/ 1 h 854"/>
                <a:gd name="T18" fmla="*/ 1 w 841"/>
                <a:gd name="T19" fmla="*/ 1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41" h="854">
                  <a:moveTo>
                    <a:pt x="517" y="247"/>
                  </a:moveTo>
                  <a:lnTo>
                    <a:pt x="517" y="415"/>
                  </a:lnTo>
                  <a:lnTo>
                    <a:pt x="264" y="415"/>
                  </a:lnTo>
                  <a:lnTo>
                    <a:pt x="264" y="0"/>
                  </a:lnTo>
                  <a:lnTo>
                    <a:pt x="0" y="0"/>
                  </a:lnTo>
                  <a:lnTo>
                    <a:pt x="0" y="680"/>
                  </a:lnTo>
                  <a:lnTo>
                    <a:pt x="517" y="680"/>
                  </a:lnTo>
                  <a:lnTo>
                    <a:pt x="517" y="854"/>
                  </a:lnTo>
                  <a:lnTo>
                    <a:pt x="841" y="547"/>
                  </a:lnTo>
                  <a:lnTo>
                    <a:pt x="517" y="247"/>
                  </a:lnTo>
                  <a:close/>
                </a:path>
              </a:pathLst>
            </a:custGeom>
            <a:solidFill>
              <a:srgbClr val="EB613D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830" name="AutoShape 13"/>
            <p:cNvSpPr>
              <a:spLocks noChangeArrowheads="1"/>
            </p:cNvSpPr>
            <p:nvPr/>
          </p:nvSpPr>
          <p:spPr bwMode="auto">
            <a:xfrm>
              <a:off x="4059" y="1227"/>
              <a:ext cx="983" cy="561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教育部例句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教育部辭典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格式無仝</a:t>
            </a:r>
          </a:p>
          <a:p>
            <a:pPr lvl="1" eaLnBrk="1" hangingPunct="1"/>
            <a:r>
              <a:rPr lang="zh-TW" altLang="zh-TW" dirty="0" smtClean="0"/>
              <a:t>教育部辭典、典藏是斷詞</a:t>
            </a:r>
          </a:p>
          <a:p>
            <a:pPr lvl="1" eaLnBrk="1" hangingPunct="1"/>
            <a:r>
              <a:rPr lang="zh-TW" altLang="en-US" dirty="0" smtClean="0"/>
              <a:t>新聞</a:t>
            </a:r>
            <a:r>
              <a:rPr lang="zh-TW" altLang="zh-TW" dirty="0" smtClean="0"/>
              <a:t>是斷詞組</a:t>
            </a:r>
          </a:p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數位典藏標漢字</a:t>
            </a:r>
            <a:endParaRPr lang="zh-TW" altLang="zh-TW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典藏</a:t>
            </a:r>
            <a:r>
              <a:rPr lang="zh-TW" altLang="en-US" smtClean="0"/>
              <a:t>逐</a:t>
            </a:r>
            <a:r>
              <a:rPr lang="zh-TW" altLang="zh-TW" smtClean="0"/>
              <a:t>句</a:t>
            </a:r>
          </a:p>
          <a:p>
            <a:pPr lvl="1" eaLnBrk="1" hangingPunct="1"/>
            <a:r>
              <a:rPr lang="en-US" altLang="zh-TW" smtClean="0"/>
              <a:t>thau5</a:t>
            </a:r>
            <a:r>
              <a:rPr lang="zh-TW" altLang="zh-TW" smtClean="0"/>
              <a:t>家有</a:t>
            </a:r>
            <a:r>
              <a:rPr lang="en-US" altLang="zh-TW" smtClean="0"/>
              <a:t>nng7-tshing1 khoo1</a:t>
            </a:r>
          </a:p>
          <a:p>
            <a:pPr lvl="1" eaLnBrk="1" hangingPunct="1"/>
            <a:r>
              <a:rPr lang="en-US" altLang="zh-TW" smtClean="0"/>
              <a:t>thau5-ke1 u2 nng7-tshing1 khoo1</a:t>
            </a:r>
          </a:p>
          <a:p>
            <a:pPr eaLnBrk="1" hangingPunct="1"/>
            <a:r>
              <a:rPr lang="zh-TW" altLang="zh-TW" smtClean="0"/>
              <a:t>希望得著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 </a:t>
            </a:r>
            <a:r>
              <a:rPr lang="zh-TW" altLang="zh-TW" smtClean="0"/>
              <a:t>有</a:t>
            </a:r>
            <a:r>
              <a:rPr lang="en-US" altLang="zh-TW" smtClean="0"/>
              <a:t>/u2 </a:t>
            </a:r>
            <a:r>
              <a:rPr lang="zh-TW" altLang="zh-TW" smtClean="0"/>
              <a:t>兩千</a:t>
            </a:r>
            <a:r>
              <a:rPr lang="en-US" altLang="zh-TW" smtClean="0"/>
              <a:t>/nng7-tshing1 </a:t>
            </a:r>
            <a:r>
              <a:rPr lang="zh-TW" altLang="zh-TW" smtClean="0"/>
              <a:t>箍</a:t>
            </a:r>
            <a:r>
              <a:rPr lang="en-US" altLang="zh-TW" smtClean="0"/>
              <a:t>/khoo1</a:t>
            </a:r>
          </a:p>
          <a:p>
            <a:pPr lvl="1" eaLnBrk="1" hangingPunct="1"/>
            <a:r>
              <a:rPr lang="zh-TW" altLang="zh-TW" smtClean="0"/>
              <a:t>有辭典會當揣字</a:t>
            </a:r>
          </a:p>
          <a:p>
            <a:pPr lvl="1" eaLnBrk="1" hangingPunct="1"/>
            <a:r>
              <a:rPr lang="zh-TW" altLang="zh-TW" smtClean="0"/>
              <a:t>有語言模型看機率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</a:t>
            </a:r>
            <a:r>
              <a:rPr lang="zh-TW" altLang="zh-TW" dirty="0" smtClean="0"/>
              <a:t>研究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先確定斷詞的所在</a:t>
            </a:r>
            <a:endParaRPr lang="zh-TW" altLang="zh-TW"/>
          </a:p>
        </p:txBody>
      </p:sp>
      <p:sp>
        <p:nvSpPr>
          <p:cNvPr id="399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tau5</a:t>
            </a:r>
            <a:r>
              <a:rPr lang="zh-TW" altLang="zh-TW" dirty="0" smtClean="0"/>
              <a:t>家有</a:t>
            </a:r>
            <a:r>
              <a:rPr lang="en-US" altLang="zh-TW" dirty="0" smtClean="0"/>
              <a:t>nng7-tshing1 khoo1</a:t>
            </a:r>
          </a:p>
          <a:p>
            <a:pPr lvl="1" eaLnBrk="1" hangingPunct="1"/>
            <a:r>
              <a:rPr lang="zh-TW" altLang="zh-TW" dirty="0" smtClean="0"/>
              <a:t>斷詞結果：候選詞</a:t>
            </a:r>
          </a:p>
          <a:p>
            <a:pPr lvl="1" eaLnBrk="1" hangingPunct="1"/>
            <a:r>
              <a:rPr lang="en-US" altLang="zh-TW" dirty="0" smtClean="0"/>
              <a:t>thau5</a:t>
            </a:r>
            <a:r>
              <a:rPr lang="zh-TW" altLang="zh-TW" dirty="0" smtClean="0"/>
              <a:t>家</a:t>
            </a:r>
            <a:r>
              <a:rPr lang="en-US" altLang="zh-TW" dirty="0" smtClean="0"/>
              <a:t>/thau5-ke1</a:t>
            </a:r>
            <a:r>
              <a:rPr lang="zh-TW" altLang="zh-TW" dirty="0" smtClean="0"/>
              <a:t>：頭家</a:t>
            </a:r>
            <a:r>
              <a:rPr lang="en-US" altLang="zh-TW" dirty="0" smtClean="0"/>
              <a:t>/thau5-ke1</a:t>
            </a:r>
          </a:p>
          <a:p>
            <a:pPr lvl="1" eaLnBrk="1" hangingPunct="1"/>
            <a:r>
              <a:rPr lang="zh-TW" altLang="zh-TW" dirty="0" smtClean="0"/>
              <a:t>有</a:t>
            </a:r>
            <a:r>
              <a:rPr lang="en-US" altLang="zh-TW" dirty="0" smtClean="0"/>
              <a:t>/u2</a:t>
            </a:r>
            <a:r>
              <a:rPr lang="zh-TW" altLang="zh-TW" dirty="0" smtClean="0"/>
              <a:t>：有</a:t>
            </a:r>
            <a:r>
              <a:rPr lang="en-US" altLang="zh-TW" dirty="0" smtClean="0"/>
              <a:t>/u2</a:t>
            </a:r>
          </a:p>
          <a:p>
            <a:pPr lvl="1" eaLnBrk="1" hangingPunct="1"/>
            <a:r>
              <a:rPr lang="en-US" altLang="zh-TW" dirty="0" smtClean="0"/>
              <a:t>nng7-tshing1</a:t>
            </a:r>
            <a:r>
              <a:rPr lang="zh-TW" altLang="zh-TW" dirty="0" smtClean="0"/>
              <a:t>：兩千</a:t>
            </a:r>
            <a:r>
              <a:rPr lang="en-US" altLang="zh-TW" dirty="0" smtClean="0"/>
              <a:t>/nng7-tshing1</a:t>
            </a:r>
            <a:r>
              <a:rPr lang="zh-TW" altLang="zh-TW" dirty="0" smtClean="0"/>
              <a:t>、卵清</a:t>
            </a:r>
            <a:r>
              <a:rPr lang="en-US" altLang="zh-TW" dirty="0" smtClean="0"/>
              <a:t>/nng7-tshing1</a:t>
            </a:r>
          </a:p>
          <a:p>
            <a:pPr lvl="1" eaLnBrk="1" hangingPunct="1"/>
            <a:r>
              <a:rPr lang="en-US" altLang="zh-TW" dirty="0" smtClean="0"/>
              <a:t>khoo1/khoo1</a:t>
            </a:r>
            <a:r>
              <a:rPr lang="zh-TW" altLang="zh-TW" dirty="0" smtClean="0"/>
              <a:t>：呼</a:t>
            </a:r>
            <a:r>
              <a:rPr lang="en-US" altLang="zh-TW" dirty="0" smtClean="0"/>
              <a:t>/khoo1</a:t>
            </a:r>
            <a:r>
              <a:rPr lang="zh-TW" altLang="zh-TW" dirty="0" smtClean="0"/>
              <a:t>、可</a:t>
            </a:r>
            <a:r>
              <a:rPr lang="en-US" altLang="zh-TW" dirty="0" smtClean="0"/>
              <a:t>/khoo1</a:t>
            </a:r>
            <a:r>
              <a:rPr lang="zh-TW" altLang="zh-TW" dirty="0" smtClean="0"/>
              <a:t>、箍</a:t>
            </a:r>
            <a:r>
              <a:rPr lang="en-US" altLang="zh-TW" dirty="0" smtClean="0"/>
              <a:t>/khoo1</a:t>
            </a:r>
          </a:p>
        </p:txBody>
      </p:sp>
      <p:cxnSp>
        <p:nvCxnSpPr>
          <p:cNvPr id="39940" name="AutoShape 3"/>
          <p:cNvCxnSpPr>
            <a:cxnSpLocks noChangeShapeType="1"/>
            <a:stCxn id="39941" idx="3"/>
            <a:endCxn id="39944" idx="1"/>
          </p:cNvCxnSpPr>
          <p:nvPr/>
        </p:nvCxnSpPr>
        <p:spPr bwMode="auto">
          <a:xfrm>
            <a:off x="1843088" y="6412707"/>
            <a:ext cx="488915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1" name="AutoShape 4"/>
          <p:cNvSpPr>
            <a:spLocks noChangeArrowheads="1"/>
          </p:cNvSpPr>
          <p:nvPr/>
        </p:nvSpPr>
        <p:spPr bwMode="auto">
          <a:xfrm>
            <a:off x="304800" y="6151563"/>
            <a:ext cx="153828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輸入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39942" name="AutoShape 5"/>
          <p:cNvSpPr>
            <a:spLocks noChangeArrowheads="1"/>
          </p:cNvSpPr>
          <p:nvPr/>
        </p:nvSpPr>
        <p:spPr bwMode="auto">
          <a:xfrm>
            <a:off x="4384443" y="6037263"/>
            <a:ext cx="1893888" cy="7508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維特比（</a:t>
            </a:r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Viterbi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）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評分</a:t>
            </a:r>
          </a:p>
        </p:txBody>
      </p:sp>
      <p:sp>
        <p:nvSpPr>
          <p:cNvPr id="39943" name="AutoShape 6"/>
          <p:cNvSpPr>
            <a:spLocks noChangeArrowheads="1"/>
          </p:cNvSpPr>
          <p:nvPr/>
        </p:nvSpPr>
        <p:spPr bwMode="auto">
          <a:xfrm>
            <a:off x="2713038" y="5280025"/>
            <a:ext cx="11747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語言模型</a:t>
            </a:r>
          </a:p>
        </p:txBody>
      </p:sp>
      <p:sp>
        <p:nvSpPr>
          <p:cNvPr id="39944" name="AutoShape 7"/>
          <p:cNvSpPr>
            <a:spLocks noChangeArrowheads="1"/>
          </p:cNvSpPr>
          <p:nvPr/>
        </p:nvSpPr>
        <p:spPr bwMode="auto">
          <a:xfrm>
            <a:off x="6732240" y="6151563"/>
            <a:ext cx="1594199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一對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一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39945" name="AutoShape 8"/>
          <p:cNvCxnSpPr>
            <a:cxnSpLocks noChangeShapeType="1"/>
            <a:stCxn id="39943" idx="3"/>
            <a:endCxn id="39942" idx="0"/>
          </p:cNvCxnSpPr>
          <p:nvPr/>
        </p:nvCxnSpPr>
        <p:spPr bwMode="auto">
          <a:xfrm>
            <a:off x="3887788" y="5541169"/>
            <a:ext cx="1443599" cy="496094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9946" name="AutoShape 9"/>
          <p:cNvSpPr>
            <a:spLocks noChangeArrowheads="1"/>
          </p:cNvSpPr>
          <p:nvPr/>
        </p:nvSpPr>
        <p:spPr bwMode="auto">
          <a:xfrm>
            <a:off x="2296997" y="6035675"/>
            <a:ext cx="1633537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查辭典做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整理流程圖－一開始</a:t>
            </a:r>
            <a:endParaRPr lang="zh-TW" altLang="zh-TW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整理流程圖－第一擺</a:t>
            </a:r>
            <a:endParaRPr lang="zh-TW" altLang="zh-TW"/>
          </a:p>
        </p:txBody>
      </p:sp>
      <p:sp>
        <p:nvSpPr>
          <p:cNvPr id="43011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整理流程圖－第二擺</a:t>
            </a:r>
            <a:endParaRPr lang="zh-TW" altLang="zh-TW"/>
          </a:p>
        </p:txBody>
      </p:sp>
      <p:sp>
        <p:nvSpPr>
          <p:cNvPr id="44035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整理流程圖－第三擺</a:t>
            </a:r>
            <a:endParaRPr lang="zh-TW" altLang="zh-TW"/>
          </a:p>
        </p:txBody>
      </p:sp>
      <p:sp>
        <p:nvSpPr>
          <p:cNvPr id="45059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教育部附錄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數位典藏</a:t>
            </a: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011613" y="4316413"/>
            <a:ext cx="719137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實驗結果</a:t>
            </a:r>
            <a:endParaRPr lang="zh-TW" altLang="zh-TW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30829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訓練語料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57167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31200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試驗語料</a:t>
            </a:r>
          </a:p>
          <a:p>
            <a:pPr lvl="1" eaLnBrk="1" hangingPunct="1">
              <a:defRPr/>
            </a:pPr>
            <a:r>
              <a:rPr lang="zh-TW" altLang="en-US" dirty="0"/>
              <a:t>新聞</a:t>
            </a:r>
            <a:r>
              <a:rPr lang="en-US" altLang="zh-TW" dirty="0" smtClean="0"/>
              <a:t>6954</a:t>
            </a:r>
            <a:r>
              <a:rPr lang="zh-TW" altLang="zh-TW" dirty="0" smtClean="0"/>
              <a:t>佮教育部</a:t>
            </a:r>
            <a:r>
              <a:rPr lang="en-US" altLang="zh-TW" dirty="0" smtClean="0"/>
              <a:t>3493</a:t>
            </a:r>
            <a:r>
              <a:rPr lang="zh-TW" altLang="zh-TW" dirty="0" smtClean="0"/>
              <a:t>句</a:t>
            </a:r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訓練語料佮教育部附錄句</a:t>
            </a:r>
            <a:r>
              <a:rPr lang="en-US" altLang="zh-TW" dirty="0" smtClean="0"/>
              <a:t>388</a:t>
            </a:r>
            <a:r>
              <a:rPr lang="zh-TW" altLang="zh-TW" dirty="0" smtClean="0"/>
              <a:t>句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1000125" y="4789488"/>
          <a:ext cx="6318250" cy="177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074"/>
                <a:gridCol w="1263074"/>
                <a:gridCol w="1264514"/>
                <a:gridCol w="1263074"/>
                <a:gridCol w="1264514"/>
              </a:tblGrid>
              <a:tr h="49260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0*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4240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無加典藏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50.57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53.91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636642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語言模型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加典藏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49.50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51.97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46110" name="Text Box 57"/>
          <p:cNvSpPr txBox="1">
            <a:spLocks noChangeArrowheads="1"/>
          </p:cNvSpPr>
          <p:nvPr/>
        </p:nvSpPr>
        <p:spPr bwMode="auto">
          <a:xfrm>
            <a:off x="1293813" y="6518275"/>
            <a:ext cx="290195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0*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：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只用教育部辭典斷詞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閩南語語料只有四十萬句</a:t>
            </a:r>
          </a:p>
          <a:p>
            <a:pPr lvl="1" eaLnBrk="1" hangingPunct="1"/>
            <a:r>
              <a:rPr lang="zh-TW" altLang="zh-TW" dirty="0" smtClean="0"/>
              <a:t>對網路頂收集</a:t>
            </a:r>
          </a:p>
          <a:p>
            <a:pPr lvl="1" eaLnBrk="1" hangingPunct="1"/>
            <a:r>
              <a:rPr lang="zh-TW" altLang="zh-TW" dirty="0" smtClean="0"/>
              <a:t>希望超過百萬句</a:t>
            </a:r>
          </a:p>
          <a:p>
            <a:pPr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閩南語漢羅</a:t>
            </a:r>
          </a:p>
          <a:p>
            <a:pPr lvl="2" eaLnBrk="1" hangingPunct="1"/>
            <a:r>
              <a:rPr lang="en-US" altLang="zh-TW" dirty="0" err="1" smtClean="0"/>
              <a:t>Tī</a:t>
            </a:r>
            <a:r>
              <a:rPr lang="en-US" altLang="zh-TW" dirty="0" smtClean="0"/>
              <a:t> 1997</a:t>
            </a:r>
            <a:r>
              <a:rPr lang="zh-TW" altLang="zh-TW" dirty="0" smtClean="0"/>
              <a:t>年</a:t>
            </a:r>
            <a:r>
              <a:rPr lang="en-US" altLang="zh-TW" dirty="0" smtClean="0"/>
              <a:t>ê</a:t>
            </a:r>
            <a:r>
              <a:rPr lang="zh-TW" altLang="zh-TW" dirty="0" smtClean="0"/>
              <a:t>生活營了後</a:t>
            </a:r>
          </a:p>
          <a:p>
            <a:pPr lvl="1" eaLnBrk="1" hangingPunct="1"/>
            <a:r>
              <a:rPr lang="zh-TW" altLang="zh-TW" dirty="0" smtClean="0"/>
              <a:t>閩南語漢羅、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翻譯平行語料</a:t>
            </a:r>
          </a:p>
          <a:p>
            <a:pPr lvl="2" eaLnBrk="1" hangingPunct="1"/>
            <a:r>
              <a:rPr lang="en-US" altLang="zh-TW" dirty="0" err="1" smtClean="0"/>
              <a:t>Siá</a:t>
            </a:r>
            <a:r>
              <a:rPr lang="en-US" altLang="zh-TW" dirty="0" smtClean="0"/>
              <a:t>ⁿ-mih</a:t>
            </a:r>
            <a:r>
              <a:rPr lang="zh-TW" altLang="zh-TW" dirty="0" smtClean="0"/>
              <a:t>是自由</a:t>
            </a:r>
            <a:r>
              <a:rPr lang="en-US" altLang="zh-TW" dirty="0" smtClean="0"/>
              <a:t>? //</a:t>
            </a:r>
            <a:r>
              <a:rPr lang="zh-TW" altLang="zh-TW" dirty="0" smtClean="0"/>
              <a:t>什麼是自由？</a:t>
            </a:r>
          </a:p>
          <a:p>
            <a:pPr lvl="1" eaLnBrk="1" hangingPunct="1"/>
            <a:r>
              <a:rPr lang="zh-TW" altLang="zh-TW" dirty="0" smtClean="0"/>
              <a:t>閩南語漢羅、全羅</a:t>
            </a:r>
          </a:p>
          <a:p>
            <a:pPr lvl="2" eaLnBrk="1" hangingPunct="1"/>
            <a:r>
              <a:rPr lang="zh-TW" altLang="zh-TW" dirty="0" smtClean="0"/>
              <a:t>花若離枝隨蔫去</a:t>
            </a:r>
            <a:r>
              <a:rPr lang="en-US" altLang="zh-TW" dirty="0" smtClean="0"/>
              <a:t>//Hue </a:t>
            </a:r>
            <a:r>
              <a:rPr lang="en-US" altLang="zh-TW" dirty="0" err="1" smtClean="0"/>
              <a:t>nā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lī</a:t>
            </a:r>
            <a:r>
              <a:rPr lang="en-US" altLang="zh-TW" dirty="0" smtClean="0"/>
              <a:t> Ki </a:t>
            </a:r>
            <a:r>
              <a:rPr lang="en-US" altLang="zh-TW" dirty="0" err="1" smtClean="0"/>
              <a:t>suî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lian-khì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49155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49156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49158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49159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49160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49163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49164" name="AutoShape 12"/>
          <p:cNvCxnSpPr>
            <a:cxnSpLocks noChangeShapeType="1"/>
            <a:stCxn id="49174" idx="1"/>
            <a:endCxn id="49175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5" name="AutoShape 13"/>
          <p:cNvCxnSpPr>
            <a:cxnSpLocks noChangeShapeType="1"/>
            <a:stCxn id="49175" idx="0"/>
            <a:endCxn id="49160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6" name="AutoShape 17"/>
          <p:cNvCxnSpPr>
            <a:cxnSpLocks noChangeShapeType="1"/>
            <a:stCxn id="49155" idx="3"/>
            <a:endCxn id="49156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7" name="AutoShape 18"/>
          <p:cNvCxnSpPr>
            <a:cxnSpLocks noChangeShapeType="1"/>
            <a:stCxn id="49156" idx="3"/>
            <a:endCxn id="49157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8" name="AutoShape 19"/>
          <p:cNvCxnSpPr>
            <a:cxnSpLocks noChangeShapeType="1"/>
            <a:stCxn id="49157" idx="2"/>
            <a:endCxn id="49158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9" name="AutoShape 20"/>
          <p:cNvCxnSpPr>
            <a:cxnSpLocks noChangeShapeType="1"/>
            <a:stCxn id="49158" idx="2"/>
            <a:endCxn id="49159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0" name="AutoShape 22"/>
          <p:cNvCxnSpPr>
            <a:cxnSpLocks noChangeShapeType="1"/>
            <a:stCxn id="49175" idx="1"/>
            <a:endCxn id="49163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1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49172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49173" name="AutoShape 25"/>
          <p:cNvCxnSpPr>
            <a:cxnSpLocks noChangeShapeType="1"/>
            <a:endCxn id="49155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4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49175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9176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49177" name="AutoShape 29"/>
          <p:cNvCxnSpPr>
            <a:cxnSpLocks noChangeShapeType="1"/>
            <a:stCxn id="49159" idx="2"/>
            <a:endCxn id="49174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8" name="AutoShape 30"/>
          <p:cNvCxnSpPr>
            <a:cxnSpLocks noChangeShapeType="1"/>
            <a:stCxn id="49174" idx="0"/>
            <a:endCxn id="49176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9" name="AutoShape 31"/>
          <p:cNvCxnSpPr>
            <a:cxnSpLocks noChangeShapeType="1"/>
            <a:stCxn id="49163" idx="0"/>
            <a:endCxn id="49160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80" name="AutoShape 32"/>
          <p:cNvCxnSpPr>
            <a:cxnSpLocks noChangeShapeType="1"/>
            <a:stCxn id="49176" idx="1"/>
            <a:endCxn id="49160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Scrapy</a:t>
            </a: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TW" altLang="zh-TW" dirty="0" smtClean="0"/>
              <a:t>網路頂的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若有法度</a:t>
            </a:r>
            <a:r>
              <a:rPr lang="zh-TW" altLang="en-US" dirty="0" smtClean="0"/>
              <a:t>共華語</a:t>
            </a:r>
            <a:r>
              <a:rPr lang="zh-TW" altLang="zh-TW" dirty="0" smtClean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會使配合語音合成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本論文針對</a:t>
            </a:r>
            <a:r>
              <a:rPr lang="zh-TW" altLang="en-US" dirty="0"/>
              <a:t>華語翻譯到其他</a:t>
            </a:r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針對翻譯</a:t>
            </a:r>
            <a:r>
              <a:rPr lang="zh-TW" altLang="en-US" dirty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用閩南語示範，結果嘛會使用佇客話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閩南語的資料</a:t>
            </a:r>
          </a:p>
          <a:p>
            <a:pPr lvl="1" eaLnBrk="1" hangingPunct="1"/>
            <a:r>
              <a:rPr lang="zh-TW" altLang="zh-TW" dirty="0" smtClean="0"/>
              <a:t>資料傷少</a:t>
            </a:r>
          </a:p>
          <a:p>
            <a:pPr lvl="2" eaLnBrk="1" hangingPunct="1"/>
            <a:r>
              <a:rPr lang="zh-TW" altLang="zh-TW" dirty="0" smtClean="0"/>
              <a:t>閩南語</a:t>
            </a:r>
            <a:r>
              <a:rPr lang="en-US" altLang="zh-TW" dirty="0" smtClean="0"/>
              <a:t>-</a:t>
            </a:r>
            <a:r>
              <a:rPr lang="zh-TW" altLang="zh-TW" dirty="0" smtClean="0"/>
              <a:t>幾十萬句以下 </a:t>
            </a:r>
            <a:r>
              <a:rPr lang="en-US" altLang="zh-TW" dirty="0" smtClean="0"/>
              <a:t>/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－百萬句以上</a:t>
            </a:r>
          </a:p>
          <a:p>
            <a:pPr lvl="1" eaLnBrk="1" hangingPunct="1"/>
            <a:r>
              <a:rPr lang="zh-TW" altLang="zh-TW" dirty="0" smtClean="0"/>
              <a:t>有漢字</a:t>
            </a:r>
            <a:r>
              <a:rPr lang="zh-TW" altLang="en-US" dirty="0" smtClean="0"/>
              <a:t>佮</a:t>
            </a:r>
            <a:r>
              <a:rPr lang="zh-TW" altLang="zh-TW" dirty="0" smtClean="0"/>
              <a:t>音標兩種表示方法</a:t>
            </a:r>
          </a:p>
          <a:p>
            <a:pPr lvl="2" eaLnBrk="1" hangingPunct="1"/>
            <a:r>
              <a:rPr lang="zh-TW" altLang="zh-TW" dirty="0" smtClean="0"/>
              <a:t>部分語料漢字無正規化</a:t>
            </a:r>
          </a:p>
          <a:p>
            <a:pPr lvl="2" eaLnBrk="1" hangingPunct="1"/>
            <a:r>
              <a:rPr lang="zh-TW" altLang="zh-TW" dirty="0" smtClean="0"/>
              <a:t>大部份語</a:t>
            </a:r>
            <a:r>
              <a:rPr lang="zh-TW" altLang="en-US" dirty="0" smtClean="0"/>
              <a:t>對</a:t>
            </a:r>
            <a:r>
              <a:rPr lang="zh-TW" altLang="zh-TW" dirty="0" smtClean="0"/>
              <a:t>料音標標本調，有一部分標變調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/>
              <a:t>語言分類標準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 smtClean="0"/>
              <a:t>因為閩南語華語有可能濫做伙，愛定義分類標準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以閩南語為主，會當接受華語詞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/>
              <a:t>聽人講 </a:t>
            </a:r>
            <a:r>
              <a:rPr lang="en-US" altLang="zh-TW" dirty="0" err="1"/>
              <a:t>khah</a:t>
            </a:r>
            <a:r>
              <a:rPr lang="en-US" altLang="zh-TW" dirty="0"/>
              <a:t> </a:t>
            </a:r>
            <a:r>
              <a:rPr lang="zh-TW" altLang="en-US" dirty="0"/>
              <a:t>早有出現過</a:t>
            </a:r>
            <a:r>
              <a:rPr lang="en-US" altLang="zh-TW" dirty="0"/>
              <a:t>『</a:t>
            </a:r>
            <a:r>
              <a:rPr lang="zh-TW" altLang="en-US" dirty="0"/>
              <a:t>小蜜蜂</a:t>
            </a:r>
            <a:r>
              <a:rPr lang="en-US" altLang="zh-TW" dirty="0"/>
              <a:t>』</a:t>
            </a:r>
          </a:p>
          <a:p>
            <a:pPr lvl="2">
              <a:defRPr/>
            </a:pPr>
            <a:r>
              <a:rPr lang="zh-TW" altLang="en-US" dirty="0"/>
              <a:t>我 </a:t>
            </a:r>
            <a:r>
              <a:rPr lang="en-US" altLang="zh-TW" dirty="0" err="1"/>
              <a:t>beh</a:t>
            </a:r>
            <a:r>
              <a:rPr lang="en-US" altLang="zh-TW" dirty="0"/>
              <a:t> </a:t>
            </a:r>
            <a:r>
              <a:rPr lang="en-US" altLang="zh-TW" dirty="0" err="1"/>
              <a:t>tńg</a:t>
            </a:r>
            <a:r>
              <a:rPr lang="en-US" altLang="zh-TW" dirty="0"/>
              <a:t> </a:t>
            </a:r>
            <a:r>
              <a:rPr lang="zh-TW" altLang="en-US" dirty="0"/>
              <a:t>來種作 </a:t>
            </a:r>
            <a:r>
              <a:rPr lang="en-US" altLang="zh-TW" dirty="0"/>
              <a:t>! ── </a:t>
            </a:r>
            <a:r>
              <a:rPr lang="zh-TW" altLang="en-US" dirty="0"/>
              <a:t>記 </a:t>
            </a:r>
            <a:r>
              <a:rPr lang="en-US" altLang="zh-TW" dirty="0"/>
              <a:t>0312 </a:t>
            </a:r>
            <a:r>
              <a:rPr lang="en-US" altLang="zh-TW" dirty="0" err="1"/>
              <a:t>Truku</a:t>
            </a:r>
            <a:r>
              <a:rPr lang="en-US" altLang="zh-TW" dirty="0"/>
              <a:t> </a:t>
            </a:r>
            <a:r>
              <a:rPr lang="zh-TW" altLang="en-US" dirty="0"/>
              <a:t>反亞泥 </a:t>
            </a:r>
            <a:r>
              <a:rPr lang="en-US" altLang="zh-TW" dirty="0"/>
              <a:t>‧ </a:t>
            </a:r>
            <a:r>
              <a:rPr lang="zh-TW" altLang="en-US" dirty="0"/>
              <a:t>還我土地運動</a:t>
            </a:r>
          </a:p>
          <a:p>
            <a:pPr lvl="2">
              <a:defRPr/>
            </a:pPr>
            <a:r>
              <a:rPr lang="zh-TW" altLang="en-US" dirty="0"/>
              <a:t>有台灣味 </a:t>
            </a:r>
            <a:r>
              <a:rPr lang="en-US" altLang="zh-TW" dirty="0"/>
              <a:t>ê </a:t>
            </a:r>
            <a:r>
              <a:rPr lang="zh-TW" altLang="en-US" dirty="0"/>
              <a:t>繪本──</a:t>
            </a:r>
            <a:r>
              <a:rPr lang="en-US" altLang="zh-TW" dirty="0"/>
              <a:t>《</a:t>
            </a:r>
            <a:r>
              <a:rPr lang="zh-TW" altLang="en-US" dirty="0"/>
              <a:t>我和我的腳踏車</a:t>
            </a:r>
            <a:r>
              <a:rPr lang="en-US" altLang="zh-TW" dirty="0"/>
              <a:t>》 </a:t>
            </a:r>
            <a:r>
              <a:rPr lang="en-US" altLang="zh-TW" dirty="0" smtClean="0"/>
              <a:t>.</a:t>
            </a:r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有完整華語句就算是華語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華語閩南語攏通的算華語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「 </a:t>
            </a:r>
            <a:r>
              <a:rPr lang="zh-TW" altLang="en-US" dirty="0"/>
              <a:t>糟了 ，是工地火燒厝， 緊轉去打 火 ！ 」建設公司 的 工地主任 從手機接到消息，通話結束後就帶著那群混混先離開了。</a:t>
            </a:r>
          </a:p>
          <a:p>
            <a:pPr lvl="2">
              <a:defRPr/>
            </a:pPr>
            <a:r>
              <a:rPr lang="en-US" altLang="zh-TW" dirty="0"/>
              <a:t>『</a:t>
            </a:r>
            <a:r>
              <a:rPr lang="zh-TW" altLang="en-US" dirty="0"/>
              <a:t>聽說妳最近遇到什麼問題 </a:t>
            </a:r>
            <a:r>
              <a:rPr lang="en-US" altLang="zh-TW" dirty="0"/>
              <a:t>, </a:t>
            </a:r>
            <a:r>
              <a:rPr lang="zh-TW" altLang="en-US" dirty="0"/>
              <a:t>是不是 </a:t>
            </a:r>
            <a:r>
              <a:rPr lang="en-US" altLang="zh-TW" dirty="0"/>
              <a:t>? </a:t>
            </a:r>
            <a:r>
              <a:rPr lang="zh-TW" altLang="en-US" dirty="0"/>
              <a:t>怎麼了 </a:t>
            </a:r>
            <a:r>
              <a:rPr lang="en-US" altLang="zh-TW" dirty="0"/>
              <a:t>? 』</a:t>
            </a:r>
            <a:r>
              <a:rPr lang="zh-TW" altLang="en-US" dirty="0"/>
              <a:t>好性地 </a:t>
            </a:r>
            <a:r>
              <a:rPr lang="en-US" altLang="zh-TW" dirty="0"/>
              <a:t>ê QA </a:t>
            </a:r>
            <a:r>
              <a:rPr lang="zh-TW" altLang="en-US" dirty="0"/>
              <a:t>繼續問</a:t>
            </a:r>
            <a:r>
              <a:rPr lang="en-US" altLang="zh-TW" dirty="0"/>
              <a:t>--</a:t>
            </a:r>
            <a:r>
              <a:rPr lang="zh-TW" altLang="en-US" dirty="0"/>
              <a:t>落</a:t>
            </a:r>
            <a:r>
              <a:rPr lang="en-US" altLang="zh-TW" dirty="0"/>
              <a:t>-</a:t>
            </a:r>
            <a:r>
              <a:rPr lang="zh-TW" altLang="en-US" dirty="0"/>
              <a:t>去 </a:t>
            </a:r>
            <a:r>
              <a:rPr lang="en-US" altLang="zh-TW" dirty="0"/>
              <a:t>.</a:t>
            </a:r>
          </a:p>
          <a:p>
            <a:pPr lvl="2">
              <a:defRPr/>
            </a:pPr>
            <a:r>
              <a:rPr lang="zh-TW" altLang="en-US" dirty="0"/>
              <a:t>去越南胡志明市 </a:t>
            </a:r>
            <a:r>
              <a:rPr lang="en-US" altLang="zh-TW" dirty="0"/>
              <a:t>4 </a:t>
            </a:r>
            <a:r>
              <a:rPr lang="zh-TW" altLang="en-US" dirty="0"/>
              <a:t>工／越南胡志明市四日行 </a:t>
            </a:r>
            <a:r>
              <a:rPr lang="en-US" altLang="zh-TW" dirty="0"/>
              <a:t>@</a:t>
            </a:r>
            <a:r>
              <a:rPr lang="en-US" altLang="zh-TW" dirty="0" err="1"/>
              <a:t>Gio̍</a:t>
            </a:r>
            <a:r>
              <a:rPr lang="en-US" altLang="zh-TW" dirty="0" err="1" smtClean="0"/>
              <a:t>k-hōng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927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判斷語言</a:t>
            </a:r>
            <a:endParaRPr lang="zh-TW" altLang="zh-TW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/>
              <a:t>以</a:t>
            </a:r>
            <a:r>
              <a:rPr lang="zh-TW" altLang="en-US" dirty="0" smtClean="0"/>
              <a:t>早判斷語言的研究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對象是歐洲非洲話為主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華語有誠濟公家的共同詞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無適合用佇分閩南語華語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特徵詞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揣閩南語特徵詞</a:t>
            </a:r>
            <a:endParaRPr lang="en-US" altLang="zh-TW" dirty="0" smtClean="0"/>
          </a:p>
          <a:p>
            <a:pPr lvl="1"/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揣頭前</a:t>
            </a:r>
            <a:r>
              <a:rPr lang="en-US" altLang="zh-TW" dirty="0" smtClean="0"/>
              <a:t>7000</a:t>
            </a:r>
            <a:r>
              <a:rPr lang="zh-TW" altLang="en-US" dirty="0" smtClean="0"/>
              <a:t>个無出現佇對方</a:t>
            </a:r>
            <a:r>
              <a:rPr lang="en-US" altLang="zh-TW" dirty="0" smtClean="0"/>
              <a:t>15000</a:t>
            </a:r>
            <a:r>
              <a:rPr lang="zh-TW" altLang="en-US" dirty="0" smtClean="0"/>
              <a:t>內的定用詞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就揣出閩南語</a:t>
            </a:r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華語嘛用</a:t>
            </a:r>
            <a:r>
              <a:rPr lang="zh-TW" altLang="zh-TW" dirty="0"/>
              <a:t>仝</a:t>
            </a:r>
            <a:r>
              <a:rPr lang="zh-TW" altLang="zh-TW" dirty="0" smtClean="0"/>
              <a:t>款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語料來源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新聞語料庫、教育部辭典、數位典藏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中研院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萬字平衡語料庫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09021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判斷語言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連紲分數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1~4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7000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7000</a:t>
            </a:r>
            <a:r>
              <a:rPr lang="zh-TW" altLang="en-US" dirty="0" smtClean="0"/>
              <a:t>个傷大，影響著速度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定用詞數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430190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語言分類實驗結果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zh-TW" altLang="en-US" dirty="0"/>
              <a:t>訓練語料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1000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8519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439436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 smtClean="0"/>
              <a:t>9368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488844</a:t>
            </a:r>
            <a:r>
              <a:rPr lang="zh-TW" altLang="en-US" dirty="0"/>
              <a:t>詞</a:t>
            </a:r>
            <a:endParaRPr lang="en-US" altLang="zh-TW" dirty="0"/>
          </a:p>
          <a:p>
            <a:pPr>
              <a:defRPr/>
            </a:pPr>
            <a:r>
              <a:rPr lang="zh-TW" altLang="en-US" dirty="0"/>
              <a:t>試驗語料</a:t>
            </a:r>
            <a:endParaRPr lang="en-US" altLang="zh-TW" dirty="0"/>
          </a:p>
          <a:p>
            <a:pPr lvl="1">
              <a:defRPr/>
            </a:pPr>
            <a:r>
              <a:rPr lang="en-US" altLang="zh-TW" dirty="0" smtClean="0"/>
              <a:t>179</a:t>
            </a:r>
            <a:r>
              <a:rPr lang="zh-TW" altLang="en-US" dirty="0"/>
              <a:t>篇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華語</a:t>
            </a:r>
            <a:r>
              <a:rPr lang="en-US" altLang="zh-TW" dirty="0" smtClean="0"/>
              <a:t>2397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114901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</a:t>
            </a:r>
            <a:r>
              <a:rPr lang="en-US" altLang="zh-TW" dirty="0"/>
              <a:t>1344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75282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試驗攏總</a:t>
            </a:r>
            <a:r>
              <a:rPr lang="en-US" altLang="zh-TW" dirty="0" smtClean="0"/>
              <a:t>3741</a:t>
            </a:r>
            <a:r>
              <a:rPr lang="zh-TW" altLang="en-US" dirty="0" smtClean="0"/>
              <a:t>段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以段做辨識單位</a:t>
            </a:r>
            <a:endParaRPr lang="zh-TW" altLang="en-US" dirty="0"/>
          </a:p>
        </p:txBody>
      </p:sp>
      <p:graphicFrame>
        <p:nvGraphicFramePr>
          <p:cNvPr id="53252" name="圖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533316"/>
              </p:ext>
            </p:extLst>
          </p:nvPr>
        </p:nvGraphicFramePr>
        <p:xfrm>
          <a:off x="2699792" y="1916832"/>
          <a:ext cx="6197600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3" r:id="rId4" imgW="6194073" imgH="4163929" progId="Excel.Chart.8">
                  <p:embed/>
                </p:oleObj>
              </mc:Choice>
              <mc:Fallback>
                <p:oleObj r:id="rId4" imgW="6194073" imgH="4163929" progId="Excel.Chart.8">
                  <p:embed/>
                  <p:pic>
                    <p:nvPicPr>
                      <p:cNvPr id="0" name="圖表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916832"/>
                        <a:ext cx="6197600" cy="416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</a:t>
            </a:r>
            <a:r>
              <a:rPr lang="zh-TW" altLang="en-US" dirty="0" smtClean="0"/>
              <a:t>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斷詞效果影響著翻譯效果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詞</a:t>
            </a:r>
            <a:r>
              <a:rPr lang="zh-TW" altLang="en-US" dirty="0" smtClean="0"/>
              <a:t>性斷詞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/>
              <a:t>閩南語</a:t>
            </a:r>
            <a:r>
              <a:rPr lang="zh-TW" altLang="en-US" dirty="0" smtClean="0"/>
              <a:t>剖析器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我佮伊欲來去食飯</a:t>
            </a:r>
            <a:endParaRPr lang="en-US" altLang="zh-TW" dirty="0" smtClean="0"/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需要人工校對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訓練語料改</a:t>
            </a:r>
            <a:r>
              <a:rPr lang="zh-TW" altLang="en-US" dirty="0"/>
              <a:t>錯字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</a:t>
            </a:r>
            <a:r>
              <a:rPr lang="zh-TW" altLang="en-US" dirty="0"/>
              <a:t>原始語料</a:t>
            </a:r>
            <a:r>
              <a:rPr lang="zh-TW" altLang="en-US" dirty="0" smtClean="0"/>
              <a:t>佮校對語料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訓練翻譯模型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減少人工校對負擔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927400" y="5919791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412358" y="4547113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2"/>
            <a:endCxn id="5" idx="0"/>
          </p:cNvCxnSpPr>
          <p:nvPr/>
        </p:nvCxnSpPr>
        <p:spPr bwMode="auto">
          <a:xfrm>
            <a:off x="7561864" y="5212545"/>
            <a:ext cx="1" cy="70724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920198" y="4462134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5681287" y="4836619"/>
            <a:ext cx="1238911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624499" y="4838060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412358" y="590730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 flipV="1">
            <a:off x="5681287" y="6196808"/>
            <a:ext cx="1246113" cy="124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925853" y="1872942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發展</a:t>
            </a:r>
            <a:r>
              <a:rPr lang="zh-TW" altLang="en-US" dirty="0"/>
              <a:t>佮</a:t>
            </a:r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這馬母語電視劇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華</a:t>
            </a:r>
            <a:r>
              <a:rPr lang="zh-TW" altLang="en-US" dirty="0"/>
              <a:t>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母語發音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63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smtClean="0"/>
              <a:t>第七節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眉角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01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三个模型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分數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語料</a:t>
            </a:r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背景知識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實作眉角</a:t>
            </a:r>
            <a:endParaRPr lang="zh-TW" altLang="zh-TW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先莫用原本的斷詞資訊</a:t>
            </a:r>
          </a:p>
          <a:p>
            <a:pPr lvl="1" eaLnBrk="1" hangingPunct="1"/>
            <a:r>
              <a:rPr lang="zh-TW" altLang="zh-TW" dirty="0" smtClean="0"/>
              <a:t>若一个詞有佇辭典</a:t>
            </a:r>
          </a:p>
          <a:p>
            <a:pPr lvl="2" eaLnBrk="1" hangingPunct="1"/>
            <a:r>
              <a:rPr lang="zh-TW" altLang="zh-TW" dirty="0" smtClean="0"/>
              <a:t>斷的資訊會佮原本仝款</a:t>
            </a:r>
          </a:p>
          <a:p>
            <a:pPr lvl="1" eaLnBrk="1" hangingPunct="1"/>
            <a:r>
              <a:rPr lang="zh-TW" altLang="zh-TW" dirty="0" smtClean="0"/>
              <a:t>若無佇辭典</a:t>
            </a:r>
          </a:p>
          <a:p>
            <a:pPr lvl="2" eaLnBrk="1" hangingPunct="1"/>
            <a:r>
              <a:rPr lang="zh-TW" altLang="zh-TW" dirty="0" smtClean="0"/>
              <a:t>原本就需要一字一字查</a:t>
            </a:r>
          </a:p>
          <a:p>
            <a:pPr lvl="1" eaLnBrk="1" hangingPunct="1"/>
            <a:r>
              <a:rPr lang="zh-TW" altLang="zh-TW" dirty="0" smtClean="0"/>
              <a:t>有的文章內底有漢字</a:t>
            </a:r>
          </a:p>
          <a:p>
            <a:pPr lvl="2" eaLnBrk="1" hangingPunct="1"/>
            <a:r>
              <a:rPr lang="zh-TW" altLang="zh-TW" dirty="0" smtClean="0"/>
              <a:t>一个漢字一个詞</a:t>
            </a:r>
          </a:p>
          <a:p>
            <a:pPr eaLnBrk="1" hangingPunct="1"/>
            <a:r>
              <a:rPr lang="zh-TW" altLang="zh-TW" dirty="0" smtClean="0"/>
              <a:t>上尾閣照原本的斷詞斷</a:t>
            </a:r>
          </a:p>
          <a:p>
            <a:pPr lvl="1" eaLnBrk="1" hangingPunct="1"/>
            <a:r>
              <a:rPr lang="en-US" altLang="zh-TW" dirty="0" smtClean="0"/>
              <a:t>i1 ti7 tsiah8-png7-thiann1</a:t>
            </a:r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食飯</a:t>
            </a:r>
            <a:r>
              <a:rPr lang="en-US" altLang="zh-TW" dirty="0" smtClean="0"/>
              <a:t>tsiah8-png7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食飯廳</a:t>
            </a:r>
            <a:r>
              <a:rPr lang="en-US" altLang="zh-TW" dirty="0" smtClean="0"/>
              <a:t>tsiah8-png7-thiann1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1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</a:p>
          <a:p>
            <a:pPr lvl="1" eaLnBrk="1" hangingPunct="1"/>
            <a:r>
              <a:rPr lang="zh-TW" altLang="zh-TW" dirty="0" smtClean="0"/>
              <a:t>他 打 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我 拍</a:t>
            </a:r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zh-TW" dirty="0" smtClean="0"/>
              <a:t>伊 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拍 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 </a:t>
            </a:r>
            <a:r>
              <a:rPr lang="en-US" altLang="zh-TW" dirty="0" smtClean="0"/>
              <a:t>0-</a:t>
            </a:r>
            <a:r>
              <a:rPr lang="zh-TW" altLang="zh-TW" dirty="0" smtClean="0"/>
              <a:t>共</a:t>
            </a:r>
          </a:p>
          <a:p>
            <a:pPr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1" eaLnBrk="1" hangingPunct="1"/>
            <a:r>
              <a:rPr lang="zh-TW" altLang="zh-TW" dirty="0" smtClean="0"/>
              <a:t>目標語言文句合理性</a:t>
            </a:r>
          </a:p>
          <a:p>
            <a:pPr lvl="1" eaLnBrk="1" hangingPunct="1"/>
            <a:r>
              <a:rPr lang="zh-TW" altLang="en-US" dirty="0" smtClean="0"/>
              <a:t>逐个</a:t>
            </a:r>
            <a:r>
              <a:rPr lang="zh-TW" altLang="zh-TW" dirty="0" smtClean="0"/>
              <a:t>詞往前考慮兩</a:t>
            </a:r>
            <a:r>
              <a:rPr lang="zh-TW" altLang="en-US" dirty="0" smtClean="0"/>
              <a:t>个連紲</a:t>
            </a:r>
            <a:r>
              <a:rPr lang="zh-TW" altLang="zh-TW" dirty="0" smtClean="0"/>
              <a:t>詞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3-grams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1" eaLnBrk="1" hangingPunct="1"/>
            <a:r>
              <a:rPr lang="zh-TW" altLang="zh-TW" dirty="0" smtClean="0"/>
              <a:t>用對齊模型和語言模型翻譯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cxnSp>
        <p:nvCxnSpPr>
          <p:cNvPr id="17412" name="AutoShape 4"/>
          <p:cNvCxnSpPr>
            <a:cxnSpLocks noChangeShapeType="1"/>
            <a:stCxn id="17418" idx="2"/>
            <a:endCxn id="17419" idx="0"/>
          </p:cNvCxnSpPr>
          <p:nvPr/>
        </p:nvCxnSpPr>
        <p:spPr bwMode="auto">
          <a:xfrm>
            <a:off x="8301038" y="4691063"/>
            <a:ext cx="0" cy="85796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5"/>
          <p:cNvCxnSpPr>
            <a:cxnSpLocks noChangeShapeType="1"/>
            <a:stCxn id="17414" idx="2"/>
            <a:endCxn id="17418" idx="0"/>
          </p:cNvCxnSpPr>
          <p:nvPr/>
        </p:nvCxnSpPr>
        <p:spPr bwMode="auto">
          <a:xfrm>
            <a:off x="8301038" y="3532982"/>
            <a:ext cx="0" cy="57070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7831138" y="3010694"/>
            <a:ext cx="93980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輸入</a:t>
            </a:r>
          </a:p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華語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7415" name="AutoShape 8"/>
          <p:cNvSpPr>
            <a:spLocks noChangeArrowheads="1"/>
          </p:cNvSpPr>
          <p:nvPr/>
        </p:nvSpPr>
        <p:spPr bwMode="auto">
          <a:xfrm>
            <a:off x="5565803" y="3526471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sp>
        <p:nvSpPr>
          <p:cNvPr id="17416" name="AutoShape 9"/>
          <p:cNvSpPr>
            <a:spLocks noChangeArrowheads="1"/>
          </p:cNvSpPr>
          <p:nvPr/>
        </p:nvSpPr>
        <p:spPr bwMode="auto">
          <a:xfrm>
            <a:off x="6737333" y="4810491"/>
            <a:ext cx="1417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閩南語模型</a:t>
            </a:r>
          </a:p>
        </p:txBody>
      </p:sp>
      <p:sp>
        <p:nvSpPr>
          <p:cNvPr id="17417" name="AutoShape 10"/>
          <p:cNvSpPr>
            <a:spLocks noChangeArrowheads="1"/>
          </p:cNvSpPr>
          <p:nvPr/>
        </p:nvSpPr>
        <p:spPr bwMode="auto">
          <a:xfrm>
            <a:off x="6743728" y="3628071"/>
            <a:ext cx="982663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17418" name="AutoShape 11"/>
          <p:cNvSpPr>
            <a:spLocks noChangeArrowheads="1"/>
          </p:cNvSpPr>
          <p:nvPr/>
        </p:nvSpPr>
        <p:spPr bwMode="auto">
          <a:xfrm>
            <a:off x="7802563" y="4103688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sp>
        <p:nvSpPr>
          <p:cNvPr id="17419" name="AutoShape 12"/>
          <p:cNvSpPr>
            <a:spLocks noChangeArrowheads="1"/>
          </p:cNvSpPr>
          <p:nvPr/>
        </p:nvSpPr>
        <p:spPr bwMode="auto">
          <a:xfrm>
            <a:off x="7910513" y="5549031"/>
            <a:ext cx="781050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輸出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cxnSp>
        <p:nvCxnSpPr>
          <p:cNvPr id="17420" name="AutoShape 13"/>
          <p:cNvCxnSpPr>
            <a:cxnSpLocks noChangeShapeType="1"/>
            <a:stCxn id="17416" idx="0"/>
            <a:endCxn id="17418" idx="1"/>
          </p:cNvCxnSpPr>
          <p:nvPr/>
        </p:nvCxnSpPr>
        <p:spPr bwMode="auto">
          <a:xfrm flipV="1">
            <a:off x="7446152" y="4397376"/>
            <a:ext cx="356411" cy="4131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17421" name="群組 16"/>
          <p:cNvGrpSpPr>
            <a:grpSpLocks/>
          </p:cNvGrpSpPr>
          <p:nvPr/>
        </p:nvGrpSpPr>
        <p:grpSpPr bwMode="auto">
          <a:xfrm>
            <a:off x="6061246" y="1760538"/>
            <a:ext cx="1482725" cy="946150"/>
            <a:chOff x="6186961" y="4054027"/>
            <a:chExt cx="1481760" cy="946179"/>
          </a:xfrm>
        </p:grpSpPr>
        <p:sp>
          <p:nvSpPr>
            <p:cNvPr id="17428" name="Rectangle 1"/>
            <p:cNvSpPr>
              <a:spLocks noChangeArrowheads="1"/>
            </p:cNvSpPr>
            <p:nvPr/>
          </p:nvSpPr>
          <p:spPr bwMode="auto">
            <a:xfrm>
              <a:off x="6186961" y="4054027"/>
              <a:ext cx="1481760" cy="946179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6358321" y="4238366"/>
              <a:ext cx="1175040" cy="522774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</p:grpSp>
      <p:cxnSp>
        <p:nvCxnSpPr>
          <p:cNvPr id="8214" name="AutoShape 22"/>
          <p:cNvCxnSpPr>
            <a:cxnSpLocks noChangeShapeType="1"/>
            <a:stCxn id="17417" idx="2"/>
            <a:endCxn id="17418" idx="1"/>
          </p:cNvCxnSpPr>
          <p:nvPr/>
        </p:nvCxnSpPr>
        <p:spPr bwMode="auto">
          <a:xfrm>
            <a:off x="7235060" y="4151946"/>
            <a:ext cx="567503" cy="24543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23" name="AutoShape 24"/>
          <p:cNvCxnSpPr>
            <a:cxnSpLocks noChangeShapeType="1"/>
            <a:stCxn id="17429" idx="1"/>
            <a:endCxn id="17424" idx="1"/>
          </p:cNvCxnSpPr>
          <p:nvPr/>
        </p:nvCxnSpPr>
        <p:spPr bwMode="auto">
          <a:xfrm rot="10800000" flipV="1">
            <a:off x="5573594" y="2206250"/>
            <a:ext cx="659124" cy="2865384"/>
          </a:xfrm>
          <a:prstGeom prst="bentConnector3">
            <a:avLst>
              <a:gd name="adj1" fmla="val 13468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4" name="AutoShape 25"/>
          <p:cNvSpPr>
            <a:spLocks noChangeArrowheads="1"/>
          </p:cNvSpPr>
          <p:nvPr/>
        </p:nvSpPr>
        <p:spPr bwMode="auto">
          <a:xfrm>
            <a:off x="5573594" y="4708890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連詞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17425" name="AutoShape 26"/>
          <p:cNvCxnSpPr>
            <a:cxnSpLocks noChangeShapeType="1"/>
            <a:stCxn id="17424" idx="3"/>
            <a:endCxn id="17416" idx="1"/>
          </p:cNvCxnSpPr>
          <p:nvPr/>
        </p:nvCxnSpPr>
        <p:spPr bwMode="auto">
          <a:xfrm>
            <a:off x="6403856" y="5071634"/>
            <a:ext cx="333477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直線單箭頭接點 23"/>
          <p:cNvCxnSpPr>
            <a:endCxn id="17417" idx="1"/>
          </p:cNvCxnSpPr>
          <p:nvPr/>
        </p:nvCxnSpPr>
        <p:spPr bwMode="auto">
          <a:xfrm>
            <a:off x="6397653" y="3888421"/>
            <a:ext cx="346075" cy="1587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肘形接點 19"/>
          <p:cNvCxnSpPr>
            <a:stCxn id="17429" idx="2"/>
          </p:cNvCxnSpPr>
          <p:nvPr/>
        </p:nvCxnSpPr>
        <p:spPr bwMode="auto">
          <a:xfrm rot="5400000">
            <a:off x="5871754" y="2577604"/>
            <a:ext cx="1058842" cy="838893"/>
          </a:xfrm>
          <a:prstGeom prst="bentConnector3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9871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數位典藏文本</a:t>
            </a:r>
          </a:p>
          <a:p>
            <a:pPr eaLnBrk="1" hangingPunct="1"/>
            <a:r>
              <a:rPr lang="zh-TW" altLang="zh-TW" smtClean="0"/>
              <a:t>中央研究院台語語音語料庫系統</a:t>
            </a:r>
          </a:p>
          <a:p>
            <a:pPr eaLnBrk="1" hangingPunct="1"/>
            <a:r>
              <a:rPr lang="zh-TW" altLang="zh-TW" smtClean="0"/>
              <a:t>張春鳳老師學生的翻譯</a:t>
            </a:r>
          </a:p>
          <a:p>
            <a:pPr eaLnBrk="1" hangingPunct="1"/>
            <a:r>
              <a:rPr lang="zh-TW" altLang="zh-TW" smtClean="0"/>
              <a:t>網路文章</a:t>
            </a:r>
          </a:p>
          <a:p>
            <a:pPr lvl="1" eaLnBrk="1" hangingPunct="1"/>
            <a:r>
              <a:rPr lang="en-US" altLang="zh-TW" smtClean="0"/>
              <a:t>TGB</a:t>
            </a:r>
            <a:r>
              <a:rPr lang="zh-TW" altLang="zh-TW" smtClean="0"/>
              <a:t>通訊</a:t>
            </a:r>
          </a:p>
          <a:p>
            <a:pPr lvl="1" eaLnBrk="1" hangingPunct="1"/>
            <a:r>
              <a:rPr lang="zh-TW" altLang="zh-TW" smtClean="0"/>
              <a:t>台文通訊</a:t>
            </a:r>
            <a:r>
              <a:rPr lang="en-US" altLang="zh-TW" smtClean="0"/>
              <a:t>BONG</a:t>
            </a:r>
            <a:r>
              <a:rPr lang="zh-TW" altLang="zh-TW" smtClean="0"/>
              <a:t>報</a:t>
            </a:r>
          </a:p>
          <a:p>
            <a:pPr lvl="1" eaLnBrk="1" hangingPunct="1"/>
            <a:r>
              <a:rPr lang="zh-TW" altLang="zh-TW" smtClean="0"/>
              <a:t>老刀烏白講 </a:t>
            </a:r>
            <a:r>
              <a:rPr lang="en-US" altLang="zh-TW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BLEU</a:t>
            </a:r>
            <a:r>
              <a:rPr lang="zh-TW" altLang="zh-TW" dirty="0"/>
              <a:t>評分</a:t>
            </a:r>
          </a:p>
        </p:txBody>
      </p:sp>
      <p:sp>
        <p:nvSpPr>
          <p:cNvPr id="19459" name="Rectangle 2"/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  <a:blipFill rotWithShape="1">
            <a:blip r:embed="rId3"/>
            <a:stretch>
              <a:fillRect l="-653" t="-1152" r="-65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8" y="534081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88569"/>
              </p:ext>
            </p:extLst>
          </p:nvPr>
        </p:nvGraphicFramePr>
        <p:xfrm>
          <a:off x="395536" y="1916832"/>
          <a:ext cx="8352928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何澤政翻譯</a:t>
            </a:r>
            <a:r>
              <a:rPr lang="zh-TW" altLang="en-US" dirty="0" smtClean="0"/>
              <a:t>，全名「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對華語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>
              <a:defRPr/>
            </a:pPr>
            <a:r>
              <a:rPr lang="zh-TW" altLang="zh-TW" dirty="0" smtClean="0"/>
              <a:t>這幾天 寒流 再度 發威 </a:t>
            </a:r>
          </a:p>
          <a:p>
            <a:pPr lvl="1" eaLnBrk="1" hangingPunct="1">
              <a:defRPr/>
            </a:pPr>
            <a:r>
              <a:rPr lang="en-US" altLang="zh-TW" dirty="0" smtClean="0"/>
              <a:t>tsit4-kui2-kang han5-liu5 koh-tsai3 tian2-ui </a:t>
            </a:r>
          </a:p>
          <a:p>
            <a:pPr lvl="1" eaLnBrk="1" hangingPunct="1">
              <a:defRPr/>
            </a:pPr>
            <a:r>
              <a:rPr lang="zh-TW" altLang="zh-TW" dirty="0" smtClean="0"/>
              <a:t>罕得調整語</a:t>
            </a:r>
            <a:r>
              <a:rPr lang="zh-TW" altLang="en-US" dirty="0" smtClean="0"/>
              <a:t>詞</a:t>
            </a:r>
            <a:r>
              <a:rPr lang="zh-TW" altLang="zh-TW" dirty="0" smtClean="0"/>
              <a:t>先後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有</a:t>
            </a:r>
            <a:r>
              <a:rPr lang="zh-TW" altLang="en-US" dirty="0"/>
              <a:t>現代</a:t>
            </a:r>
            <a:r>
              <a:rPr lang="zh-TW" altLang="en-US" dirty="0" smtClean="0"/>
              <a:t>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閩南語字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閩南語漢字</a:t>
            </a:r>
          </a:p>
          <a:p>
            <a:pPr lvl="1" eaLnBrk="1" hangingPunct="1">
              <a:defRPr/>
            </a:pPr>
            <a:r>
              <a:rPr lang="zh-TW" altLang="zh-TW" dirty="0" smtClean="0"/>
              <a:t>這幾工　寒流　閣再　展威</a:t>
            </a:r>
          </a:p>
          <a:p>
            <a:pPr lvl="2" eaLnBrk="1" hangingPunct="1">
              <a:defRPr/>
            </a:pPr>
            <a:r>
              <a:rPr lang="zh-TW" altLang="zh-TW" dirty="0" smtClean="0"/>
              <a:t>半自動半人工補起哩的</a:t>
            </a:r>
          </a:p>
          <a:p>
            <a:pPr lvl="1" eaLnBrk="1" hangingPunct="1">
              <a:defRPr/>
            </a:pPr>
            <a:r>
              <a:rPr lang="zh-TW" altLang="zh-TW" dirty="0" smtClean="0"/>
              <a:t>請看附錄一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28224</TotalTime>
  <Words>3674</Words>
  <Application>Microsoft Office PowerPoint</Application>
  <PresentationFormat>如螢幕大小 (4:3)</PresentationFormat>
  <Paragraphs>935</Paragraphs>
  <Slides>62</Slides>
  <Notes>55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4" baseType="lpstr">
      <vt:lpstr>壁窗</vt:lpstr>
      <vt:lpstr>Microsoft Excel 圖表</vt:lpstr>
      <vt:lpstr>華話和各漢語翻譯初探 用臺灣閩南語示範</vt:lpstr>
      <vt:lpstr>目錄</vt:lpstr>
      <vt:lpstr>第一節：研究介紹</vt:lpstr>
      <vt:lpstr>研究方向</vt:lpstr>
      <vt:lpstr>第二節：背景知識</vt:lpstr>
      <vt:lpstr>翻譯模型</vt:lpstr>
      <vt:lpstr>BLEU評分</vt:lpstr>
      <vt:lpstr>閩南語語料種類</vt:lpstr>
      <vt:lpstr>新聞語料庫</vt:lpstr>
      <vt:lpstr>教育部辭典</vt:lpstr>
      <vt:lpstr>數位典藏</vt:lpstr>
      <vt:lpstr>語料狀況ㄧTGB通訊</vt:lpstr>
      <vt:lpstr>腔口無仝</vt:lpstr>
      <vt:lpstr>第三節：語料樣式探討</vt:lpstr>
      <vt:lpstr>原始斷詞組語料</vt:lpstr>
      <vt:lpstr>未知詞問題</vt:lpstr>
      <vt:lpstr>斷字翻譯</vt:lpstr>
      <vt:lpstr>未知詞另外翻譯</vt:lpstr>
      <vt:lpstr>樣式無仝效果無仝</vt:lpstr>
      <vt:lpstr>閩南語斷詞</vt:lpstr>
      <vt:lpstr>拄好長度斷詞</vt:lpstr>
      <vt:lpstr>比較結果</vt:lpstr>
      <vt:lpstr>斷詞格式</vt:lpstr>
      <vt:lpstr>小結</vt:lpstr>
      <vt:lpstr>第四節：語料整理</vt:lpstr>
      <vt:lpstr>加語料後系統</vt:lpstr>
      <vt:lpstr>語料無一致</vt:lpstr>
      <vt:lpstr>新聞語料庫斷詞</vt:lpstr>
      <vt:lpstr>數位典藏標漢字</vt:lpstr>
      <vt:lpstr>先確定斷詞的所在</vt:lpstr>
      <vt:lpstr>整理流程圖－一開始</vt:lpstr>
      <vt:lpstr>整理流程圖－第一擺</vt:lpstr>
      <vt:lpstr>整理流程圖－第二擺</vt:lpstr>
      <vt:lpstr>整理流程圖－第三擺</vt:lpstr>
      <vt:lpstr>實驗結果</vt:lpstr>
      <vt:lpstr>小結</vt:lpstr>
      <vt:lpstr>第五節：語言分類</vt:lpstr>
      <vt:lpstr>累積網路語料</vt:lpstr>
      <vt:lpstr>累積網路語料</vt:lpstr>
      <vt:lpstr>語言分類標準</vt:lpstr>
      <vt:lpstr>判斷語言</vt:lpstr>
      <vt:lpstr>特徵詞</vt:lpstr>
      <vt:lpstr>判斷語言</vt:lpstr>
      <vt:lpstr>語言分類實驗結果</vt:lpstr>
      <vt:lpstr>第六節：結論佮未來發展</vt:lpstr>
      <vt:lpstr>發展佮結論</vt:lpstr>
      <vt:lpstr>第七節：參考文獻</vt:lpstr>
      <vt:lpstr>眉角</vt:lpstr>
      <vt:lpstr>漢羅全羅對齊</vt:lpstr>
      <vt:lpstr>找候選詞</vt:lpstr>
      <vt:lpstr>實作眉角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1310</cp:revision>
  <cp:lastPrinted>2013-07-08T01:55:56Z</cp:lastPrinted>
  <dcterms:created xsi:type="dcterms:W3CDTF">2008-11-09T17:03:56Z</dcterms:created>
  <dcterms:modified xsi:type="dcterms:W3CDTF">2014-09-12T03:01:21Z</dcterms:modified>
</cp:coreProperties>
</file>