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8"/>
  </p:notesMasterIdLst>
  <p:handoutMasterIdLst>
    <p:handoutMasterId r:id="rId69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485" r:id="rId14"/>
    <p:sldId id="483" r:id="rId15"/>
    <p:sldId id="481" r:id="rId16"/>
    <p:sldId id="488" r:id="rId17"/>
    <p:sldId id="490" r:id="rId18"/>
    <p:sldId id="489" r:id="rId19"/>
    <p:sldId id="491" r:id="rId20"/>
    <p:sldId id="482" r:id="rId21"/>
    <p:sldId id="471" r:id="rId22"/>
    <p:sldId id="453" r:id="rId23"/>
    <p:sldId id="486" r:id="rId24"/>
    <p:sldId id="404" r:id="rId25"/>
    <p:sldId id="406" r:id="rId26"/>
    <p:sldId id="465" r:id="rId27"/>
    <p:sldId id="407" r:id="rId28"/>
    <p:sldId id="408" r:id="rId29"/>
    <p:sldId id="409" r:id="rId30"/>
    <p:sldId id="410" r:id="rId31"/>
    <p:sldId id="414" r:id="rId32"/>
    <p:sldId id="415" r:id="rId33"/>
    <p:sldId id="417" r:id="rId34"/>
    <p:sldId id="418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61" r:id="rId44"/>
    <p:sldId id="466" r:id="rId45"/>
    <p:sldId id="432" r:id="rId46"/>
    <p:sldId id="467" r:id="rId47"/>
    <p:sldId id="468" r:id="rId48"/>
    <p:sldId id="455" r:id="rId49"/>
    <p:sldId id="456" r:id="rId50"/>
    <p:sldId id="469" r:id="rId51"/>
    <p:sldId id="457" r:id="rId52"/>
    <p:sldId id="470" r:id="rId53"/>
    <p:sldId id="460" r:id="rId54"/>
    <p:sldId id="419" r:id="rId55"/>
    <p:sldId id="420" r:id="rId56"/>
    <p:sldId id="435" r:id="rId57"/>
    <p:sldId id="436" r:id="rId58"/>
    <p:sldId id="437" r:id="rId59"/>
    <p:sldId id="438" r:id="rId60"/>
    <p:sldId id="440" r:id="rId61"/>
    <p:sldId id="454" r:id="rId62"/>
    <p:sldId id="444" r:id="rId63"/>
    <p:sldId id="450" r:id="rId64"/>
    <p:sldId id="451" r:id="rId65"/>
    <p:sldId id="431" r:id="rId66"/>
    <p:sldId id="452" r:id="rId67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86278" autoAdjust="0"/>
  </p:normalViewPr>
  <p:slideViewPr>
    <p:cSldViewPr>
      <p:cViewPr>
        <p:scale>
          <a:sx n="70" d="100"/>
          <a:sy n="70" d="100"/>
        </p:scale>
        <p:origin x="-13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66851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E9AC2C1-9F34-4519-9B37-5835F8C4F86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35791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6F350BD-7E3E-42EB-9422-2568B50D7ED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87160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1B05425-C794-4F15-82C2-6783A6C41A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95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957485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>
                <a:solidFill>
                  <a:srgbClr val="862110"/>
                </a:solidFill>
              </a:rPr>
              <a:t>/</a:t>
            </a:r>
            <a:r>
              <a:rPr kumimoji="0" lang="en-US" altLang="zh-TW" sz="1600" dirty="0" smtClean="0">
                <a:solidFill>
                  <a:srgbClr val="862110"/>
                </a:solidFill>
              </a:rPr>
              <a:t>47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Microsoft_Excel_97-2003_Worksheet1.xls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華話和各漢語翻譯初探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Initial Study of </a:t>
            </a:r>
            <a:r>
              <a:rPr lang="en-US" altLang="zh-TW" dirty="0"/>
              <a:t>Translations </a:t>
            </a:r>
            <a:r>
              <a:rPr lang="en-US" altLang="zh-TW" dirty="0" smtClean="0"/>
              <a:t>between Mandarin and Other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103/09/12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</a:t>
            </a:r>
            <a:r>
              <a:rPr lang="zh-TW" altLang="en-US" dirty="0" smtClean="0"/>
              <a:t>做</a:t>
            </a:r>
            <a:r>
              <a:rPr lang="zh-TW" altLang="en-US" dirty="0" smtClean="0"/>
              <a:t>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83382"/>
              </p:ext>
            </p:extLst>
          </p:nvPr>
        </p:nvGraphicFramePr>
        <p:xfrm>
          <a:off x="3491880" y="3212976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95315"/>
              </p:ext>
            </p:extLst>
          </p:nvPr>
        </p:nvGraphicFramePr>
        <p:xfrm>
          <a:off x="1475656" y="5517232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</a:t>
            </a:r>
            <a:r>
              <a:rPr lang="zh-TW" altLang="zh-TW" dirty="0" smtClean="0"/>
              <a:t>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</a:t>
            </a:r>
            <a:r>
              <a:rPr lang="zh-TW" altLang="zh-TW" dirty="0" smtClean="0"/>
              <a:t>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</a:t>
            </a:r>
            <a:r>
              <a:rPr lang="zh-TW" altLang="zh-TW" dirty="0" smtClean="0"/>
              <a:t>句</a:t>
            </a:r>
            <a:r>
              <a:rPr lang="zh-TW" altLang="zh-TW" dirty="0" smtClean="0"/>
              <a:t>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</a:t>
            </a:r>
            <a:r>
              <a:rPr lang="zh-TW" altLang="zh-TW" dirty="0" smtClean="0"/>
              <a:t>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</a:t>
            </a:r>
            <a:r>
              <a:rPr lang="zh-TW" altLang="en-US" dirty="0" smtClean="0"/>
              <a:t>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</a:t>
            </a:r>
            <a:r>
              <a:rPr lang="zh-TW" altLang="zh-TW" dirty="0" smtClean="0"/>
              <a:t>無逐个</a:t>
            </a:r>
            <a:r>
              <a:rPr lang="zh-TW" altLang="zh-TW" dirty="0" smtClean="0"/>
              <a:t>註明</a:t>
            </a:r>
            <a:endParaRPr lang="zh-TW" altLang="zh-TW" dirty="0" smtClean="0"/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語料樣式用空白表示</a:t>
            </a:r>
            <a:endParaRPr lang="en-US" altLang="zh-TW" dirty="0" smtClean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/>
              <a:t>斷詞組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06775"/>
              </p:ext>
            </p:extLst>
          </p:nvPr>
        </p:nvGraphicFramePr>
        <p:xfrm>
          <a:off x="2483768" y="4293096"/>
          <a:ext cx="5976664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5558"/>
                <a:gridCol w="414110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b="0" dirty="0" smtClean="0"/>
                        <a:t>陸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續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開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一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五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十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項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的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規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費</a:t>
                      </a:r>
                      <a:endParaRPr lang="en-US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</a:t>
            </a:r>
            <a:r>
              <a:rPr lang="zh-TW" altLang="en-US" dirty="0" smtClean="0"/>
              <a:t>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</a:t>
            </a:r>
            <a:r>
              <a:rPr lang="zh-TW" altLang="zh-TW" dirty="0" smtClean="0"/>
              <a:t>陸續</a:t>
            </a:r>
            <a:r>
              <a:rPr lang="zh-TW" altLang="zh-TW" dirty="0"/>
              <a:t>開放一百五十項的規費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/>
              <a:t>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陸續開放一百五十項的</a:t>
            </a:r>
            <a:r>
              <a:rPr lang="zh-TW" altLang="zh-TW" u="sng" dirty="0" smtClean="0"/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</a:t>
            </a:r>
            <a:r>
              <a:rPr lang="zh-TW" altLang="zh-TW" u="sng" dirty="0"/>
              <a:t>百五十</a:t>
            </a:r>
            <a:r>
              <a:rPr lang="zh-TW" altLang="zh-TW" u="sng" dirty="0" smtClean="0"/>
              <a:t>項的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</a:t>
            </a:r>
            <a:r>
              <a:rPr lang="zh-TW" altLang="zh-TW" u="sng" dirty="0"/>
              <a:t>五十項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dirty="0" smtClean="0"/>
              <a:t>項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</a:t>
            </a:r>
            <a:r>
              <a:rPr lang="zh-TW" altLang="zh-TW" dirty="0" smtClean="0"/>
              <a:t>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zh-TW" dirty="0" smtClean="0"/>
              <a:t>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 smtClean="0"/>
              <a:t>目標語言文句合理</a:t>
            </a:r>
            <a:r>
              <a:rPr lang="zh-TW" altLang="zh-TW" dirty="0" smtClean="0"/>
              <a:t>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逐个連</a:t>
            </a:r>
            <a:r>
              <a:rPr lang="zh-TW" altLang="en-US" dirty="0"/>
              <a:t>紲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</a:t>
            </a:r>
            <a:r>
              <a:rPr lang="zh-TW" altLang="zh-TW" dirty="0" smtClean="0"/>
              <a:t>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</a:t>
            </a:r>
            <a:r>
              <a:rPr lang="zh-TW" altLang="zh-TW" dirty="0" smtClean="0"/>
              <a:t>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sp>
        <p:nvSpPr>
          <p:cNvPr id="17415" name="AutoShape 8"/>
          <p:cNvSpPr>
            <a:spLocks noChangeArrowheads="1"/>
          </p:cNvSpPr>
          <p:nvPr/>
        </p:nvSpPr>
        <p:spPr bwMode="auto">
          <a:xfrm>
            <a:off x="3403851" y="5031744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對齊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17416" name="AutoShape 9"/>
          <p:cNvSpPr>
            <a:spLocks noChangeArrowheads="1"/>
          </p:cNvSpPr>
          <p:nvPr/>
        </p:nvSpPr>
        <p:spPr bwMode="auto">
          <a:xfrm>
            <a:off x="5204115" y="6158705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7417" name="AutoShape 10"/>
          <p:cNvSpPr>
            <a:spLocks noChangeArrowheads="1"/>
          </p:cNvSpPr>
          <p:nvPr/>
        </p:nvSpPr>
        <p:spPr bwMode="auto">
          <a:xfrm>
            <a:off x="5204115" y="5132550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17418" name="AutoShape 11"/>
          <p:cNvSpPr>
            <a:spLocks noChangeArrowheads="1"/>
          </p:cNvSpPr>
          <p:nvPr/>
        </p:nvSpPr>
        <p:spPr bwMode="auto">
          <a:xfrm>
            <a:off x="7452320" y="5613480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17420" name="AutoShape 13"/>
          <p:cNvCxnSpPr>
            <a:cxnSpLocks noChangeShapeType="1"/>
            <a:stCxn id="17416" idx="3"/>
            <a:endCxn id="17418" idx="1"/>
          </p:cNvCxnSpPr>
          <p:nvPr/>
        </p:nvCxnSpPr>
        <p:spPr bwMode="auto">
          <a:xfrm flipV="1">
            <a:off x="6483905" y="5907168"/>
            <a:ext cx="968415" cy="5126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9" name="AutoShape 14"/>
          <p:cNvSpPr>
            <a:spLocks noChangeArrowheads="1"/>
          </p:cNvSpPr>
          <p:nvPr/>
        </p:nvSpPr>
        <p:spPr bwMode="auto">
          <a:xfrm>
            <a:off x="1115616" y="6158469"/>
            <a:ext cx="1319821" cy="52275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閩南語語料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8214" name="AutoShape 22"/>
          <p:cNvCxnSpPr>
            <a:cxnSpLocks noChangeShapeType="1"/>
            <a:stCxn id="17417" idx="3"/>
            <a:endCxn id="17418" idx="1"/>
          </p:cNvCxnSpPr>
          <p:nvPr/>
        </p:nvCxnSpPr>
        <p:spPr bwMode="auto">
          <a:xfrm>
            <a:off x="6483905" y="5394488"/>
            <a:ext cx="968415" cy="51268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23" name="AutoShape 24"/>
          <p:cNvCxnSpPr>
            <a:cxnSpLocks noChangeShapeType="1"/>
            <a:stCxn id="17429" idx="3"/>
            <a:endCxn id="17424" idx="1"/>
          </p:cNvCxnSpPr>
          <p:nvPr/>
        </p:nvCxnSpPr>
        <p:spPr bwMode="auto">
          <a:xfrm>
            <a:off x="2435437" y="6419848"/>
            <a:ext cx="970002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4" name="AutoShape 25"/>
          <p:cNvSpPr>
            <a:spLocks noChangeArrowheads="1"/>
          </p:cNvSpPr>
          <p:nvPr/>
        </p:nvSpPr>
        <p:spPr bwMode="auto">
          <a:xfrm>
            <a:off x="3405439" y="6057104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17425" name="AutoShape 26"/>
          <p:cNvCxnSpPr>
            <a:cxnSpLocks noChangeShapeType="1"/>
            <a:stCxn id="17424" idx="3"/>
            <a:endCxn id="17416" idx="1"/>
          </p:cNvCxnSpPr>
          <p:nvPr/>
        </p:nvCxnSpPr>
        <p:spPr bwMode="auto">
          <a:xfrm>
            <a:off x="4235701" y="6419848"/>
            <a:ext cx="968414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直線單箭頭接點 23"/>
          <p:cNvCxnSpPr>
            <a:stCxn id="17415" idx="3"/>
            <a:endCxn id="17417" idx="1"/>
          </p:cNvCxnSpPr>
          <p:nvPr/>
        </p:nvCxnSpPr>
        <p:spPr bwMode="auto">
          <a:xfrm>
            <a:off x="4235701" y="5394488"/>
            <a:ext cx="968414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AutoShape 14"/>
          <p:cNvSpPr>
            <a:spLocks noChangeArrowheads="1"/>
          </p:cNvSpPr>
          <p:nvPr/>
        </p:nvSpPr>
        <p:spPr bwMode="auto">
          <a:xfrm>
            <a:off x="1115616" y="5133108"/>
            <a:ext cx="1319821" cy="52275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閩南語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7" name="肘形接點 6"/>
          <p:cNvCxnSpPr>
            <a:stCxn id="26" idx="3"/>
            <a:endCxn id="17415" idx="1"/>
          </p:cNvCxnSpPr>
          <p:nvPr/>
        </p:nvCxnSpPr>
        <p:spPr bwMode="auto">
          <a:xfrm>
            <a:off x="2435437" y="5394487"/>
            <a:ext cx="968414" cy="1"/>
          </a:xfrm>
          <a:prstGeom prst="bentConnector3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98" name="直線單箭頭接點 8197"/>
          <p:cNvCxnSpPr>
            <a:stCxn id="26" idx="3"/>
            <a:endCxn id="17424" idx="1"/>
          </p:cNvCxnSpPr>
          <p:nvPr/>
        </p:nvCxnSpPr>
        <p:spPr bwMode="auto">
          <a:xfrm>
            <a:off x="2435437" y="5394487"/>
            <a:ext cx="970002" cy="1025361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</a:t>
            </a:r>
            <a:r>
              <a:rPr lang="zh-TW" altLang="en-US" dirty="0" smtClean="0"/>
              <a:t>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mtClean="0"/>
              <a:t>輸入語料</a:t>
            </a:r>
            <a:endParaRPr lang="zh-TW" altLang="zh-TW" dirty="0" smtClean="0"/>
          </a:p>
          <a:p>
            <a:pPr lvl="1" eaLnBrk="1" hangingPunct="1"/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</a:t>
            </a:r>
            <a:r>
              <a:rPr lang="zh-TW" altLang="zh-TW" dirty="0" smtClean="0"/>
              <a:t>共 </a:t>
            </a:r>
            <a:r>
              <a:rPr lang="zh-TW" altLang="zh-TW" dirty="0" smtClean="0"/>
              <a:t>我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親像正爿的表</a:t>
            </a:r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mtClean="0"/>
                        <a:t>打</a:t>
                      </a:r>
                      <a:r>
                        <a:rPr lang="en-US" altLang="zh-TW" smtClean="0"/>
                        <a:t>-</a:t>
                      </a:r>
                      <a:r>
                        <a:rPr lang="zh-TW" altLang="en-US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1" eaLnBrk="1" hangingPunct="1"/>
            <a:r>
              <a:rPr lang="zh-TW" altLang="zh-TW" dirty="0" smtClean="0"/>
              <a:t>目標語言文句合理性</a:t>
            </a:r>
          </a:p>
          <a:p>
            <a:pPr lvl="1" eaLnBrk="1" hangingPunct="1"/>
            <a:r>
              <a:rPr lang="zh-TW" altLang="en-US" dirty="0" smtClean="0"/>
              <a:t>逐个</a:t>
            </a:r>
            <a:r>
              <a:rPr lang="zh-TW" altLang="zh-TW" dirty="0" smtClean="0"/>
              <a:t>詞往前考慮兩</a:t>
            </a:r>
            <a:r>
              <a:rPr lang="zh-TW" altLang="en-US" dirty="0" smtClean="0"/>
              <a:t>个連紲</a:t>
            </a:r>
            <a:r>
              <a:rPr lang="zh-TW" altLang="zh-TW" dirty="0" smtClean="0"/>
              <a:t>詞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3-grams</a:t>
            </a:r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連紲詞</a:t>
            </a:r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618540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背景知識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sp>
        <p:nvSpPr>
          <p:cNvPr id="19459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  <a:blipFill rotWithShape="1">
            <a:blip r:embed="rId3"/>
            <a:stretch>
              <a:fillRect l="-653" t="-1152" r="-65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53408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215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佇第二節的對齊</a:t>
            </a:r>
            <a:r>
              <a:rPr lang="en-US" altLang="zh-TW" dirty="0" smtClean="0"/>
              <a:t>…</a:t>
            </a:r>
          </a:p>
          <a:p>
            <a:pPr lvl="1" eaLnBrk="1" hangingPunct="1"/>
            <a:r>
              <a:rPr lang="zh-TW" altLang="en-US" dirty="0" smtClean="0"/>
              <a:t>翻譯語料樣式愛仝款，效果較好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探討佗一種樣式較好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eaLnBrk="1" hangingPunct="1"/>
            <a:r>
              <a:rPr lang="zh-TW" altLang="zh-TW" dirty="0" smtClean="0"/>
              <a:t>輸出閩南語</a:t>
            </a:r>
            <a:r>
              <a:rPr lang="zh-TW" altLang="en-US" dirty="0" smtClean="0"/>
              <a:t>一對一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en-US" altLang="zh-TW" dirty="0" smtClean="0"/>
              <a:t>2300</a:t>
            </a:r>
            <a:r>
              <a:rPr lang="zh-TW" altLang="zh-TW" dirty="0" smtClean="0"/>
              <a:t>篇新聞，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en-US" altLang="zh-TW" dirty="0" smtClean="0"/>
              <a:t>267</a:t>
            </a:r>
            <a:r>
              <a:rPr lang="zh-TW" altLang="zh-TW" dirty="0" smtClean="0"/>
              <a:t>篇新聞，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句</a:t>
            </a:r>
          </a:p>
          <a:p>
            <a:pPr eaLnBrk="1" hangingPunct="1"/>
            <a:r>
              <a:rPr lang="zh-TW" altLang="zh-TW" dirty="0" smtClean="0"/>
              <a:t>直接使用原始語料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：</a:t>
            </a:r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分數</a:t>
            </a:r>
            <a:r>
              <a:rPr lang="zh-TW" altLang="zh-TW" dirty="0" smtClean="0"/>
              <a:t>字為單位</a:t>
            </a:r>
          </a:p>
          <a:p>
            <a:pPr eaLnBrk="1" hangingPunct="1"/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250825" y="5600700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未知詞</a:t>
            </a:r>
            <a:r>
              <a:rPr lang="zh-TW" altLang="en-US" dirty="0" smtClean="0"/>
              <a:t>問題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原本是斷詞組，造成未知詞</a:t>
            </a:r>
            <a:r>
              <a:rPr lang="zh-TW" altLang="en-US" dirty="0"/>
              <a:t>傷</a:t>
            </a:r>
            <a:r>
              <a:rPr lang="zh-TW" altLang="en-US" dirty="0" smtClean="0"/>
              <a:t>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陸續 開放 一百五十項 的 規費 ，</a:t>
            </a:r>
          </a:p>
          <a:p>
            <a:pPr lvl="1" eaLnBrk="1" hangingPunct="1"/>
            <a:r>
              <a:rPr lang="en-US" altLang="zh-TW" dirty="0" smtClean="0"/>
              <a:t>liok8-siok8 khai1-hong3 </a:t>
            </a:r>
            <a:r>
              <a:rPr lang="zh-TW" altLang="zh-TW" dirty="0" smtClean="0"/>
              <a:t>一百五十項 </a:t>
            </a:r>
            <a:r>
              <a:rPr lang="en-US" altLang="zh-TW" dirty="0" smtClean="0"/>
              <a:t>e5 </a:t>
            </a:r>
            <a:r>
              <a:rPr lang="zh-TW" altLang="zh-TW" dirty="0" smtClean="0"/>
              <a:t>規費 ， </a:t>
            </a:r>
          </a:p>
          <a:p>
            <a:pPr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1" eaLnBrk="1" hangingPunct="1"/>
            <a:r>
              <a:rPr lang="zh-TW" altLang="zh-TW" dirty="0" smtClean="0"/>
              <a:t>一百五十位 </a:t>
            </a:r>
            <a:r>
              <a:rPr lang="en-US" altLang="zh-TW" dirty="0" smtClean="0"/>
              <a:t>tsit8-pah4-goo7-tsap8-ui7</a:t>
            </a:r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zh-TW" dirty="0"/>
              <a:t>未知</a:t>
            </a:r>
            <a:r>
              <a:rPr lang="zh-TW" altLang="zh-TW" dirty="0" smtClean="0"/>
              <a:t>詞</a:t>
            </a:r>
            <a:r>
              <a:rPr lang="zh-TW" altLang="en-US" dirty="0" smtClean="0"/>
              <a:t>用斷字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莫</a:t>
            </a:r>
            <a:r>
              <a:rPr lang="zh-TW" altLang="zh-TW" dirty="0" smtClean="0"/>
              <a:t>用</a:t>
            </a:r>
            <a:r>
              <a:rPr lang="zh-TW" altLang="en-US" dirty="0" smtClean="0"/>
              <a:t>原本的</a:t>
            </a:r>
            <a:r>
              <a:rPr lang="zh-TW" altLang="zh-TW" dirty="0" smtClean="0"/>
              <a:t>斷詞組，用斷字</a:t>
            </a:r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1141413" y="5799138"/>
            <a:ext cx="6653212" cy="869950"/>
            <a:chOff x="793" y="3949"/>
            <a:chExt cx="4620" cy="604"/>
          </a:xfrm>
        </p:grpSpPr>
        <p:sp>
          <p:nvSpPr>
            <p:cNvPr id="22539" name="Rectangle 4"/>
            <p:cNvSpPr>
              <a:spLocks noChangeArrowheads="1"/>
            </p:cNvSpPr>
            <p:nvPr/>
          </p:nvSpPr>
          <p:spPr bwMode="auto">
            <a:xfrm>
              <a:off x="793" y="4040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2540" name="AutoShape 5"/>
            <p:cNvCxnSpPr>
              <a:cxnSpLocks noChangeShapeType="1"/>
              <a:stCxn id="22539" idx="3"/>
              <a:endCxn id="22541" idx="1"/>
            </p:cNvCxnSpPr>
            <p:nvPr/>
          </p:nvCxnSpPr>
          <p:spPr bwMode="auto">
            <a:xfrm flipV="1">
              <a:off x="1791" y="4243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41" name="Rectangle 6"/>
            <p:cNvSpPr>
              <a:spLocks noChangeArrowheads="1"/>
            </p:cNvSpPr>
            <p:nvPr/>
          </p:nvSpPr>
          <p:spPr bwMode="auto">
            <a:xfrm>
              <a:off x="4417" y="4039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2542" name="AutoShape 7"/>
            <p:cNvSpPr>
              <a:spLocks noChangeArrowheads="1"/>
            </p:cNvSpPr>
            <p:nvPr/>
          </p:nvSpPr>
          <p:spPr bwMode="auto">
            <a:xfrm>
              <a:off x="3292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</a:t>
              </a:r>
            </a:p>
            <a:p>
              <a:pPr algn="ctr" eaLnBrk="1" hangingPunct="1"/>
              <a:r>
                <a:rPr lang="zh-TW" altLang="en-US" dirty="0"/>
                <a:t>斷字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2543" name="AutoShape 8"/>
            <p:cNvSpPr>
              <a:spLocks noChangeArrowheads="1"/>
            </p:cNvSpPr>
            <p:nvPr/>
          </p:nvSpPr>
          <p:spPr bwMode="auto">
            <a:xfrm>
              <a:off x="2167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斷字翻譯</a:t>
            </a:r>
            <a:endParaRPr lang="zh-TW" altLang="zh-TW"/>
          </a:p>
        </p:txBody>
      </p:sp>
      <p:sp>
        <p:nvSpPr>
          <p:cNvPr id="2355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以斷字為單位</a:t>
            </a:r>
          </a:p>
          <a:p>
            <a:pPr lvl="1" eaLnBrk="1" hangingPunct="1"/>
            <a:r>
              <a:rPr lang="zh-TW" altLang="zh-TW" dirty="0" smtClean="0"/>
              <a:t>陸 續 開 放 一 百 五 十 項 的 規 費 ，</a:t>
            </a:r>
          </a:p>
          <a:p>
            <a:pPr lvl="1" eaLnBrk="1" hangingPunct="1"/>
            <a:r>
              <a:rPr lang="en-US" altLang="zh-TW" dirty="0" smtClean="0"/>
              <a:t>liok8 siok8 khai1 hong3 tsit8 pah4 goo5 tsap8 hang7 e5 kui1 hui3 </a:t>
            </a:r>
            <a:r>
              <a:rPr lang="zh-TW" altLang="zh-TW" dirty="0" smtClean="0"/>
              <a:t>， </a:t>
            </a:r>
          </a:p>
          <a:p>
            <a:pPr eaLnBrk="1" hangingPunct="1"/>
            <a:r>
              <a:rPr lang="zh-TW" altLang="en-US" dirty="0" smtClean="0"/>
              <a:t>用斷字翻譯試驗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en-US" dirty="0" smtClean="0"/>
              <a:t>：</a:t>
            </a:r>
            <a:r>
              <a:rPr lang="en-US" altLang="zh-TW" dirty="0" smtClean="0"/>
              <a:t>82.94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1020763" y="4691063"/>
            <a:ext cx="6653212" cy="869950"/>
            <a:chOff x="709" y="3257"/>
            <a:chExt cx="4620" cy="604"/>
          </a:xfrm>
        </p:grpSpPr>
        <p:sp>
          <p:nvSpPr>
            <p:cNvPr id="23557" name="Rectangle 4"/>
            <p:cNvSpPr>
              <a:spLocks noChangeArrowheads="1"/>
            </p:cNvSpPr>
            <p:nvPr/>
          </p:nvSpPr>
          <p:spPr bwMode="auto">
            <a:xfrm>
              <a:off x="709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3558" name="AutoShape 5"/>
            <p:cNvCxnSpPr>
              <a:cxnSpLocks noChangeShapeType="1"/>
              <a:stCxn id="23557" idx="3"/>
              <a:endCxn id="23559" idx="1"/>
            </p:cNvCxnSpPr>
            <p:nvPr/>
          </p:nvCxnSpPr>
          <p:spPr bwMode="auto">
            <a:xfrm flipV="1">
              <a:off x="1706" y="3551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4332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23560" name="AutoShape 7"/>
            <p:cNvSpPr>
              <a:spLocks noChangeArrowheads="1"/>
            </p:cNvSpPr>
            <p:nvPr/>
          </p:nvSpPr>
          <p:spPr bwMode="auto">
            <a:xfrm>
              <a:off x="3208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3561" name="AutoShape 8"/>
            <p:cNvSpPr>
              <a:spLocks noChangeArrowheads="1"/>
            </p:cNvSpPr>
            <p:nvPr/>
          </p:nvSpPr>
          <p:spPr bwMode="auto">
            <a:xfrm>
              <a:off x="2083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先照詞組翻譯</a:t>
            </a:r>
          </a:p>
          <a:p>
            <a:pPr lvl="1" eaLnBrk="1" hangingPunct="1"/>
            <a:r>
              <a:rPr lang="zh-TW" altLang="zh-TW" dirty="0" smtClean="0"/>
              <a:t>陸續 開放 一百五十項 的 規費 ，</a:t>
            </a:r>
          </a:p>
          <a:p>
            <a:pPr lvl="1" eaLnBrk="1" hangingPunct="1"/>
            <a:r>
              <a:rPr lang="en-US" altLang="zh-TW" dirty="0" smtClean="0"/>
              <a:t>liok8-siok8 khai1-hong3 </a:t>
            </a:r>
            <a:r>
              <a:rPr lang="zh-TW" altLang="zh-TW" dirty="0" smtClean="0"/>
              <a:t>一百五十項 </a:t>
            </a:r>
            <a:r>
              <a:rPr lang="en-US" altLang="zh-TW" dirty="0" smtClean="0"/>
              <a:t>e5 </a:t>
            </a:r>
            <a:r>
              <a:rPr lang="zh-TW" altLang="zh-TW" dirty="0" smtClean="0"/>
              <a:t>規費 ，</a:t>
            </a:r>
          </a:p>
          <a:p>
            <a:pPr eaLnBrk="1" hangingPunct="1"/>
            <a:r>
              <a:rPr lang="zh-TW" altLang="zh-TW" dirty="0" smtClean="0"/>
              <a:t>把未知詞拿去斷字翻譯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87400" y="3756025"/>
            <a:ext cx="7504113" cy="2986088"/>
            <a:chOff x="547" y="2731"/>
            <a:chExt cx="5211" cy="2073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731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557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四字詞</a:t>
            </a:r>
            <a:r>
              <a:rPr lang="en-US" altLang="zh-TW" dirty="0" smtClean="0"/>
              <a:t>1/4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限制上長四字詞</a:t>
            </a:r>
          </a:p>
          <a:p>
            <a:pPr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1" eaLnBrk="1" hangingPunct="1">
              <a:defRPr/>
            </a:pPr>
            <a:r>
              <a:rPr lang="en-US" altLang="zh-TW" dirty="0" smtClean="0"/>
              <a:t>1/2+1+1/2+1/2=3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用維特比（</a:t>
            </a:r>
            <a:r>
              <a:rPr lang="en-US" altLang="zh-TW" dirty="0" smtClean="0"/>
              <a:t>Viterbi</a:t>
            </a:r>
            <a:r>
              <a:rPr lang="zh-TW" altLang="zh-TW" dirty="0" smtClean="0"/>
              <a:t>）揣分數上低的斷詞切法</a:t>
            </a:r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平行語料格式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971550" y="5075238"/>
          <a:ext cx="7256462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0"/>
                <a:gridCol w="1779914"/>
                <a:gridCol w="1778474"/>
                <a:gridCol w="1778474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閩南語格式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82.75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語料庫攏總</a:t>
            </a:r>
            <a:r>
              <a:rPr lang="en-US" altLang="zh-TW" smtClean="0"/>
              <a:t>64121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zh-TW" altLang="zh-TW" smtClean="0"/>
              <a:t>對於定定百萬句的翻譯來講傷少</a:t>
            </a:r>
          </a:p>
          <a:p>
            <a:pPr lvl="1" eaLnBrk="1" hangingPunct="1"/>
            <a:r>
              <a:rPr lang="zh-TW" altLang="zh-TW" smtClean="0"/>
              <a:t>加入其他的語料</a:t>
            </a:r>
          </a:p>
          <a:p>
            <a:pPr lvl="2" eaLnBrk="1" hangingPunct="1"/>
            <a:r>
              <a:rPr lang="zh-TW" altLang="zh-TW" smtClean="0"/>
              <a:t>教育部語料</a:t>
            </a:r>
          </a:p>
          <a:p>
            <a:pPr lvl="2" eaLnBrk="1" hangingPunct="1"/>
            <a:r>
              <a:rPr lang="zh-TW" altLang="zh-TW" smtClean="0"/>
              <a:t>數位典藏</a:t>
            </a:r>
          </a:p>
          <a:p>
            <a:pPr eaLnBrk="1" hangingPunct="1"/>
            <a:r>
              <a:rPr lang="zh-TW" altLang="zh-TW" smtClean="0"/>
              <a:t>語料之間的問題</a:t>
            </a:r>
          </a:p>
          <a:p>
            <a:pPr lvl="1" eaLnBrk="1" hangingPunct="1"/>
            <a:r>
              <a:rPr lang="zh-TW" altLang="zh-TW" smtClean="0"/>
              <a:t>用字無一致</a:t>
            </a:r>
          </a:p>
          <a:p>
            <a:pPr lvl="1" eaLnBrk="1" hangingPunct="1"/>
            <a:r>
              <a:rPr lang="zh-TW" altLang="zh-TW" smtClean="0"/>
              <a:t>毋是一對一</a:t>
            </a:r>
          </a:p>
          <a:p>
            <a:pPr lvl="1" eaLnBrk="1" hangingPunct="1"/>
            <a:r>
              <a:rPr lang="zh-TW" altLang="zh-TW" smtClean="0"/>
              <a:t>斷詞方法無一致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加語料後系統</a:t>
            </a:r>
            <a:endParaRPr lang="zh-TW" altLang="zh-TW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60" idx="1"/>
          </p:cNvCxnSpPr>
          <p:nvPr/>
        </p:nvCxnSpPr>
        <p:spPr bwMode="auto">
          <a:xfrm rot="5400000">
            <a:off x="5270158" y="2928920"/>
            <a:ext cx="2428639" cy="1793191"/>
          </a:xfrm>
          <a:prstGeom prst="bentConnector4">
            <a:avLst>
              <a:gd name="adj1" fmla="val 42532"/>
              <a:gd name="adj2" fmla="val 112748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60" idx="1"/>
          </p:cNvCxnSpPr>
          <p:nvPr/>
        </p:nvCxnSpPr>
        <p:spPr bwMode="auto">
          <a:xfrm rot="10800000" flipH="1" flipV="1">
            <a:off x="4891115" y="2327963"/>
            <a:ext cx="696766" cy="2711872"/>
          </a:xfrm>
          <a:prstGeom prst="bentConnector3">
            <a:avLst>
              <a:gd name="adj1" fmla="val -32809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50" name="AutoShape 4"/>
          <p:cNvCxnSpPr>
            <a:cxnSpLocks noChangeShapeType="1"/>
            <a:stCxn id="56" idx="2"/>
            <a:endCxn id="57" idx="0"/>
          </p:cNvCxnSpPr>
          <p:nvPr/>
        </p:nvCxnSpPr>
        <p:spPr bwMode="auto">
          <a:xfrm>
            <a:off x="8315325" y="4659264"/>
            <a:ext cx="0" cy="8579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" name="AutoShape 5"/>
          <p:cNvCxnSpPr>
            <a:cxnSpLocks noChangeShapeType="1"/>
            <a:stCxn id="52" idx="2"/>
            <a:endCxn id="56" idx="0"/>
          </p:cNvCxnSpPr>
          <p:nvPr/>
        </p:nvCxnSpPr>
        <p:spPr bwMode="auto">
          <a:xfrm>
            <a:off x="8315325" y="3501183"/>
            <a:ext cx="0" cy="5707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AutoShape 6"/>
          <p:cNvSpPr>
            <a:spLocks noChangeArrowheads="1"/>
          </p:cNvSpPr>
          <p:nvPr/>
        </p:nvSpPr>
        <p:spPr bwMode="auto">
          <a:xfrm>
            <a:off x="7845425" y="2978895"/>
            <a:ext cx="93980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580090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6751620" y="4778692"/>
            <a:ext cx="1417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閩南語模型</a:t>
            </a:r>
          </a:p>
        </p:txBody>
      </p:sp>
      <p:sp>
        <p:nvSpPr>
          <p:cNvPr id="55" name="AutoShape 10"/>
          <p:cNvSpPr>
            <a:spLocks noChangeArrowheads="1"/>
          </p:cNvSpPr>
          <p:nvPr/>
        </p:nvSpPr>
        <p:spPr bwMode="auto">
          <a:xfrm>
            <a:off x="6758015" y="3596272"/>
            <a:ext cx="982663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56" name="AutoShape 11"/>
          <p:cNvSpPr>
            <a:spLocks noChangeArrowheads="1"/>
          </p:cNvSpPr>
          <p:nvPr/>
        </p:nvSpPr>
        <p:spPr bwMode="auto">
          <a:xfrm>
            <a:off x="7816850" y="4071889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sp>
        <p:nvSpPr>
          <p:cNvPr id="57" name="AutoShape 12"/>
          <p:cNvSpPr>
            <a:spLocks noChangeArrowheads="1"/>
          </p:cNvSpPr>
          <p:nvPr/>
        </p:nvSpPr>
        <p:spPr bwMode="auto">
          <a:xfrm>
            <a:off x="7924800" y="5517232"/>
            <a:ext cx="781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cxnSp>
        <p:nvCxnSpPr>
          <p:cNvPr id="58" name="AutoShape 13"/>
          <p:cNvCxnSpPr>
            <a:cxnSpLocks noChangeShapeType="1"/>
            <a:stCxn id="54" idx="0"/>
            <a:endCxn id="56" idx="1"/>
          </p:cNvCxnSpPr>
          <p:nvPr/>
        </p:nvCxnSpPr>
        <p:spPr bwMode="auto">
          <a:xfrm flipV="1">
            <a:off x="7460439" y="4365577"/>
            <a:ext cx="356411" cy="4131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AutoShape 22"/>
          <p:cNvCxnSpPr>
            <a:cxnSpLocks noChangeShapeType="1"/>
            <a:stCxn id="55" idx="2"/>
            <a:endCxn id="56" idx="1"/>
          </p:cNvCxnSpPr>
          <p:nvPr/>
        </p:nvCxnSpPr>
        <p:spPr bwMode="auto">
          <a:xfrm>
            <a:off x="7249347" y="4120147"/>
            <a:ext cx="567503" cy="24543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AutoShape 25"/>
          <p:cNvSpPr>
            <a:spLocks noChangeArrowheads="1"/>
          </p:cNvSpPr>
          <p:nvPr/>
        </p:nvSpPr>
        <p:spPr bwMode="auto">
          <a:xfrm>
            <a:off x="5587881" y="4677091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連詞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61" name="AutoShape 26"/>
          <p:cNvCxnSpPr>
            <a:cxnSpLocks noChangeShapeType="1"/>
            <a:stCxn id="60" idx="3"/>
            <a:endCxn id="54" idx="1"/>
          </p:cNvCxnSpPr>
          <p:nvPr/>
        </p:nvCxnSpPr>
        <p:spPr bwMode="auto">
          <a:xfrm>
            <a:off x="6418143" y="5039835"/>
            <a:ext cx="333477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直線單箭頭接點 61"/>
          <p:cNvCxnSpPr>
            <a:endCxn id="55" idx="1"/>
          </p:cNvCxnSpPr>
          <p:nvPr/>
        </p:nvCxnSpPr>
        <p:spPr bwMode="auto">
          <a:xfrm>
            <a:off x="6411940" y="3856622"/>
            <a:ext cx="346075" cy="1587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246806" y="2360406"/>
            <a:ext cx="883476" cy="1385057"/>
          </a:xfrm>
          <a:prstGeom prst="bentConnector3">
            <a:avLst>
              <a:gd name="adj1" fmla="val 48215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語料無一致</a:t>
            </a:r>
            <a:endParaRPr lang="zh-TW" altLang="zh-TW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lvl="1" eaLnBrk="1" hangingPunct="1"/>
            <a:r>
              <a:rPr lang="zh-TW" altLang="zh-TW" smtClean="0"/>
              <a:t>有斷詞、一對一</a:t>
            </a:r>
          </a:p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</a:t>
            </a:r>
          </a:p>
          <a:p>
            <a:pPr lvl="1" eaLnBrk="1" hangingPunct="1"/>
            <a:r>
              <a:rPr lang="zh-TW" altLang="zh-TW" smtClean="0"/>
              <a:t>斷詞組</a:t>
            </a:r>
          </a:p>
          <a:p>
            <a:pPr lvl="1" eaLnBrk="1" hangingPunct="1"/>
            <a:r>
              <a:rPr lang="zh-TW" altLang="zh-TW" smtClean="0"/>
              <a:t>一對一</a:t>
            </a:r>
          </a:p>
          <a:p>
            <a:pPr eaLnBrk="1" hangingPunct="1"/>
            <a:r>
              <a:rPr lang="zh-TW" altLang="zh-TW" smtClean="0"/>
              <a:t>數位典藏</a:t>
            </a:r>
          </a:p>
          <a:p>
            <a:pPr lvl="1" eaLnBrk="1" hangingPunct="1"/>
            <a:r>
              <a:rPr lang="zh-TW" altLang="zh-TW" smtClean="0"/>
              <a:t>斷詞</a:t>
            </a:r>
          </a:p>
          <a:p>
            <a:pPr lvl="1" eaLnBrk="1" hangingPunct="1"/>
            <a:r>
              <a:rPr lang="zh-TW" altLang="zh-TW" smtClean="0"/>
              <a:t>部份字有漢字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3892550" y="1766888"/>
            <a:ext cx="4408488" cy="4540250"/>
            <a:chOff x="3050" y="1227"/>
            <a:chExt cx="3062" cy="3153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4100" y="3168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標字</a:t>
              </a: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5129" y="2642"/>
              <a:ext cx="983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050" y="2626"/>
              <a:ext cx="81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4059" y="3819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4100" y="193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3291" y="315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-5400000">
              <a:off x="5317" y="3143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5204" y="192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3178" y="1927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4059" y="1227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格式無仝</a:t>
            </a:r>
          </a:p>
          <a:p>
            <a:pPr lvl="1" eaLnBrk="1" hangingPunct="1"/>
            <a:r>
              <a:rPr lang="zh-TW" altLang="zh-TW" dirty="0" smtClean="0"/>
              <a:t>教育部辭典、典藏是斷詞</a:t>
            </a:r>
          </a:p>
          <a:p>
            <a:pPr lvl="1"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是斷詞組</a:t>
            </a:r>
          </a:p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典藏</a:t>
            </a:r>
            <a:r>
              <a:rPr lang="zh-TW" altLang="en-US" smtClean="0"/>
              <a:t>逐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en-US" altLang="zh-TW" smtClean="0"/>
              <a:t>thau5</a:t>
            </a:r>
            <a:r>
              <a:rPr lang="zh-TW" altLang="zh-TW" smtClean="0"/>
              <a:t>家有</a:t>
            </a:r>
            <a:r>
              <a:rPr lang="en-US" altLang="zh-TW" smtClean="0"/>
              <a:t>nng7-tshing1 khoo1</a:t>
            </a:r>
          </a:p>
          <a:p>
            <a:pPr lvl="1" eaLnBrk="1" hangingPunct="1"/>
            <a:r>
              <a:rPr lang="en-US" altLang="zh-TW" smtClean="0"/>
              <a:t>thau5-ke1 u2 nng7-tshing1 khoo1</a:t>
            </a:r>
          </a:p>
          <a:p>
            <a:pPr eaLnBrk="1" hangingPunct="1"/>
            <a:r>
              <a:rPr lang="zh-TW" altLang="zh-TW" smtClean="0"/>
              <a:t>希望得著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 </a:t>
            </a:r>
            <a:r>
              <a:rPr lang="zh-TW" altLang="zh-TW" smtClean="0"/>
              <a:t>有</a:t>
            </a:r>
            <a:r>
              <a:rPr lang="en-US" altLang="zh-TW" smtClean="0"/>
              <a:t>/u2 </a:t>
            </a:r>
            <a:r>
              <a:rPr lang="zh-TW" altLang="zh-TW" smtClean="0"/>
              <a:t>兩千</a:t>
            </a:r>
            <a:r>
              <a:rPr lang="en-US" altLang="zh-TW" smtClean="0"/>
              <a:t>/nng7-tshing1 </a:t>
            </a:r>
            <a:r>
              <a:rPr lang="zh-TW" altLang="zh-TW" smtClean="0"/>
              <a:t>箍</a:t>
            </a:r>
            <a:r>
              <a:rPr lang="en-US" altLang="zh-TW" smtClean="0"/>
              <a:t>/khoo1</a:t>
            </a:r>
          </a:p>
          <a:p>
            <a:pPr lvl="1" eaLnBrk="1" hangingPunct="1"/>
            <a:r>
              <a:rPr lang="zh-TW" altLang="zh-TW" smtClean="0"/>
              <a:t>有辭典會當揣字</a:t>
            </a:r>
          </a:p>
          <a:p>
            <a:pPr lvl="1" eaLnBrk="1" hangingPunct="1"/>
            <a:r>
              <a:rPr lang="zh-TW" altLang="zh-TW" smtClean="0"/>
              <a:t>有語言模型看機率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先確定斷詞的所在</a:t>
            </a:r>
            <a:endParaRPr lang="zh-TW" altLang="zh-TW"/>
          </a:p>
        </p:txBody>
      </p:sp>
      <p:sp>
        <p:nvSpPr>
          <p:cNvPr id="399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tau5</a:t>
            </a:r>
            <a:r>
              <a:rPr lang="zh-TW" altLang="zh-TW" dirty="0" smtClean="0"/>
              <a:t>家有</a:t>
            </a:r>
            <a:r>
              <a:rPr lang="en-US" altLang="zh-TW" dirty="0" smtClean="0"/>
              <a:t>nng7-tshing1 khoo1</a:t>
            </a:r>
          </a:p>
          <a:p>
            <a:pPr lvl="1" eaLnBrk="1" hangingPunct="1"/>
            <a:r>
              <a:rPr lang="zh-TW" altLang="zh-TW" dirty="0" smtClean="0"/>
              <a:t>斷詞結果：候選詞</a:t>
            </a:r>
          </a:p>
          <a:p>
            <a:pPr lvl="1" eaLnBrk="1" hangingPunct="1"/>
            <a:r>
              <a:rPr lang="en-US" altLang="zh-TW" dirty="0" smtClean="0"/>
              <a:t>thau5</a:t>
            </a:r>
            <a:r>
              <a:rPr lang="zh-TW" altLang="zh-TW" dirty="0" smtClean="0"/>
              <a:t>家</a:t>
            </a:r>
            <a:r>
              <a:rPr lang="en-US" altLang="zh-TW" dirty="0" smtClean="0"/>
              <a:t>/thau5-ke1</a:t>
            </a:r>
            <a:r>
              <a:rPr lang="zh-TW" altLang="zh-TW" dirty="0" smtClean="0"/>
              <a:t>：頭家</a:t>
            </a:r>
            <a:r>
              <a:rPr lang="en-US" altLang="zh-TW" dirty="0" smtClean="0"/>
              <a:t>/thau5-ke1</a:t>
            </a:r>
          </a:p>
          <a:p>
            <a:pPr lvl="1" eaLnBrk="1" hangingPunct="1"/>
            <a:r>
              <a:rPr lang="zh-TW" altLang="zh-TW" dirty="0" smtClean="0"/>
              <a:t>有</a:t>
            </a:r>
            <a:r>
              <a:rPr lang="en-US" altLang="zh-TW" dirty="0" smtClean="0"/>
              <a:t>/u2</a:t>
            </a:r>
            <a:r>
              <a:rPr lang="zh-TW" altLang="zh-TW" dirty="0" smtClean="0"/>
              <a:t>：有</a:t>
            </a:r>
            <a:r>
              <a:rPr lang="en-US" altLang="zh-TW" dirty="0" smtClean="0"/>
              <a:t>/u2</a:t>
            </a:r>
          </a:p>
          <a:p>
            <a:pPr lvl="1" eaLnBrk="1" hangingPunct="1"/>
            <a:r>
              <a:rPr lang="en-US" altLang="zh-TW" dirty="0" smtClean="0"/>
              <a:t>nng7-tshing1</a:t>
            </a:r>
            <a:r>
              <a:rPr lang="zh-TW" altLang="zh-TW" dirty="0" smtClean="0"/>
              <a:t>：兩千</a:t>
            </a:r>
            <a:r>
              <a:rPr lang="en-US" altLang="zh-TW" dirty="0" smtClean="0"/>
              <a:t>/nng7-tshing1</a:t>
            </a:r>
            <a:r>
              <a:rPr lang="zh-TW" altLang="zh-TW" dirty="0" smtClean="0"/>
              <a:t>、卵清</a:t>
            </a:r>
            <a:r>
              <a:rPr lang="en-US" altLang="zh-TW" dirty="0" smtClean="0"/>
              <a:t>/nng7-tshing1</a:t>
            </a:r>
          </a:p>
          <a:p>
            <a:pPr lvl="1" eaLnBrk="1" hangingPunct="1"/>
            <a:r>
              <a:rPr lang="en-US" altLang="zh-TW" dirty="0" smtClean="0"/>
              <a:t>khoo1/khoo1</a:t>
            </a:r>
            <a:r>
              <a:rPr lang="zh-TW" altLang="zh-TW" dirty="0" smtClean="0"/>
              <a:t>：呼</a:t>
            </a:r>
            <a:r>
              <a:rPr lang="en-US" altLang="zh-TW" dirty="0" smtClean="0"/>
              <a:t>/khoo1</a:t>
            </a:r>
            <a:r>
              <a:rPr lang="zh-TW" altLang="zh-TW" dirty="0" smtClean="0"/>
              <a:t>、可</a:t>
            </a:r>
            <a:r>
              <a:rPr lang="en-US" altLang="zh-TW" dirty="0" smtClean="0"/>
              <a:t>/khoo1</a:t>
            </a:r>
            <a:r>
              <a:rPr lang="zh-TW" altLang="zh-TW" dirty="0" smtClean="0"/>
              <a:t>、箍</a:t>
            </a:r>
            <a:r>
              <a:rPr lang="en-US" altLang="zh-TW" dirty="0" smtClean="0"/>
              <a:t>/khoo1</a:t>
            </a:r>
          </a:p>
        </p:txBody>
      </p:sp>
      <p:cxnSp>
        <p:nvCxnSpPr>
          <p:cNvPr id="39940" name="AutoShape 3"/>
          <p:cNvCxnSpPr>
            <a:cxnSpLocks noChangeShapeType="1"/>
            <a:stCxn id="39941" idx="3"/>
            <a:endCxn id="39944" idx="1"/>
          </p:cNvCxnSpPr>
          <p:nvPr/>
        </p:nvCxnSpPr>
        <p:spPr bwMode="auto">
          <a:xfrm>
            <a:off x="1843088" y="6412707"/>
            <a:ext cx="488915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304800" y="6151563"/>
            <a:ext cx="153828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輸入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39942" name="AutoShape 5"/>
          <p:cNvSpPr>
            <a:spLocks noChangeArrowheads="1"/>
          </p:cNvSpPr>
          <p:nvPr/>
        </p:nvSpPr>
        <p:spPr bwMode="auto">
          <a:xfrm>
            <a:off x="4384443" y="6037263"/>
            <a:ext cx="1893888" cy="7508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維特比（</a:t>
            </a:r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Viterbi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）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評分</a:t>
            </a:r>
          </a:p>
        </p:txBody>
      </p:sp>
      <p:sp>
        <p:nvSpPr>
          <p:cNvPr id="39943" name="AutoShape 6"/>
          <p:cNvSpPr>
            <a:spLocks noChangeArrowheads="1"/>
          </p:cNvSpPr>
          <p:nvPr/>
        </p:nvSpPr>
        <p:spPr bwMode="auto">
          <a:xfrm>
            <a:off x="2713038" y="5280025"/>
            <a:ext cx="11747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語言模型</a:t>
            </a:r>
          </a:p>
        </p:txBody>
      </p:sp>
      <p:sp>
        <p:nvSpPr>
          <p:cNvPr id="39944" name="AutoShape 7"/>
          <p:cNvSpPr>
            <a:spLocks noChangeArrowheads="1"/>
          </p:cNvSpPr>
          <p:nvPr/>
        </p:nvSpPr>
        <p:spPr bwMode="auto">
          <a:xfrm>
            <a:off x="6732240" y="6151563"/>
            <a:ext cx="1594199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一對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一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39945" name="AutoShape 8"/>
          <p:cNvCxnSpPr>
            <a:cxnSpLocks noChangeShapeType="1"/>
            <a:stCxn id="39943" idx="3"/>
            <a:endCxn id="39942" idx="0"/>
          </p:cNvCxnSpPr>
          <p:nvPr/>
        </p:nvCxnSpPr>
        <p:spPr bwMode="auto">
          <a:xfrm>
            <a:off x="3887788" y="5541169"/>
            <a:ext cx="1443599" cy="496094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6" name="AutoShape 9"/>
          <p:cNvSpPr>
            <a:spLocks noChangeArrowheads="1"/>
          </p:cNvSpPr>
          <p:nvPr/>
        </p:nvSpPr>
        <p:spPr bwMode="auto">
          <a:xfrm>
            <a:off x="2296997" y="6035675"/>
            <a:ext cx="1633537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查辭典做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1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5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59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011613" y="4316413"/>
            <a:ext cx="71913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zh-TW" dirty="0" smtClean="0"/>
              <a:t>網路頂的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若有法度</a:t>
            </a:r>
            <a:r>
              <a:rPr lang="zh-TW" altLang="en-US" dirty="0" smtClean="0"/>
              <a:t>共華語</a:t>
            </a:r>
            <a:r>
              <a:rPr lang="zh-TW" altLang="zh-TW" dirty="0" smtClean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會使配合語音合成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本論文針對</a:t>
            </a:r>
            <a:r>
              <a:rPr lang="zh-TW" altLang="en-US" dirty="0"/>
              <a:t>華語翻譯到其他</a:t>
            </a:r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針對翻譯</a:t>
            </a:r>
            <a:r>
              <a:rPr lang="zh-TW" altLang="en-US" dirty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幾十萬句以下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－百萬句以上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閩南語語料只有四十萬句</a:t>
            </a:r>
          </a:p>
          <a:p>
            <a:pPr lvl="1" eaLnBrk="1" hangingPunct="1"/>
            <a:r>
              <a:rPr lang="zh-TW" altLang="zh-TW" dirty="0" smtClean="0"/>
              <a:t>對網路頂收集</a:t>
            </a:r>
          </a:p>
          <a:p>
            <a:pPr lvl="1" eaLnBrk="1" hangingPunct="1"/>
            <a:r>
              <a:rPr lang="zh-TW" altLang="zh-TW" dirty="0" smtClean="0"/>
              <a:t>希望超過百萬句</a:t>
            </a:r>
          </a:p>
          <a:p>
            <a:pPr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閩南語漢羅</a:t>
            </a:r>
          </a:p>
          <a:p>
            <a:pPr lvl="2" eaLnBrk="1" hangingPunct="1"/>
            <a:r>
              <a:rPr lang="en-US" altLang="zh-TW" dirty="0" err="1" smtClean="0"/>
              <a:t>Tī</a:t>
            </a:r>
            <a:r>
              <a:rPr lang="en-US" altLang="zh-TW" dirty="0" smtClean="0"/>
              <a:t> 1997</a:t>
            </a:r>
            <a:r>
              <a:rPr lang="zh-TW" altLang="zh-TW" dirty="0" smtClean="0"/>
              <a:t>年</a:t>
            </a:r>
            <a:r>
              <a:rPr lang="en-US" altLang="zh-TW" dirty="0" smtClean="0"/>
              <a:t>ê</a:t>
            </a:r>
            <a:r>
              <a:rPr lang="zh-TW" altLang="zh-TW" dirty="0" smtClean="0"/>
              <a:t>生活營了後</a:t>
            </a:r>
          </a:p>
          <a:p>
            <a:pPr lvl="1" eaLnBrk="1" hangingPunct="1"/>
            <a:r>
              <a:rPr lang="zh-TW" altLang="zh-TW" dirty="0" smtClean="0"/>
              <a:t>閩南語漢羅、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翻譯平行語料</a:t>
            </a:r>
          </a:p>
          <a:p>
            <a:pPr lvl="2" eaLnBrk="1" hangingPunct="1"/>
            <a:r>
              <a:rPr lang="en-US" altLang="zh-TW" dirty="0" err="1" smtClean="0"/>
              <a:t>Siá</a:t>
            </a:r>
            <a:r>
              <a:rPr lang="en-US" altLang="zh-TW" dirty="0" smtClean="0"/>
              <a:t>ⁿ-mih</a:t>
            </a:r>
            <a:r>
              <a:rPr lang="zh-TW" altLang="zh-TW" dirty="0" smtClean="0"/>
              <a:t>是自由</a:t>
            </a:r>
            <a:r>
              <a:rPr lang="en-US" altLang="zh-TW" dirty="0" smtClean="0"/>
              <a:t>? //</a:t>
            </a:r>
            <a:r>
              <a:rPr lang="zh-TW" altLang="zh-TW" dirty="0" smtClean="0"/>
              <a:t>什麼是自由？</a:t>
            </a:r>
          </a:p>
          <a:p>
            <a:pPr lvl="1" eaLnBrk="1" hangingPunct="1"/>
            <a:r>
              <a:rPr lang="zh-TW" altLang="zh-TW" dirty="0" smtClean="0"/>
              <a:t>閩南語漢羅、全羅</a:t>
            </a:r>
          </a:p>
          <a:p>
            <a:pPr lvl="2" eaLnBrk="1" hangingPunct="1"/>
            <a:r>
              <a:rPr lang="zh-TW" altLang="zh-TW" dirty="0" smtClean="0"/>
              <a:t>花若離枝隨蔫去</a:t>
            </a:r>
            <a:r>
              <a:rPr lang="en-US" altLang="zh-TW" dirty="0" smtClean="0"/>
              <a:t>//Hue </a:t>
            </a:r>
            <a:r>
              <a:rPr lang="en-US" altLang="zh-TW" dirty="0" err="1" smtClean="0"/>
              <a:t>nā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lī</a:t>
            </a:r>
            <a:r>
              <a:rPr lang="en-US" altLang="zh-TW" dirty="0" smtClean="0"/>
              <a:t> Ki </a:t>
            </a:r>
            <a:r>
              <a:rPr lang="en-US" altLang="zh-TW" dirty="0" err="1" smtClean="0"/>
              <a:t>suî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lian-khì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49155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49156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49158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49159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49163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49164" name="AutoShape 12"/>
          <p:cNvCxnSpPr>
            <a:cxnSpLocks noChangeShapeType="1"/>
            <a:stCxn id="49174" idx="1"/>
            <a:endCxn id="49175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5" name="AutoShape 13"/>
          <p:cNvCxnSpPr>
            <a:cxnSpLocks noChangeShapeType="1"/>
            <a:stCxn id="49175" idx="0"/>
            <a:endCxn id="49160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6" name="AutoShape 17"/>
          <p:cNvCxnSpPr>
            <a:cxnSpLocks noChangeShapeType="1"/>
            <a:stCxn id="49155" idx="3"/>
            <a:endCxn id="49156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7" name="AutoShape 18"/>
          <p:cNvCxnSpPr>
            <a:cxnSpLocks noChangeShapeType="1"/>
            <a:stCxn id="49156" idx="3"/>
            <a:endCxn id="49157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8" name="AutoShape 19"/>
          <p:cNvCxnSpPr>
            <a:cxnSpLocks noChangeShapeType="1"/>
            <a:stCxn id="49157" idx="2"/>
            <a:endCxn id="49158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9" name="AutoShape 20"/>
          <p:cNvCxnSpPr>
            <a:cxnSpLocks noChangeShapeType="1"/>
            <a:stCxn id="49158" idx="2"/>
            <a:endCxn id="49159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0" name="AutoShape 22"/>
          <p:cNvCxnSpPr>
            <a:cxnSpLocks noChangeShapeType="1"/>
            <a:stCxn id="49175" idx="1"/>
            <a:endCxn id="49163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1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49172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49173" name="AutoShape 25"/>
          <p:cNvCxnSpPr>
            <a:cxnSpLocks noChangeShapeType="1"/>
            <a:endCxn id="49155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4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49175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9176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49177" name="AutoShape 29"/>
          <p:cNvCxnSpPr>
            <a:cxnSpLocks noChangeShapeType="1"/>
            <a:stCxn id="49159" idx="2"/>
            <a:endCxn id="49174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8" name="AutoShape 30"/>
          <p:cNvCxnSpPr>
            <a:cxnSpLocks noChangeShapeType="1"/>
            <a:stCxn id="49174" idx="0"/>
            <a:endCxn id="49176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9" name="AutoShape 31"/>
          <p:cNvCxnSpPr>
            <a:cxnSpLocks noChangeShapeType="1"/>
            <a:stCxn id="49163" idx="0"/>
            <a:endCxn id="49160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80" name="AutoShape 32"/>
          <p:cNvCxnSpPr>
            <a:cxnSpLocks noChangeShapeType="1"/>
            <a:stCxn id="49176" idx="1"/>
            <a:endCxn id="49160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 smtClean="0"/>
              <a:t>因為閩南語華語有可能濫做伙，愛定義分類標準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以閩南語為主，會當接受華語詞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/>
              <a:t>聽人講 </a:t>
            </a:r>
            <a:r>
              <a:rPr lang="en-US" altLang="zh-TW" dirty="0" err="1"/>
              <a:t>khah</a:t>
            </a:r>
            <a:r>
              <a:rPr lang="en-US" altLang="zh-TW" dirty="0"/>
              <a:t> </a:t>
            </a:r>
            <a:r>
              <a:rPr lang="zh-TW" altLang="en-US" dirty="0"/>
              <a:t>早有出現過</a:t>
            </a:r>
            <a:r>
              <a:rPr lang="en-US" altLang="zh-TW" dirty="0"/>
              <a:t>『</a:t>
            </a:r>
            <a:r>
              <a:rPr lang="zh-TW" altLang="en-US" dirty="0"/>
              <a:t>小蜜蜂</a:t>
            </a:r>
            <a:r>
              <a:rPr lang="en-US" altLang="zh-TW" dirty="0"/>
              <a:t>』</a:t>
            </a:r>
          </a:p>
          <a:p>
            <a:pPr lvl="2">
              <a:defRPr/>
            </a:pPr>
            <a:r>
              <a:rPr lang="zh-TW" altLang="en-US" dirty="0"/>
              <a:t>我 </a:t>
            </a:r>
            <a:r>
              <a:rPr lang="en-US" altLang="zh-TW" dirty="0" err="1"/>
              <a:t>beh</a:t>
            </a:r>
            <a:r>
              <a:rPr lang="en-US" altLang="zh-TW" dirty="0"/>
              <a:t> </a:t>
            </a:r>
            <a:r>
              <a:rPr lang="en-US" altLang="zh-TW" dirty="0" err="1"/>
              <a:t>tńg</a:t>
            </a:r>
            <a:r>
              <a:rPr lang="en-US" altLang="zh-TW" dirty="0"/>
              <a:t> </a:t>
            </a:r>
            <a:r>
              <a:rPr lang="zh-TW" altLang="en-US" dirty="0"/>
              <a:t>來種作 </a:t>
            </a:r>
            <a:r>
              <a:rPr lang="en-US" altLang="zh-TW" dirty="0"/>
              <a:t>! ── </a:t>
            </a:r>
            <a:r>
              <a:rPr lang="zh-TW" altLang="en-US" dirty="0"/>
              <a:t>記 </a:t>
            </a:r>
            <a:r>
              <a:rPr lang="en-US" altLang="zh-TW" dirty="0"/>
              <a:t>0312 </a:t>
            </a:r>
            <a:r>
              <a:rPr lang="en-US" altLang="zh-TW" dirty="0" err="1"/>
              <a:t>Truku</a:t>
            </a:r>
            <a:r>
              <a:rPr lang="en-US" altLang="zh-TW" dirty="0"/>
              <a:t> </a:t>
            </a:r>
            <a:r>
              <a:rPr lang="zh-TW" altLang="en-US" dirty="0"/>
              <a:t>反亞泥 </a:t>
            </a:r>
            <a:r>
              <a:rPr lang="en-US" altLang="zh-TW" dirty="0"/>
              <a:t>‧ </a:t>
            </a:r>
            <a:r>
              <a:rPr lang="zh-TW" altLang="en-US" dirty="0"/>
              <a:t>還我土地運動</a:t>
            </a:r>
          </a:p>
          <a:p>
            <a:pPr lvl="2">
              <a:defRPr/>
            </a:pPr>
            <a:r>
              <a:rPr lang="zh-TW" altLang="en-US" dirty="0"/>
              <a:t>有台灣味 </a:t>
            </a:r>
            <a:r>
              <a:rPr lang="en-US" altLang="zh-TW" dirty="0"/>
              <a:t>ê </a:t>
            </a:r>
            <a:r>
              <a:rPr lang="zh-TW" altLang="en-US" dirty="0"/>
              <a:t>繪本──</a:t>
            </a:r>
            <a:r>
              <a:rPr lang="en-US" altLang="zh-TW" dirty="0"/>
              <a:t>《</a:t>
            </a:r>
            <a:r>
              <a:rPr lang="zh-TW" altLang="en-US" dirty="0"/>
              <a:t>我和我的腳踏車</a:t>
            </a:r>
            <a:r>
              <a:rPr lang="en-US" altLang="zh-TW" dirty="0"/>
              <a:t>》 </a:t>
            </a:r>
            <a:r>
              <a:rPr lang="en-US" altLang="zh-TW" dirty="0" smtClean="0"/>
              <a:t>.</a:t>
            </a:r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有完整華語句就算是華語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華語閩南語攏通的算華語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「 </a:t>
            </a:r>
            <a:r>
              <a:rPr lang="zh-TW" altLang="en-US" dirty="0"/>
              <a:t>糟了 ，是工地火燒厝， 緊轉去打 火 ！ 」建設公司 的 工地主任 從手機接到消息，通話結束後就帶著那群混混先離開了。</a:t>
            </a:r>
          </a:p>
          <a:p>
            <a:pPr lvl="2">
              <a:defRPr/>
            </a:pPr>
            <a:r>
              <a:rPr lang="en-US" altLang="zh-TW" dirty="0"/>
              <a:t>『</a:t>
            </a:r>
            <a:r>
              <a:rPr lang="zh-TW" altLang="en-US" dirty="0"/>
              <a:t>聽說妳最近遇到什麼問題 </a:t>
            </a:r>
            <a:r>
              <a:rPr lang="en-US" altLang="zh-TW" dirty="0"/>
              <a:t>, </a:t>
            </a:r>
            <a:r>
              <a:rPr lang="zh-TW" altLang="en-US" dirty="0"/>
              <a:t>是不是 </a:t>
            </a:r>
            <a:r>
              <a:rPr lang="en-US" altLang="zh-TW" dirty="0"/>
              <a:t>? </a:t>
            </a:r>
            <a:r>
              <a:rPr lang="zh-TW" altLang="en-US" dirty="0"/>
              <a:t>怎麼了 </a:t>
            </a:r>
            <a:r>
              <a:rPr lang="en-US" altLang="zh-TW" dirty="0"/>
              <a:t>? 』</a:t>
            </a:r>
            <a:r>
              <a:rPr lang="zh-TW" altLang="en-US" dirty="0"/>
              <a:t>好性地 </a:t>
            </a:r>
            <a:r>
              <a:rPr lang="en-US" altLang="zh-TW" dirty="0"/>
              <a:t>ê QA </a:t>
            </a:r>
            <a:r>
              <a:rPr lang="zh-TW" altLang="en-US" dirty="0"/>
              <a:t>繼續問</a:t>
            </a:r>
            <a:r>
              <a:rPr lang="en-US" altLang="zh-TW" dirty="0"/>
              <a:t>--</a:t>
            </a:r>
            <a:r>
              <a:rPr lang="zh-TW" altLang="en-US" dirty="0"/>
              <a:t>落</a:t>
            </a:r>
            <a:r>
              <a:rPr lang="en-US" altLang="zh-TW" dirty="0"/>
              <a:t>-</a:t>
            </a:r>
            <a:r>
              <a:rPr lang="zh-TW" altLang="en-US" dirty="0"/>
              <a:t>去 </a:t>
            </a:r>
            <a:r>
              <a:rPr lang="en-US" altLang="zh-TW" dirty="0"/>
              <a:t>.</a:t>
            </a:r>
          </a:p>
          <a:p>
            <a:pPr lvl="2">
              <a:defRPr/>
            </a:pPr>
            <a:r>
              <a:rPr lang="zh-TW" altLang="en-US" dirty="0"/>
              <a:t>去越南胡志明市 </a:t>
            </a:r>
            <a:r>
              <a:rPr lang="en-US" altLang="zh-TW" dirty="0"/>
              <a:t>4 </a:t>
            </a:r>
            <a:r>
              <a:rPr lang="zh-TW" altLang="en-US" dirty="0"/>
              <a:t>工／越南胡志明市四日行 </a:t>
            </a:r>
            <a:r>
              <a:rPr lang="en-US" altLang="zh-TW" dirty="0"/>
              <a:t>@</a:t>
            </a:r>
            <a:r>
              <a:rPr lang="en-US" altLang="zh-TW" dirty="0" err="1"/>
              <a:t>Gio̍</a:t>
            </a:r>
            <a:r>
              <a:rPr lang="en-US" altLang="zh-TW" dirty="0" err="1" smtClean="0"/>
              <a:t>k-hōng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 smtClean="0"/>
              <a:t>早判斷語言的研究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對象是歐洲非洲話為主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華語有誠濟公家的共同詞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無適合用佇分閩南語華語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揣閩南語特徵詞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15000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揣頭前</a:t>
            </a:r>
            <a:r>
              <a:rPr lang="en-US" altLang="zh-TW" dirty="0" smtClean="0"/>
              <a:t>7000</a:t>
            </a:r>
            <a:r>
              <a:rPr lang="zh-TW" altLang="en-US" dirty="0" smtClean="0"/>
              <a:t>个無出現佇對方</a:t>
            </a:r>
            <a:r>
              <a:rPr lang="en-US" altLang="zh-TW" dirty="0" smtClean="0"/>
              <a:t>15000</a:t>
            </a:r>
            <a:r>
              <a:rPr lang="zh-TW" altLang="en-US" dirty="0" smtClean="0"/>
              <a:t>內的定用詞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就揣出閩南語</a:t>
            </a:r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華語嘛用</a:t>
            </a:r>
            <a:r>
              <a:rPr lang="zh-TW" altLang="zh-TW" dirty="0"/>
              <a:t>仝</a:t>
            </a:r>
            <a:r>
              <a:rPr lang="zh-TW" altLang="zh-TW" dirty="0" smtClean="0"/>
              <a:t>款</a:t>
            </a:r>
            <a:r>
              <a:rPr lang="zh-TW" altLang="en-US" dirty="0" smtClean="0"/>
              <a:t>的方法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語料來源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新聞語料庫、教育部辭典、數位典藏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中研院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萬字平衡語料庫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連紲分數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7000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53252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533316"/>
              </p:ext>
            </p:extLst>
          </p:nvPr>
        </p:nvGraphicFramePr>
        <p:xfrm>
          <a:off x="2699792" y="1916832"/>
          <a:ext cx="61976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6" r:id="rId4" imgW="6194073" imgH="4163929" progId="Excel.Chart.8">
                  <p:embed/>
                </p:oleObj>
              </mc:Choice>
              <mc:Fallback>
                <p:oleObj r:id="rId4" imgW="6194073" imgH="4163929" progId="Excel.Chart.8">
                  <p:embed/>
                  <p:pic>
                    <p:nvPicPr>
                      <p:cNvPr id="0" name="圖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916832"/>
                        <a:ext cx="61976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斷詞效果影響著翻譯效果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詞</a:t>
            </a:r>
            <a:r>
              <a:rPr lang="zh-TW" altLang="en-US" dirty="0" smtClean="0"/>
              <a:t>性斷詞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閩南語</a:t>
            </a:r>
            <a:r>
              <a:rPr lang="zh-TW" altLang="en-US" dirty="0" smtClean="0"/>
              <a:t>剖析器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我佮伊欲來去食飯</a:t>
            </a:r>
            <a:endParaRPr lang="en-US" altLang="zh-TW" dirty="0" smtClean="0"/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需要人工校對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訓練語料改</a:t>
            </a:r>
            <a:r>
              <a:rPr lang="zh-TW" altLang="en-US" dirty="0"/>
              <a:t>錯字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</a:t>
            </a:r>
            <a:r>
              <a:rPr lang="zh-TW" altLang="en-US" dirty="0"/>
              <a:t>原始語料</a:t>
            </a:r>
            <a:r>
              <a:rPr lang="zh-TW" altLang="en-US" dirty="0" smtClean="0"/>
              <a:t>佮校對語料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訓練翻譯模型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減少人工校對負擔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927400" y="5919791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412358" y="4547113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2"/>
            <a:endCxn id="5" idx="0"/>
          </p:cNvCxnSpPr>
          <p:nvPr/>
        </p:nvCxnSpPr>
        <p:spPr bwMode="auto">
          <a:xfrm>
            <a:off x="7561864" y="5212545"/>
            <a:ext cx="1" cy="70724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920198" y="4462134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5681287" y="4836619"/>
            <a:ext cx="1238911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624499" y="4838060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412358" y="590730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 flipV="1">
            <a:off x="5681287" y="6196808"/>
            <a:ext cx="1246113" cy="124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925853" y="1872942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三个模型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分數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</a:t>
            </a:r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背景知識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發展</a:t>
            </a:r>
            <a:r>
              <a:rPr lang="zh-TW" altLang="en-US" dirty="0"/>
              <a:t>佮</a:t>
            </a: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這馬母語電視劇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</a:t>
            </a:r>
            <a:r>
              <a:rPr lang="zh-TW" altLang="en-US" dirty="0"/>
              <a:t>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母語發音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第七節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眉角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實作眉角</a:t>
            </a:r>
            <a:endParaRPr lang="zh-TW" altLang="zh-TW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先莫用原本的斷詞資訊</a:t>
            </a:r>
          </a:p>
          <a:p>
            <a:pPr lvl="1" eaLnBrk="1" hangingPunct="1"/>
            <a:r>
              <a:rPr lang="zh-TW" altLang="zh-TW" dirty="0" smtClean="0"/>
              <a:t>若一个詞有佇辭典</a:t>
            </a:r>
          </a:p>
          <a:p>
            <a:pPr lvl="2" eaLnBrk="1" hangingPunct="1"/>
            <a:r>
              <a:rPr lang="zh-TW" altLang="zh-TW" dirty="0" smtClean="0"/>
              <a:t>斷的資訊會佮原本仝款</a:t>
            </a:r>
          </a:p>
          <a:p>
            <a:pPr lvl="1" eaLnBrk="1" hangingPunct="1"/>
            <a:r>
              <a:rPr lang="zh-TW" altLang="zh-TW" dirty="0" smtClean="0"/>
              <a:t>若無佇辭典</a:t>
            </a:r>
          </a:p>
          <a:p>
            <a:pPr lvl="2" eaLnBrk="1" hangingPunct="1"/>
            <a:r>
              <a:rPr lang="zh-TW" altLang="zh-TW" dirty="0" smtClean="0"/>
              <a:t>原本就需要一字一字查</a:t>
            </a:r>
          </a:p>
          <a:p>
            <a:pPr lvl="1" eaLnBrk="1" hangingPunct="1"/>
            <a:r>
              <a:rPr lang="zh-TW" altLang="zh-TW" dirty="0" smtClean="0"/>
              <a:t>有的文章內底有漢字</a:t>
            </a:r>
          </a:p>
          <a:p>
            <a:pPr lvl="2" eaLnBrk="1" hangingPunct="1"/>
            <a:r>
              <a:rPr lang="zh-TW" altLang="zh-TW" dirty="0" smtClean="0"/>
              <a:t>一个漢字一个詞</a:t>
            </a:r>
          </a:p>
          <a:p>
            <a:pPr eaLnBrk="1" hangingPunct="1"/>
            <a:r>
              <a:rPr lang="zh-TW" altLang="zh-TW" dirty="0" smtClean="0"/>
              <a:t>上尾閣照原本的斷詞斷</a:t>
            </a:r>
          </a:p>
          <a:p>
            <a:pPr lvl="1" eaLnBrk="1" hangingPunct="1"/>
            <a:r>
              <a:rPr lang="en-US" altLang="zh-TW" dirty="0" smtClean="0"/>
              <a:t>i1 ti7 tsiah8-png7-thiann1</a:t>
            </a:r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食飯</a:t>
            </a:r>
            <a:r>
              <a:rPr lang="en-US" altLang="zh-TW" dirty="0" smtClean="0"/>
              <a:t>tsiah8-png7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食飯廳</a:t>
            </a:r>
            <a:r>
              <a:rPr lang="en-US" altLang="zh-TW" dirty="0" smtClean="0"/>
              <a:t>tsiah8-png7-thiann1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88569"/>
              </p:ext>
            </p:extLst>
          </p:nvPr>
        </p:nvGraphicFramePr>
        <p:xfrm>
          <a:off x="395536" y="1916832"/>
          <a:ext cx="8352928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79984" y="47534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註：全羅攏有斷詞資訊</a:t>
            </a:r>
            <a:endParaRPr lang="zh-TW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</a:t>
            </a:r>
            <a:r>
              <a:rPr lang="zh-TW" altLang="en-US" dirty="0" smtClean="0"/>
              <a:t>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</a:t>
            </a:r>
            <a:r>
              <a:rPr lang="zh-TW" altLang="zh-TW" dirty="0" smtClean="0"/>
              <a:t>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</a:t>
            </a:r>
            <a:r>
              <a:rPr lang="zh-TW" altLang="zh-TW" dirty="0" smtClean="0"/>
              <a:t>全</a:t>
            </a:r>
            <a:r>
              <a:rPr lang="zh-TW" altLang="zh-TW" dirty="0" smtClean="0"/>
              <a:t>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補起哩的</a:t>
            </a:r>
          </a:p>
          <a:p>
            <a:pPr eaLnBrk="1" hangingPunct="1">
              <a:defRPr/>
            </a:pPr>
            <a:r>
              <a:rPr lang="zh-TW" altLang="zh-TW" dirty="0" smtClean="0"/>
              <a:t>罕</a:t>
            </a:r>
            <a:r>
              <a:rPr lang="zh-TW" altLang="zh-TW" dirty="0" smtClean="0"/>
              <a:t>得調整語</a:t>
            </a:r>
            <a:r>
              <a:rPr lang="zh-TW" altLang="en-US" dirty="0" smtClean="0"/>
              <a:t>詞</a:t>
            </a:r>
            <a:r>
              <a:rPr lang="zh-TW" altLang="zh-TW" dirty="0" smtClean="0"/>
              <a:t>先後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</a:t>
            </a:r>
            <a:r>
              <a:rPr lang="zh-TW" altLang="en-US" dirty="0"/>
              <a:t>現代</a:t>
            </a:r>
            <a:r>
              <a:rPr lang="zh-TW" altLang="en-US" dirty="0" smtClean="0"/>
              <a:t>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</a:t>
            </a:r>
            <a:r>
              <a:rPr lang="zh-TW" altLang="zh-TW" dirty="0" smtClean="0"/>
              <a:t>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</a:t>
            </a:r>
            <a:r>
              <a:rPr lang="zh-TW" altLang="zh-TW" dirty="0" smtClean="0"/>
              <a:t>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資料攏是一對一</a:t>
            </a:r>
          </a:p>
          <a:p>
            <a:pPr lvl="1" eaLnBrk="1" hangingPunct="1">
              <a:defRPr/>
            </a:pPr>
            <a:r>
              <a:rPr lang="zh-TW" altLang="zh-TW" dirty="0" smtClean="0"/>
              <a:t>音標有斷</a:t>
            </a:r>
            <a:r>
              <a:rPr lang="zh-TW" altLang="zh-TW" dirty="0" smtClean="0"/>
              <a:t>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</a:t>
            </a:r>
            <a:r>
              <a:rPr lang="zh-TW" altLang="en-US" dirty="0" smtClean="0"/>
              <a:t>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</a:t>
            </a:r>
            <a:r>
              <a:rPr lang="zh-TW" altLang="zh-TW" dirty="0" smtClean="0"/>
              <a:t>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</a:t>
            </a:r>
            <a:r>
              <a:rPr lang="zh-TW" altLang="zh-TW" dirty="0" smtClean="0"/>
              <a:t>臺灣文學館</a:t>
            </a:r>
            <a:r>
              <a:rPr lang="zh-TW" altLang="zh-TW" dirty="0" smtClean="0"/>
              <a:t>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</a:t>
            </a:r>
            <a:r>
              <a:rPr lang="zh-TW" altLang="zh-TW" dirty="0" smtClean="0"/>
              <a:t>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</a:t>
            </a:r>
            <a:r>
              <a:rPr lang="zh-TW" altLang="zh-TW" dirty="0" smtClean="0"/>
              <a:t>劇本全羅內底有</a:t>
            </a:r>
            <a:r>
              <a:rPr lang="zh-TW" altLang="zh-TW" dirty="0" smtClean="0"/>
              <a:t>漢字</a:t>
            </a:r>
            <a:endParaRPr lang="zh-TW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9164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29804</TotalTime>
  <Words>4065</Words>
  <Application>Microsoft Office PowerPoint</Application>
  <PresentationFormat>如螢幕大小 (4:3)</PresentationFormat>
  <Paragraphs>1005</Paragraphs>
  <Slides>66</Slides>
  <Notes>58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68" baseType="lpstr">
      <vt:lpstr>壁窗</vt:lpstr>
      <vt:lpstr>Microsoft Excel 圖表</vt:lpstr>
      <vt:lpstr>華話和各漢語翻譯初探 用臺灣閩南語示範</vt:lpstr>
      <vt:lpstr>目錄</vt:lpstr>
      <vt:lpstr>第一節：研究介紹</vt:lpstr>
      <vt:lpstr>研究方向</vt:lpstr>
      <vt:lpstr>第二節：背景知識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上長詞優先斷詞方法</vt:lpstr>
      <vt:lpstr>上長詞優先斷詞範例</vt:lpstr>
      <vt:lpstr>翻譯模型</vt:lpstr>
      <vt:lpstr>對齊模型介紹</vt:lpstr>
      <vt:lpstr>對齊模型範例</vt:lpstr>
      <vt:lpstr>語言模型介紹</vt:lpstr>
      <vt:lpstr>語言模型範例</vt:lpstr>
      <vt:lpstr>BLEU評分</vt:lpstr>
      <vt:lpstr>第三節：語料樣式探討</vt:lpstr>
      <vt:lpstr>原始斷詞組語料</vt:lpstr>
      <vt:lpstr>未知詞問題</vt:lpstr>
      <vt:lpstr>斷字翻譯</vt:lpstr>
      <vt:lpstr>未知詞另外翻譯</vt:lpstr>
      <vt:lpstr>拄好長度斷詞</vt:lpstr>
      <vt:lpstr>比較結果</vt:lpstr>
      <vt:lpstr>小結</vt:lpstr>
      <vt:lpstr>第四節：語料整理</vt:lpstr>
      <vt:lpstr>加語料後系統</vt:lpstr>
      <vt:lpstr>語料無一致</vt:lpstr>
      <vt:lpstr>新聞語料庫斷詞</vt:lpstr>
      <vt:lpstr>數位典藏標漢字</vt:lpstr>
      <vt:lpstr>先確定斷詞的所在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第五節：語言分類</vt:lpstr>
      <vt:lpstr>累積網路語料</vt:lpstr>
      <vt:lpstr>累積網路語料</vt:lpstr>
      <vt:lpstr>語言分類標準</vt:lpstr>
      <vt:lpstr>判斷語言</vt:lpstr>
      <vt:lpstr>特徵詞</vt:lpstr>
      <vt:lpstr>判斷語言</vt:lpstr>
      <vt:lpstr>語言分類實驗結果</vt:lpstr>
      <vt:lpstr>第六節：結論佮未來發展</vt:lpstr>
      <vt:lpstr>發展佮結論</vt:lpstr>
      <vt:lpstr>第七節：參考文獻</vt:lpstr>
      <vt:lpstr>眉角</vt:lpstr>
      <vt:lpstr>漢羅全羅對齊</vt:lpstr>
      <vt:lpstr>找候選詞</vt:lpstr>
      <vt:lpstr>實作眉角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1340</cp:revision>
  <cp:lastPrinted>2013-07-08T01:55:56Z</cp:lastPrinted>
  <dcterms:created xsi:type="dcterms:W3CDTF">2008-11-09T17:03:56Z</dcterms:created>
  <dcterms:modified xsi:type="dcterms:W3CDTF">2014-09-13T05:24:59Z</dcterms:modified>
</cp:coreProperties>
</file>