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3"/>
  </p:notesMasterIdLst>
  <p:handoutMasterIdLst>
    <p:handoutMasterId r:id="rId8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06" r:id="rId21"/>
    <p:sldId id="489" r:id="rId22"/>
    <p:sldId id="492" r:id="rId23"/>
    <p:sldId id="493" r:id="rId24"/>
    <p:sldId id="505" r:id="rId25"/>
    <p:sldId id="510" r:id="rId26"/>
    <p:sldId id="511" r:id="rId27"/>
    <p:sldId id="512" r:id="rId28"/>
    <p:sldId id="513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2" r:id="rId37"/>
    <p:sldId id="524" r:id="rId38"/>
    <p:sldId id="525" r:id="rId39"/>
    <p:sldId id="526" r:id="rId40"/>
    <p:sldId id="534" r:id="rId41"/>
    <p:sldId id="529" r:id="rId42"/>
    <p:sldId id="531" r:id="rId43"/>
    <p:sldId id="532" r:id="rId44"/>
    <p:sldId id="535" r:id="rId45"/>
    <p:sldId id="545" r:id="rId46"/>
    <p:sldId id="546" r:id="rId47"/>
    <p:sldId id="536" r:id="rId48"/>
    <p:sldId id="537" r:id="rId49"/>
    <p:sldId id="538" r:id="rId50"/>
    <p:sldId id="539" r:id="rId51"/>
    <p:sldId id="540" r:id="rId52"/>
    <p:sldId id="530" r:id="rId53"/>
    <p:sldId id="541" r:id="rId54"/>
    <p:sldId id="453" r:id="rId55"/>
    <p:sldId id="486" r:id="rId56"/>
    <p:sldId id="497" r:id="rId57"/>
    <p:sldId id="406" r:id="rId58"/>
    <p:sldId id="499" r:id="rId59"/>
    <p:sldId id="407" r:id="rId60"/>
    <p:sldId id="409" r:id="rId61"/>
    <p:sldId id="410" r:id="rId62"/>
    <p:sldId id="415" r:id="rId63"/>
    <p:sldId id="501" r:id="rId64"/>
    <p:sldId id="466" r:id="rId65"/>
    <p:sldId id="527" r:id="rId66"/>
    <p:sldId id="460" r:id="rId67"/>
    <p:sldId id="419" r:id="rId68"/>
    <p:sldId id="435" r:id="rId69"/>
    <p:sldId id="436" r:id="rId70"/>
    <p:sldId id="437" r:id="rId71"/>
    <p:sldId id="438" r:id="rId72"/>
    <p:sldId id="440" r:id="rId73"/>
    <p:sldId id="454" r:id="rId74"/>
    <p:sldId id="444" r:id="rId75"/>
    <p:sldId id="450" r:id="rId76"/>
    <p:sldId id="451" r:id="rId77"/>
    <p:sldId id="431" r:id="rId78"/>
    <p:sldId id="452" r:id="rId79"/>
    <p:sldId id="507" r:id="rId80"/>
    <p:sldId id="509" r:id="rId81"/>
    <p:sldId id="508" r:id="rId8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00"/>
            <p14:sldId id="475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06"/>
            <p14:sldId id="489"/>
            <p14:sldId id="492"/>
            <p14:sldId id="493"/>
            <p14:sldId id="505"/>
          </p14:sldIdLst>
        </p14:section>
        <p14:section name="第三節" id="{C043FFB3-BC10-43F4-82A0-E9AE1EEECC99}">
          <p14:sldIdLst>
            <p14:sldId id="510"/>
            <p14:sldId id="511"/>
            <p14:sldId id="512"/>
            <p14:sldId id="513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30"/>
            <p14:sldId id="541"/>
            <p14:sldId id="453"/>
            <p14:sldId id="486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353" autoAdjust="0"/>
  </p:normalViewPr>
  <p:slideViewPr>
    <p:cSldViewPr>
      <p:cViewPr>
        <p:scale>
          <a:sx n="70" d="100"/>
          <a:sy n="70" d="100"/>
        </p:scale>
        <p:origin x="134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13.18</c:v>
                </c:pt>
                <c:pt idx="1">
                  <c:v>6.63</c:v>
                </c:pt>
                <c:pt idx="2">
                  <c:v>5.05</c:v>
                </c:pt>
                <c:pt idx="3">
                  <c:v>3.98</c:v>
                </c:pt>
                <c:pt idx="4">
                  <c:v>3.85</c:v>
                </c:pt>
                <c:pt idx="5">
                  <c:v>4.1399999999999997</c:v>
                </c:pt>
                <c:pt idx="6">
                  <c:v>4.2</c:v>
                </c:pt>
                <c:pt idx="7">
                  <c:v>4.09</c:v>
                </c:pt>
                <c:pt idx="8">
                  <c:v>4.2</c:v>
                </c:pt>
                <c:pt idx="9">
                  <c:v>4.17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1366168"/>
        <c:axId val="361363424"/>
      </c:lineChart>
      <c:catAx>
        <c:axId val="361366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61363424"/>
        <c:crosses val="autoZero"/>
        <c:auto val="1"/>
        <c:lblAlgn val="ctr"/>
        <c:lblOffset val="100"/>
        <c:noMultiLvlLbl val="0"/>
      </c:catAx>
      <c:valAx>
        <c:axId val="36136342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61366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103/10/20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一般漢語文字無</a:t>
            </a:r>
            <a:r>
              <a:rPr lang="zh-TW" altLang="en-US" dirty="0" smtClean="0"/>
              <a:t>詞的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</a:t>
            </a:r>
            <a:r>
              <a:rPr lang="zh-TW" altLang="en-US" dirty="0" smtClean="0"/>
              <a:t>用會</a:t>
            </a:r>
            <a:r>
              <a:rPr lang="zh-TW" altLang="en-US" dirty="0"/>
              <a:t>著斷詞資訊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cite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翻譯翻譯</a:t>
            </a:r>
            <a:r>
              <a:rPr lang="zh-TW" altLang="en-US" dirty="0" smtClean="0"/>
              <a:t>模型</a:t>
            </a:r>
            <a:endParaRPr lang="zh-TW" altLang="zh-TW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403647" y="5133109"/>
            <a:ext cx="3888433" cy="1649484"/>
            <a:chOff x="1403647" y="5133109"/>
            <a:chExt cx="3888433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403647" y="6209150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723468" y="6470529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9" name="群組 18"/>
            <p:cNvGrpSpPr/>
            <p:nvPr/>
          </p:nvGrpSpPr>
          <p:grpSpPr>
            <a:xfrm>
              <a:off x="3403850" y="5133109"/>
              <a:ext cx="1888230" cy="1649484"/>
              <a:chOff x="3403850" y="5133109"/>
              <a:chExt cx="1888230" cy="1649484"/>
            </a:xfrm>
          </p:grpSpPr>
          <p:sp>
            <p:nvSpPr>
              <p:cNvPr id="22" name="AutoShape 25"/>
              <p:cNvSpPr>
                <a:spLocks noChangeArrowheads="1"/>
              </p:cNvSpPr>
              <p:nvPr/>
            </p:nvSpPr>
            <p:spPr bwMode="auto">
              <a:xfrm>
                <a:off x="3403850" y="5133109"/>
                <a:ext cx="1888230" cy="1649484"/>
              </a:xfrm>
              <a:prstGeom prst="flowChartAlternateProcess">
                <a:avLst/>
              </a:prstGeom>
              <a:solidFill>
                <a:srgbClr val="7DA647">
                  <a:alpha val="59000"/>
                </a:srgbClr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翻譯模型</a:t>
                </a:r>
                <a:endParaRPr lang="en-US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17415" name="AutoShape 8"/>
              <p:cNvSpPr>
                <a:spLocks noChangeArrowheads="1"/>
              </p:cNvSpPr>
              <p:nvPr/>
            </p:nvSpPr>
            <p:spPr bwMode="auto">
              <a:xfrm>
                <a:off x="3408102" y="5147413"/>
                <a:ext cx="831850" cy="656430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對齊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GIZA++</a:t>
                </a:r>
              </a:p>
            </p:txBody>
          </p:sp>
          <p:sp>
            <p:nvSpPr>
              <p:cNvPr id="17418" name="AutoShape 11"/>
              <p:cNvSpPr>
                <a:spLocks noChangeArrowheads="1"/>
              </p:cNvSpPr>
              <p:nvPr/>
            </p:nvSpPr>
            <p:spPr bwMode="auto">
              <a:xfrm>
                <a:off x="4347965" y="5216467"/>
                <a:ext cx="901062" cy="587375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解碼</a:t>
                </a: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Moses</a:t>
                </a:r>
              </a:p>
            </p:txBody>
          </p:sp>
          <p:sp>
            <p:nvSpPr>
              <p:cNvPr id="17424" name="AutoShape 25"/>
              <p:cNvSpPr>
                <a:spLocks noChangeArrowheads="1"/>
              </p:cNvSpPr>
              <p:nvPr/>
            </p:nvSpPr>
            <p:spPr bwMode="auto">
              <a:xfrm>
                <a:off x="3405439" y="6158468"/>
                <a:ext cx="830262" cy="624123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語言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SRILM</a:t>
                </a:r>
              </a:p>
            </p:txBody>
          </p:sp>
        </p:grp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403648" y="521339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723469" y="5474777"/>
              <a:ext cx="684633" cy="85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723469" y="5474777"/>
              <a:ext cx="681970" cy="995753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</a:t>
            </a:r>
            <a:r>
              <a:rPr lang="zh-TW" altLang="en-US" dirty="0" smtClean="0"/>
              <a:t>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</a:t>
            </a:r>
            <a:r>
              <a:rPr lang="zh-TW" altLang="en-US" dirty="0" smtClean="0"/>
              <a:t>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予華臺語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</a:t>
            </a:r>
            <a:r>
              <a:rPr lang="zh-TW" altLang="en-US" dirty="0"/>
              <a:t>个問題，討論按怎斷</a:t>
            </a:r>
            <a:r>
              <a:rPr lang="zh-TW" altLang="en-US" dirty="0" smtClean="0"/>
              <a:t>詞（閩南語斷詞）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第二</a:t>
            </a:r>
            <a:r>
              <a:rPr lang="zh-TW" altLang="en-US" dirty="0"/>
              <a:t>个問題，按怎加入資料無完整的語料庫（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第三</a:t>
            </a:r>
            <a:r>
              <a:rPr lang="zh-TW" altLang="en-US" dirty="0"/>
              <a:t>个問題，網路語料需要分華語佮閩南語（分類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/>
              <a:t>斷詞的分數愈懸愈好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分數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希望</a:t>
                </a:r>
                <a:r>
                  <a:rPr lang="zh-TW" altLang="en-US" dirty="0" smtClean="0"/>
                  <a:t>會當閃避長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zh-TW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要求成本愈</a:t>
                </a:r>
                <a:r>
                  <a:rPr lang="zh-TW" altLang="en-US" dirty="0" smtClean="0"/>
                  <a:t>低愈好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對無仝長度的詞分數無仝</a:t>
                </a:r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一字</a:t>
                </a:r>
                <a:r>
                  <a:rPr lang="zh-TW" altLang="zh-TW" dirty="0" smtClean="0"/>
                  <a:t>詞</a:t>
                </a:r>
                <a:r>
                  <a:rPr lang="zh-TW" altLang="en-US" dirty="0"/>
                  <a:t>成本</a:t>
                </a:r>
                <a:r>
                  <a:rPr lang="en-US" altLang="zh-TW" dirty="0" smtClean="0"/>
                  <a:t>1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兩字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三字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/>
                  <a:t>…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 smtClean="0"/>
                  <a:t>n</a:t>
                </a:r>
                <a:r>
                  <a:rPr lang="zh-TW" altLang="zh-TW" dirty="0" smtClean="0"/>
                  <a:t>字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zh-TW" dirty="0"/>
                  <a:t>用維特比（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</a:t>
                </a:r>
                <a:r>
                  <a:rPr lang="zh-TW" altLang="zh-TW" dirty="0" smtClean="0"/>
                  <a:t>分數</a:t>
                </a:r>
                <a:r>
                  <a:rPr lang="zh-TW" altLang="zh-TW" dirty="0"/>
                  <a:t>上低的斷詞切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</p:txBody>
          </p:sp>
        </mc:Choice>
        <mc:Fallback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1921" b="-4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</a:t>
            </a:r>
            <a:r>
              <a:rPr lang="zh-TW" altLang="en-US" dirty="0" smtClean="0"/>
              <a:t>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zh-TW" altLang="en-US" dirty="0" smtClean="0"/>
              <a:t>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實驗五：</a:t>
            </a:r>
            <a:r>
              <a:rPr lang="zh-TW" altLang="en-US" dirty="0"/>
              <a:t>斷詞比斷字效果比較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</a:t>
            </a:r>
            <a:r>
              <a:rPr lang="zh-TW" altLang="en-US" dirty="0" smtClean="0">
                <a:latin typeface="Cambria Math"/>
              </a:rPr>
              <a:t>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 smtClean="0">
                <a:latin typeface="Cambria Math"/>
              </a:rPr>
              <a:t>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47623"/>
              </p:ext>
            </p:extLst>
          </p:nvPr>
        </p:nvGraphicFramePr>
        <p:xfrm>
          <a:off x="611560" y="3789040"/>
          <a:ext cx="6984775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400761"/>
                <a:gridCol w="1711887"/>
                <a:gridCol w="1711887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162772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訓練</a:t>
            </a:r>
            <a:r>
              <a:rPr lang="zh-TW" altLang="zh-TW" dirty="0" smtClean="0"/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</a:t>
            </a:r>
            <a:r>
              <a:rPr lang="zh-TW" altLang="en-US" dirty="0" smtClean="0"/>
              <a:t>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3029"/>
              </p:ext>
            </p:extLst>
          </p:nvPr>
        </p:nvGraphicFramePr>
        <p:xfrm>
          <a:off x="1115616" y="5949280"/>
          <a:ext cx="551609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987445"/>
                <a:gridCol w="987445"/>
                <a:gridCol w="987445"/>
                <a:gridCol w="98744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</a:t>
            </a:r>
            <a:r>
              <a:rPr lang="zh-TW" altLang="en-US" dirty="0" smtClean="0"/>
              <a:t>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424804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了的翻譯效果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</a:t>
            </a:r>
            <a:r>
              <a:rPr lang="zh-TW" altLang="zh-TW" dirty="0" smtClean="0"/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xx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97625"/>
              </p:ext>
            </p:extLst>
          </p:nvPr>
        </p:nvGraphicFramePr>
        <p:xfrm>
          <a:off x="1187624" y="5733256"/>
          <a:ext cx="446784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</a:t>
            </a:r>
            <a:r>
              <a:rPr lang="zh-TW" altLang="zh-TW" dirty="0" smtClean="0"/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xx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8631"/>
              </p:ext>
            </p:extLst>
          </p:nvPr>
        </p:nvGraphicFramePr>
        <p:xfrm>
          <a:off x="1259632" y="5709096"/>
          <a:ext cx="4758863" cy="104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</a:tblGrid>
              <a:tr h="27801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CKIP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36568</TotalTime>
  <Words>5760</Words>
  <Application>Microsoft Office PowerPoint</Application>
  <PresentationFormat>如螢幕大小 (4:3)</PresentationFormat>
  <Paragraphs>1403</Paragraphs>
  <Slides>81</Slides>
  <Notes>64</Notes>
  <HiddenSlides>4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92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語言模型範例－訓練</vt:lpstr>
      <vt:lpstr>語言模型範例－使用</vt:lpstr>
      <vt:lpstr>BLEU評分</vt:lpstr>
      <vt:lpstr>第三節：研究方法</vt:lpstr>
      <vt:lpstr>第一个問題－閩南語斷詞</vt:lpstr>
      <vt:lpstr>第二个問題－整理語料</vt:lpstr>
      <vt:lpstr>第三个問題－分類語言</vt:lpstr>
      <vt:lpstr>閩南語斷詞－拄好長度斷詞方法</vt:lpstr>
      <vt:lpstr>閩南語斷詞－拄好長度斷詞範例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實驗四－加TGB了的翻譯效果</vt:lpstr>
      <vt:lpstr>實驗五－斷字佮斷詞的效果比較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PowerPoint 簡報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1510</cp:revision>
  <cp:lastPrinted>2013-07-08T01:55:56Z</cp:lastPrinted>
  <dcterms:created xsi:type="dcterms:W3CDTF">2008-11-09T17:03:56Z</dcterms:created>
  <dcterms:modified xsi:type="dcterms:W3CDTF">2014-10-20T09:49:45Z</dcterms:modified>
</cp:coreProperties>
</file>