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1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500" r:id="rId14"/>
    <p:sldId id="485" r:id="rId15"/>
    <p:sldId id="483" r:id="rId16"/>
    <p:sldId id="481" r:id="rId17"/>
    <p:sldId id="488" r:id="rId18"/>
    <p:sldId id="490" r:id="rId19"/>
    <p:sldId id="504" r:id="rId20"/>
    <p:sldId id="489" r:id="rId21"/>
    <p:sldId id="492" r:id="rId22"/>
    <p:sldId id="493" r:id="rId23"/>
    <p:sldId id="482" r:id="rId24"/>
    <p:sldId id="505" r:id="rId25"/>
    <p:sldId id="471" r:id="rId26"/>
    <p:sldId id="453" r:id="rId27"/>
    <p:sldId id="486" r:id="rId28"/>
    <p:sldId id="497" r:id="rId29"/>
    <p:sldId id="406" r:id="rId30"/>
    <p:sldId id="499" r:id="rId31"/>
    <p:sldId id="465" r:id="rId32"/>
    <p:sldId id="498" r:id="rId33"/>
    <p:sldId id="407" r:id="rId34"/>
    <p:sldId id="408" r:id="rId35"/>
    <p:sldId id="409" r:id="rId36"/>
    <p:sldId id="410" r:id="rId37"/>
    <p:sldId id="414" r:id="rId38"/>
    <p:sldId id="415" r:id="rId39"/>
    <p:sldId id="417" r:id="rId40"/>
    <p:sldId id="501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61" r:id="rId49"/>
    <p:sldId id="466" r:id="rId50"/>
    <p:sldId id="432" r:id="rId51"/>
    <p:sldId id="467" r:id="rId52"/>
    <p:sldId id="502" r:id="rId53"/>
    <p:sldId id="468" r:id="rId54"/>
    <p:sldId id="455" r:id="rId55"/>
    <p:sldId id="456" r:id="rId56"/>
    <p:sldId id="503" r:id="rId57"/>
    <p:sldId id="469" r:id="rId58"/>
    <p:sldId id="457" r:id="rId59"/>
    <p:sldId id="470" r:id="rId60"/>
    <p:sldId id="460" r:id="rId61"/>
    <p:sldId id="419" r:id="rId62"/>
    <p:sldId id="435" r:id="rId63"/>
    <p:sldId id="436" r:id="rId64"/>
    <p:sldId id="437" r:id="rId65"/>
    <p:sldId id="438" r:id="rId66"/>
    <p:sldId id="440" r:id="rId67"/>
    <p:sldId id="454" r:id="rId68"/>
    <p:sldId id="444" r:id="rId69"/>
    <p:sldId id="450" r:id="rId70"/>
    <p:sldId id="451" r:id="rId71"/>
    <p:sldId id="431" r:id="rId72"/>
    <p:sldId id="452" r:id="rId7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>
      <p:ext uri="{19B8F6BF-5375-455C-9EA6-DF929625EA0E}">
        <p15:presenceInfo xmlns:p15="http://schemas.microsoft.com/office/powerpoint/2012/main" userId="Ih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6278" autoAdjust="0"/>
  </p:normalViewPr>
  <p:slideViewPr>
    <p:cSldViewPr>
      <p:cViewPr varScale="1">
        <p:scale>
          <a:sx n="71" d="100"/>
          <a:sy n="71" d="100"/>
        </p:scale>
        <p:origin x="6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5000</c:v>
                </c:pt>
                <c:pt idx="10">
                  <c:v>7000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494</c:v>
                </c:pt>
                <c:pt idx="1">
                  <c:v>251</c:v>
                </c:pt>
                <c:pt idx="2">
                  <c:v>191</c:v>
                </c:pt>
                <c:pt idx="3">
                  <c:v>147</c:v>
                </c:pt>
                <c:pt idx="4">
                  <c:v>145</c:v>
                </c:pt>
                <c:pt idx="5">
                  <c:v>152</c:v>
                </c:pt>
                <c:pt idx="6">
                  <c:v>159</c:v>
                </c:pt>
                <c:pt idx="7">
                  <c:v>156</c:v>
                </c:pt>
                <c:pt idx="8">
                  <c:v>155</c:v>
                </c:pt>
                <c:pt idx="9">
                  <c:v>156</c:v>
                </c:pt>
                <c:pt idx="10">
                  <c:v>158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4381304"/>
        <c:axId val="354377776"/>
      </c:lineChart>
      <c:catAx>
        <c:axId val="354381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4377776"/>
        <c:crosses val="autoZero"/>
        <c:auto val="1"/>
        <c:lblAlgn val="ctr"/>
        <c:lblOffset val="100"/>
        <c:noMultiLvlLbl val="0"/>
      </c:catAx>
      <c:valAx>
        <c:axId val="354377776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4381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 smtClean="0"/>
              <a:t>Statistical Machine Translation </a:t>
            </a:r>
            <a:r>
              <a:rPr lang="en-US" altLang="zh-TW" dirty="0" smtClean="0"/>
              <a:t>between 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103/09/12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語料樣式用空白表示</a:t>
            </a:r>
            <a:endParaRPr lang="en-US" altLang="zh-TW" dirty="0" smtClean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/>
              <a:t>斷詞組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6775"/>
              </p:ext>
            </p:extLst>
          </p:nvPr>
        </p:nvGraphicFramePr>
        <p:xfrm>
          <a:off x="2483768" y="4293096"/>
          <a:ext cx="597666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5558"/>
                <a:gridCol w="414110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b="0" dirty="0" smtClean="0"/>
                        <a:t>陸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續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開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一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百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五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十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項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的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規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zh-TW" b="0" dirty="0" smtClean="0"/>
                        <a:t>費</a:t>
                      </a:r>
                      <a:endParaRPr lang="en-US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zh-TW" dirty="0" smtClean="0"/>
                        <a:t>陸續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開放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一百五十項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的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規費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產生樣式語料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干焦新聞語料庫有提供</a:t>
            </a:r>
            <a:endParaRPr lang="en-US" altLang="zh-TW" dirty="0" smtClean="0"/>
          </a:p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全部字隔開就好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中研院中文斷詞系統（</a:t>
            </a:r>
            <a:r>
              <a:rPr lang="en-US" altLang="zh-TW" dirty="0" smtClean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需要斷詞方法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2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揣一个佇辭典的上長詞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上長詞優先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</a:t>
            </a:r>
            <a:r>
              <a:rPr lang="zh-TW" altLang="zh-TW" dirty="0" smtClean="0"/>
              <a:t>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</a:t>
            </a:r>
            <a:r>
              <a:rPr lang="zh-TW" altLang="zh-TW" dirty="0" smtClean="0"/>
              <a:t>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</a:t>
            </a:r>
            <a:r>
              <a:rPr lang="zh-TW" altLang="zh-TW" dirty="0" smtClean="0"/>
              <a:t>模型</a:t>
            </a:r>
            <a:r>
              <a:rPr lang="zh-TW" altLang="en-US" dirty="0" smtClean="0"/>
              <a:t>實際範例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88785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88785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註：無出現過的，嘛予伊機率，有專門的算法處理這个問題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zh-TW" altLang="en-US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zh-TW" altLang="en-US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zh-TW" altLang="en-US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59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*</a:t>
            </a:r>
            <a:r>
              <a:rPr lang="zh-TW" altLang="en-US" sz="1600" dirty="0"/>
              <a:t>註：無出現過的，嘛予伊機率，有專門的算法處理這个問題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2155788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106557" r="-27677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106557" r="-7872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210000" r="-276772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210000" r="-7872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304918" r="-276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304918" r="-2532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60993" t="-304918" r="-787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1532" t="-30491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4" t="-404918" r="-276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141" t="-404918" r="-2532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15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37236"/>
              </p:ext>
            </p:extLst>
          </p:nvPr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3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</a:t>
            </a:r>
            <a:r>
              <a:rPr lang="zh-TW" altLang="en-US" dirty="0" smtClean="0"/>
              <a:t>一 百 五 十 位</a:t>
            </a:r>
            <a:r>
              <a:rPr lang="zh-TW" altLang="en-US" dirty="0" smtClean="0"/>
              <a:t>」的「一 百 五 </a:t>
            </a:r>
            <a:r>
              <a:rPr lang="zh-TW" altLang="en-US" dirty="0" smtClean="0"/>
              <a:t>十」</a:t>
            </a:r>
            <a:r>
              <a:rPr lang="zh-TW" altLang="en-US" dirty="0" smtClean="0"/>
              <a:t>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</a:t>
            </a:r>
            <a:r>
              <a:rPr lang="zh-TW" altLang="en-US" dirty="0" smtClean="0"/>
              <a:t>字</a:t>
            </a:r>
            <a:r>
              <a:rPr lang="zh-TW" altLang="en-US" dirty="0" smtClean="0"/>
              <a:t>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</a:t>
            </a:r>
            <a:r>
              <a:rPr lang="zh-TW" altLang="en-US" dirty="0" smtClean="0"/>
              <a:t>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要求詞愈長愈好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字分配到詞的時陣莫差上</a:t>
            </a:r>
            <a:r>
              <a:rPr lang="zh-TW" altLang="en-US" dirty="0" smtClean="0"/>
              <a:t>濟</a:t>
            </a:r>
            <a:r>
              <a:rPr lang="en-US" altLang="zh-TW" dirty="0" smtClean="0">
                <a:solidFill>
                  <a:srgbClr val="FF0000"/>
                </a:solidFill>
              </a:rPr>
              <a:t>XXX</a:t>
            </a:r>
            <a:r>
              <a:rPr lang="en-US" altLang="zh-TW" dirty="0" smtClean="0"/>
              <a:t>X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endParaRPr lang="zh-TW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09990"/>
              </p:ext>
            </p:extLst>
          </p:nvPr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1j61u04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處理翻譯語料為主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</a:t>
            </a:r>
            <a:r>
              <a:rPr lang="zh-TW" altLang="en-US" dirty="0" smtClean="0"/>
              <a:t>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n=15000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m=7000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482900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按呢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an2-ni1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毋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m7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什麼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10474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79984" y="47534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註：全羅攏有斷詞資訊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755576" y="566124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語料庫之間無同</a:t>
            </a:r>
            <a:r>
              <a:rPr lang="en-US" altLang="zh-TW" dirty="0" smtClean="0">
                <a:solidFill>
                  <a:srgbClr val="FF0000"/>
                </a:solidFill>
              </a:rPr>
              <a:t>!!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補起哩的</a:t>
            </a:r>
          </a:p>
          <a:p>
            <a:pPr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31382</TotalTime>
  <Words>4888</Words>
  <Application>Microsoft Office PowerPoint</Application>
  <PresentationFormat>如螢幕大小 (4:3)</PresentationFormat>
  <Paragraphs>1220</Paragraphs>
  <Slides>72</Slides>
  <Notes>61</Notes>
  <HiddenSlides>3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83" baseType="lpstr">
      <vt:lpstr>AR PL UMing TW</vt:lpstr>
      <vt:lpstr>微軟正黑體</vt:lpstr>
      <vt:lpstr>新細明體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產生樣式語料</vt:lpstr>
      <vt:lpstr>上長詞優先斷詞方法</vt:lpstr>
      <vt:lpstr>上長詞優先斷詞範例</vt:lpstr>
      <vt:lpstr>翻譯模型</vt:lpstr>
      <vt:lpstr>對齊模型介紹</vt:lpstr>
      <vt:lpstr>對齊模型範例</vt:lpstr>
      <vt:lpstr>對齊模型實際範例</vt:lpstr>
      <vt:lpstr>語言模型介紹</vt:lpstr>
      <vt:lpstr>語言模型範例</vt:lpstr>
      <vt:lpstr>語言模型範例</vt:lpstr>
      <vt:lpstr>BLEU評分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小結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1420</cp:revision>
  <cp:lastPrinted>2013-07-08T01:55:56Z</cp:lastPrinted>
  <dcterms:created xsi:type="dcterms:W3CDTF">2008-11-09T17:03:56Z</dcterms:created>
  <dcterms:modified xsi:type="dcterms:W3CDTF">2014-09-15T07:45:47Z</dcterms:modified>
</cp:coreProperties>
</file>