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8" r:id="rId10"/>
    <p:sldId id="267" r:id="rId11"/>
    <p:sldId id="264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9"/>
    <p:restoredTop sz="94719"/>
  </p:normalViewPr>
  <p:slideViewPr>
    <p:cSldViewPr>
      <p:cViewPr varScale="1">
        <p:scale>
          <a:sx n="99" d="100"/>
          <a:sy n="99" d="100"/>
        </p:scale>
        <p:origin x="11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E31AC-0AEB-C741-8217-76B154F3D5D3}" type="datetimeFigureOut">
              <a:rPr kumimoji="1" lang="ko-Kore-KR" altLang="en-US" smtClean="0"/>
              <a:t>2022. 11. 25.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E5C33-040B-5C48-8447-5AF327E1B0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206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누구에게</a:t>
            </a:r>
            <a:r>
              <a:rPr kumimoji="1" lang="ko-KR" altLang="en-US" dirty="0"/>
              <a:t> 필요한가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E5C33-040B-5C48-8447-5AF327E1B086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3518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누구에게</a:t>
            </a:r>
            <a:r>
              <a:rPr kumimoji="1" lang="ko-KR" altLang="en-US" dirty="0"/>
              <a:t> 필요한 프로젝트인가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E5C33-040B-5C48-8447-5AF327E1B086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2844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기존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E5C33-040B-5C48-8447-5AF327E1B086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255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3810" y="3210181"/>
            <a:ext cx="14553630" cy="22427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COZY HOUSE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611600" y="314861"/>
            <a:ext cx="3141837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201A74"/>
                </a:solidFill>
                <a:latin typeface="NanumSquare ExtraBold" pitchFamily="34" charset="0"/>
                <a:cs typeface="NanumSquare ExtraBold" pitchFamily="34" charset="0"/>
              </a:rPr>
              <a:t>SAMSUNG</a:t>
            </a:r>
          </a:p>
          <a:p>
            <a:r>
              <a:rPr lang="en-US" sz="1600" dirty="0">
                <a:solidFill>
                  <a:srgbClr val="201A74"/>
                </a:solidFill>
                <a:latin typeface="NanumSquare ExtraBold" pitchFamily="34" charset="0"/>
                <a:cs typeface="NanumSquare ExtraBold" pitchFamily="34" charset="0"/>
              </a:rPr>
              <a:t>SOFTWARE</a:t>
            </a:r>
          </a:p>
          <a:p>
            <a:r>
              <a:rPr lang="en-US" sz="1600" dirty="0">
                <a:solidFill>
                  <a:srgbClr val="201A74"/>
                </a:solidFill>
                <a:latin typeface="NanumSquare ExtraBold" pitchFamily="34" charset="0"/>
                <a:cs typeface="NanumSquare ExtraBold" pitchFamily="34" charset="0"/>
              </a:rPr>
              <a:t>ACADEMY</a:t>
            </a:r>
          </a:p>
          <a:p>
            <a:r>
              <a:rPr lang="en-US" sz="1600" dirty="0">
                <a:solidFill>
                  <a:srgbClr val="201A74"/>
                </a:solidFill>
                <a:latin typeface="NanumSquare ExtraBold" pitchFamily="34" charset="0"/>
                <a:cs typeface="NanumSquare ExtraBold" pitchFamily="34" charset="0"/>
              </a:rPr>
              <a:t>FOR</a:t>
            </a:r>
          </a:p>
          <a:p>
            <a:r>
              <a:rPr lang="en-US" sz="1600" dirty="0">
                <a:solidFill>
                  <a:srgbClr val="201A74"/>
                </a:solidFill>
                <a:latin typeface="NanumSquare ExtraBold" pitchFamily="34" charset="0"/>
                <a:cs typeface="NanumSquare ExtraBold" pitchFamily="34" charset="0"/>
              </a:rPr>
              <a:t>YOUTH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990476" y="7972346"/>
            <a:ext cx="16289065" cy="2493433"/>
            <a:chOff x="1990476" y="7972346"/>
            <a:chExt cx="16289065" cy="249343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0476" y="7972346"/>
              <a:ext cx="16289065" cy="24934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23810" y="2733988"/>
            <a:ext cx="3944374" cy="476190"/>
            <a:chOff x="1923810" y="2733988"/>
            <a:chExt cx="3944374" cy="4761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3810" y="2733988"/>
              <a:ext cx="3944374" cy="47619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338500" y="2806552"/>
            <a:ext cx="5074541" cy="5858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NanumSquare ExtraBold" pitchFamily="34" charset="0"/>
                <a:cs typeface="NanumSquare ExtraBold" pitchFamily="34" charset="0"/>
              </a:rPr>
              <a:t>편안한 집 찾기 프로젝트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148944" y="6124068"/>
            <a:ext cx="6462251" cy="1104534"/>
            <a:chOff x="11148944" y="6124068"/>
            <a:chExt cx="6462251" cy="1104534"/>
          </a:xfrm>
        </p:grpSpPr>
        <p:sp>
          <p:nvSpPr>
            <p:cNvPr id="12" name="Object 12"/>
            <p:cNvSpPr txBox="1"/>
            <p:nvPr/>
          </p:nvSpPr>
          <p:spPr>
            <a:xfrm>
              <a:off x="11148944" y="6124068"/>
              <a:ext cx="5919855" cy="44627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2300" b="1" dirty="0">
                  <a:solidFill>
                    <a:srgbClr val="201A74"/>
                  </a:solidFill>
                  <a:latin typeface="NanumSquare Bold" pitchFamily="34" charset="0"/>
                  <a:cs typeface="NanumSquare Bold" pitchFamily="34" charset="0"/>
                </a:rPr>
                <a:t>SSAFY 서울 13반      </a:t>
              </a:r>
              <a:endParaRPr lang="en-US" dirty="0"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13784663" y="6608167"/>
              <a:ext cx="3826532" cy="62043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300" dirty="0">
                  <a:solidFill>
                    <a:srgbClr val="201A74"/>
                  </a:solidFill>
                  <a:latin typeface="NanumSquare ExtraBold" pitchFamily="34" charset="0"/>
                  <a:cs typeface="NanumSquare ExtraBold" pitchFamily="34" charset="0"/>
                </a:rPr>
                <a:t>김시하, 최동혁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75619" y="9571333"/>
            <a:ext cx="385714" cy="4218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08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73286" y="586117"/>
            <a:ext cx="7244783" cy="661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700" b="1" dirty="0">
                <a:solidFill>
                  <a:srgbClr val="3B7DDD"/>
                </a:solidFill>
                <a:latin typeface="NanumSquare ExtraBold" pitchFamily="34" charset="0"/>
              </a:rPr>
              <a:t>주요 기능</a:t>
            </a:r>
            <a:endParaRPr lang="en-US" b="1" dirty="0"/>
          </a:p>
        </p:txBody>
      </p:sp>
      <p:sp>
        <p:nvSpPr>
          <p:cNvPr id="4" name="Object 4"/>
          <p:cNvSpPr txBox="1"/>
          <p:nvPr/>
        </p:nvSpPr>
        <p:spPr>
          <a:xfrm>
            <a:off x="485532" y="568573"/>
            <a:ext cx="1081631" cy="10696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03</a:t>
            </a:r>
            <a:endParaRPr lang="en-US" dirty="0"/>
          </a:p>
        </p:txBody>
      </p:sp>
      <p:sp>
        <p:nvSpPr>
          <p:cNvPr id="12" name="AutoShape 2">
            <a:extLst>
              <a:ext uri="{FF2B5EF4-FFF2-40B4-BE49-F238E27FC236}">
                <a16:creationId xmlns:a16="http://schemas.microsoft.com/office/drawing/2014/main" id="{958AFB93-B6E7-AA90-2BB6-D968517E42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509515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F88D6-8027-7EA7-D280-A46027AB4061}"/>
              </a:ext>
            </a:extLst>
          </p:cNvPr>
          <p:cNvSpPr txBox="1"/>
          <p:nvPr/>
        </p:nvSpPr>
        <p:spPr>
          <a:xfrm>
            <a:off x="1275432" y="1704180"/>
            <a:ext cx="4479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■ </a:t>
            </a:r>
            <a:r>
              <a:rPr kumimoji="1" lang="ko-KR" altLang="en-US" sz="2400" dirty="0"/>
              <a:t> </a:t>
            </a:r>
            <a:r>
              <a:rPr kumimoji="1" lang="en-US" altLang="ko-Kore-KR" sz="2400" dirty="0"/>
              <a:t>Vue</a:t>
            </a:r>
            <a:endParaRPr kumimoji="1" lang="ko-Kore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EBDD76-AA5D-F320-DCBA-8BDD571070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94" t="5681" r="23040" b="3915"/>
          <a:stretch/>
        </p:blipFill>
        <p:spPr>
          <a:xfrm>
            <a:off x="2362199" y="2528744"/>
            <a:ext cx="2667001" cy="69581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7F9AF1-D6BE-942C-14E9-B37E41D3E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528744"/>
            <a:ext cx="10058400" cy="681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35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75619" y="9571333"/>
            <a:ext cx="385714" cy="4218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08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73286" y="586117"/>
            <a:ext cx="7244783" cy="661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700" b="1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발전 방향</a:t>
            </a:r>
            <a:endParaRPr lang="en-US" b="1" dirty="0"/>
          </a:p>
        </p:txBody>
      </p:sp>
      <p:sp>
        <p:nvSpPr>
          <p:cNvPr id="4" name="Object 4"/>
          <p:cNvSpPr txBox="1"/>
          <p:nvPr/>
        </p:nvSpPr>
        <p:spPr>
          <a:xfrm>
            <a:off x="485532" y="568573"/>
            <a:ext cx="1081631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</a:t>
            </a:r>
            <a:r>
              <a:rPr lang="en-US" altLang="ko-KR" sz="40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4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2BDCC-C8B7-F7CE-F216-C7A5EBC9B86A}"/>
              </a:ext>
            </a:extLst>
          </p:cNvPr>
          <p:cNvSpPr txBox="1"/>
          <p:nvPr/>
        </p:nvSpPr>
        <p:spPr>
          <a:xfrm>
            <a:off x="1567163" y="2134331"/>
            <a:ext cx="9144000" cy="9233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anum Gothic"/>
              <a:buChar char="●"/>
            </a:pPr>
            <a:r>
              <a:rPr lang="ko-KR" altLang="en-US" sz="2400" dirty="0">
                <a:latin typeface="NanumGothic"/>
                <a:ea typeface="NanumGothic"/>
                <a:cs typeface="NanumGothic"/>
                <a:sym typeface="Nanum Gothic"/>
              </a:rPr>
              <a:t>지도 마커 클릭 후 상세 정보 확인</a:t>
            </a:r>
            <a:endParaRPr lang="en-US" altLang="ko-KR" sz="2400" dirty="0">
              <a:latin typeface="NanumGothic"/>
              <a:ea typeface="NanumGothic"/>
              <a:cs typeface="NanumGothic"/>
              <a:sym typeface="Nanum Gothic"/>
            </a:endParaRPr>
          </a:p>
          <a:p>
            <a:pPr marL="1524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ko-KR" altLang="en-US" sz="2400" dirty="0">
                <a:latin typeface="NanumGothic"/>
                <a:ea typeface="NanumGothic"/>
                <a:cs typeface="NanumGothic"/>
                <a:sym typeface="Nanum Gothic"/>
              </a:rPr>
              <a:t>    </a:t>
            </a:r>
            <a:r>
              <a:rPr lang="en-US" altLang="ko-KR" sz="2400" dirty="0">
                <a:latin typeface="NanumGothic"/>
                <a:ea typeface="NanumGothic"/>
                <a:cs typeface="NanumGothic"/>
                <a:sym typeface="Nanum Gothic"/>
              </a:rPr>
              <a:t>-</a:t>
            </a:r>
            <a:r>
              <a:rPr lang="ko-KR" altLang="en-US" sz="2400" dirty="0">
                <a:latin typeface="NanumGothic"/>
                <a:ea typeface="NanumGothic"/>
                <a:cs typeface="NanumGothic"/>
                <a:sym typeface="Nanum Gothic"/>
              </a:rPr>
              <a:t> 현재 리스트 클릭 시 상세 화면 이동 가능</a:t>
            </a:r>
            <a:endParaRPr lang="en-US" altLang="ko-KR" sz="2400" dirty="0">
              <a:latin typeface="NanumGothic"/>
              <a:ea typeface="NanumGothic"/>
              <a:cs typeface="NanumGothic"/>
              <a:sym typeface="Nanum Gothic"/>
            </a:endParaRPr>
          </a:p>
          <a:p>
            <a:pPr marL="1524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ko-KR" altLang="en-US" sz="2400" dirty="0">
                <a:latin typeface="NanumGothic"/>
                <a:ea typeface="NanumGothic"/>
                <a:cs typeface="NanumGothic"/>
                <a:sym typeface="Nanum Gothic"/>
              </a:rPr>
              <a:t>    </a:t>
            </a:r>
            <a:r>
              <a:rPr lang="en-US" altLang="ko-KR" sz="2400" dirty="0">
                <a:latin typeface="NanumGothic"/>
                <a:ea typeface="NanumGothic"/>
                <a:cs typeface="NanumGothic"/>
                <a:sym typeface="Nanum Gothic"/>
              </a:rPr>
              <a:t>-</a:t>
            </a:r>
            <a:r>
              <a:rPr lang="ko-KR" altLang="en-US" sz="2400" dirty="0">
                <a:latin typeface="NanumGothic"/>
                <a:ea typeface="NanumGothic"/>
                <a:cs typeface="NanumGothic"/>
                <a:sym typeface="Nanum Gothic"/>
              </a:rPr>
              <a:t> 지도 마커 클릭 시 이동이 가능하도록 구현 예정</a:t>
            </a:r>
            <a:endParaRPr lang="en-US" altLang="ko-KR" sz="2400" dirty="0">
              <a:latin typeface="NanumGothic"/>
              <a:ea typeface="NanumGothic"/>
              <a:cs typeface="NanumGothic"/>
              <a:sym typeface="Nanum Gothic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anum Gothic"/>
              <a:buChar char="●"/>
            </a:pPr>
            <a:endParaRPr lang="en-US" altLang="ko-KR" sz="2400" dirty="0">
              <a:latin typeface="NanumGothic"/>
              <a:ea typeface="NanumGothic"/>
              <a:cs typeface="NanumGothic"/>
              <a:sym typeface="Nanum Gothic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anum Gothic"/>
              <a:buChar char="●"/>
            </a:pPr>
            <a:endParaRPr lang="en-US" altLang="ko-KR" sz="2400" dirty="0">
              <a:latin typeface="NanumGothic"/>
              <a:ea typeface="NanumGothic"/>
              <a:cs typeface="NanumGothic"/>
              <a:sym typeface="Nanum Gothic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anum Gothic"/>
              <a:buChar char="●"/>
            </a:pPr>
            <a:r>
              <a:rPr lang="en-US" altLang="ko-KR" sz="2400" dirty="0">
                <a:latin typeface="NanumGothic"/>
                <a:ea typeface="NanumGothic"/>
                <a:cs typeface="NanumGothic"/>
                <a:sym typeface="Nanum Gothic"/>
              </a:rPr>
              <a:t>SNS </a:t>
            </a:r>
            <a:r>
              <a:rPr lang="ko-KR" altLang="en-US" sz="2400" dirty="0">
                <a:latin typeface="NanumGothic"/>
                <a:ea typeface="NanumGothic"/>
                <a:cs typeface="NanumGothic"/>
                <a:sym typeface="Nanum Gothic"/>
              </a:rPr>
              <a:t>로그인 구현 </a:t>
            </a:r>
            <a:r>
              <a:rPr lang="en-US" altLang="ko-KR" sz="2400" dirty="0">
                <a:latin typeface="NanumGothic"/>
                <a:ea typeface="NanumGothic"/>
                <a:cs typeface="NanumGothic"/>
                <a:sym typeface="Nanum Gothic"/>
              </a:rPr>
              <a:t>:</a:t>
            </a:r>
          </a:p>
          <a:p>
            <a:pPr marL="609600" lvl="1">
              <a:lnSpc>
                <a:spcPct val="150000"/>
              </a:lnSpc>
              <a:buSzPts val="1200"/>
            </a:pPr>
            <a:r>
              <a:rPr lang="en-US" altLang="ko-KR" sz="2400" dirty="0">
                <a:latin typeface="NanumGothic"/>
                <a:ea typeface="NanumGothic"/>
                <a:cs typeface="NanumGothic"/>
                <a:sym typeface="Nanum Gothic"/>
              </a:rPr>
              <a:t>DB</a:t>
            </a:r>
            <a:r>
              <a:rPr lang="ko-KR" altLang="en-US" sz="2400" dirty="0">
                <a:latin typeface="NanumGothic"/>
                <a:ea typeface="NanumGothic"/>
                <a:cs typeface="NanumGothic"/>
                <a:sym typeface="Nanum Gothic"/>
              </a:rPr>
              <a:t>만을 사용한 로그인이 아닌 </a:t>
            </a:r>
            <a:r>
              <a:rPr lang="en-US" altLang="ko-KR" sz="2400" dirty="0">
                <a:latin typeface="NanumGothic"/>
                <a:ea typeface="NanumGothic"/>
                <a:cs typeface="NanumGothic"/>
                <a:sym typeface="Nanum Gothic"/>
              </a:rPr>
              <a:t>JWT</a:t>
            </a:r>
            <a:r>
              <a:rPr lang="ko-KR" altLang="en-US" sz="2400" dirty="0" err="1">
                <a:latin typeface="NanumGothic"/>
                <a:ea typeface="NanumGothic"/>
                <a:cs typeface="NanumGothic"/>
                <a:sym typeface="Nanum Gothic"/>
              </a:rPr>
              <a:t>를</a:t>
            </a:r>
            <a:r>
              <a:rPr lang="ko-KR" altLang="en-US" sz="2400" dirty="0">
                <a:latin typeface="NanumGothic"/>
                <a:ea typeface="NanumGothic"/>
                <a:cs typeface="NanumGothic"/>
                <a:sym typeface="Nanum Gothic"/>
              </a:rPr>
              <a:t> 사용한 로그인</a:t>
            </a:r>
            <a:endParaRPr lang="en-US" altLang="ko-KR" sz="2400" dirty="0">
              <a:latin typeface="NanumGothic"/>
              <a:ea typeface="NanumGothic"/>
              <a:cs typeface="NanumGothic"/>
              <a:sym typeface="Nanum Gothic"/>
            </a:endParaRPr>
          </a:p>
          <a:p>
            <a:pPr marL="609600" lvl="1">
              <a:lnSpc>
                <a:spcPct val="150000"/>
              </a:lnSpc>
              <a:buSzPts val="1200"/>
            </a:pPr>
            <a:endParaRPr lang="en-US" altLang="ko-KR" sz="2400" dirty="0">
              <a:latin typeface="NanumGothic"/>
              <a:ea typeface="NanumGothic"/>
              <a:cs typeface="NanumGothic"/>
              <a:sym typeface="Nanum Gothic"/>
            </a:endParaRPr>
          </a:p>
          <a:p>
            <a:pPr marL="609600" lvl="1">
              <a:lnSpc>
                <a:spcPct val="150000"/>
              </a:lnSpc>
              <a:buSzPts val="1200"/>
            </a:pPr>
            <a:endParaRPr lang="ko-KR" altLang="en-US" sz="2400" dirty="0">
              <a:latin typeface="NanumGothic"/>
              <a:ea typeface="NanumGothic"/>
              <a:cs typeface="NanumGothic"/>
              <a:sym typeface="Nanum Gothic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anum Gothic"/>
              <a:buChar char="●"/>
            </a:pPr>
            <a:r>
              <a:rPr lang="ko-KR" altLang="en-US" sz="2400" dirty="0">
                <a:latin typeface="NanumGothic"/>
                <a:ea typeface="NanumGothic"/>
                <a:cs typeface="NanumGothic"/>
                <a:sym typeface="Nanum Gothic"/>
              </a:rPr>
              <a:t>아파트 이미지 불러오기 </a:t>
            </a:r>
            <a:r>
              <a:rPr lang="en-US" altLang="ko-KR" sz="2400" dirty="0">
                <a:latin typeface="NanumGothic"/>
                <a:ea typeface="NanumGothic"/>
                <a:cs typeface="NanumGothic"/>
                <a:sym typeface="Nanum Gothic"/>
              </a:rPr>
              <a:t>: </a:t>
            </a:r>
            <a:endParaRPr lang="ko-KR" altLang="en-US" sz="2400" dirty="0">
              <a:latin typeface="NanumGothic"/>
              <a:ea typeface="NanumGothic"/>
              <a:cs typeface="NanumGothic"/>
              <a:sym typeface="Nanum Gothic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latin typeface="NanumGothic"/>
                <a:ea typeface="NanumGothic"/>
                <a:cs typeface="NanumGothic"/>
                <a:sym typeface="Nanum Gothic"/>
              </a:rPr>
              <a:t>검색 사이트 </a:t>
            </a:r>
            <a:r>
              <a:rPr lang="en-US" altLang="ko-KR" sz="2400" dirty="0">
                <a:latin typeface="NanumGothic"/>
                <a:ea typeface="NanumGothic"/>
                <a:cs typeface="NanumGothic"/>
                <a:sym typeface="Nanum Gothic"/>
              </a:rPr>
              <a:t>API</a:t>
            </a:r>
            <a:r>
              <a:rPr lang="ko-KR" altLang="en-US" sz="2400" dirty="0" err="1">
                <a:latin typeface="NanumGothic"/>
                <a:ea typeface="NanumGothic"/>
                <a:cs typeface="NanumGothic"/>
                <a:sym typeface="Nanum Gothic"/>
              </a:rPr>
              <a:t>를</a:t>
            </a:r>
            <a:r>
              <a:rPr lang="ko-KR" altLang="en-US" sz="2400" dirty="0">
                <a:latin typeface="NanumGothic"/>
                <a:ea typeface="NanumGothic"/>
                <a:cs typeface="NanumGothic"/>
                <a:sym typeface="Nanum Gothic"/>
              </a:rPr>
              <a:t> 사용한 해당 아파트 이미지 불러오기</a:t>
            </a:r>
            <a:endParaRPr lang="en-US" altLang="ko-KR" sz="2400" dirty="0">
              <a:latin typeface="NanumGothic"/>
              <a:ea typeface="NanumGothic"/>
              <a:cs typeface="NanumGothic"/>
              <a:sym typeface="Nanum Gothic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2400" dirty="0">
              <a:latin typeface="NanumGothic"/>
              <a:ea typeface="NanumGothic"/>
              <a:cs typeface="NanumGothic"/>
              <a:sym typeface="Nanum Gothic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2400" dirty="0"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altLang="ko-Kore-KR" sz="2400" dirty="0"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" altLang="ko-Kore-KR" sz="2400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" altLang="ko-Kore-KR" sz="2400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" altLang="ko-Kore-KR" sz="2400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7685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0562" y="0"/>
            <a:ext cx="16284590" cy="2724340"/>
            <a:chOff x="1000562" y="0"/>
            <a:chExt cx="16284590" cy="27243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562" y="0"/>
              <a:ext cx="16284590" cy="272434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923267" y="4328808"/>
            <a:ext cx="6351298" cy="1764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600" dirty="0">
                <a:solidFill>
                  <a:srgbClr val="201A74"/>
                </a:solidFill>
                <a:latin typeface="NanumSquare Light" pitchFamily="34" charset="0"/>
                <a:cs typeface="NanumSquare Light" pitchFamily="34" charset="0"/>
              </a:rPr>
              <a:t>CONTENTS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883743" y="6467124"/>
            <a:ext cx="3974657" cy="6743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01. 프로젝트 목표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118911" y="7178238"/>
            <a:ext cx="3269153" cy="12761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3B7DDD"/>
                </a:solidFill>
                <a:latin typeface="NanumSquareRoundOTF Bold" pitchFamily="34" charset="0"/>
                <a:cs typeface="NanumSquareRoundOTF Bold" pitchFamily="34" charset="0"/>
              </a:rPr>
              <a:t>· 프로젝트 목표 기능</a:t>
            </a:r>
          </a:p>
          <a:p>
            <a:r>
              <a:rPr lang="en-US" sz="1600" dirty="0">
                <a:solidFill>
                  <a:srgbClr val="3B7DDD"/>
                </a:solidFill>
                <a:latin typeface="NanumSquareRoundOTF Bold" pitchFamily="34" charset="0"/>
                <a:cs typeface="NanumSquareRoundOTF Bold" pitchFamily="34" charset="0"/>
              </a:rPr>
              <a:t>· 프로젝트 목표 대상</a:t>
            </a:r>
          </a:p>
          <a:p>
            <a:r>
              <a:rPr lang="en-US" sz="1600" dirty="0">
                <a:solidFill>
                  <a:srgbClr val="3B7DDD"/>
                </a:solidFill>
                <a:latin typeface="NanumSquareRoundOTF Bold" pitchFamily="34" charset="0"/>
                <a:cs typeface="NanumSquareRoundOTF Bold" pitchFamily="34" charset="0"/>
              </a:rPr>
              <a:t>· 프로젝트 목표 결과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4140610" y="6467124"/>
            <a:ext cx="3911937" cy="6743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02. 구현 기술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4140610" y="7178238"/>
            <a:ext cx="3675932" cy="17142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3B7DDD"/>
                </a:solidFill>
                <a:latin typeface="NanumSquareRoundOTF Bold" pitchFamily="34" charset="0"/>
                <a:cs typeface="NanumSquareRoundOTF Bold" pitchFamily="34" charset="0"/>
              </a:rPr>
              <a:t>·프론트 엔드(front-end)</a:t>
            </a:r>
          </a:p>
          <a:p>
            <a:r>
              <a:rPr lang="en-US" sz="1600" dirty="0">
                <a:solidFill>
                  <a:srgbClr val="3B7DDD"/>
                </a:solidFill>
                <a:latin typeface="NanumSquareRoundOTF Bold" pitchFamily="34" charset="0"/>
                <a:cs typeface="NanumSquareRoundOTF Bold" pitchFamily="34" charset="0"/>
              </a:rPr>
              <a:t>·백앤드(back-end)</a:t>
            </a:r>
          </a:p>
          <a:p>
            <a:r>
              <a:rPr lang="en-US" sz="1600" dirty="0">
                <a:solidFill>
                  <a:srgbClr val="3B7DDD"/>
                </a:solidFill>
                <a:latin typeface="NanumSquareRoundOTF Bold" pitchFamily="34" charset="0"/>
                <a:cs typeface="NanumSquareRoundOTF Bold" pitchFamily="34" charset="0"/>
              </a:rPr>
              <a:t>·데이터베이스(DataBase)</a:t>
            </a:r>
          </a:p>
          <a:p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7279467" y="6467124"/>
            <a:ext cx="4605327" cy="6743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03. 프로젝트 아키텍처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7621201" y="7178238"/>
            <a:ext cx="3580124" cy="21332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3B7DDD"/>
                </a:solidFill>
                <a:latin typeface="NanumSquareRoundOTF Bold" pitchFamily="34" charset="0"/>
                <a:cs typeface="NanumSquareRoundOTF Bold" pitchFamily="34" charset="0"/>
              </a:rPr>
              <a:t>· Spring Controller</a:t>
            </a:r>
          </a:p>
          <a:p>
            <a:r>
              <a:rPr lang="en-US" sz="1600" dirty="0">
                <a:solidFill>
                  <a:srgbClr val="3B7DDD"/>
                </a:solidFill>
                <a:latin typeface="NanumSquareRoundOTF Bold" pitchFamily="34" charset="0"/>
                <a:cs typeface="NanumSquareRoundOTF Bold" pitchFamily="34" charset="0"/>
              </a:rPr>
              <a:t>· Vue Router</a:t>
            </a:r>
          </a:p>
          <a:p>
            <a:r>
              <a:rPr lang="en-US" sz="1600" dirty="0">
                <a:solidFill>
                  <a:srgbClr val="3B7DDD"/>
                </a:solidFill>
                <a:latin typeface="NanumSquareRoundOTF Bold" pitchFamily="34" charset="0"/>
                <a:cs typeface="NanumSquareRoundOTF Bold" pitchFamily="34" charset="0"/>
              </a:rPr>
              <a:t>· Mysql ERD</a:t>
            </a:r>
          </a:p>
          <a:p>
            <a:endParaRPr lang="en-US" sz="1600" dirty="0">
              <a:solidFill>
                <a:srgbClr val="3B7DDD"/>
              </a:solidFill>
              <a:latin typeface="NanumSquareRoundOTF Bold" pitchFamily="34" charset="0"/>
              <a:cs typeface="NanumSquareRoundOTF Bold" pitchFamily="34" charset="0"/>
            </a:endParaRPr>
          </a:p>
          <a:p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7475628" y="9571352"/>
            <a:ext cx="385714" cy="422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02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1128190" y="6467124"/>
            <a:ext cx="4605327" cy="6743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04. 프로젝트 기능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4648286" y="6467124"/>
            <a:ext cx="4605327" cy="6743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05. 발전 계획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4898403" y="7317918"/>
            <a:ext cx="3580124" cy="8571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3B7DDD"/>
                </a:solidFill>
                <a:latin typeface="NanumSquareRoundOTF Bold" pitchFamily="34" charset="0"/>
                <a:cs typeface="NanumSquareRoundOTF Bold" pitchFamily="34" charset="0"/>
              </a:rPr>
              <a:t>· 미완성 부분</a:t>
            </a:r>
          </a:p>
          <a:p>
            <a:r>
              <a:rPr lang="en-US" sz="1600" dirty="0">
                <a:solidFill>
                  <a:srgbClr val="3B7DDD"/>
                </a:solidFill>
                <a:latin typeface="Noto Sans CJK KR Regular" pitchFamily="34" charset="0"/>
                <a:cs typeface="Noto Sans CJK KR Regular" pitchFamily="34" charset="0"/>
              </a:rPr>
              <a:t>·  추가 기능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1469905" y="7178238"/>
            <a:ext cx="3580124" cy="12761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3B7DDD"/>
                </a:solidFill>
                <a:latin typeface="NanumSquareRoundOTF Bold" pitchFamily="34" charset="0"/>
                <a:cs typeface="NanumSquareRoundOTF Bold" pitchFamily="34" charset="0"/>
              </a:rPr>
              <a:t>· 주 기능 영상</a:t>
            </a:r>
          </a:p>
          <a:p>
            <a:endParaRPr lang="en-US" sz="1600" dirty="0">
              <a:solidFill>
                <a:srgbClr val="3B7DDD"/>
              </a:solidFill>
              <a:latin typeface="NanumSquareRoundOTF Bold" pitchFamily="34" charset="0"/>
              <a:cs typeface="NanumSquareRoundOTF Bold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7475619" y="9571333"/>
            <a:ext cx="385714" cy="422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03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73286" y="568573"/>
            <a:ext cx="7244783" cy="10558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프로젝트 목표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485532" y="568573"/>
            <a:ext cx="1081631" cy="10558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01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6284445" y="2323675"/>
            <a:ext cx="5716825" cy="5854580"/>
            <a:chOff x="6284445" y="2323675"/>
            <a:chExt cx="5716825" cy="58545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4445" y="2323675"/>
              <a:ext cx="5716825" cy="58545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7475619" y="9571333"/>
            <a:ext cx="385714" cy="422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04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73286" y="568573"/>
            <a:ext cx="7244783" cy="10558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프로젝트 목표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485532" y="568573"/>
            <a:ext cx="1081631" cy="10558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01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3381756" y="1340918"/>
            <a:ext cx="11522203" cy="7603878"/>
            <a:chOff x="3381756" y="1340918"/>
            <a:chExt cx="11522203" cy="76038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1756" y="1340918"/>
              <a:ext cx="11522203" cy="76038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7475619" y="9571333"/>
            <a:ext cx="385714" cy="422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05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239491" y="1432663"/>
            <a:ext cx="3295737" cy="3223304"/>
            <a:chOff x="10239491" y="1432663"/>
            <a:chExt cx="3295737" cy="322330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39491" y="1432663"/>
              <a:ext cx="3295737" cy="32233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239491" y="5150175"/>
            <a:ext cx="3338164" cy="3380688"/>
            <a:chOff x="10239491" y="5150175"/>
            <a:chExt cx="3338164" cy="33806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39491" y="5150175"/>
              <a:ext cx="3338164" cy="33806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066450" y="1416523"/>
            <a:ext cx="3365448" cy="3277654"/>
            <a:chOff x="5066450" y="1416523"/>
            <a:chExt cx="3365448" cy="327765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66450" y="1416523"/>
              <a:ext cx="3365448" cy="32776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083046" y="5264452"/>
            <a:ext cx="3332256" cy="3152134"/>
            <a:chOff x="5083046" y="5264452"/>
            <a:chExt cx="3332256" cy="31521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83046" y="5264452"/>
              <a:ext cx="3332256" cy="3152134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454828" y="461317"/>
            <a:ext cx="7244783" cy="10558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프로젝트 목표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667074" y="461317"/>
            <a:ext cx="1081631" cy="10558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01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7475619" y="9571333"/>
            <a:ext cx="385714" cy="422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06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454828" y="461317"/>
            <a:ext cx="7244783" cy="10558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프로젝트 목표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667074" y="461317"/>
            <a:ext cx="1081631" cy="10558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01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6057143" y="2294886"/>
            <a:ext cx="6171429" cy="5695941"/>
            <a:chOff x="6057143" y="2294886"/>
            <a:chExt cx="6171429" cy="569594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7143" y="2294886"/>
              <a:ext cx="6171429" cy="56959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F5D2F1E8-1F16-3B9A-0FF9-BECFC39755CD}"/>
              </a:ext>
            </a:extLst>
          </p:cNvPr>
          <p:cNvSpPr/>
          <p:nvPr/>
        </p:nvSpPr>
        <p:spPr>
          <a:xfrm>
            <a:off x="5486400" y="402298"/>
            <a:ext cx="11947075" cy="954180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1AC37C38-935B-0C62-723B-5196824453FF}"/>
              </a:ext>
            </a:extLst>
          </p:cNvPr>
          <p:cNvSpPr/>
          <p:nvPr/>
        </p:nvSpPr>
        <p:spPr>
          <a:xfrm>
            <a:off x="6451025" y="662303"/>
            <a:ext cx="4876800" cy="8909029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Object 2"/>
          <p:cNvSpPr txBox="1"/>
          <p:nvPr/>
        </p:nvSpPr>
        <p:spPr>
          <a:xfrm>
            <a:off x="17475619" y="9571333"/>
            <a:ext cx="385714" cy="422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07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73286" y="578097"/>
            <a:ext cx="7244783" cy="10288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9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구현 기술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485532" y="568573"/>
            <a:ext cx="1081631" cy="10558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02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568017" y="3467100"/>
            <a:ext cx="2668938" cy="2389467"/>
            <a:chOff x="5247215" y="961156"/>
            <a:chExt cx="3019994" cy="270376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7215" y="961156"/>
              <a:ext cx="3019994" cy="270376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827228" y="1715418"/>
            <a:ext cx="2849260" cy="2435896"/>
            <a:chOff x="565733" y="3301420"/>
            <a:chExt cx="3698081" cy="316157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5733" y="3301420"/>
              <a:ext cx="3698081" cy="316157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101861" y="5829300"/>
            <a:ext cx="2401138" cy="2362200"/>
            <a:chOff x="8912281" y="5976441"/>
            <a:chExt cx="3150718" cy="309962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2281" y="5976441"/>
              <a:ext cx="3150718" cy="3099625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85180AF9-906E-4000-E84D-7BB2D90C7B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200" y="4115705"/>
            <a:ext cx="2022658" cy="20226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3C6150E-8DC6-5398-A284-883DBDE132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4200" y="1348103"/>
            <a:ext cx="3936573" cy="1028877"/>
          </a:xfrm>
          <a:prstGeom prst="rect">
            <a:avLst/>
          </a:prstGeom>
        </p:spPr>
      </p:pic>
      <p:pic>
        <p:nvPicPr>
          <p:cNvPr id="1026" name="Picture 2" descr="Android] 카카오맵을 2개 이상 ADD했을 때 발생하는 오류 대처 방법! DaumMap does not support that  two or more">
            <a:extLst>
              <a:ext uri="{FF2B5EF4-FFF2-40B4-BE49-F238E27FC236}">
                <a16:creationId xmlns:a16="http://schemas.microsoft.com/office/drawing/2014/main" id="{B79152A7-60A9-DA5F-B61D-D3114C5BC6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4" t="12000" r="13639" b="9999"/>
          <a:stretch/>
        </p:blipFill>
        <p:spPr bwMode="auto">
          <a:xfrm>
            <a:off x="7701917" y="7124700"/>
            <a:ext cx="2401138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1C4804E-A265-5783-D2F4-25F436234F0E}"/>
              </a:ext>
            </a:extLst>
          </p:cNvPr>
          <p:cNvCxnSpPr>
            <a:cxnSpLocks/>
          </p:cNvCxnSpPr>
          <p:nvPr/>
        </p:nvCxnSpPr>
        <p:spPr>
          <a:xfrm>
            <a:off x="8686800" y="6138363"/>
            <a:ext cx="0" cy="6749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1215206-AF41-CF41-932B-DF991C6275C7}"/>
              </a:ext>
            </a:extLst>
          </p:cNvPr>
          <p:cNvCxnSpPr>
            <a:cxnSpLocks/>
          </p:cNvCxnSpPr>
          <p:nvPr/>
        </p:nvCxnSpPr>
        <p:spPr>
          <a:xfrm>
            <a:off x="8610600" y="2680834"/>
            <a:ext cx="0" cy="6749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18F026C-5F92-86C5-2F71-8E8ADEA1A123}"/>
              </a:ext>
            </a:extLst>
          </p:cNvPr>
          <p:cNvCxnSpPr>
            <a:cxnSpLocks/>
          </p:cNvCxnSpPr>
          <p:nvPr/>
        </p:nvCxnSpPr>
        <p:spPr>
          <a:xfrm>
            <a:off x="14173200" y="4324349"/>
            <a:ext cx="0" cy="12763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F29035A-A3F1-2D21-C57F-51A0C2D6DF06}"/>
              </a:ext>
            </a:extLst>
          </p:cNvPr>
          <p:cNvCxnSpPr>
            <a:cxnSpLocks/>
          </p:cNvCxnSpPr>
          <p:nvPr/>
        </p:nvCxnSpPr>
        <p:spPr>
          <a:xfrm flipH="1">
            <a:off x="4267200" y="4908660"/>
            <a:ext cx="1905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0591B2A-2B59-EF1D-6787-C29CE962C50F}"/>
              </a:ext>
            </a:extLst>
          </p:cNvPr>
          <p:cNvCxnSpPr>
            <a:cxnSpLocks/>
          </p:cNvCxnSpPr>
          <p:nvPr/>
        </p:nvCxnSpPr>
        <p:spPr>
          <a:xfrm flipV="1">
            <a:off x="14782800" y="4292821"/>
            <a:ext cx="0" cy="12316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91320D7-528D-847C-D772-50E79C5641E8}"/>
              </a:ext>
            </a:extLst>
          </p:cNvPr>
          <p:cNvCxnSpPr>
            <a:cxnSpLocks/>
          </p:cNvCxnSpPr>
          <p:nvPr/>
        </p:nvCxnSpPr>
        <p:spPr>
          <a:xfrm flipV="1">
            <a:off x="9144000" y="6138363"/>
            <a:ext cx="0" cy="6749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92CB1C9-E0B6-9FE9-80A3-08438F8DD8D9}"/>
              </a:ext>
            </a:extLst>
          </p:cNvPr>
          <p:cNvCxnSpPr>
            <a:cxnSpLocks/>
          </p:cNvCxnSpPr>
          <p:nvPr/>
        </p:nvCxnSpPr>
        <p:spPr>
          <a:xfrm flipV="1">
            <a:off x="9070258" y="2636589"/>
            <a:ext cx="0" cy="6749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CC41991-CA5F-857E-B233-2516C3B98D6D}"/>
              </a:ext>
            </a:extLst>
          </p:cNvPr>
          <p:cNvCxnSpPr>
            <a:cxnSpLocks/>
          </p:cNvCxnSpPr>
          <p:nvPr/>
        </p:nvCxnSpPr>
        <p:spPr>
          <a:xfrm>
            <a:off x="4267200" y="5608240"/>
            <a:ext cx="1905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3FCD9AE2-884F-9817-C29B-1629D9276516}"/>
              </a:ext>
            </a:extLst>
          </p:cNvPr>
          <p:cNvSpPr/>
          <p:nvPr/>
        </p:nvSpPr>
        <p:spPr>
          <a:xfrm>
            <a:off x="12286062" y="1266848"/>
            <a:ext cx="4032735" cy="765095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607F853-A9CB-71F9-0DC3-02482864E622}"/>
              </a:ext>
            </a:extLst>
          </p:cNvPr>
          <p:cNvCxnSpPr>
            <a:cxnSpLocks/>
          </p:cNvCxnSpPr>
          <p:nvPr/>
        </p:nvCxnSpPr>
        <p:spPr>
          <a:xfrm>
            <a:off x="10870773" y="5606630"/>
            <a:ext cx="1905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49E72A3-1B35-5637-EC92-ADB7B599FFCD}"/>
              </a:ext>
            </a:extLst>
          </p:cNvPr>
          <p:cNvCxnSpPr>
            <a:cxnSpLocks/>
          </p:cNvCxnSpPr>
          <p:nvPr/>
        </p:nvCxnSpPr>
        <p:spPr>
          <a:xfrm flipH="1">
            <a:off x="10870773" y="4838700"/>
            <a:ext cx="1905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75619" y="9571333"/>
            <a:ext cx="385714" cy="4218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08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73286" y="586117"/>
            <a:ext cx="7244783" cy="661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700" b="1" dirty="0">
                <a:solidFill>
                  <a:srgbClr val="3B7DDD"/>
                </a:solidFill>
                <a:latin typeface="NanumSquare ExtraBold" pitchFamily="34" charset="0"/>
              </a:rPr>
              <a:t>주요 기능</a:t>
            </a:r>
            <a:endParaRPr lang="en-US" b="1" dirty="0"/>
          </a:p>
        </p:txBody>
      </p:sp>
      <p:sp>
        <p:nvSpPr>
          <p:cNvPr id="4" name="Object 4"/>
          <p:cNvSpPr txBox="1"/>
          <p:nvPr/>
        </p:nvSpPr>
        <p:spPr>
          <a:xfrm>
            <a:off x="485532" y="568573"/>
            <a:ext cx="1081631" cy="10696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03</a:t>
            </a:r>
            <a:endParaRPr lang="en-US" dirty="0"/>
          </a:p>
        </p:txBody>
      </p:sp>
      <p:sp>
        <p:nvSpPr>
          <p:cNvPr id="12" name="AutoShape 2">
            <a:extLst>
              <a:ext uri="{FF2B5EF4-FFF2-40B4-BE49-F238E27FC236}">
                <a16:creationId xmlns:a16="http://schemas.microsoft.com/office/drawing/2014/main" id="{958AFB93-B6E7-AA90-2BB6-D968517E42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509515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5C3BF5B-DDC0-37F0-0FEB-00A86A5F6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315" y="2497535"/>
            <a:ext cx="5965885" cy="66083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74ACA3-0F50-8334-F23F-955553AE41BC}"/>
              </a:ext>
            </a:extLst>
          </p:cNvPr>
          <p:cNvSpPr txBox="1"/>
          <p:nvPr/>
        </p:nvSpPr>
        <p:spPr>
          <a:xfrm>
            <a:off x="1026347" y="1795968"/>
            <a:ext cx="447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■</a:t>
            </a:r>
            <a:r>
              <a:rPr kumimoji="1" lang="ko-KR" altLang="en-US" sz="2400" dirty="0"/>
              <a:t> </a:t>
            </a:r>
            <a:r>
              <a:rPr kumimoji="1" lang="en-US" altLang="ko-Kore-KR" sz="2400" dirty="0"/>
              <a:t>Controller</a:t>
            </a:r>
            <a:endParaRPr kumimoji="1" lang="ko-Kore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FB6D29-6255-C75D-B22F-78FA1F66EC5F}"/>
              </a:ext>
            </a:extLst>
          </p:cNvPr>
          <p:cNvSpPr txBox="1"/>
          <p:nvPr/>
        </p:nvSpPr>
        <p:spPr>
          <a:xfrm>
            <a:off x="8534400" y="2283003"/>
            <a:ext cx="81534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</a:pPr>
            <a:r>
              <a:rPr kumimoji="1" lang="en-US" altLang="ko-Kore-KR" sz="2800" dirty="0"/>
              <a:t>Apt</a:t>
            </a:r>
          </a:p>
          <a:p>
            <a:pPr marL="800100" lvl="1" indent="-3429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</a:pPr>
            <a:r>
              <a:rPr kumimoji="1" lang="ko-KR" altLang="en-US" sz="2000" dirty="0"/>
              <a:t>상위 유저의 매물 등록 및 수정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삭제</a:t>
            </a:r>
            <a:endParaRPr kumimoji="1" lang="en-US" altLang="ko-KR" sz="2000" dirty="0"/>
          </a:p>
          <a:p>
            <a:pPr marL="800100" lvl="1" indent="-3429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</a:pPr>
            <a:r>
              <a:rPr kumimoji="1" lang="ko-KR" altLang="en-US" sz="2000" dirty="0"/>
              <a:t>현 거래 매물 목록 조회</a:t>
            </a:r>
            <a:endParaRPr kumimoji="1" lang="en-US" altLang="ko-KR" sz="2000" dirty="0"/>
          </a:p>
          <a:p>
            <a:pPr marL="800100" lvl="1" indent="-3429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</a:pPr>
            <a:endParaRPr kumimoji="1" lang="en-US" altLang="ko-Kore-KR" sz="2000" dirty="0"/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</a:pPr>
            <a:r>
              <a:rPr kumimoji="1" lang="en-US" altLang="ko-Kore-KR" sz="2800" dirty="0"/>
              <a:t>Board</a:t>
            </a:r>
          </a:p>
          <a:p>
            <a:pPr marL="800100" lvl="1" indent="-3429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</a:pPr>
            <a:r>
              <a:rPr kumimoji="1" lang="ko-KR" altLang="en-US" sz="2000" dirty="0"/>
              <a:t>게시판 </a:t>
            </a:r>
            <a:r>
              <a:rPr kumimoji="1" lang="en-US" altLang="ko-KR" sz="2000" dirty="0"/>
              <a:t>CRUD</a:t>
            </a:r>
          </a:p>
          <a:p>
            <a:pPr marL="800100" lvl="1" indent="-3429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</a:pPr>
            <a:endParaRPr kumimoji="1" lang="en-US" altLang="ko-Kore-KR" sz="2000" dirty="0"/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</a:pPr>
            <a:r>
              <a:rPr kumimoji="1" lang="en-US" altLang="ko-Kore-KR" sz="2800" dirty="0"/>
              <a:t>Comment</a:t>
            </a:r>
          </a:p>
          <a:p>
            <a:pPr marL="800100" lvl="1" indent="-3429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</a:pPr>
            <a:r>
              <a:rPr kumimoji="1" lang="ko-KR" altLang="en-US" sz="2000" dirty="0"/>
              <a:t>아파트 고유 번호 생성</a:t>
            </a:r>
            <a:endParaRPr kumimoji="1" lang="en-US" altLang="ko-KR" sz="2000" dirty="0"/>
          </a:p>
          <a:p>
            <a:pPr marL="800100" lvl="1" indent="-3429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</a:pPr>
            <a:r>
              <a:rPr kumimoji="1" lang="ko-KR" altLang="en-US" sz="2000" dirty="0"/>
              <a:t>해당 고유번호와 댓글을 연결</a:t>
            </a:r>
            <a:endParaRPr kumimoji="1" lang="en-US" altLang="ko-KR" sz="2000" dirty="0"/>
          </a:p>
          <a:p>
            <a:pPr marL="800100" lvl="1" indent="-3429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</a:pPr>
            <a:endParaRPr kumimoji="1" lang="en-US" altLang="ko-Kore-KR" sz="2000" dirty="0"/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</a:pPr>
            <a:r>
              <a:rPr kumimoji="1" lang="en-US" altLang="ko-Kore-KR" sz="2800" dirty="0"/>
              <a:t>Star</a:t>
            </a:r>
            <a:endParaRPr kumimoji="1" lang="en-US" altLang="ko-Kore-KR" sz="2000" dirty="0"/>
          </a:p>
          <a:p>
            <a:pPr marL="800100" lvl="1" indent="-3429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</a:pPr>
            <a:r>
              <a:rPr kumimoji="1" lang="ko-KR" altLang="en-US" sz="2000" dirty="0"/>
              <a:t>유저가 선택한 아파트 정보의 고유번호 생성 후 </a:t>
            </a:r>
            <a:r>
              <a:rPr kumimoji="1" lang="en-US" altLang="ko-KR" sz="2000" dirty="0"/>
              <a:t>DB</a:t>
            </a:r>
            <a:r>
              <a:rPr kumimoji="1" lang="ko-KR" altLang="en-US" sz="2000" dirty="0"/>
              <a:t>에 저장</a:t>
            </a:r>
            <a:endParaRPr kumimoji="1" lang="en-US" altLang="ko-KR" sz="2000" dirty="0"/>
          </a:p>
          <a:p>
            <a:pPr marL="800100" lvl="1" indent="-3429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</a:pPr>
            <a:r>
              <a:rPr kumimoji="1" lang="ko-KR" altLang="en-US" sz="2000" dirty="0"/>
              <a:t>삭제 가능</a:t>
            </a:r>
            <a:endParaRPr kumimoji="1" lang="en-US" altLang="ko-KR" sz="2000" dirty="0"/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endParaRPr kumimoji="1" lang="en-US" altLang="ko-KR" sz="2000" dirty="0"/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</a:pPr>
            <a:r>
              <a:rPr kumimoji="1" lang="en-US" altLang="ko-Kore-KR" sz="2800" dirty="0"/>
              <a:t>User</a:t>
            </a:r>
          </a:p>
          <a:p>
            <a:pPr marL="800100" lvl="1" indent="-3429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</a:pPr>
            <a:r>
              <a:rPr kumimoji="1" lang="ko-KR" altLang="en-US" sz="2000" dirty="0"/>
              <a:t>회원가입</a:t>
            </a:r>
            <a:endParaRPr kumimoji="1" lang="en-US" altLang="ko-KR" sz="2000" dirty="0"/>
          </a:p>
          <a:p>
            <a:pPr marL="800100" lvl="1" indent="-3429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</a:pPr>
            <a:r>
              <a:rPr kumimoji="1" lang="ko-KR" altLang="en-US" sz="2000" dirty="0"/>
              <a:t>로그인</a:t>
            </a:r>
            <a:endParaRPr kumimoji="1" lang="en-US" altLang="ko-KR" sz="2000" dirty="0"/>
          </a:p>
          <a:p>
            <a:pPr marL="800100" lvl="1" indent="-3429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</a:pPr>
            <a:r>
              <a:rPr kumimoji="1" lang="ko-KR" altLang="en-US" sz="2000" dirty="0"/>
              <a:t>회원수정</a:t>
            </a:r>
            <a:endParaRPr kumimoji="1" lang="en-US" altLang="ko-KR" sz="2000" dirty="0"/>
          </a:p>
          <a:p>
            <a:pPr marL="800100" lvl="1" indent="-3429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</a:pPr>
            <a:r>
              <a:rPr kumimoji="1" lang="ko-KR" altLang="en-US" sz="2000" dirty="0"/>
              <a:t>삭제</a:t>
            </a: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1197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75619" y="9571333"/>
            <a:ext cx="385714" cy="4218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08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73286" y="586117"/>
            <a:ext cx="7244783" cy="661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700" b="1" dirty="0">
                <a:solidFill>
                  <a:srgbClr val="3B7DDD"/>
                </a:solidFill>
                <a:latin typeface="NanumSquare ExtraBold" pitchFamily="34" charset="0"/>
              </a:rPr>
              <a:t>주요 기능</a:t>
            </a:r>
            <a:endParaRPr lang="en-US" b="1" dirty="0"/>
          </a:p>
        </p:txBody>
      </p:sp>
      <p:sp>
        <p:nvSpPr>
          <p:cNvPr id="4" name="Object 4"/>
          <p:cNvSpPr txBox="1"/>
          <p:nvPr/>
        </p:nvSpPr>
        <p:spPr>
          <a:xfrm>
            <a:off x="485532" y="568573"/>
            <a:ext cx="1081631" cy="10696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03</a:t>
            </a:r>
            <a:endParaRPr lang="en-US" dirty="0"/>
          </a:p>
        </p:txBody>
      </p:sp>
      <p:sp>
        <p:nvSpPr>
          <p:cNvPr id="12" name="AutoShape 2">
            <a:extLst>
              <a:ext uri="{FF2B5EF4-FFF2-40B4-BE49-F238E27FC236}">
                <a16:creationId xmlns:a16="http://schemas.microsoft.com/office/drawing/2014/main" id="{958AFB93-B6E7-AA90-2BB6-D968517E42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509515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F88D6-8027-7EA7-D280-A46027AB4061}"/>
              </a:ext>
            </a:extLst>
          </p:cNvPr>
          <p:cNvSpPr txBox="1"/>
          <p:nvPr/>
        </p:nvSpPr>
        <p:spPr>
          <a:xfrm>
            <a:off x="1306556" y="1710035"/>
            <a:ext cx="4479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■ </a:t>
            </a:r>
            <a:r>
              <a:rPr kumimoji="1" lang="en-US" altLang="ko-Kore-KR" sz="2400" dirty="0"/>
              <a:t>DB</a:t>
            </a:r>
            <a:endParaRPr kumimoji="1" lang="ko-Kore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70D508-8AA5-D7AD-BA6A-4CFA9479E1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4" t="9749" r="4906" b="12073"/>
          <a:stretch/>
        </p:blipFill>
        <p:spPr>
          <a:xfrm>
            <a:off x="3851091" y="1451066"/>
            <a:ext cx="10474509" cy="8542120"/>
          </a:xfrm>
          <a:prstGeom prst="rect">
            <a:avLst/>
          </a:prstGeom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EAC6DD07-26B3-9F67-AF7E-2B9AB5480CFC}"/>
              </a:ext>
            </a:extLst>
          </p:cNvPr>
          <p:cNvSpPr/>
          <p:nvPr/>
        </p:nvSpPr>
        <p:spPr>
          <a:xfrm>
            <a:off x="4495800" y="3162300"/>
            <a:ext cx="1981200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F77C1D8-FE2A-2C49-014A-E42FFDFE957A}"/>
              </a:ext>
            </a:extLst>
          </p:cNvPr>
          <p:cNvSpPr/>
          <p:nvPr/>
        </p:nvSpPr>
        <p:spPr>
          <a:xfrm>
            <a:off x="4419600" y="5722126"/>
            <a:ext cx="1981200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0175B81F-3070-8181-3921-3C6D3583ECB1}"/>
              </a:ext>
            </a:extLst>
          </p:cNvPr>
          <p:cNvSpPr/>
          <p:nvPr/>
        </p:nvSpPr>
        <p:spPr>
          <a:xfrm>
            <a:off x="11811000" y="6057900"/>
            <a:ext cx="1981200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185CB4-4CC7-7FE8-EE0D-9E90714E725E}"/>
              </a:ext>
            </a:extLst>
          </p:cNvPr>
          <p:cNvSpPr txBox="1"/>
          <p:nvPr/>
        </p:nvSpPr>
        <p:spPr>
          <a:xfrm>
            <a:off x="355571" y="4398893"/>
            <a:ext cx="3621854" cy="10166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1" lang="en-US" altLang="ko-Kore-KR" sz="2400" dirty="0" err="1">
                <a:solidFill>
                  <a:schemeClr val="tx1"/>
                </a:solidFill>
              </a:rPr>
              <a:t>houseCode</a:t>
            </a:r>
            <a:r>
              <a:rPr kumimoji="1" lang="en-US" altLang="ko-Kore-KR" sz="2400" dirty="0">
                <a:solidFill>
                  <a:schemeClr val="tx1"/>
                </a:solidFill>
              </a:rPr>
              <a:t> : </a:t>
            </a:r>
          </a:p>
          <a:p>
            <a:pPr algn="r">
              <a:lnSpc>
                <a:spcPct val="150000"/>
              </a:lnSpc>
            </a:pPr>
            <a:r>
              <a:rPr kumimoji="1" lang="ko-Kore-KR" altLang="en-US" dirty="0"/>
              <a:t>법정동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지번 </a:t>
            </a:r>
            <a:r>
              <a:rPr kumimoji="1" lang="en-US" altLang="ko-KR" dirty="0"/>
              <a:t>+</a:t>
            </a:r>
            <a:r>
              <a:rPr kumimoji="1" lang="ko-KR" altLang="en-US" dirty="0"/>
              <a:t> 년 </a:t>
            </a:r>
            <a:r>
              <a:rPr kumimoji="1" lang="en-US" altLang="ko-KR" dirty="0"/>
              <a:t>+</a:t>
            </a:r>
            <a:r>
              <a:rPr kumimoji="1" lang="ko-KR" altLang="en-US" dirty="0"/>
              <a:t> 월 </a:t>
            </a:r>
            <a:r>
              <a:rPr kumimoji="1" lang="en-US" altLang="ko-KR" dirty="0"/>
              <a:t>+</a:t>
            </a:r>
            <a:r>
              <a:rPr kumimoji="1" lang="ko-KR" altLang="en-US" dirty="0"/>
              <a:t> 금액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6676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246</Words>
  <Application>Microsoft Macintosh PowerPoint</Application>
  <PresentationFormat>사용자 지정</PresentationFormat>
  <Paragraphs>101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NanumGothic</vt:lpstr>
      <vt:lpstr>NanumSquare Bold</vt:lpstr>
      <vt:lpstr>NanumSquare ExtraBold</vt:lpstr>
      <vt:lpstr>NanumSquare Light</vt:lpstr>
      <vt:lpstr>NanumSquareRoundOTF Bold</vt:lpstr>
      <vt:lpstr>Arial</vt:lpstr>
      <vt:lpstr>Calibri</vt:lpstr>
      <vt:lpstr>Nanum Gothic</vt:lpstr>
      <vt:lpstr>Noto Sans CJK KR Regular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김시하</cp:lastModifiedBy>
  <cp:revision>5</cp:revision>
  <dcterms:created xsi:type="dcterms:W3CDTF">2022-11-25T03:04:53Z</dcterms:created>
  <dcterms:modified xsi:type="dcterms:W3CDTF">2022-11-24T20:24:02Z</dcterms:modified>
</cp:coreProperties>
</file>