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6" r:id="rId2"/>
    <p:sldId id="257" r:id="rId3"/>
    <p:sldId id="258" r:id="rId4"/>
    <p:sldId id="259" r:id="rId5"/>
    <p:sldId id="260" r:id="rId6"/>
    <p:sldId id="262" r:id="rId7"/>
    <p:sldId id="261" r:id="rId8"/>
    <p:sldId id="266" r:id="rId9"/>
    <p:sldId id="267" r:id="rId10"/>
    <p:sldId id="269" r:id="rId11"/>
    <p:sldId id="270" r:id="rId12"/>
    <p:sldId id="272" r:id="rId13"/>
    <p:sldId id="273"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90" r:id="rId29"/>
    <p:sldId id="289" r:id="rId30"/>
    <p:sldId id="291" r:id="rId31"/>
    <p:sldId id="293" r:id="rId32"/>
    <p:sldId id="294" r:id="rId33"/>
    <p:sldId id="295" r:id="rId34"/>
    <p:sldId id="296" r:id="rId35"/>
    <p:sldId id="297" r:id="rId36"/>
    <p:sldId id="298" r:id="rId37"/>
    <p:sldId id="300" r:id="rId38"/>
    <p:sldId id="302" r:id="rId39"/>
    <p:sldId id="30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22470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12100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718709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1600486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86232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30888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704183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904882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5109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287368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17181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3857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0656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23512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86442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1324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5920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smtClean="0"/>
              <a:t>3/23/2023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556402469"/>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774" y="2936383"/>
            <a:ext cx="4214467" cy="3685696"/>
          </a:xfrm>
          <a:prstGeom prst="rect">
            <a:avLst/>
          </a:prstGeom>
        </p:spPr>
      </p:pic>
      <p:sp>
        <p:nvSpPr>
          <p:cNvPr id="6" name="Title 5"/>
          <p:cNvSpPr>
            <a:spLocks noGrp="1"/>
          </p:cNvSpPr>
          <p:nvPr>
            <p:ph type="title"/>
          </p:nvPr>
        </p:nvSpPr>
        <p:spPr>
          <a:xfrm>
            <a:off x="696607" y="2962140"/>
            <a:ext cx="8653455" cy="1245031"/>
          </a:xfrm>
        </p:spPr>
        <p:txBody>
          <a:bodyPr/>
          <a:lstStyle/>
          <a:p>
            <a:r>
              <a:rPr lang="en-US" sz="4400" dirty="0"/>
              <a:t>School Management Systems</a:t>
            </a:r>
          </a:p>
        </p:txBody>
      </p:sp>
    </p:spTree>
    <p:extLst>
      <p:ext uri="{BB962C8B-B14F-4D97-AF65-F5344CB8AC3E}">
        <p14:creationId xmlns:p14="http://schemas.microsoft.com/office/powerpoint/2010/main" val="4574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5616" y="0"/>
            <a:ext cx="5200768" cy="803329"/>
          </a:xfrm>
        </p:spPr>
        <p:txBody>
          <a:bodyPr/>
          <a:lstStyle/>
          <a:p>
            <a:r>
              <a:rPr lang="en-US" dirty="0"/>
              <a:t>Use-Case Diagram</a:t>
            </a:r>
          </a:p>
        </p:txBody>
      </p:sp>
      <p:sp>
        <p:nvSpPr>
          <p:cNvPr id="13" name="TextBox 12">
            <a:extLst>
              <a:ext uri="{FF2B5EF4-FFF2-40B4-BE49-F238E27FC236}">
                <a16:creationId xmlns:a16="http://schemas.microsoft.com/office/drawing/2014/main" id="{ECD0B3EE-7003-4739-BA0F-AD80FC3917DF}"/>
              </a:ext>
            </a:extLst>
          </p:cNvPr>
          <p:cNvSpPr txBox="1"/>
          <p:nvPr/>
        </p:nvSpPr>
        <p:spPr>
          <a:xfrm>
            <a:off x="1311307" y="939668"/>
            <a:ext cx="2650435" cy="369332"/>
          </a:xfrm>
          <a:prstGeom prst="rect">
            <a:avLst/>
          </a:prstGeom>
          <a:noFill/>
        </p:spPr>
        <p:txBody>
          <a:bodyPr wrap="square" rtlCol="0">
            <a:spAutoFit/>
          </a:bodyPr>
          <a:lstStyle/>
          <a:p>
            <a:r>
              <a:rPr lang="en-US" dirty="0"/>
              <a:t>   Existing System</a:t>
            </a:r>
          </a:p>
        </p:txBody>
      </p:sp>
      <p:sp>
        <p:nvSpPr>
          <p:cNvPr id="14" name="TextBox 13">
            <a:extLst>
              <a:ext uri="{FF2B5EF4-FFF2-40B4-BE49-F238E27FC236}">
                <a16:creationId xmlns:a16="http://schemas.microsoft.com/office/drawing/2014/main" id="{712B8E3A-CC03-418F-8186-416284FB5631}"/>
              </a:ext>
            </a:extLst>
          </p:cNvPr>
          <p:cNvSpPr txBox="1"/>
          <p:nvPr/>
        </p:nvSpPr>
        <p:spPr>
          <a:xfrm>
            <a:off x="8063948" y="939668"/>
            <a:ext cx="2650435" cy="369332"/>
          </a:xfrm>
          <a:prstGeom prst="rect">
            <a:avLst/>
          </a:prstGeom>
          <a:noFill/>
        </p:spPr>
        <p:txBody>
          <a:bodyPr wrap="square" rtlCol="0">
            <a:spAutoFit/>
          </a:bodyPr>
          <a:lstStyle/>
          <a:p>
            <a:r>
              <a:rPr lang="en-US" dirty="0"/>
              <a:t>   Proposed System</a:t>
            </a:r>
          </a:p>
        </p:txBody>
      </p:sp>
      <p:pic>
        <p:nvPicPr>
          <p:cNvPr id="5" name="Picture 4">
            <a:extLst>
              <a:ext uri="{FF2B5EF4-FFF2-40B4-BE49-F238E27FC236}">
                <a16:creationId xmlns:a16="http://schemas.microsoft.com/office/drawing/2014/main" id="{BDCFA413-4352-4D21-8F56-ADD3816BA43E}"/>
              </a:ext>
            </a:extLst>
          </p:cNvPr>
          <p:cNvPicPr>
            <a:picLocks noChangeAspect="1"/>
          </p:cNvPicPr>
          <p:nvPr/>
        </p:nvPicPr>
        <p:blipFill>
          <a:blip r:embed="rId2"/>
          <a:stretch>
            <a:fillRect/>
          </a:stretch>
        </p:blipFill>
        <p:spPr>
          <a:xfrm>
            <a:off x="886579" y="1445339"/>
            <a:ext cx="4843575" cy="5412661"/>
          </a:xfrm>
          <a:prstGeom prst="rect">
            <a:avLst/>
          </a:prstGeom>
        </p:spPr>
      </p:pic>
      <p:pic>
        <p:nvPicPr>
          <p:cNvPr id="8" name="Picture 7">
            <a:extLst>
              <a:ext uri="{FF2B5EF4-FFF2-40B4-BE49-F238E27FC236}">
                <a16:creationId xmlns:a16="http://schemas.microsoft.com/office/drawing/2014/main" id="{7EA7C27D-3A41-463B-A670-9772E1F45A29}"/>
              </a:ext>
            </a:extLst>
          </p:cNvPr>
          <p:cNvPicPr>
            <a:picLocks noChangeAspect="1"/>
          </p:cNvPicPr>
          <p:nvPr/>
        </p:nvPicPr>
        <p:blipFill>
          <a:blip r:embed="rId3"/>
          <a:stretch>
            <a:fillRect/>
          </a:stretch>
        </p:blipFill>
        <p:spPr>
          <a:xfrm>
            <a:off x="6626087" y="1445337"/>
            <a:ext cx="4679334" cy="5412661"/>
          </a:xfrm>
          <a:prstGeom prst="rect">
            <a:avLst/>
          </a:prstGeom>
        </p:spPr>
      </p:pic>
    </p:spTree>
    <p:extLst>
      <p:ext uri="{BB962C8B-B14F-4D97-AF65-F5344CB8AC3E}">
        <p14:creationId xmlns:p14="http://schemas.microsoft.com/office/powerpoint/2010/main" val="13748863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57877" y="189348"/>
            <a:ext cx="3276245" cy="803329"/>
          </a:xfrm>
        </p:spPr>
        <p:txBody>
          <a:bodyPr/>
          <a:lstStyle/>
          <a:p>
            <a:r>
              <a:rPr lang="en-US" dirty="0"/>
              <a:t>ER Diagram</a:t>
            </a:r>
          </a:p>
        </p:txBody>
      </p:sp>
      <p:sp>
        <p:nvSpPr>
          <p:cNvPr id="14" name="TextBox 13">
            <a:extLst>
              <a:ext uri="{FF2B5EF4-FFF2-40B4-BE49-F238E27FC236}">
                <a16:creationId xmlns:a16="http://schemas.microsoft.com/office/drawing/2014/main" id="{712B8E3A-CC03-418F-8186-416284FB5631}"/>
              </a:ext>
            </a:extLst>
          </p:cNvPr>
          <p:cNvSpPr txBox="1"/>
          <p:nvPr/>
        </p:nvSpPr>
        <p:spPr>
          <a:xfrm>
            <a:off x="0" y="992677"/>
            <a:ext cx="2650435" cy="369332"/>
          </a:xfrm>
          <a:prstGeom prst="rect">
            <a:avLst/>
          </a:prstGeom>
          <a:noFill/>
        </p:spPr>
        <p:txBody>
          <a:bodyPr wrap="square" rtlCol="0">
            <a:spAutoFit/>
          </a:bodyPr>
          <a:lstStyle/>
          <a:p>
            <a:r>
              <a:rPr lang="en-US" dirty="0"/>
              <a:t>   Proposed System</a:t>
            </a:r>
          </a:p>
        </p:txBody>
      </p:sp>
      <p:pic>
        <p:nvPicPr>
          <p:cNvPr id="4" name="Picture 3">
            <a:extLst>
              <a:ext uri="{FF2B5EF4-FFF2-40B4-BE49-F238E27FC236}">
                <a16:creationId xmlns:a16="http://schemas.microsoft.com/office/drawing/2014/main" id="{3177DB63-681A-442D-8014-F136CB3DB6F0}"/>
              </a:ext>
            </a:extLst>
          </p:cNvPr>
          <p:cNvPicPr>
            <a:picLocks noChangeAspect="1"/>
          </p:cNvPicPr>
          <p:nvPr/>
        </p:nvPicPr>
        <p:blipFill>
          <a:blip r:embed="rId2"/>
          <a:stretch>
            <a:fillRect/>
          </a:stretch>
        </p:blipFill>
        <p:spPr>
          <a:xfrm>
            <a:off x="3246783" y="1177343"/>
            <a:ext cx="7079229" cy="5475341"/>
          </a:xfrm>
          <a:prstGeom prst="rect">
            <a:avLst/>
          </a:prstGeom>
        </p:spPr>
      </p:pic>
    </p:spTree>
    <p:extLst>
      <p:ext uri="{BB962C8B-B14F-4D97-AF65-F5344CB8AC3E}">
        <p14:creationId xmlns:p14="http://schemas.microsoft.com/office/powerpoint/2010/main" val="1282014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A0D13-D1B2-E2FB-0626-DBCC5DC84829}"/>
              </a:ext>
            </a:extLst>
          </p:cNvPr>
          <p:cNvSpPr>
            <a:spLocks noGrp="1"/>
          </p:cNvSpPr>
          <p:nvPr>
            <p:ph type="title"/>
          </p:nvPr>
        </p:nvSpPr>
        <p:spPr>
          <a:xfrm>
            <a:off x="593032" y="1086678"/>
            <a:ext cx="8686800" cy="816638"/>
          </a:xfrm>
        </p:spPr>
        <p:txBody>
          <a:bodyPr/>
          <a:lstStyle/>
          <a:p>
            <a:r>
              <a:rPr lang="en-US" dirty="0"/>
              <a:t>Feasibility Analysis of the System</a:t>
            </a:r>
          </a:p>
        </p:txBody>
      </p:sp>
      <p:sp>
        <p:nvSpPr>
          <p:cNvPr id="3" name="Content Placeholder 2">
            <a:extLst>
              <a:ext uri="{FF2B5EF4-FFF2-40B4-BE49-F238E27FC236}">
                <a16:creationId xmlns:a16="http://schemas.microsoft.com/office/drawing/2014/main" id="{D330410E-E51B-0889-C00A-A6B5C7154A49}"/>
              </a:ext>
            </a:extLst>
          </p:cNvPr>
          <p:cNvSpPr>
            <a:spLocks noGrp="1"/>
          </p:cNvSpPr>
          <p:nvPr>
            <p:ph idx="1"/>
          </p:nvPr>
        </p:nvSpPr>
        <p:spPr>
          <a:xfrm>
            <a:off x="593032" y="2504660"/>
            <a:ext cx="10658064" cy="3326297"/>
          </a:xfrm>
        </p:spPr>
        <p:txBody>
          <a:bodyPr/>
          <a:lstStyle/>
          <a:p>
            <a:pPr marL="0" indent="0">
              <a:buNone/>
            </a:pPr>
            <a:r>
              <a:rPr lang="en-US" dirty="0"/>
              <a:t>Feasibility study is a step towards identification of the candidate system as a feasible product. First the studies often pre-suppose that when the feasibility document is being prepared, the analyst is in a position to evaluate solutions. Second, most studies tend to overlook the confusion inherent in system development – the constraints and the assumed attitudes.</a:t>
            </a:r>
          </a:p>
          <a:p>
            <a:pPr marL="0" indent="0">
              <a:buNone/>
            </a:pPr>
            <a:endParaRPr lang="en-US" dirty="0"/>
          </a:p>
        </p:txBody>
      </p:sp>
    </p:spTree>
    <p:extLst>
      <p:ext uri="{BB962C8B-B14F-4D97-AF65-F5344CB8AC3E}">
        <p14:creationId xmlns:p14="http://schemas.microsoft.com/office/powerpoint/2010/main" val="2168001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0315-BFD5-7782-E607-768BAB68659E}"/>
              </a:ext>
            </a:extLst>
          </p:cNvPr>
          <p:cNvSpPr>
            <a:spLocks noGrp="1"/>
          </p:cNvSpPr>
          <p:nvPr>
            <p:ph type="title"/>
          </p:nvPr>
        </p:nvSpPr>
        <p:spPr>
          <a:xfrm>
            <a:off x="410818" y="110837"/>
            <a:ext cx="6639340" cy="830067"/>
          </a:xfrm>
        </p:spPr>
        <p:txBody>
          <a:bodyPr/>
          <a:lstStyle/>
          <a:p>
            <a:r>
              <a:rPr lang="en-US" dirty="0"/>
              <a:t>Economical Feasibility</a:t>
            </a:r>
          </a:p>
        </p:txBody>
      </p:sp>
      <p:sp>
        <p:nvSpPr>
          <p:cNvPr id="3" name="Content Placeholder 2">
            <a:extLst>
              <a:ext uri="{FF2B5EF4-FFF2-40B4-BE49-F238E27FC236}">
                <a16:creationId xmlns:a16="http://schemas.microsoft.com/office/drawing/2014/main" id="{FE4752DA-3DBF-F34B-E48A-2BFE76D5FDCB}"/>
              </a:ext>
            </a:extLst>
          </p:cNvPr>
          <p:cNvSpPr>
            <a:spLocks noGrp="1"/>
          </p:cNvSpPr>
          <p:nvPr>
            <p:ph idx="1"/>
          </p:nvPr>
        </p:nvSpPr>
        <p:spPr>
          <a:xfrm>
            <a:off x="609600" y="1219201"/>
            <a:ext cx="9372600" cy="5638799"/>
          </a:xfrm>
        </p:spPr>
        <p:txBody>
          <a:bodyPr>
            <a:normAutofit fontScale="85000" lnSpcReduction="20000"/>
          </a:bodyPr>
          <a:lstStyle/>
          <a:p>
            <a:pPr marL="0" indent="0">
              <a:buNone/>
            </a:pPr>
            <a:r>
              <a:rPr lang="en-US" dirty="0"/>
              <a:t>Cost:(System </a:t>
            </a:r>
            <a:r>
              <a:rPr lang="en-US" dirty="0" err="1"/>
              <a:t>Devlopment</a:t>
            </a:r>
            <a:r>
              <a:rPr lang="en-US" dirty="0"/>
              <a:t>(website) + Computer + </a:t>
            </a:r>
            <a:r>
              <a:rPr lang="en-US" dirty="0" err="1"/>
              <a:t>Rauter</a:t>
            </a:r>
            <a:r>
              <a:rPr lang="en-US" dirty="0"/>
              <a:t> + Internet + Others)</a:t>
            </a:r>
          </a:p>
          <a:p>
            <a:pPr marL="0" indent="0">
              <a:buNone/>
            </a:pPr>
            <a:r>
              <a:rPr lang="en-US" dirty="0"/>
              <a:t>Capital=50,000+1,00,000+5000+10,000+20,000= 1,85,000/-</a:t>
            </a:r>
          </a:p>
          <a:p>
            <a:pPr marL="0" indent="0">
              <a:buNone/>
            </a:pPr>
            <a:r>
              <a:rPr lang="en-US" dirty="0"/>
              <a:t>Per Month Cost:</a:t>
            </a:r>
          </a:p>
          <a:p>
            <a:pPr marL="0" indent="0">
              <a:buNone/>
            </a:pPr>
            <a:r>
              <a:rPr lang="en-US" dirty="0"/>
              <a:t>System Maintenance : 5,000/-</a:t>
            </a:r>
          </a:p>
          <a:p>
            <a:pPr marL="0" indent="0">
              <a:buNone/>
            </a:pPr>
            <a:r>
              <a:rPr lang="en-US" dirty="0"/>
              <a:t>Utility Bill : 2,000/-</a:t>
            </a:r>
          </a:p>
          <a:p>
            <a:pPr marL="0" indent="0">
              <a:buNone/>
            </a:pPr>
            <a:r>
              <a:rPr lang="en-US" dirty="0"/>
              <a:t>IT Executive : 12,000/-</a:t>
            </a:r>
          </a:p>
          <a:p>
            <a:pPr marL="0" indent="0">
              <a:buNone/>
            </a:pPr>
            <a:r>
              <a:rPr lang="en-US" dirty="0"/>
              <a:t>Account Officer : 10,000/-</a:t>
            </a:r>
          </a:p>
          <a:p>
            <a:pPr marL="0" indent="0">
              <a:buNone/>
            </a:pPr>
            <a:r>
              <a:rPr lang="en-US" dirty="0"/>
              <a:t>Launch Bill+ Others: 11,000/-</a:t>
            </a:r>
          </a:p>
          <a:p>
            <a:pPr marL="0" indent="0">
              <a:buNone/>
            </a:pPr>
            <a:r>
              <a:rPr lang="en-US" dirty="0" err="1"/>
              <a:t>So,Total</a:t>
            </a:r>
            <a:r>
              <a:rPr lang="en-US" dirty="0"/>
              <a:t> Cost Per Month = 40,000/-</a:t>
            </a:r>
          </a:p>
          <a:p>
            <a:pPr marL="0" indent="0">
              <a:buNone/>
            </a:pPr>
            <a:r>
              <a:rPr lang="en-US" dirty="0"/>
              <a:t>Where Per Month come from Student= 60,000/-</a:t>
            </a:r>
          </a:p>
          <a:p>
            <a:pPr marL="0" indent="0">
              <a:buNone/>
            </a:pPr>
            <a:r>
              <a:rPr lang="en-US" dirty="0"/>
              <a:t>Per Month Revenue= 80,000 - 60,000 = 20,000/-</a:t>
            </a:r>
          </a:p>
          <a:p>
            <a:pPr marL="0" indent="0">
              <a:buNone/>
            </a:pPr>
            <a:r>
              <a:rPr lang="en-US" dirty="0"/>
              <a:t>Payback Period:</a:t>
            </a:r>
          </a:p>
          <a:p>
            <a:pPr marL="0" indent="0">
              <a:buNone/>
            </a:pPr>
            <a:r>
              <a:rPr lang="en-US" dirty="0"/>
              <a:t>Simple Cost: 1,85,000/-</a:t>
            </a:r>
          </a:p>
          <a:p>
            <a:pPr marL="0" indent="0">
              <a:buNone/>
            </a:pPr>
            <a:r>
              <a:rPr lang="en-US" dirty="0"/>
              <a:t>Savings: 20,000/- (per month)</a:t>
            </a:r>
          </a:p>
          <a:p>
            <a:pPr marL="0" indent="0">
              <a:buNone/>
            </a:pPr>
            <a:r>
              <a:rPr lang="en-US" dirty="0"/>
              <a:t>Cost recovered in: (1,85,000 / 20,000) = 9 Months</a:t>
            </a:r>
          </a:p>
          <a:p>
            <a:pPr marL="0" indent="0">
              <a:buNone/>
            </a:pPr>
            <a:r>
              <a:rPr lang="en-US" dirty="0" err="1"/>
              <a:t>So,Total</a:t>
            </a:r>
            <a:r>
              <a:rPr lang="en-US" dirty="0"/>
              <a:t> cost will be recovered in 9 months(approximately).</a:t>
            </a:r>
          </a:p>
        </p:txBody>
      </p:sp>
    </p:spTree>
    <p:extLst>
      <p:ext uri="{BB962C8B-B14F-4D97-AF65-F5344CB8AC3E}">
        <p14:creationId xmlns:p14="http://schemas.microsoft.com/office/powerpoint/2010/main" val="257503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
                                            <p:txEl>
                                              <p:pRg st="12" end="12"/>
                                            </p:txEl>
                                          </p:spTgt>
                                        </p:tgtEl>
                                        <p:attrNameLst>
                                          <p:attrName>style.visibility</p:attrName>
                                        </p:attrNameLst>
                                      </p:cBhvr>
                                      <p:to>
                                        <p:strVal val="visible"/>
                                      </p:to>
                                    </p:set>
                                    <p:animEffect transition="in" filter="fade">
                                      <p:cBhvr>
                                        <p:cTn id="72" dur="500"/>
                                        <p:tgtEl>
                                          <p:spTgt spid="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
                                            <p:txEl>
                                              <p:pRg st="13" end="13"/>
                                            </p:txEl>
                                          </p:spTgt>
                                        </p:tgtEl>
                                        <p:attrNameLst>
                                          <p:attrName>style.visibility</p:attrName>
                                        </p:attrNameLst>
                                      </p:cBhvr>
                                      <p:to>
                                        <p:strVal val="visible"/>
                                      </p:to>
                                    </p:set>
                                    <p:animEffect transition="in" filter="fade">
                                      <p:cBhvr>
                                        <p:cTn id="77" dur="500"/>
                                        <p:tgtEl>
                                          <p:spTgt spid="3">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Effect transition="in" filter="fade">
                                      <p:cBhvr>
                                        <p:cTn id="82" dur="500"/>
                                        <p:tgtEl>
                                          <p:spTgt spid="3">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3">
                                            <p:txEl>
                                              <p:pRg st="15" end="15"/>
                                            </p:txEl>
                                          </p:spTgt>
                                        </p:tgtEl>
                                        <p:attrNameLst>
                                          <p:attrName>style.visibility</p:attrName>
                                        </p:attrNameLst>
                                      </p:cBhvr>
                                      <p:to>
                                        <p:strVal val="visible"/>
                                      </p:to>
                                    </p:set>
                                    <p:animEffect transition="in" filter="fade">
                                      <p:cBhvr>
                                        <p:cTn id="8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31B30-543D-2DDC-B4BF-55F195BEF4BE}"/>
              </a:ext>
            </a:extLst>
          </p:cNvPr>
          <p:cNvSpPr>
            <a:spLocks noGrp="1"/>
          </p:cNvSpPr>
          <p:nvPr>
            <p:ph type="title"/>
          </p:nvPr>
        </p:nvSpPr>
        <p:spPr/>
        <p:txBody>
          <a:bodyPr/>
          <a:lstStyle/>
          <a:p>
            <a:r>
              <a:rPr lang="en-US" dirty="0"/>
              <a:t>Design of this System</a:t>
            </a:r>
          </a:p>
        </p:txBody>
      </p:sp>
      <p:graphicFrame>
        <p:nvGraphicFramePr>
          <p:cNvPr id="4" name="Table 4">
            <a:extLst>
              <a:ext uri="{FF2B5EF4-FFF2-40B4-BE49-F238E27FC236}">
                <a16:creationId xmlns:a16="http://schemas.microsoft.com/office/drawing/2014/main" id="{2AE20FA3-C9FC-361A-1795-20519488B7DA}"/>
              </a:ext>
            </a:extLst>
          </p:cNvPr>
          <p:cNvGraphicFramePr>
            <a:graphicFrameLocks noGrp="1"/>
          </p:cNvGraphicFramePr>
          <p:nvPr>
            <p:ph idx="1"/>
            <p:extLst>
              <p:ext uri="{D42A27DB-BD31-4B8C-83A1-F6EECF244321}">
                <p14:modId xmlns:p14="http://schemas.microsoft.com/office/powerpoint/2010/main" val="3727121741"/>
              </p:ext>
            </p:extLst>
          </p:nvPr>
        </p:nvGraphicFramePr>
        <p:xfrm>
          <a:off x="861390" y="1528618"/>
          <a:ext cx="6732106" cy="3800764"/>
        </p:xfrm>
        <a:graphic>
          <a:graphicData uri="http://schemas.openxmlformats.org/drawingml/2006/table">
            <a:tbl>
              <a:tblPr firstRow="1" bandRow="1">
                <a:tableStyleId>{7DF18680-E054-41AD-8BC1-D1AEF772440D}</a:tableStyleId>
              </a:tblPr>
              <a:tblGrid>
                <a:gridCol w="2246570">
                  <a:extLst>
                    <a:ext uri="{9D8B030D-6E8A-4147-A177-3AD203B41FA5}">
                      <a16:colId xmlns:a16="http://schemas.microsoft.com/office/drawing/2014/main" val="3205643194"/>
                    </a:ext>
                  </a:extLst>
                </a:gridCol>
                <a:gridCol w="2298973">
                  <a:extLst>
                    <a:ext uri="{9D8B030D-6E8A-4147-A177-3AD203B41FA5}">
                      <a16:colId xmlns:a16="http://schemas.microsoft.com/office/drawing/2014/main" val="2670539524"/>
                    </a:ext>
                  </a:extLst>
                </a:gridCol>
                <a:gridCol w="2186563">
                  <a:extLst>
                    <a:ext uri="{9D8B030D-6E8A-4147-A177-3AD203B41FA5}">
                      <a16:colId xmlns:a16="http://schemas.microsoft.com/office/drawing/2014/main" val="3882678703"/>
                    </a:ext>
                  </a:extLst>
                </a:gridCol>
              </a:tblGrid>
              <a:tr h="3800764">
                <a:tc>
                  <a:txBody>
                    <a:bodyPr/>
                    <a:lstStyle/>
                    <a:p>
                      <a:r>
                        <a:rPr lang="en-US" u="sng" dirty="0"/>
                        <a:t>Student</a:t>
                      </a:r>
                    </a:p>
                    <a:p>
                      <a:endParaRPr lang="en-US" u="sng" dirty="0"/>
                    </a:p>
                    <a:p>
                      <a:pPr marL="285750" indent="-285750">
                        <a:buFont typeface="Wingdings" panose="05000000000000000000" pitchFamily="2" charset="2"/>
                        <a:buChar char="ü"/>
                      </a:pPr>
                      <a:r>
                        <a:rPr lang="en-US" u="none" dirty="0"/>
                        <a:t>Login</a:t>
                      </a:r>
                    </a:p>
                    <a:p>
                      <a:pPr marL="285750" indent="-285750">
                        <a:buFont typeface="Wingdings" panose="05000000000000000000" pitchFamily="2" charset="2"/>
                        <a:buChar char="ü"/>
                      </a:pPr>
                      <a:r>
                        <a:rPr lang="en-US" u="none" dirty="0"/>
                        <a:t>Dashboard</a:t>
                      </a:r>
                    </a:p>
                    <a:p>
                      <a:pPr marL="285750" indent="-285750">
                        <a:buFont typeface="Wingdings" panose="05000000000000000000" pitchFamily="2" charset="2"/>
                        <a:buChar char="ü"/>
                      </a:pPr>
                      <a:r>
                        <a:rPr lang="en-US" u="none" dirty="0"/>
                        <a:t>Class routine</a:t>
                      </a:r>
                    </a:p>
                    <a:p>
                      <a:pPr marL="285750" indent="-285750">
                        <a:buFont typeface="Wingdings" panose="05000000000000000000" pitchFamily="2" charset="2"/>
                        <a:buChar char="ü"/>
                      </a:pPr>
                      <a:r>
                        <a:rPr lang="en-US" u="none" dirty="0"/>
                        <a:t>Course Reg</a:t>
                      </a:r>
                    </a:p>
                    <a:p>
                      <a:pPr marL="285750" indent="-285750">
                        <a:buFont typeface="Wingdings" panose="05000000000000000000" pitchFamily="2" charset="2"/>
                        <a:buChar char="ü"/>
                      </a:pPr>
                      <a:r>
                        <a:rPr lang="en-US" u="none" dirty="0"/>
                        <a:t>Result</a:t>
                      </a:r>
                    </a:p>
                    <a:p>
                      <a:pPr marL="285750" indent="-285750">
                        <a:buFont typeface="Wingdings" panose="05000000000000000000" pitchFamily="2" charset="2"/>
                        <a:buChar char="ü"/>
                      </a:pPr>
                      <a:r>
                        <a:rPr lang="en-US" u="none" dirty="0"/>
                        <a:t>Payment</a:t>
                      </a:r>
                    </a:p>
                    <a:p>
                      <a:pPr marL="285750" indent="-285750">
                        <a:buFont typeface="Wingdings" panose="05000000000000000000" pitchFamily="2" charset="2"/>
                        <a:buChar char="ü"/>
                      </a:pPr>
                      <a:r>
                        <a:rPr lang="en-US" u="none" dirty="0"/>
                        <a:t>Notice</a:t>
                      </a:r>
                    </a:p>
                    <a:p>
                      <a:pPr marL="285750" indent="-285750">
                        <a:buFont typeface="Wingdings" panose="05000000000000000000" pitchFamily="2" charset="2"/>
                        <a:buChar char="ü"/>
                      </a:pPr>
                      <a:r>
                        <a:rPr lang="en-US" u="none" dirty="0"/>
                        <a:t>Setting</a:t>
                      </a:r>
                    </a:p>
                  </a:txBody>
                  <a:tcPr/>
                </a:tc>
                <a:tc>
                  <a:txBody>
                    <a:bodyPr/>
                    <a:lstStyle/>
                    <a:p>
                      <a:r>
                        <a:rPr lang="en-US" u="sng" dirty="0"/>
                        <a:t>Teacher</a:t>
                      </a:r>
                    </a:p>
                    <a:p>
                      <a:endParaRPr lang="en-US" u="sng" dirty="0"/>
                    </a:p>
                    <a:p>
                      <a:pPr marL="285750" indent="-285750">
                        <a:buFont typeface="Wingdings" panose="05000000000000000000" pitchFamily="2" charset="2"/>
                        <a:buChar char="ü"/>
                      </a:pPr>
                      <a:r>
                        <a:rPr lang="en-US" u="none" dirty="0"/>
                        <a:t>Login</a:t>
                      </a:r>
                    </a:p>
                    <a:p>
                      <a:pPr marL="285750" indent="-285750">
                        <a:buFont typeface="Wingdings" panose="05000000000000000000" pitchFamily="2" charset="2"/>
                        <a:buChar char="ü"/>
                      </a:pPr>
                      <a:r>
                        <a:rPr lang="en-US" u="none" dirty="0"/>
                        <a:t>Teacher Dashboard</a:t>
                      </a:r>
                    </a:p>
                    <a:p>
                      <a:pPr marL="285750" indent="-285750">
                        <a:buFont typeface="Wingdings" panose="05000000000000000000" pitchFamily="2" charset="2"/>
                        <a:buChar char="ü"/>
                      </a:pPr>
                      <a:r>
                        <a:rPr lang="en-US" u="none" dirty="0"/>
                        <a:t>Routine</a:t>
                      </a:r>
                    </a:p>
                    <a:p>
                      <a:pPr marL="285750" indent="-285750">
                        <a:buFont typeface="Wingdings" panose="05000000000000000000" pitchFamily="2" charset="2"/>
                        <a:buChar char="ü"/>
                      </a:pPr>
                      <a:r>
                        <a:rPr lang="en-US" u="none" dirty="0"/>
                        <a:t>Student  List</a:t>
                      </a:r>
                    </a:p>
                    <a:p>
                      <a:pPr marL="285750" indent="-285750">
                        <a:buFont typeface="Wingdings" panose="05000000000000000000" pitchFamily="2" charset="2"/>
                        <a:buChar char="ü"/>
                      </a:pPr>
                      <a:r>
                        <a:rPr lang="en-US" u="none" dirty="0"/>
                        <a:t>Student evaluation</a:t>
                      </a:r>
                    </a:p>
                    <a:p>
                      <a:pPr marL="285750" indent="-285750">
                        <a:buFont typeface="Wingdings" panose="05000000000000000000" pitchFamily="2" charset="2"/>
                        <a:buChar char="ü"/>
                      </a:pPr>
                      <a:r>
                        <a:rPr lang="en-US" u="none" dirty="0"/>
                        <a:t>Setting</a:t>
                      </a:r>
                    </a:p>
                    <a:p>
                      <a:pPr marL="285750" indent="-285750">
                        <a:buFont typeface="Wingdings" panose="05000000000000000000" pitchFamily="2" charset="2"/>
                        <a:buChar char="ü"/>
                      </a:pPr>
                      <a:r>
                        <a:rPr lang="en-US" u="none" dirty="0"/>
                        <a:t>Notice</a:t>
                      </a:r>
                    </a:p>
                  </a:txBody>
                  <a:tcPr/>
                </a:tc>
                <a:tc>
                  <a:txBody>
                    <a:bodyPr/>
                    <a:lstStyle/>
                    <a:p>
                      <a:r>
                        <a:rPr lang="en-US" u="sng" dirty="0"/>
                        <a:t>Faculty</a:t>
                      </a:r>
                    </a:p>
                    <a:p>
                      <a:endParaRPr lang="en-US" u="sng" dirty="0"/>
                    </a:p>
                    <a:p>
                      <a:pPr marL="285750" indent="-285750">
                        <a:buFont typeface="Wingdings" panose="05000000000000000000" pitchFamily="2" charset="2"/>
                        <a:buChar char="ü"/>
                      </a:pPr>
                      <a:r>
                        <a:rPr lang="en-US" u="none" dirty="0"/>
                        <a:t>Dashboard</a:t>
                      </a:r>
                    </a:p>
                    <a:p>
                      <a:pPr marL="285750" indent="-285750">
                        <a:buFont typeface="Wingdings" panose="05000000000000000000" pitchFamily="2" charset="2"/>
                        <a:buChar char="ü"/>
                      </a:pPr>
                      <a:r>
                        <a:rPr lang="en-US" u="none" dirty="0"/>
                        <a:t>Routine  Management</a:t>
                      </a:r>
                    </a:p>
                    <a:p>
                      <a:pPr marL="285750" indent="-285750">
                        <a:buFont typeface="Wingdings" panose="05000000000000000000" pitchFamily="2" charset="2"/>
                        <a:buChar char="ü"/>
                      </a:pPr>
                      <a:r>
                        <a:rPr lang="en-US" u="none" dirty="0"/>
                        <a:t>Student </a:t>
                      </a:r>
                      <a:br>
                        <a:rPr lang="en-US" u="none" dirty="0"/>
                      </a:br>
                      <a:r>
                        <a:rPr lang="en-US" u="none" dirty="0"/>
                        <a:t>Management</a:t>
                      </a:r>
                    </a:p>
                    <a:p>
                      <a:pPr marL="285750" indent="-285750">
                        <a:buFont typeface="Wingdings" panose="05000000000000000000" pitchFamily="2" charset="2"/>
                        <a:buChar char="ü"/>
                      </a:pPr>
                      <a:r>
                        <a:rPr lang="en-US" u="none" dirty="0"/>
                        <a:t>Teacher Management</a:t>
                      </a:r>
                    </a:p>
                    <a:p>
                      <a:pPr marL="285750" indent="-285750">
                        <a:buFont typeface="Wingdings" panose="05000000000000000000" pitchFamily="2" charset="2"/>
                        <a:buChar char="ü"/>
                      </a:pPr>
                      <a:r>
                        <a:rPr lang="en-US" u="none" dirty="0"/>
                        <a:t>Setting</a:t>
                      </a:r>
                    </a:p>
                    <a:p>
                      <a:pPr marL="285750" indent="-285750">
                        <a:buFont typeface="Wingdings" panose="05000000000000000000" pitchFamily="2" charset="2"/>
                        <a:buChar char="ü"/>
                      </a:pPr>
                      <a:r>
                        <a:rPr lang="en-US" u="none" dirty="0"/>
                        <a:t>Foregate password</a:t>
                      </a:r>
                    </a:p>
                  </a:txBody>
                  <a:tcPr/>
                </a:tc>
                <a:extLst>
                  <a:ext uri="{0D108BD9-81ED-4DB2-BD59-A6C34878D82A}">
                    <a16:rowId xmlns:a16="http://schemas.microsoft.com/office/drawing/2014/main" val="3662047004"/>
                  </a:ext>
                </a:extLst>
              </a:tr>
            </a:tbl>
          </a:graphicData>
        </a:graphic>
      </p:graphicFrame>
    </p:spTree>
    <p:extLst>
      <p:ext uri="{BB962C8B-B14F-4D97-AF65-F5344CB8AC3E}">
        <p14:creationId xmlns:p14="http://schemas.microsoft.com/office/powerpoint/2010/main" val="4163336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D9C9-B99F-EB53-F0E5-208FD6A2EC86}"/>
              </a:ext>
            </a:extLst>
          </p:cNvPr>
          <p:cNvSpPr>
            <a:spLocks noGrp="1"/>
          </p:cNvSpPr>
          <p:nvPr>
            <p:ph type="title"/>
          </p:nvPr>
        </p:nvSpPr>
        <p:spPr>
          <a:xfrm>
            <a:off x="795131" y="357809"/>
            <a:ext cx="6983895" cy="609600"/>
          </a:xfrm>
        </p:spPr>
        <p:txBody>
          <a:bodyPr>
            <a:normAutofit fontScale="90000"/>
          </a:bodyPr>
          <a:lstStyle/>
          <a:p>
            <a:pPr marL="571500" indent="-571500">
              <a:buFont typeface="Wingdings" panose="05000000000000000000" pitchFamily="2" charset="2"/>
              <a:buChar char="q"/>
            </a:pPr>
            <a:r>
              <a:rPr lang="en-US" dirty="0"/>
              <a:t>Home Page</a:t>
            </a:r>
          </a:p>
        </p:txBody>
      </p:sp>
      <p:pic>
        <p:nvPicPr>
          <p:cNvPr id="5" name="Content Placeholder 4">
            <a:extLst>
              <a:ext uri="{FF2B5EF4-FFF2-40B4-BE49-F238E27FC236}">
                <a16:creationId xmlns:a16="http://schemas.microsoft.com/office/drawing/2014/main" id="{E528F99B-4B06-8F82-B0A3-E62071A8C93A}"/>
              </a:ext>
            </a:extLst>
          </p:cNvPr>
          <p:cNvPicPr>
            <a:picLocks noGrp="1" noChangeAspect="1"/>
          </p:cNvPicPr>
          <p:nvPr>
            <p:ph idx="1"/>
          </p:nvPr>
        </p:nvPicPr>
        <p:blipFill>
          <a:blip r:embed="rId2"/>
          <a:srcRect/>
          <a:stretch/>
        </p:blipFill>
        <p:spPr>
          <a:xfrm>
            <a:off x="1030227" y="1637952"/>
            <a:ext cx="7782469" cy="4231451"/>
          </a:xfrm>
        </p:spPr>
      </p:pic>
    </p:spTree>
    <p:extLst>
      <p:ext uri="{BB962C8B-B14F-4D97-AF65-F5344CB8AC3E}">
        <p14:creationId xmlns:p14="http://schemas.microsoft.com/office/powerpoint/2010/main" val="253052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EFB5-8C93-0BC8-9CAE-280E6A796A63}"/>
              </a:ext>
            </a:extLst>
          </p:cNvPr>
          <p:cNvSpPr>
            <a:spLocks noGrp="1"/>
          </p:cNvSpPr>
          <p:nvPr>
            <p:ph type="title"/>
          </p:nvPr>
        </p:nvSpPr>
        <p:spPr>
          <a:xfrm>
            <a:off x="457200" y="238541"/>
            <a:ext cx="4432852" cy="808382"/>
          </a:xfrm>
        </p:spPr>
        <p:txBody>
          <a:bodyPr/>
          <a:lstStyle/>
          <a:p>
            <a:pPr marL="571500" indent="-571500">
              <a:buFont typeface="Wingdings" panose="05000000000000000000" pitchFamily="2" charset="2"/>
              <a:buChar char="q"/>
            </a:pPr>
            <a:r>
              <a:rPr lang="en-US" dirty="0"/>
              <a:t>Login Page</a:t>
            </a:r>
          </a:p>
        </p:txBody>
      </p:sp>
      <p:pic>
        <p:nvPicPr>
          <p:cNvPr id="5" name="Content Placeholder 4">
            <a:extLst>
              <a:ext uri="{FF2B5EF4-FFF2-40B4-BE49-F238E27FC236}">
                <a16:creationId xmlns:a16="http://schemas.microsoft.com/office/drawing/2014/main" id="{AC94D29F-C67E-71D7-CEF3-22466691A440}"/>
              </a:ext>
            </a:extLst>
          </p:cNvPr>
          <p:cNvPicPr>
            <a:picLocks noGrp="1" noChangeAspect="1"/>
          </p:cNvPicPr>
          <p:nvPr>
            <p:ph idx="1"/>
          </p:nvPr>
        </p:nvPicPr>
        <p:blipFill>
          <a:blip r:embed="rId2"/>
          <a:srcRect/>
          <a:stretch/>
        </p:blipFill>
        <p:spPr>
          <a:xfrm>
            <a:off x="1529717" y="1693645"/>
            <a:ext cx="5733383" cy="3470710"/>
          </a:xfrm>
        </p:spPr>
      </p:pic>
    </p:spTree>
    <p:extLst>
      <p:ext uri="{BB962C8B-B14F-4D97-AF65-F5344CB8AC3E}">
        <p14:creationId xmlns:p14="http://schemas.microsoft.com/office/powerpoint/2010/main" val="191326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3257E-36DC-679C-00FF-934B972E65C6}"/>
              </a:ext>
            </a:extLst>
          </p:cNvPr>
          <p:cNvSpPr>
            <a:spLocks noGrp="1"/>
          </p:cNvSpPr>
          <p:nvPr>
            <p:ph type="title"/>
          </p:nvPr>
        </p:nvSpPr>
        <p:spPr>
          <a:xfrm>
            <a:off x="516835" y="251791"/>
            <a:ext cx="5844209" cy="755374"/>
          </a:xfrm>
        </p:spPr>
        <p:txBody>
          <a:bodyPr/>
          <a:lstStyle/>
          <a:p>
            <a:pPr marL="571500" indent="-571500">
              <a:buFont typeface="Wingdings" panose="05000000000000000000" pitchFamily="2" charset="2"/>
              <a:buChar char="q"/>
            </a:pPr>
            <a:r>
              <a:rPr lang="en-US" dirty="0"/>
              <a:t>Student Dashboard</a:t>
            </a:r>
          </a:p>
        </p:txBody>
      </p:sp>
      <p:pic>
        <p:nvPicPr>
          <p:cNvPr id="5" name="Content Placeholder 4">
            <a:extLst>
              <a:ext uri="{FF2B5EF4-FFF2-40B4-BE49-F238E27FC236}">
                <a16:creationId xmlns:a16="http://schemas.microsoft.com/office/drawing/2014/main" id="{5D28640D-89DF-6864-72BC-05F50B7CB75E}"/>
              </a:ext>
            </a:extLst>
          </p:cNvPr>
          <p:cNvPicPr>
            <a:picLocks noGrp="1" noChangeAspect="1"/>
          </p:cNvPicPr>
          <p:nvPr>
            <p:ph idx="1"/>
          </p:nvPr>
        </p:nvPicPr>
        <p:blipFill>
          <a:blip r:embed="rId2"/>
          <a:srcRect/>
          <a:stretch/>
        </p:blipFill>
        <p:spPr>
          <a:xfrm>
            <a:off x="1706931" y="1520686"/>
            <a:ext cx="7026252" cy="3859697"/>
          </a:xfrm>
        </p:spPr>
      </p:pic>
    </p:spTree>
    <p:extLst>
      <p:ext uri="{BB962C8B-B14F-4D97-AF65-F5344CB8AC3E}">
        <p14:creationId xmlns:p14="http://schemas.microsoft.com/office/powerpoint/2010/main" val="295772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9F1A-5624-FDDE-47C3-C09248E96CE6}"/>
              </a:ext>
            </a:extLst>
          </p:cNvPr>
          <p:cNvSpPr>
            <a:spLocks noGrp="1"/>
          </p:cNvSpPr>
          <p:nvPr>
            <p:ph type="title"/>
          </p:nvPr>
        </p:nvSpPr>
        <p:spPr>
          <a:xfrm>
            <a:off x="1295400" y="227094"/>
            <a:ext cx="4970168" cy="766819"/>
          </a:xfrm>
        </p:spPr>
        <p:txBody>
          <a:bodyPr/>
          <a:lstStyle/>
          <a:p>
            <a:pPr marL="571500" indent="-571500">
              <a:buFont typeface="Wingdings" panose="05000000000000000000" pitchFamily="2" charset="2"/>
              <a:buChar char="q"/>
            </a:pPr>
            <a:r>
              <a:rPr lang="en-US" dirty="0"/>
              <a:t>Class Routine</a:t>
            </a:r>
          </a:p>
        </p:txBody>
      </p:sp>
      <p:pic>
        <p:nvPicPr>
          <p:cNvPr id="5" name="Content Placeholder 4">
            <a:extLst>
              <a:ext uri="{FF2B5EF4-FFF2-40B4-BE49-F238E27FC236}">
                <a16:creationId xmlns:a16="http://schemas.microsoft.com/office/drawing/2014/main" id="{B4267369-2377-066B-04D0-A9B5AFA497EE}"/>
              </a:ext>
            </a:extLst>
          </p:cNvPr>
          <p:cNvPicPr>
            <a:picLocks noGrp="1" noChangeAspect="1"/>
          </p:cNvPicPr>
          <p:nvPr>
            <p:ph idx="1"/>
          </p:nvPr>
        </p:nvPicPr>
        <p:blipFill>
          <a:blip r:embed="rId2"/>
          <a:srcRect/>
          <a:stretch/>
        </p:blipFill>
        <p:spPr>
          <a:xfrm>
            <a:off x="2180371" y="1447800"/>
            <a:ext cx="6154858" cy="3657600"/>
          </a:xfrm>
        </p:spPr>
      </p:pic>
    </p:spTree>
    <p:extLst>
      <p:ext uri="{BB962C8B-B14F-4D97-AF65-F5344CB8AC3E}">
        <p14:creationId xmlns:p14="http://schemas.microsoft.com/office/powerpoint/2010/main" val="150041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A3899-6D82-E93D-7FAE-A793907FE338}"/>
              </a:ext>
            </a:extLst>
          </p:cNvPr>
          <p:cNvSpPr>
            <a:spLocks noGrp="1"/>
          </p:cNvSpPr>
          <p:nvPr>
            <p:ph type="title"/>
          </p:nvPr>
        </p:nvSpPr>
        <p:spPr>
          <a:xfrm>
            <a:off x="1835805" y="357809"/>
            <a:ext cx="6096000" cy="834887"/>
          </a:xfrm>
        </p:spPr>
        <p:txBody>
          <a:bodyPr/>
          <a:lstStyle/>
          <a:p>
            <a:pPr marL="571500" indent="-571500">
              <a:buFont typeface="Wingdings" panose="05000000000000000000" pitchFamily="2" charset="2"/>
              <a:buChar char="q"/>
            </a:pPr>
            <a:r>
              <a:rPr lang="en-US" dirty="0"/>
              <a:t>Course Registration</a:t>
            </a:r>
          </a:p>
        </p:txBody>
      </p:sp>
      <p:pic>
        <p:nvPicPr>
          <p:cNvPr id="5" name="Content Placeholder 4">
            <a:extLst>
              <a:ext uri="{FF2B5EF4-FFF2-40B4-BE49-F238E27FC236}">
                <a16:creationId xmlns:a16="http://schemas.microsoft.com/office/drawing/2014/main" id="{002821BE-9C3F-D382-BB15-7754F2D7B6FD}"/>
              </a:ext>
            </a:extLst>
          </p:cNvPr>
          <p:cNvPicPr>
            <a:picLocks noGrp="1" noChangeAspect="1"/>
          </p:cNvPicPr>
          <p:nvPr>
            <p:ph idx="1"/>
          </p:nvPr>
        </p:nvPicPr>
        <p:blipFill>
          <a:blip r:embed="rId2"/>
          <a:srcRect/>
          <a:stretch/>
        </p:blipFill>
        <p:spPr>
          <a:xfrm>
            <a:off x="1835805" y="1550079"/>
            <a:ext cx="6583040" cy="3909817"/>
          </a:xfrm>
        </p:spPr>
      </p:pic>
    </p:spTree>
    <p:extLst>
      <p:ext uri="{BB962C8B-B14F-4D97-AF65-F5344CB8AC3E}">
        <p14:creationId xmlns:p14="http://schemas.microsoft.com/office/powerpoint/2010/main" val="287644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481329"/>
            <a:ext cx="5384800" cy="4525963"/>
          </a:xfrm>
          <a:prstGeom prst="rect">
            <a:avLst/>
          </a:prstGeom>
        </p:spPr>
        <p:txBody>
          <a:bodyPr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3" charset="2"/>
              <a:buNone/>
            </a:pPr>
            <a:r>
              <a:rPr lang="en-US" b="1" u="sng" dirty="0">
                <a:latin typeface="Times New Roman" panose="02020603050405020304" pitchFamily="18" charset="0"/>
                <a:cs typeface="Times New Roman" panose="02020603050405020304" pitchFamily="18" charset="0"/>
              </a:rPr>
              <a:t>Presented by –</a:t>
            </a:r>
          </a:p>
          <a:p>
            <a:pPr>
              <a:buFont typeface="Wingdings 3" charset="2"/>
              <a:buNone/>
            </a:pPr>
            <a:r>
              <a:rPr lang="en-US" dirty="0">
                <a:latin typeface="Times New Roman" panose="02020603050405020304" pitchFamily="18" charset="0"/>
                <a:cs typeface="Times New Roman" panose="02020603050405020304" pitchFamily="18" charset="0"/>
              </a:rPr>
              <a:t>Md. </a:t>
            </a:r>
            <a:r>
              <a:rPr lang="en-US" dirty="0" err="1">
                <a:latin typeface="Times New Roman" panose="02020603050405020304" pitchFamily="18" charset="0"/>
                <a:cs typeface="Times New Roman" panose="02020603050405020304" pitchFamily="18" charset="0"/>
              </a:rPr>
              <a:t>Monzurul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Alam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Sajal</a:t>
            </a:r>
            <a:r>
              <a:rPr lang="en-US" dirty="0">
                <a:latin typeface="Times New Roman" panose="02020603050405020304" pitchFamily="18" charset="0"/>
                <a:cs typeface="Times New Roman" panose="02020603050405020304" pitchFamily="18" charset="0"/>
              </a:rPr>
              <a:t> (19202103007)</a:t>
            </a:r>
          </a:p>
          <a:p>
            <a:pPr>
              <a:buNone/>
            </a:pPr>
            <a:r>
              <a:rPr lang="en-US" dirty="0" err="1">
                <a:latin typeface="Times New Roman" panose="02020603050405020304" pitchFamily="18" charset="0"/>
                <a:cs typeface="Times New Roman" panose="02020603050405020304" pitchFamily="18" charset="0"/>
              </a:rPr>
              <a:t>Sourov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Karmokar</a:t>
            </a:r>
            <a:r>
              <a:rPr lang="en-US" dirty="0">
                <a:latin typeface="Times New Roman" panose="02020603050405020304" pitchFamily="18" charset="0"/>
                <a:cs typeface="Times New Roman" panose="02020603050405020304" pitchFamily="18" charset="0"/>
              </a:rPr>
              <a:t> (19202103020)</a:t>
            </a:r>
          </a:p>
          <a:p>
            <a:pPr>
              <a:buNone/>
            </a:pPr>
            <a:r>
              <a:rPr lang="en-US" dirty="0">
                <a:latin typeface="Times New Roman" panose="02020603050405020304" pitchFamily="18" charset="0"/>
                <a:cs typeface="Times New Roman" panose="02020603050405020304" pitchFamily="18" charset="0"/>
              </a:rPr>
              <a:t>Sihab Mahmud (19202103032)</a:t>
            </a:r>
          </a:p>
          <a:p>
            <a:pPr>
              <a:buNone/>
            </a:pPr>
            <a:r>
              <a:rPr lang="en-US" dirty="0" err="1">
                <a:latin typeface="Times New Roman" panose="02020603050405020304" pitchFamily="18" charset="0"/>
                <a:cs typeface="Times New Roman" panose="02020603050405020304" pitchFamily="18" charset="0"/>
              </a:rPr>
              <a:t>Sourav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Hazra</a:t>
            </a:r>
            <a:r>
              <a:rPr lang="en-US" dirty="0">
                <a:latin typeface="Times New Roman" panose="02020603050405020304" pitchFamily="18" charset="0"/>
                <a:cs typeface="Times New Roman" panose="02020603050405020304" pitchFamily="18" charset="0"/>
              </a:rPr>
              <a:t> (19202103036)</a:t>
            </a:r>
          </a:p>
          <a:p>
            <a:pPr>
              <a:buFont typeface="Wingdings 3" charset="2"/>
              <a:buNone/>
            </a:pPr>
            <a:endParaRPr lang="en-US" dirty="0">
              <a:latin typeface="Times New Roman" panose="02020603050405020304" pitchFamily="18" charset="0"/>
              <a:cs typeface="Times New Roman" panose="02020603050405020304" pitchFamily="18" charset="0"/>
            </a:endParaRPr>
          </a:p>
        </p:txBody>
      </p:sp>
      <p:sp>
        <p:nvSpPr>
          <p:cNvPr id="4" name="Content Placeholder 3"/>
          <p:cNvSpPr txBox="1">
            <a:spLocks/>
          </p:cNvSpPr>
          <p:nvPr/>
        </p:nvSpPr>
        <p:spPr>
          <a:xfrm>
            <a:off x="6197600" y="1481329"/>
            <a:ext cx="5384800" cy="4525963"/>
          </a:xfrm>
          <a:prstGeom prst="rect">
            <a:avLst/>
          </a:prstGeom>
        </p:spPr>
        <p:txBody>
          <a:bodyPr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3" charset="2"/>
              <a:buNone/>
            </a:pPr>
            <a:r>
              <a:rPr lang="en-US" b="1" u="sng" dirty="0">
                <a:latin typeface="Times New Roman" panose="02020603050405020304" pitchFamily="18" charset="0"/>
                <a:cs typeface="Times New Roman" panose="02020603050405020304" pitchFamily="18" charset="0"/>
              </a:rPr>
              <a:t>Supervised by –</a:t>
            </a:r>
          </a:p>
          <a:p>
            <a:pPr>
              <a:buFont typeface="Wingdings 3" charset="2"/>
              <a:buNone/>
            </a:pPr>
            <a:r>
              <a:rPr lang="en-US" dirty="0">
                <a:latin typeface="Times New Roman" panose="02020603050405020304" pitchFamily="18" charset="0"/>
                <a:ea typeface="Ebrima" pitchFamily="2" charset="0"/>
                <a:cs typeface="Times New Roman" panose="02020603050405020304" pitchFamily="18" charset="0"/>
              </a:rPr>
              <a:t>Most. </a:t>
            </a:r>
            <a:r>
              <a:rPr lang="en-US" dirty="0" err="1">
                <a:latin typeface="Times New Roman" panose="02020603050405020304" pitchFamily="18" charset="0"/>
                <a:ea typeface="Ebrima" pitchFamily="2" charset="0"/>
                <a:cs typeface="Times New Roman" panose="02020603050405020304" pitchFamily="18" charset="0"/>
              </a:rPr>
              <a:t>Jannatun</a:t>
            </a:r>
            <a:r>
              <a:rPr lang="en-US" dirty="0">
                <a:latin typeface="Times New Roman" panose="02020603050405020304" pitchFamily="18" charset="0"/>
                <a:ea typeface="Ebrima" pitchFamily="2" charset="0"/>
                <a:cs typeface="Times New Roman" panose="02020603050405020304" pitchFamily="18" charset="0"/>
              </a:rPr>
              <a:t> </a:t>
            </a:r>
            <a:r>
              <a:rPr lang="en-US" dirty="0" err="1">
                <a:latin typeface="Times New Roman" panose="02020603050405020304" pitchFamily="18" charset="0"/>
                <a:ea typeface="Ebrima" pitchFamily="2" charset="0"/>
                <a:cs typeface="Times New Roman" panose="02020603050405020304" pitchFamily="18" charset="0"/>
              </a:rPr>
              <a:t>Ferdous</a:t>
            </a:r>
            <a:endParaRPr lang="en-US" dirty="0">
              <a:latin typeface="Times New Roman" panose="02020603050405020304" pitchFamily="18" charset="0"/>
              <a:ea typeface="Ebrima" pitchFamily="2" charset="0"/>
              <a:cs typeface="Times New Roman" panose="02020603050405020304" pitchFamily="18" charset="0"/>
            </a:endParaRPr>
          </a:p>
          <a:p>
            <a:pPr>
              <a:buFont typeface="Wingdings 3" charset="2"/>
              <a:buNone/>
            </a:pPr>
            <a:r>
              <a:rPr lang="en-US" dirty="0">
                <a:latin typeface="Times New Roman" panose="02020603050405020304" pitchFamily="18" charset="0"/>
                <a:ea typeface="Ebrima" pitchFamily="2" charset="0"/>
                <a:cs typeface="Times New Roman" panose="02020603050405020304" pitchFamily="18" charset="0"/>
              </a:rPr>
              <a:t>Lecture</a:t>
            </a:r>
            <a:r>
              <a:rPr lang="en-US" b="1" dirty="0">
                <a:latin typeface="Times New Roman" panose="02020603050405020304" pitchFamily="18" charset="0"/>
                <a:ea typeface="Ebrima" pitchFamily="2" charset="0"/>
                <a:cs typeface="Times New Roman" panose="02020603050405020304" pitchFamily="18" charset="0"/>
              </a:rPr>
              <a:t>, </a:t>
            </a:r>
            <a:r>
              <a:rPr lang="en-US" dirty="0">
                <a:latin typeface="Times New Roman" panose="02020603050405020304" pitchFamily="18" charset="0"/>
                <a:ea typeface="Ebrima" pitchFamily="2" charset="0"/>
                <a:cs typeface="Times New Roman" panose="02020603050405020304" pitchFamily="18" charset="0"/>
              </a:rPr>
              <a:t>Department of CSE</a:t>
            </a:r>
          </a:p>
          <a:p>
            <a:pPr>
              <a:buFont typeface="Wingdings 3" charset="2"/>
              <a:buNone/>
            </a:pPr>
            <a:r>
              <a:rPr lang="en-US" dirty="0">
                <a:latin typeface="Times New Roman" panose="02020603050405020304" pitchFamily="18" charset="0"/>
                <a:ea typeface="Ebrima" pitchFamily="2" charset="0"/>
                <a:cs typeface="Times New Roman" panose="02020603050405020304" pitchFamily="18" charset="0"/>
              </a:rPr>
              <a:t>Bangladesh University of Business</a:t>
            </a:r>
          </a:p>
          <a:p>
            <a:pPr>
              <a:buFont typeface="Wingdings 3" charset="2"/>
              <a:buNone/>
            </a:pPr>
            <a:r>
              <a:rPr lang="en-US" dirty="0">
                <a:latin typeface="Times New Roman" panose="02020603050405020304" pitchFamily="18" charset="0"/>
                <a:ea typeface="Ebrima" pitchFamily="2" charset="0"/>
                <a:cs typeface="Times New Roman" panose="02020603050405020304" pitchFamily="18" charset="0"/>
              </a:rPr>
              <a:t>and Technology (BUBT</a:t>
            </a:r>
            <a:r>
              <a:rPr lang="en-US" i="1" dirty="0">
                <a:latin typeface="Times New Roman" panose="02020603050405020304" pitchFamily="18" charset="0"/>
                <a:ea typeface="Ebrima" pitchFamily="2" charset="0"/>
                <a:cs typeface="Times New Roman" panose="02020603050405020304" pitchFamily="18" charset="0"/>
              </a:rPr>
              <a:t>)</a:t>
            </a:r>
          </a:p>
        </p:txBody>
      </p:sp>
    </p:spTree>
    <p:extLst>
      <p:ext uri="{BB962C8B-B14F-4D97-AF65-F5344CB8AC3E}">
        <p14:creationId xmlns:p14="http://schemas.microsoft.com/office/powerpoint/2010/main" val="155046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810AE-A9AC-87E3-64C5-018F7AF3E3CB}"/>
              </a:ext>
            </a:extLst>
          </p:cNvPr>
          <p:cNvSpPr>
            <a:spLocks noGrp="1"/>
          </p:cNvSpPr>
          <p:nvPr>
            <p:ph type="title"/>
          </p:nvPr>
        </p:nvSpPr>
        <p:spPr>
          <a:xfrm>
            <a:off x="964397" y="159026"/>
            <a:ext cx="3114261" cy="755374"/>
          </a:xfrm>
        </p:spPr>
        <p:txBody>
          <a:bodyPr/>
          <a:lstStyle/>
          <a:p>
            <a:pPr marL="571500" indent="-571500">
              <a:buFont typeface="Wingdings" panose="05000000000000000000" pitchFamily="2" charset="2"/>
              <a:buChar char="q"/>
            </a:pPr>
            <a:r>
              <a:rPr lang="en-US" dirty="0"/>
              <a:t>Result</a:t>
            </a:r>
          </a:p>
        </p:txBody>
      </p:sp>
      <p:pic>
        <p:nvPicPr>
          <p:cNvPr id="5" name="Content Placeholder 4">
            <a:extLst>
              <a:ext uri="{FF2B5EF4-FFF2-40B4-BE49-F238E27FC236}">
                <a16:creationId xmlns:a16="http://schemas.microsoft.com/office/drawing/2014/main" id="{8846E4E2-480E-5EF0-C5F8-5A1024D78BDE}"/>
              </a:ext>
            </a:extLst>
          </p:cNvPr>
          <p:cNvPicPr>
            <a:picLocks noGrp="1" noChangeAspect="1"/>
          </p:cNvPicPr>
          <p:nvPr>
            <p:ph idx="1"/>
          </p:nvPr>
        </p:nvPicPr>
        <p:blipFill>
          <a:blip r:embed="rId2"/>
          <a:srcRect/>
          <a:stretch/>
        </p:blipFill>
        <p:spPr>
          <a:xfrm>
            <a:off x="1972755" y="1613452"/>
            <a:ext cx="6510061" cy="3886200"/>
          </a:xfrm>
        </p:spPr>
      </p:pic>
    </p:spTree>
    <p:extLst>
      <p:ext uri="{BB962C8B-B14F-4D97-AF65-F5344CB8AC3E}">
        <p14:creationId xmlns:p14="http://schemas.microsoft.com/office/powerpoint/2010/main" val="216829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B34B6-C4DC-5D13-2A9F-D60E67043931}"/>
              </a:ext>
            </a:extLst>
          </p:cNvPr>
          <p:cNvSpPr>
            <a:spLocks noGrp="1"/>
          </p:cNvSpPr>
          <p:nvPr>
            <p:ph type="title"/>
          </p:nvPr>
        </p:nvSpPr>
        <p:spPr>
          <a:xfrm>
            <a:off x="1242392" y="304800"/>
            <a:ext cx="3790122" cy="808383"/>
          </a:xfrm>
        </p:spPr>
        <p:txBody>
          <a:bodyPr/>
          <a:lstStyle/>
          <a:p>
            <a:pPr marL="571500" indent="-571500">
              <a:buFont typeface="Wingdings" panose="05000000000000000000" pitchFamily="2" charset="2"/>
              <a:buChar char="q"/>
            </a:pPr>
            <a:r>
              <a:rPr lang="en-US" dirty="0"/>
              <a:t>Payment</a:t>
            </a:r>
          </a:p>
        </p:txBody>
      </p:sp>
      <p:pic>
        <p:nvPicPr>
          <p:cNvPr id="5" name="Content Placeholder 4">
            <a:extLst>
              <a:ext uri="{FF2B5EF4-FFF2-40B4-BE49-F238E27FC236}">
                <a16:creationId xmlns:a16="http://schemas.microsoft.com/office/drawing/2014/main" id="{1F96D620-F32F-44A6-3665-D3AC35D2409F}"/>
              </a:ext>
            </a:extLst>
          </p:cNvPr>
          <p:cNvPicPr>
            <a:picLocks noGrp="1" noChangeAspect="1"/>
          </p:cNvPicPr>
          <p:nvPr>
            <p:ph idx="1"/>
          </p:nvPr>
        </p:nvPicPr>
        <p:blipFill>
          <a:blip r:embed="rId2"/>
          <a:srcRect/>
          <a:stretch/>
        </p:blipFill>
        <p:spPr>
          <a:xfrm>
            <a:off x="2097815" y="1643269"/>
            <a:ext cx="6668655" cy="3962400"/>
          </a:xfrm>
        </p:spPr>
      </p:pic>
    </p:spTree>
    <p:extLst>
      <p:ext uri="{BB962C8B-B14F-4D97-AF65-F5344CB8AC3E}">
        <p14:creationId xmlns:p14="http://schemas.microsoft.com/office/powerpoint/2010/main" val="233610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E2BF-E550-5EEB-D2E7-D227C06075CD}"/>
              </a:ext>
            </a:extLst>
          </p:cNvPr>
          <p:cNvSpPr>
            <a:spLocks noGrp="1"/>
          </p:cNvSpPr>
          <p:nvPr>
            <p:ph type="title"/>
          </p:nvPr>
        </p:nvSpPr>
        <p:spPr>
          <a:xfrm>
            <a:off x="901148" y="192157"/>
            <a:ext cx="3008243" cy="1219200"/>
          </a:xfrm>
        </p:spPr>
        <p:txBody>
          <a:bodyPr/>
          <a:lstStyle/>
          <a:p>
            <a:pPr marL="571500" indent="-571500">
              <a:buFont typeface="Wingdings" panose="05000000000000000000" pitchFamily="2" charset="2"/>
              <a:buChar char="q"/>
            </a:pPr>
            <a:r>
              <a:rPr lang="en-US" dirty="0"/>
              <a:t>Notice</a:t>
            </a:r>
          </a:p>
        </p:txBody>
      </p:sp>
      <p:pic>
        <p:nvPicPr>
          <p:cNvPr id="5" name="Content Placeholder 4">
            <a:extLst>
              <a:ext uri="{FF2B5EF4-FFF2-40B4-BE49-F238E27FC236}">
                <a16:creationId xmlns:a16="http://schemas.microsoft.com/office/drawing/2014/main" id="{2AD2A1A7-6A8B-B328-F42B-23F6E59ED3A8}"/>
              </a:ext>
            </a:extLst>
          </p:cNvPr>
          <p:cNvPicPr>
            <a:picLocks noGrp="1" noChangeAspect="1"/>
          </p:cNvPicPr>
          <p:nvPr>
            <p:ph idx="1"/>
          </p:nvPr>
        </p:nvPicPr>
        <p:blipFill>
          <a:blip r:embed="rId2"/>
          <a:srcRect/>
          <a:stretch/>
        </p:blipFill>
        <p:spPr>
          <a:xfrm>
            <a:off x="1953255" y="1640538"/>
            <a:ext cx="6468711" cy="3872366"/>
          </a:xfrm>
        </p:spPr>
      </p:pic>
    </p:spTree>
    <p:extLst>
      <p:ext uri="{BB962C8B-B14F-4D97-AF65-F5344CB8AC3E}">
        <p14:creationId xmlns:p14="http://schemas.microsoft.com/office/powerpoint/2010/main" val="236056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24DE-B4B9-3686-CE85-CAB51625BDA5}"/>
              </a:ext>
            </a:extLst>
          </p:cNvPr>
          <p:cNvSpPr>
            <a:spLocks noGrp="1"/>
          </p:cNvSpPr>
          <p:nvPr>
            <p:ph type="title"/>
          </p:nvPr>
        </p:nvSpPr>
        <p:spPr>
          <a:xfrm>
            <a:off x="1205948" y="423536"/>
            <a:ext cx="3180522" cy="781878"/>
          </a:xfrm>
        </p:spPr>
        <p:txBody>
          <a:bodyPr/>
          <a:lstStyle/>
          <a:p>
            <a:pPr marL="571500" indent="-571500">
              <a:buFont typeface="Wingdings" panose="05000000000000000000" pitchFamily="2" charset="2"/>
              <a:buChar char="q"/>
            </a:pPr>
            <a:r>
              <a:rPr lang="en-US" dirty="0"/>
              <a:t>Setting</a:t>
            </a:r>
          </a:p>
        </p:txBody>
      </p:sp>
      <p:pic>
        <p:nvPicPr>
          <p:cNvPr id="5" name="Content Placeholder 4">
            <a:extLst>
              <a:ext uri="{FF2B5EF4-FFF2-40B4-BE49-F238E27FC236}">
                <a16:creationId xmlns:a16="http://schemas.microsoft.com/office/drawing/2014/main" id="{FE5BACBE-0242-7938-F01D-F9186CFB0C66}"/>
              </a:ext>
            </a:extLst>
          </p:cNvPr>
          <p:cNvPicPr>
            <a:picLocks noGrp="1" noChangeAspect="1"/>
          </p:cNvPicPr>
          <p:nvPr>
            <p:ph idx="1"/>
          </p:nvPr>
        </p:nvPicPr>
        <p:blipFill>
          <a:blip r:embed="rId2"/>
          <a:srcRect/>
          <a:stretch/>
        </p:blipFill>
        <p:spPr>
          <a:xfrm>
            <a:off x="2146759" y="1563757"/>
            <a:ext cx="6805177" cy="4075577"/>
          </a:xfrm>
        </p:spPr>
      </p:pic>
    </p:spTree>
    <p:extLst>
      <p:ext uri="{BB962C8B-B14F-4D97-AF65-F5344CB8AC3E}">
        <p14:creationId xmlns:p14="http://schemas.microsoft.com/office/powerpoint/2010/main" val="242792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DB43C-01EA-53AF-CBBB-328EF3207DF4}"/>
              </a:ext>
            </a:extLst>
          </p:cNvPr>
          <p:cNvSpPr>
            <a:spLocks noGrp="1"/>
          </p:cNvSpPr>
          <p:nvPr>
            <p:ph type="title"/>
          </p:nvPr>
        </p:nvSpPr>
        <p:spPr>
          <a:xfrm>
            <a:off x="1722076" y="278296"/>
            <a:ext cx="6096000" cy="742122"/>
          </a:xfrm>
        </p:spPr>
        <p:txBody>
          <a:bodyPr/>
          <a:lstStyle/>
          <a:p>
            <a:pPr marL="571500" indent="-571500">
              <a:buFont typeface="Wingdings" panose="05000000000000000000" pitchFamily="2" charset="2"/>
              <a:buChar char="q"/>
            </a:pPr>
            <a:r>
              <a:rPr lang="en-US" dirty="0"/>
              <a:t>Teacher Dashboard</a:t>
            </a:r>
          </a:p>
        </p:txBody>
      </p:sp>
      <p:pic>
        <p:nvPicPr>
          <p:cNvPr id="5" name="Content Placeholder 4">
            <a:extLst>
              <a:ext uri="{FF2B5EF4-FFF2-40B4-BE49-F238E27FC236}">
                <a16:creationId xmlns:a16="http://schemas.microsoft.com/office/drawing/2014/main" id="{FBA6345D-D905-55A1-6452-BE434FB3C5A4}"/>
              </a:ext>
            </a:extLst>
          </p:cNvPr>
          <p:cNvPicPr>
            <a:picLocks noGrp="1" noChangeAspect="1"/>
          </p:cNvPicPr>
          <p:nvPr>
            <p:ph idx="1"/>
          </p:nvPr>
        </p:nvPicPr>
        <p:blipFill>
          <a:blip r:embed="rId2"/>
          <a:srcRect/>
          <a:stretch/>
        </p:blipFill>
        <p:spPr>
          <a:xfrm>
            <a:off x="1722076" y="1493520"/>
            <a:ext cx="6758344" cy="3844623"/>
          </a:xfrm>
        </p:spPr>
      </p:pic>
    </p:spTree>
    <p:extLst>
      <p:ext uri="{BB962C8B-B14F-4D97-AF65-F5344CB8AC3E}">
        <p14:creationId xmlns:p14="http://schemas.microsoft.com/office/powerpoint/2010/main" val="331034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1AB6-9E57-A8D4-99CE-F2B5B3790EEB}"/>
              </a:ext>
            </a:extLst>
          </p:cNvPr>
          <p:cNvSpPr>
            <a:spLocks noGrp="1"/>
          </p:cNvSpPr>
          <p:nvPr>
            <p:ph type="title"/>
          </p:nvPr>
        </p:nvSpPr>
        <p:spPr>
          <a:xfrm>
            <a:off x="1099930" y="271117"/>
            <a:ext cx="2902227" cy="895074"/>
          </a:xfrm>
        </p:spPr>
        <p:txBody>
          <a:bodyPr/>
          <a:lstStyle/>
          <a:p>
            <a:pPr marL="571500" indent="-571500">
              <a:buFont typeface="Wingdings" panose="05000000000000000000" pitchFamily="2" charset="2"/>
              <a:buChar char="q"/>
            </a:pPr>
            <a:r>
              <a:rPr lang="en-US" u="sng" dirty="0"/>
              <a:t>Routine</a:t>
            </a:r>
          </a:p>
        </p:txBody>
      </p:sp>
      <p:pic>
        <p:nvPicPr>
          <p:cNvPr id="5" name="Content Placeholder 4">
            <a:extLst>
              <a:ext uri="{FF2B5EF4-FFF2-40B4-BE49-F238E27FC236}">
                <a16:creationId xmlns:a16="http://schemas.microsoft.com/office/drawing/2014/main" id="{763BB1B2-790D-2E26-9B7C-AFA3E39974BB}"/>
              </a:ext>
            </a:extLst>
          </p:cNvPr>
          <p:cNvPicPr>
            <a:picLocks noGrp="1" noChangeAspect="1"/>
          </p:cNvPicPr>
          <p:nvPr>
            <p:ph idx="1"/>
          </p:nvPr>
        </p:nvPicPr>
        <p:blipFill>
          <a:blip r:embed="rId2"/>
          <a:srcRect/>
          <a:stretch/>
        </p:blipFill>
        <p:spPr>
          <a:xfrm>
            <a:off x="2200723" y="1485900"/>
            <a:ext cx="6491820" cy="3886200"/>
          </a:xfrm>
        </p:spPr>
      </p:pic>
    </p:spTree>
    <p:extLst>
      <p:ext uri="{BB962C8B-B14F-4D97-AF65-F5344CB8AC3E}">
        <p14:creationId xmlns:p14="http://schemas.microsoft.com/office/powerpoint/2010/main" val="137377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C57BE-93FA-ABED-446D-06BAE6ECECCD}"/>
              </a:ext>
            </a:extLst>
          </p:cNvPr>
          <p:cNvSpPr>
            <a:spLocks noGrp="1"/>
          </p:cNvSpPr>
          <p:nvPr>
            <p:ph type="title"/>
          </p:nvPr>
        </p:nvSpPr>
        <p:spPr>
          <a:xfrm>
            <a:off x="993913" y="357809"/>
            <a:ext cx="3167270" cy="662609"/>
          </a:xfrm>
        </p:spPr>
        <p:txBody>
          <a:bodyPr/>
          <a:lstStyle/>
          <a:p>
            <a:r>
              <a:rPr lang="en-US" dirty="0"/>
              <a:t>Student List</a:t>
            </a:r>
          </a:p>
        </p:txBody>
      </p:sp>
      <p:pic>
        <p:nvPicPr>
          <p:cNvPr id="5" name="Content Placeholder 4">
            <a:extLst>
              <a:ext uri="{FF2B5EF4-FFF2-40B4-BE49-F238E27FC236}">
                <a16:creationId xmlns:a16="http://schemas.microsoft.com/office/drawing/2014/main" id="{B39E8DF1-B6AA-FFB1-1436-3A1664955126}"/>
              </a:ext>
            </a:extLst>
          </p:cNvPr>
          <p:cNvPicPr>
            <a:picLocks noGrp="1" noChangeAspect="1"/>
          </p:cNvPicPr>
          <p:nvPr>
            <p:ph idx="1"/>
          </p:nvPr>
        </p:nvPicPr>
        <p:blipFill>
          <a:blip r:embed="rId2"/>
          <a:srcRect/>
          <a:stretch/>
        </p:blipFill>
        <p:spPr>
          <a:xfrm>
            <a:off x="2120516" y="1447800"/>
            <a:ext cx="6616117" cy="3962400"/>
          </a:xfrm>
        </p:spPr>
      </p:pic>
    </p:spTree>
    <p:extLst>
      <p:ext uri="{BB962C8B-B14F-4D97-AF65-F5344CB8AC3E}">
        <p14:creationId xmlns:p14="http://schemas.microsoft.com/office/powerpoint/2010/main" val="193321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D7DB-6429-D182-8F99-31DABD7E9FAF}"/>
              </a:ext>
            </a:extLst>
          </p:cNvPr>
          <p:cNvSpPr>
            <a:spLocks noGrp="1"/>
          </p:cNvSpPr>
          <p:nvPr>
            <p:ph type="title"/>
          </p:nvPr>
        </p:nvSpPr>
        <p:spPr>
          <a:xfrm>
            <a:off x="914400" y="251791"/>
            <a:ext cx="5181600" cy="781878"/>
          </a:xfrm>
        </p:spPr>
        <p:txBody>
          <a:bodyPr>
            <a:normAutofit/>
          </a:bodyPr>
          <a:lstStyle/>
          <a:p>
            <a:r>
              <a:rPr lang="en-US" dirty="0"/>
              <a:t>Student Evaluation</a:t>
            </a:r>
          </a:p>
        </p:txBody>
      </p:sp>
      <p:pic>
        <p:nvPicPr>
          <p:cNvPr id="5" name="Content Placeholder 4">
            <a:extLst>
              <a:ext uri="{FF2B5EF4-FFF2-40B4-BE49-F238E27FC236}">
                <a16:creationId xmlns:a16="http://schemas.microsoft.com/office/drawing/2014/main" id="{D46C73F0-8415-004E-D90F-B978B0BB8D68}"/>
              </a:ext>
            </a:extLst>
          </p:cNvPr>
          <p:cNvPicPr>
            <a:picLocks noGrp="1" noChangeAspect="1"/>
          </p:cNvPicPr>
          <p:nvPr>
            <p:ph idx="1"/>
          </p:nvPr>
        </p:nvPicPr>
        <p:blipFill>
          <a:blip r:embed="rId2"/>
          <a:srcRect/>
          <a:stretch/>
        </p:blipFill>
        <p:spPr>
          <a:xfrm>
            <a:off x="1945359" y="1278835"/>
            <a:ext cx="6931194" cy="4114800"/>
          </a:xfrm>
        </p:spPr>
      </p:pic>
    </p:spTree>
    <p:extLst>
      <p:ext uri="{BB962C8B-B14F-4D97-AF65-F5344CB8AC3E}">
        <p14:creationId xmlns:p14="http://schemas.microsoft.com/office/powerpoint/2010/main" val="4132021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A2C6-348F-0032-6EEF-88059FDCD759}"/>
              </a:ext>
            </a:extLst>
          </p:cNvPr>
          <p:cNvSpPr>
            <a:spLocks noGrp="1"/>
          </p:cNvSpPr>
          <p:nvPr>
            <p:ph type="title"/>
          </p:nvPr>
        </p:nvSpPr>
        <p:spPr>
          <a:xfrm>
            <a:off x="877956" y="185531"/>
            <a:ext cx="2211125" cy="861391"/>
          </a:xfrm>
        </p:spPr>
        <p:txBody>
          <a:bodyPr/>
          <a:lstStyle/>
          <a:p>
            <a:r>
              <a:rPr lang="en-US" dirty="0"/>
              <a:t>Notice</a:t>
            </a:r>
          </a:p>
        </p:txBody>
      </p:sp>
      <p:pic>
        <p:nvPicPr>
          <p:cNvPr id="7" name="Content Placeholder 6">
            <a:extLst>
              <a:ext uri="{FF2B5EF4-FFF2-40B4-BE49-F238E27FC236}">
                <a16:creationId xmlns:a16="http://schemas.microsoft.com/office/drawing/2014/main" id="{6C3C6662-BACC-A8D3-8A10-4326B1D32A33}"/>
              </a:ext>
            </a:extLst>
          </p:cNvPr>
          <p:cNvPicPr>
            <a:picLocks noGrp="1" noChangeAspect="1"/>
          </p:cNvPicPr>
          <p:nvPr>
            <p:ph idx="1"/>
          </p:nvPr>
        </p:nvPicPr>
        <p:blipFill>
          <a:blip r:embed="rId2"/>
          <a:srcRect/>
          <a:stretch/>
        </p:blipFill>
        <p:spPr>
          <a:xfrm>
            <a:off x="1913299" y="1409700"/>
            <a:ext cx="6650721" cy="4038600"/>
          </a:xfrm>
        </p:spPr>
      </p:pic>
    </p:spTree>
    <p:extLst>
      <p:ext uri="{BB962C8B-B14F-4D97-AF65-F5344CB8AC3E}">
        <p14:creationId xmlns:p14="http://schemas.microsoft.com/office/powerpoint/2010/main" val="423936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95A0-92E5-D9BE-437B-18B9A992FA2D}"/>
              </a:ext>
            </a:extLst>
          </p:cNvPr>
          <p:cNvSpPr>
            <a:spLocks noGrp="1"/>
          </p:cNvSpPr>
          <p:nvPr>
            <p:ph type="title"/>
          </p:nvPr>
        </p:nvSpPr>
        <p:spPr>
          <a:xfrm>
            <a:off x="1071769" y="53009"/>
            <a:ext cx="2015987" cy="1089660"/>
          </a:xfrm>
        </p:spPr>
        <p:txBody>
          <a:bodyPr/>
          <a:lstStyle/>
          <a:p>
            <a:r>
              <a:rPr lang="en-US" dirty="0"/>
              <a:t>Setting</a:t>
            </a:r>
          </a:p>
        </p:txBody>
      </p:sp>
      <p:pic>
        <p:nvPicPr>
          <p:cNvPr id="5" name="Content Placeholder 4">
            <a:extLst>
              <a:ext uri="{FF2B5EF4-FFF2-40B4-BE49-F238E27FC236}">
                <a16:creationId xmlns:a16="http://schemas.microsoft.com/office/drawing/2014/main" id="{A68216EF-6DB2-BCD2-5B8C-6209895F3C15}"/>
              </a:ext>
            </a:extLst>
          </p:cNvPr>
          <p:cNvPicPr>
            <a:picLocks noGrp="1" noChangeAspect="1"/>
          </p:cNvPicPr>
          <p:nvPr>
            <p:ph idx="1"/>
          </p:nvPr>
        </p:nvPicPr>
        <p:blipFill>
          <a:blip r:embed="rId2"/>
          <a:srcRect/>
          <a:stretch/>
        </p:blipFill>
        <p:spPr>
          <a:xfrm>
            <a:off x="2068951" y="1333500"/>
            <a:ext cx="7026941" cy="4191000"/>
          </a:xfrm>
        </p:spPr>
      </p:pic>
    </p:spTree>
    <p:extLst>
      <p:ext uri="{BB962C8B-B14F-4D97-AF65-F5344CB8AC3E}">
        <p14:creationId xmlns:p14="http://schemas.microsoft.com/office/powerpoint/2010/main" val="46778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E3F136B-6194-4C4F-8170-0EEE0CCAF9BF}"/>
              </a:ext>
            </a:extLst>
          </p:cNvPr>
          <p:cNvSpPr txBox="1">
            <a:spLocks/>
          </p:cNvSpPr>
          <p:nvPr/>
        </p:nvSpPr>
        <p:spPr>
          <a:xfrm>
            <a:off x="429296" y="532216"/>
            <a:ext cx="10972800" cy="1143000"/>
          </a:xfrm>
          <a:prstGeom prst="rect">
            <a:avLst/>
          </a:prstGeom>
        </p:spPr>
        <p:txBody>
          <a:bodyPr vert="horz" lIns="91440" tIns="45720" rIns="91440" bIns="45720" numCol="1"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4000" b="1" dirty="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97984" y="2139850"/>
            <a:ext cx="11329115" cy="947907"/>
          </a:xfrm>
        </p:spPr>
        <p:txBody>
          <a:bodyPr/>
          <a:lstStyle/>
          <a:p>
            <a:r>
              <a:rPr lang="en-US" sz="1400" dirty="0"/>
              <a:t>Education system forms the backbone of every nation. And hence it is important to provide a strong educational foundation to the young generation to ensure the development of open-minded global citizens securing the future for everyone. Advanced technology available today can play a crucial role in streamlining education-related processes to promote solidarity among students, teachers, parents and the school staff.</a:t>
            </a:r>
            <a:br>
              <a:rPr lang="en-US" sz="1400" dirty="0"/>
            </a:br>
            <a:br>
              <a:rPr lang="en-US" sz="1400" dirty="0"/>
            </a:br>
            <a:r>
              <a:rPr lang="en-US" sz="1400" dirty="0"/>
              <a:t>School Management System consists of tasks such as registering students, attendance record keeping controlling absentees, producing report cards. producing official transcript, preparing timetable and producing different reports for teachers and parents</a:t>
            </a:r>
            <a:br>
              <a:rPr lang="en-US" sz="1400" dirty="0"/>
            </a:br>
            <a:br>
              <a:rPr lang="en-US" sz="1400" dirty="0"/>
            </a:br>
            <a:r>
              <a:rPr lang="en-US" sz="1400" dirty="0"/>
              <a:t>The appearance of your student records says a lot about the quality of your school Other educators and registrars make judgments based on student records that can permanently affect a student's life. SMS capabilities include the basics such as transcripts, report cards, attendance, and discipline as well as many other specialized capabilities, including parental access to real time student grades on the Internet. This means that not only administrators but also. parents, teachers, and students have access to real-time </a:t>
            </a:r>
            <a:r>
              <a:rPr lang="en-US" sz="1800" dirty="0"/>
              <a:t>data.</a:t>
            </a:r>
          </a:p>
        </p:txBody>
      </p:sp>
    </p:spTree>
    <p:extLst>
      <p:ext uri="{BB962C8B-B14F-4D97-AF65-F5344CB8AC3E}">
        <p14:creationId xmlns:p14="http://schemas.microsoft.com/office/powerpoint/2010/main" val="250634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6966-EB1C-90FE-6B6E-157C9FCB0D17}"/>
              </a:ext>
            </a:extLst>
          </p:cNvPr>
          <p:cNvSpPr>
            <a:spLocks noGrp="1"/>
          </p:cNvSpPr>
          <p:nvPr>
            <p:ph type="title"/>
          </p:nvPr>
        </p:nvSpPr>
        <p:spPr>
          <a:xfrm>
            <a:off x="1727412" y="225287"/>
            <a:ext cx="5713343" cy="914400"/>
          </a:xfrm>
        </p:spPr>
        <p:txBody>
          <a:bodyPr/>
          <a:lstStyle/>
          <a:p>
            <a:pPr marL="571500" indent="-571500">
              <a:buFont typeface="Wingdings" panose="05000000000000000000" pitchFamily="2" charset="2"/>
              <a:buChar char="q"/>
            </a:pPr>
            <a:r>
              <a:rPr lang="en-US" dirty="0"/>
              <a:t>Faculty Dashboard</a:t>
            </a:r>
          </a:p>
        </p:txBody>
      </p:sp>
      <p:pic>
        <p:nvPicPr>
          <p:cNvPr id="5" name="Content Placeholder 4">
            <a:extLst>
              <a:ext uri="{FF2B5EF4-FFF2-40B4-BE49-F238E27FC236}">
                <a16:creationId xmlns:a16="http://schemas.microsoft.com/office/drawing/2014/main" id="{3BF88810-FD0C-B3A1-ADE0-A055B35B6716}"/>
              </a:ext>
            </a:extLst>
          </p:cNvPr>
          <p:cNvPicPr>
            <a:picLocks noGrp="1" noChangeAspect="1"/>
          </p:cNvPicPr>
          <p:nvPr>
            <p:ph idx="1"/>
          </p:nvPr>
        </p:nvPicPr>
        <p:blipFill>
          <a:blip r:embed="rId2"/>
          <a:srcRect/>
          <a:stretch/>
        </p:blipFill>
        <p:spPr>
          <a:xfrm>
            <a:off x="2531613" y="1699591"/>
            <a:ext cx="6437663" cy="3653572"/>
          </a:xfrm>
        </p:spPr>
      </p:pic>
    </p:spTree>
    <p:extLst>
      <p:ext uri="{BB962C8B-B14F-4D97-AF65-F5344CB8AC3E}">
        <p14:creationId xmlns:p14="http://schemas.microsoft.com/office/powerpoint/2010/main" val="1764008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3968-A2F8-6DFE-05D6-EACF79292986}"/>
              </a:ext>
            </a:extLst>
          </p:cNvPr>
          <p:cNvSpPr>
            <a:spLocks noGrp="1"/>
          </p:cNvSpPr>
          <p:nvPr>
            <p:ph type="title"/>
          </p:nvPr>
        </p:nvSpPr>
        <p:spPr>
          <a:xfrm>
            <a:off x="1451113" y="270676"/>
            <a:ext cx="6599583" cy="816638"/>
          </a:xfrm>
        </p:spPr>
        <p:txBody>
          <a:bodyPr/>
          <a:lstStyle/>
          <a:p>
            <a:pPr marL="571500" indent="-571500">
              <a:buFont typeface="Wingdings" panose="05000000000000000000" pitchFamily="2" charset="2"/>
              <a:buChar char="q"/>
            </a:pPr>
            <a:r>
              <a:rPr lang="en-US" dirty="0"/>
              <a:t>Routine Management</a:t>
            </a:r>
          </a:p>
        </p:txBody>
      </p:sp>
      <p:pic>
        <p:nvPicPr>
          <p:cNvPr id="5" name="Content Placeholder 4">
            <a:extLst>
              <a:ext uri="{FF2B5EF4-FFF2-40B4-BE49-F238E27FC236}">
                <a16:creationId xmlns:a16="http://schemas.microsoft.com/office/drawing/2014/main" id="{2709A621-F9C4-C12F-B4BE-91C5C73135D5}"/>
              </a:ext>
            </a:extLst>
          </p:cNvPr>
          <p:cNvPicPr>
            <a:picLocks noGrp="1" noChangeAspect="1"/>
          </p:cNvPicPr>
          <p:nvPr>
            <p:ph idx="1"/>
          </p:nvPr>
        </p:nvPicPr>
        <p:blipFill>
          <a:blip r:embed="rId2"/>
          <a:srcRect/>
          <a:stretch/>
        </p:blipFill>
        <p:spPr>
          <a:xfrm>
            <a:off x="2580046" y="1886114"/>
            <a:ext cx="6558018" cy="3884572"/>
          </a:xfrm>
        </p:spPr>
      </p:pic>
    </p:spTree>
    <p:extLst>
      <p:ext uri="{BB962C8B-B14F-4D97-AF65-F5344CB8AC3E}">
        <p14:creationId xmlns:p14="http://schemas.microsoft.com/office/powerpoint/2010/main" val="90469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A24CC-73DF-9019-3129-10A34AD1C6CD}"/>
              </a:ext>
            </a:extLst>
          </p:cNvPr>
          <p:cNvSpPr>
            <a:spLocks noGrp="1"/>
          </p:cNvSpPr>
          <p:nvPr>
            <p:ph type="title"/>
          </p:nvPr>
        </p:nvSpPr>
        <p:spPr>
          <a:xfrm>
            <a:off x="1141344" y="350176"/>
            <a:ext cx="6626087" cy="795130"/>
          </a:xfrm>
        </p:spPr>
        <p:txBody>
          <a:bodyPr/>
          <a:lstStyle/>
          <a:p>
            <a:pPr marL="571500" indent="-571500">
              <a:buFont typeface="Wingdings" panose="05000000000000000000" pitchFamily="2" charset="2"/>
              <a:buChar char="q"/>
            </a:pPr>
            <a:r>
              <a:rPr lang="en-US" dirty="0"/>
              <a:t>Student Management</a:t>
            </a:r>
          </a:p>
        </p:txBody>
      </p:sp>
      <p:pic>
        <p:nvPicPr>
          <p:cNvPr id="5" name="Content Placeholder 4">
            <a:extLst>
              <a:ext uri="{FF2B5EF4-FFF2-40B4-BE49-F238E27FC236}">
                <a16:creationId xmlns:a16="http://schemas.microsoft.com/office/drawing/2014/main" id="{83C3FD9A-499C-40DC-8F8D-861642C37D61}"/>
              </a:ext>
            </a:extLst>
          </p:cNvPr>
          <p:cNvPicPr>
            <a:picLocks noGrp="1" noChangeAspect="1"/>
          </p:cNvPicPr>
          <p:nvPr>
            <p:ph idx="1"/>
          </p:nvPr>
        </p:nvPicPr>
        <p:blipFill>
          <a:blip r:embed="rId2"/>
          <a:srcRect/>
          <a:stretch/>
        </p:blipFill>
        <p:spPr>
          <a:xfrm>
            <a:off x="1963640" y="1550504"/>
            <a:ext cx="6936984" cy="4162190"/>
          </a:xfrm>
        </p:spPr>
      </p:pic>
    </p:spTree>
    <p:extLst>
      <p:ext uri="{BB962C8B-B14F-4D97-AF65-F5344CB8AC3E}">
        <p14:creationId xmlns:p14="http://schemas.microsoft.com/office/powerpoint/2010/main" val="573533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407E-5BAD-1934-285C-8359C0E49B50}"/>
              </a:ext>
            </a:extLst>
          </p:cNvPr>
          <p:cNvSpPr>
            <a:spLocks noGrp="1"/>
          </p:cNvSpPr>
          <p:nvPr>
            <p:ph type="title"/>
          </p:nvPr>
        </p:nvSpPr>
        <p:spPr>
          <a:xfrm>
            <a:off x="867226" y="234259"/>
            <a:ext cx="7010400" cy="834887"/>
          </a:xfrm>
        </p:spPr>
        <p:txBody>
          <a:bodyPr/>
          <a:lstStyle/>
          <a:p>
            <a:pPr marL="571500" indent="-571500">
              <a:buFont typeface="Wingdings" panose="05000000000000000000" pitchFamily="2" charset="2"/>
              <a:buChar char="q"/>
            </a:pPr>
            <a:r>
              <a:rPr lang="en-US" dirty="0"/>
              <a:t>Teacher Management</a:t>
            </a:r>
          </a:p>
        </p:txBody>
      </p:sp>
      <p:pic>
        <p:nvPicPr>
          <p:cNvPr id="5" name="Picture 4">
            <a:extLst>
              <a:ext uri="{FF2B5EF4-FFF2-40B4-BE49-F238E27FC236}">
                <a16:creationId xmlns:a16="http://schemas.microsoft.com/office/drawing/2014/main" id="{EC9ECAAB-F7B1-8A92-E560-45A8426089EF}"/>
              </a:ext>
            </a:extLst>
          </p:cNvPr>
          <p:cNvPicPr>
            <a:picLocks noChangeAspect="1"/>
          </p:cNvPicPr>
          <p:nvPr/>
        </p:nvPicPr>
        <p:blipFill>
          <a:blip r:embed="rId2"/>
          <a:srcRect/>
          <a:stretch/>
        </p:blipFill>
        <p:spPr>
          <a:xfrm>
            <a:off x="1964434" y="1564572"/>
            <a:ext cx="7079584" cy="4224282"/>
          </a:xfrm>
          <a:prstGeom prst="rect">
            <a:avLst/>
          </a:prstGeom>
        </p:spPr>
      </p:pic>
    </p:spTree>
    <p:extLst>
      <p:ext uri="{BB962C8B-B14F-4D97-AF65-F5344CB8AC3E}">
        <p14:creationId xmlns:p14="http://schemas.microsoft.com/office/powerpoint/2010/main" val="91228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1B2B1-324E-695F-4D90-EEA11E3933E1}"/>
              </a:ext>
            </a:extLst>
          </p:cNvPr>
          <p:cNvSpPr>
            <a:spLocks noGrp="1"/>
          </p:cNvSpPr>
          <p:nvPr>
            <p:ph type="title"/>
          </p:nvPr>
        </p:nvSpPr>
        <p:spPr>
          <a:xfrm>
            <a:off x="2155862" y="371061"/>
            <a:ext cx="2796209" cy="914400"/>
          </a:xfrm>
        </p:spPr>
        <p:txBody>
          <a:bodyPr/>
          <a:lstStyle/>
          <a:p>
            <a:pPr marL="571500" indent="-571500">
              <a:buFont typeface="Wingdings" panose="05000000000000000000" pitchFamily="2" charset="2"/>
              <a:buChar char="q"/>
            </a:pPr>
            <a:r>
              <a:rPr lang="en-US" dirty="0"/>
              <a:t>Setting</a:t>
            </a:r>
          </a:p>
        </p:txBody>
      </p:sp>
      <p:pic>
        <p:nvPicPr>
          <p:cNvPr id="5" name="Content Placeholder 4">
            <a:extLst>
              <a:ext uri="{FF2B5EF4-FFF2-40B4-BE49-F238E27FC236}">
                <a16:creationId xmlns:a16="http://schemas.microsoft.com/office/drawing/2014/main" id="{BE5D49F4-5939-6767-2FDC-0AD59C170648}"/>
              </a:ext>
            </a:extLst>
          </p:cNvPr>
          <p:cNvPicPr>
            <a:picLocks noGrp="1" noChangeAspect="1"/>
          </p:cNvPicPr>
          <p:nvPr>
            <p:ph idx="1"/>
          </p:nvPr>
        </p:nvPicPr>
        <p:blipFill>
          <a:blip r:embed="rId2"/>
          <a:srcRect/>
          <a:stretch/>
        </p:blipFill>
        <p:spPr>
          <a:xfrm>
            <a:off x="2155862" y="1828412"/>
            <a:ext cx="6552537" cy="3890289"/>
          </a:xfrm>
        </p:spPr>
      </p:pic>
    </p:spTree>
    <p:extLst>
      <p:ext uri="{BB962C8B-B14F-4D97-AF65-F5344CB8AC3E}">
        <p14:creationId xmlns:p14="http://schemas.microsoft.com/office/powerpoint/2010/main" val="281266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39164-6605-98B6-9623-901F38A0CEA5}"/>
              </a:ext>
            </a:extLst>
          </p:cNvPr>
          <p:cNvSpPr>
            <a:spLocks noGrp="1"/>
          </p:cNvSpPr>
          <p:nvPr>
            <p:ph type="title"/>
          </p:nvPr>
        </p:nvSpPr>
        <p:spPr>
          <a:xfrm>
            <a:off x="1454166" y="479222"/>
            <a:ext cx="5449889" cy="739978"/>
          </a:xfrm>
        </p:spPr>
        <p:txBody>
          <a:bodyPr/>
          <a:lstStyle/>
          <a:p>
            <a:pPr marL="571500" indent="-571500">
              <a:buFont typeface="Wingdings" panose="05000000000000000000" pitchFamily="2" charset="2"/>
              <a:buChar char="q"/>
            </a:pPr>
            <a:r>
              <a:rPr lang="en-US" dirty="0"/>
              <a:t>Forget Password</a:t>
            </a:r>
          </a:p>
        </p:txBody>
      </p:sp>
      <p:pic>
        <p:nvPicPr>
          <p:cNvPr id="5" name="Content Placeholder 4">
            <a:extLst>
              <a:ext uri="{FF2B5EF4-FFF2-40B4-BE49-F238E27FC236}">
                <a16:creationId xmlns:a16="http://schemas.microsoft.com/office/drawing/2014/main" id="{64897BB6-3B75-C5A6-784C-F99A41CC75AA}"/>
              </a:ext>
            </a:extLst>
          </p:cNvPr>
          <p:cNvPicPr>
            <a:picLocks noGrp="1" noChangeAspect="1"/>
          </p:cNvPicPr>
          <p:nvPr>
            <p:ph idx="1"/>
          </p:nvPr>
        </p:nvPicPr>
        <p:blipFill>
          <a:blip r:embed="rId2"/>
          <a:srcRect/>
          <a:stretch/>
        </p:blipFill>
        <p:spPr>
          <a:xfrm>
            <a:off x="1584749" y="1786988"/>
            <a:ext cx="6745240" cy="3976533"/>
          </a:xfrm>
        </p:spPr>
      </p:pic>
    </p:spTree>
    <p:extLst>
      <p:ext uri="{BB962C8B-B14F-4D97-AF65-F5344CB8AC3E}">
        <p14:creationId xmlns:p14="http://schemas.microsoft.com/office/powerpoint/2010/main" val="4273239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29B6-F01E-3412-A7BC-4A107F40834B}"/>
              </a:ext>
            </a:extLst>
          </p:cNvPr>
          <p:cNvSpPr>
            <a:spLocks noGrp="1"/>
          </p:cNvSpPr>
          <p:nvPr>
            <p:ph type="title"/>
          </p:nvPr>
        </p:nvSpPr>
        <p:spPr>
          <a:xfrm>
            <a:off x="844894" y="1107606"/>
            <a:ext cx="9404723" cy="1190596"/>
          </a:xfrm>
        </p:spPr>
        <p:txBody>
          <a:bodyPr/>
          <a:lstStyle/>
          <a:p>
            <a:r>
              <a:rPr lang="en-US" dirty="0"/>
              <a:t>Future Work</a:t>
            </a:r>
          </a:p>
        </p:txBody>
      </p:sp>
      <p:sp>
        <p:nvSpPr>
          <p:cNvPr id="3" name="Content Placeholder 2">
            <a:extLst>
              <a:ext uri="{FF2B5EF4-FFF2-40B4-BE49-F238E27FC236}">
                <a16:creationId xmlns:a16="http://schemas.microsoft.com/office/drawing/2014/main" id="{EC447279-A6D4-1250-96E5-CEE9BEE33BFB}"/>
              </a:ext>
            </a:extLst>
          </p:cNvPr>
          <p:cNvSpPr>
            <a:spLocks noGrp="1"/>
          </p:cNvSpPr>
          <p:nvPr>
            <p:ph idx="1"/>
          </p:nvPr>
        </p:nvSpPr>
        <p:spPr>
          <a:xfrm>
            <a:off x="844894" y="2584219"/>
            <a:ext cx="10427988" cy="2570877"/>
          </a:xfrm>
        </p:spPr>
        <p:txBody>
          <a:bodyPr>
            <a:noAutofit/>
          </a:bodyPr>
          <a:lstStyle/>
          <a:p>
            <a:pPr marL="0" indent="0">
              <a:buNone/>
            </a:pPr>
            <a:r>
              <a:rPr lang="en-US" sz="1800" dirty="0"/>
              <a:t>This system provides pre-defined features for every user that in-</a:t>
            </a:r>
            <a:r>
              <a:rPr lang="en-US" sz="1800" dirty="0" err="1"/>
              <a:t>cludes</a:t>
            </a:r>
            <a:r>
              <a:rPr lang="en-US" sz="1800" dirty="0"/>
              <a:t> students, teachers, parents, as well as admin staff. The features for admin will include Instant announcements, Admission management, fee management, schedule management, staff management, and more. Features like Blood </a:t>
            </a:r>
            <a:r>
              <a:rPr lang="en-US" sz="1800" dirty="0" err="1"/>
              <a:t>Group,Result’s</a:t>
            </a:r>
            <a:r>
              <a:rPr lang="en-US" sz="1800" dirty="0"/>
              <a:t> graph and more will help the students and parents to be informed about their school work. School management software generally comes with essential features for the improved collaborate and communicate between the school and end users. School management system apps have made notable difference schools. Let’s look at the how these apps will change the face of education in the future.</a:t>
            </a:r>
          </a:p>
        </p:txBody>
      </p:sp>
    </p:spTree>
    <p:extLst>
      <p:ext uri="{BB962C8B-B14F-4D97-AF65-F5344CB8AC3E}">
        <p14:creationId xmlns:p14="http://schemas.microsoft.com/office/powerpoint/2010/main" val="3370889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5E07-0764-2497-CEA8-A58117D9DCAD}"/>
              </a:ext>
            </a:extLst>
          </p:cNvPr>
          <p:cNvSpPr>
            <a:spLocks noGrp="1"/>
          </p:cNvSpPr>
          <p:nvPr>
            <p:ph type="title"/>
          </p:nvPr>
        </p:nvSpPr>
        <p:spPr>
          <a:xfrm>
            <a:off x="1278971" y="1610138"/>
            <a:ext cx="3491811" cy="1099929"/>
          </a:xfrm>
        </p:spPr>
        <p:txBody>
          <a:bodyPr/>
          <a:lstStyle/>
          <a:p>
            <a:r>
              <a:rPr lang="en-US" dirty="0"/>
              <a:t>Conclusion</a:t>
            </a:r>
          </a:p>
        </p:txBody>
      </p:sp>
      <p:sp>
        <p:nvSpPr>
          <p:cNvPr id="3" name="Content Placeholder 2">
            <a:extLst>
              <a:ext uri="{FF2B5EF4-FFF2-40B4-BE49-F238E27FC236}">
                <a16:creationId xmlns:a16="http://schemas.microsoft.com/office/drawing/2014/main" id="{D5BB95F7-1952-71E5-A1E2-53B5E546D93B}"/>
              </a:ext>
            </a:extLst>
          </p:cNvPr>
          <p:cNvSpPr>
            <a:spLocks noGrp="1"/>
          </p:cNvSpPr>
          <p:nvPr>
            <p:ph idx="1"/>
          </p:nvPr>
        </p:nvSpPr>
        <p:spPr>
          <a:xfrm>
            <a:off x="1278971" y="2914309"/>
            <a:ext cx="9803227" cy="1975744"/>
          </a:xfrm>
        </p:spPr>
        <p:txBody>
          <a:bodyPr/>
          <a:lstStyle/>
          <a:p>
            <a:pPr marL="0" indent="0">
              <a:buNone/>
            </a:pPr>
            <a:r>
              <a:rPr lang="en-US" dirty="0"/>
              <a:t>School Management Systems are being identified as an appropriate method for managing information in schools. SMS was build based on real life situations in P.S.N High School, taking into consideration all possible situations and functionalities of the daily work in these schools. This system considered as a good first step in implementing per- forming online based information management in schools.</a:t>
            </a:r>
          </a:p>
        </p:txBody>
      </p:sp>
    </p:spTree>
    <p:extLst>
      <p:ext uri="{BB962C8B-B14F-4D97-AF65-F5344CB8AC3E}">
        <p14:creationId xmlns:p14="http://schemas.microsoft.com/office/powerpoint/2010/main" val="288402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22" y="2706521"/>
            <a:ext cx="9404723" cy="1400530"/>
          </a:xfrm>
        </p:spPr>
        <p:txBody>
          <a:bodyPr/>
          <a:lstStyle/>
          <a:p>
            <a:r>
              <a:rPr lang="en-US" sz="4800" dirty="0"/>
              <a:t>                   Thanks You</a:t>
            </a:r>
          </a:p>
        </p:txBody>
      </p:sp>
    </p:spTree>
    <p:extLst>
      <p:ext uri="{BB962C8B-B14F-4D97-AF65-F5344CB8AC3E}">
        <p14:creationId xmlns:p14="http://schemas.microsoft.com/office/powerpoint/2010/main" val="195080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22" y="2706521"/>
            <a:ext cx="9404723" cy="1400530"/>
          </a:xfrm>
        </p:spPr>
        <p:txBody>
          <a:bodyPr/>
          <a:lstStyle/>
          <a:p>
            <a:r>
              <a:rPr lang="en-US" sz="4800" dirty="0"/>
              <a:t>                  Any Questions?</a:t>
            </a:r>
          </a:p>
        </p:txBody>
      </p:sp>
    </p:spTree>
    <p:extLst>
      <p:ext uri="{BB962C8B-B14F-4D97-AF65-F5344CB8AC3E}">
        <p14:creationId xmlns:p14="http://schemas.microsoft.com/office/powerpoint/2010/main" val="2250881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2165FB6E-31BC-4BFD-A64C-EDB53D9D48F1}"/>
              </a:ext>
            </a:extLst>
          </p:cNvPr>
          <p:cNvSpPr>
            <a:spLocks noGrp="1"/>
          </p:cNvSpPr>
          <p:nvPr>
            <p:ph type="title"/>
          </p:nvPr>
        </p:nvSpPr>
        <p:spPr>
          <a:xfrm>
            <a:off x="1154953" y="185670"/>
            <a:ext cx="8825659" cy="1981200"/>
          </a:xfrm>
        </p:spPr>
        <p:txBody>
          <a:bodyPr>
            <a:normAutofit/>
          </a:bodyPr>
          <a:lstStyle/>
          <a:p>
            <a:pPr algn="ctr"/>
            <a:r>
              <a:rPr lang="en-US" sz="4000" b="1" dirty="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sz="half" idx="2"/>
          </p:nvPr>
        </p:nvSpPr>
        <p:spPr>
          <a:xfrm>
            <a:off x="1245106" y="2166870"/>
            <a:ext cx="8825659" cy="2362200"/>
          </a:xfrm>
        </p:spPr>
        <p:txBody>
          <a:bodyPr/>
          <a:lstStyle/>
          <a:p>
            <a:r>
              <a:rPr lang="en-US" dirty="0"/>
              <a:t>The main objective of the School Management System is to manage the details of Schools, Students, Classes, Teachers, Registrations. It manages all the information about Schools, </a:t>
            </a:r>
            <a:r>
              <a:rPr lang="en-US" dirty="0" err="1"/>
              <a:t>Cources</a:t>
            </a:r>
            <a:r>
              <a:rPr lang="en-US" dirty="0"/>
              <a:t> Registrations, Schools. The project is totally built at administrative end and thus only the administrator is guaranteed the access</a:t>
            </a:r>
          </a:p>
        </p:txBody>
      </p:sp>
    </p:spTree>
    <p:extLst>
      <p:ext uri="{BB962C8B-B14F-4D97-AF65-F5344CB8AC3E}">
        <p14:creationId xmlns:p14="http://schemas.microsoft.com/office/powerpoint/2010/main" val="137488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12CE94-7B41-40C0-BD6B-1EF83245BDA9}"/>
              </a:ext>
            </a:extLst>
          </p:cNvPr>
          <p:cNvSpPr>
            <a:spLocks noGrp="1"/>
          </p:cNvSpPr>
          <p:nvPr>
            <p:ph type="title"/>
          </p:nvPr>
        </p:nvSpPr>
        <p:spPr>
          <a:xfrm>
            <a:off x="1154952" y="221088"/>
            <a:ext cx="8825659" cy="1981200"/>
          </a:xfrm>
        </p:spPr>
        <p:txBody>
          <a:bodyPr>
            <a:normAutofit/>
          </a:bodyPr>
          <a:lstStyle/>
          <a:p>
            <a:pPr algn="ctr"/>
            <a:r>
              <a:rPr lang="en-GB" sz="4000" b="1" dirty="0">
                <a:latin typeface="Times New Roman" panose="02020603050405020304" pitchFamily="18" charset="0"/>
                <a:ea typeface="HP Simplified Jpan" pitchFamily="34" charset="-128"/>
                <a:cs typeface="Times New Roman" panose="02020603050405020304" pitchFamily="18" charset="0"/>
              </a:rPr>
              <a:t>Features</a:t>
            </a:r>
            <a:endParaRPr lang="en-US" sz="4000" b="1" dirty="0">
              <a:latin typeface="Times New Roman" panose="02020603050405020304" pitchFamily="18" charset="0"/>
              <a:ea typeface="HP Simplified Jpan" pitchFamily="34" charset="-128"/>
              <a:cs typeface="Times New Roman" panose="02020603050405020304" pitchFamily="18" charset="0"/>
            </a:endParaRPr>
          </a:p>
        </p:txBody>
      </p:sp>
      <p:sp>
        <p:nvSpPr>
          <p:cNvPr id="2" name="Text Placeholder 1"/>
          <p:cNvSpPr>
            <a:spLocks noGrp="1"/>
          </p:cNvSpPr>
          <p:nvPr>
            <p:ph type="body" sz="half" idx="2"/>
          </p:nvPr>
        </p:nvSpPr>
        <p:spPr>
          <a:xfrm>
            <a:off x="2557813" y="1745624"/>
            <a:ext cx="7076373" cy="3366752"/>
          </a:xfrm>
        </p:spPr>
        <p:txBody>
          <a:bodyPr>
            <a:noAutofit/>
          </a:bodyPr>
          <a:lstStyle/>
          <a:p>
            <a:pPr marL="285750" indent="-285750">
              <a:buFont typeface="Wingdings" panose="05000000000000000000" pitchFamily="2" charset="2"/>
              <a:buChar char="Ø"/>
            </a:pPr>
            <a:r>
              <a:rPr lang="en-US" dirty="0"/>
              <a:t>1. Management Dashboard.</a:t>
            </a:r>
          </a:p>
          <a:p>
            <a:pPr marL="285750" indent="-285750">
              <a:buFont typeface="Wingdings" panose="05000000000000000000" pitchFamily="2" charset="2"/>
              <a:buChar char="Ø"/>
            </a:pPr>
            <a:r>
              <a:rPr lang="en-US" dirty="0"/>
              <a:t>2. Data analysis and reports.</a:t>
            </a:r>
          </a:p>
          <a:p>
            <a:pPr marL="285750" indent="-285750">
              <a:buFont typeface="Wingdings" panose="05000000000000000000" pitchFamily="2" charset="2"/>
              <a:buChar char="Ø"/>
            </a:pPr>
            <a:r>
              <a:rPr lang="en-US" dirty="0"/>
              <a:t>3. Inquiries and admission tracking.</a:t>
            </a:r>
          </a:p>
          <a:p>
            <a:pPr marL="285750" indent="-285750">
              <a:buFont typeface="Wingdings" panose="05000000000000000000" pitchFamily="2" charset="2"/>
              <a:buChar char="Ø"/>
            </a:pPr>
            <a:r>
              <a:rPr lang="en-US" dirty="0"/>
              <a:t>4. Student profile tracking for parent's meet / key inputs.</a:t>
            </a:r>
          </a:p>
          <a:p>
            <a:pPr marL="285750" indent="-285750">
              <a:buFont typeface="Wingdings" panose="05000000000000000000" pitchFamily="2" charset="2"/>
              <a:buChar char="Ø"/>
            </a:pPr>
            <a:r>
              <a:rPr lang="en-US" dirty="0"/>
              <a:t>5. Class wise performance tracking.</a:t>
            </a:r>
          </a:p>
          <a:p>
            <a:pPr marL="285750" indent="-285750">
              <a:buFont typeface="Wingdings" panose="05000000000000000000" pitchFamily="2" charset="2"/>
              <a:buChar char="Ø"/>
            </a:pPr>
            <a:r>
              <a:rPr lang="en-US" dirty="0"/>
              <a:t>6. Teachers activity analysis.</a:t>
            </a:r>
          </a:p>
          <a:p>
            <a:pPr marL="285750" indent="-285750">
              <a:buFont typeface="Wingdings" panose="05000000000000000000" pitchFamily="2" charset="2"/>
              <a:buChar char="Ø"/>
            </a:pPr>
            <a:r>
              <a:rPr lang="en-US" dirty="0"/>
              <a:t>7. Lesson progress tracking.</a:t>
            </a:r>
          </a:p>
          <a:p>
            <a:pPr marL="285750" indent="-285750">
              <a:buFont typeface="Wingdings" panose="05000000000000000000" pitchFamily="2" charset="2"/>
              <a:buChar char="Ø"/>
            </a:pPr>
            <a:r>
              <a:rPr lang="en-US" dirty="0"/>
              <a:t>8. Fees and financial data analysis.</a:t>
            </a:r>
          </a:p>
        </p:txBody>
      </p:sp>
    </p:spTree>
    <p:extLst>
      <p:ext uri="{BB962C8B-B14F-4D97-AF65-F5344CB8AC3E}">
        <p14:creationId xmlns:p14="http://schemas.microsoft.com/office/powerpoint/2010/main" val="337973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fade">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fade">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fade">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fade">
                                      <p:cBhvr>
                                        <p:cTn id="32" dur="500"/>
                                        <p:tgtEl>
                                          <p:spTgt spid="2">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500"/>
                                        <p:tgtEl>
                                          <p:spTgt spid="2">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fade">
                                      <p:cBhvr>
                                        <p:cTn id="4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Why chosen</a:t>
            </a:r>
          </a:p>
        </p:txBody>
      </p:sp>
      <p:sp>
        <p:nvSpPr>
          <p:cNvPr id="3" name="Content Placeholder 2">
            <a:extLst>
              <a:ext uri="{FF2B5EF4-FFF2-40B4-BE49-F238E27FC236}">
                <a16:creationId xmlns:a16="http://schemas.microsoft.com/office/drawing/2014/main" id="{AC85FF77-CDC6-B79A-8133-42D4666D609F}"/>
              </a:ext>
            </a:extLst>
          </p:cNvPr>
          <p:cNvSpPr>
            <a:spLocks noGrp="1"/>
          </p:cNvSpPr>
          <p:nvPr>
            <p:ph idx="1"/>
          </p:nvPr>
        </p:nvSpPr>
        <p:spPr/>
        <p:txBody>
          <a:bodyPr/>
          <a:lstStyle/>
          <a:p>
            <a:r>
              <a:rPr lang="en-US" dirty="0"/>
              <a:t> Maintaining school operations is a crucial task for any educational institute.</a:t>
            </a:r>
          </a:p>
          <a:p>
            <a:r>
              <a:rPr lang="en-US" dirty="0"/>
              <a:t> Manual work at school is a daunting task, and sometimes it contains errors.</a:t>
            </a:r>
          </a:p>
          <a:p>
            <a:r>
              <a:rPr lang="en-US" dirty="0"/>
              <a:t>Technology has assisted us to overcome these issues. In this digital era, the availability of online software helps to automate most school operations efficiently. </a:t>
            </a:r>
          </a:p>
          <a:p>
            <a:r>
              <a:rPr lang="en-US" dirty="0"/>
              <a:t>A school management system benefits the school in many way.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324" y="180305"/>
            <a:ext cx="9404723" cy="1400530"/>
          </a:xfrm>
        </p:spPr>
        <p:txBody>
          <a:bodyPr/>
          <a:lstStyle/>
          <a:p>
            <a:r>
              <a:rPr lang="en-US" dirty="0"/>
              <a:t>Data Flow Diagram (Context level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8278" y="2146852"/>
            <a:ext cx="5821639" cy="4530843"/>
          </a:xfrm>
          <a:prstGeom prst="rect">
            <a:avLst/>
          </a:prstGeom>
        </p:spPr>
      </p:pic>
      <p:pic>
        <p:nvPicPr>
          <p:cNvPr id="7" name="Picture 6">
            <a:extLst>
              <a:ext uri="{FF2B5EF4-FFF2-40B4-BE49-F238E27FC236}">
                <a16:creationId xmlns:a16="http://schemas.microsoft.com/office/drawing/2014/main" id="{B20C2119-AC45-4791-A11A-CF16524816F3}"/>
              </a:ext>
            </a:extLst>
          </p:cNvPr>
          <p:cNvPicPr>
            <a:picLocks noChangeAspect="1"/>
          </p:cNvPicPr>
          <p:nvPr/>
        </p:nvPicPr>
        <p:blipFill>
          <a:blip r:embed="rId3"/>
          <a:stretch>
            <a:fillRect/>
          </a:stretch>
        </p:blipFill>
        <p:spPr>
          <a:xfrm>
            <a:off x="102083" y="2146852"/>
            <a:ext cx="5821639" cy="4530843"/>
          </a:xfrm>
          <a:prstGeom prst="rect">
            <a:avLst/>
          </a:prstGeom>
        </p:spPr>
      </p:pic>
      <p:sp>
        <p:nvSpPr>
          <p:cNvPr id="13" name="TextBox 12">
            <a:extLst>
              <a:ext uri="{FF2B5EF4-FFF2-40B4-BE49-F238E27FC236}">
                <a16:creationId xmlns:a16="http://schemas.microsoft.com/office/drawing/2014/main" id="{ECD0B3EE-7003-4739-BA0F-AD80FC3917DF}"/>
              </a:ext>
            </a:extLst>
          </p:cNvPr>
          <p:cNvSpPr txBox="1"/>
          <p:nvPr/>
        </p:nvSpPr>
        <p:spPr>
          <a:xfrm>
            <a:off x="1517374" y="1445340"/>
            <a:ext cx="2650435" cy="369332"/>
          </a:xfrm>
          <a:prstGeom prst="rect">
            <a:avLst/>
          </a:prstGeom>
          <a:noFill/>
        </p:spPr>
        <p:txBody>
          <a:bodyPr wrap="square" rtlCol="0">
            <a:spAutoFit/>
          </a:bodyPr>
          <a:lstStyle/>
          <a:p>
            <a:r>
              <a:rPr lang="en-US" dirty="0"/>
              <a:t>   Existing System</a:t>
            </a:r>
          </a:p>
        </p:txBody>
      </p:sp>
      <p:sp>
        <p:nvSpPr>
          <p:cNvPr id="14" name="TextBox 13">
            <a:extLst>
              <a:ext uri="{FF2B5EF4-FFF2-40B4-BE49-F238E27FC236}">
                <a16:creationId xmlns:a16="http://schemas.microsoft.com/office/drawing/2014/main" id="{712B8E3A-CC03-418F-8186-416284FB5631}"/>
              </a:ext>
            </a:extLst>
          </p:cNvPr>
          <p:cNvSpPr txBox="1"/>
          <p:nvPr/>
        </p:nvSpPr>
        <p:spPr>
          <a:xfrm>
            <a:off x="8024191" y="1445340"/>
            <a:ext cx="2650435" cy="369332"/>
          </a:xfrm>
          <a:prstGeom prst="rect">
            <a:avLst/>
          </a:prstGeom>
          <a:noFill/>
        </p:spPr>
        <p:txBody>
          <a:bodyPr wrap="square" rtlCol="0">
            <a:spAutoFit/>
          </a:bodyPr>
          <a:lstStyle/>
          <a:p>
            <a:r>
              <a:rPr lang="en-US" dirty="0"/>
              <a:t>   Proposed System</a:t>
            </a:r>
          </a:p>
        </p:txBody>
      </p:sp>
    </p:spTree>
    <p:extLst>
      <p:ext uri="{BB962C8B-B14F-4D97-AF65-F5344CB8AC3E}">
        <p14:creationId xmlns:p14="http://schemas.microsoft.com/office/powerpoint/2010/main" val="208626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F6AB-5EF3-5089-5F1E-16FDE88D6858}"/>
              </a:ext>
            </a:extLst>
          </p:cNvPr>
          <p:cNvSpPr>
            <a:spLocks noGrp="1"/>
          </p:cNvSpPr>
          <p:nvPr>
            <p:ph type="title"/>
          </p:nvPr>
        </p:nvSpPr>
        <p:spPr>
          <a:xfrm>
            <a:off x="1921564" y="53009"/>
            <a:ext cx="7924801" cy="609599"/>
          </a:xfrm>
        </p:spPr>
        <p:txBody>
          <a:bodyPr>
            <a:normAutofit fontScale="90000"/>
          </a:bodyPr>
          <a:lstStyle/>
          <a:p>
            <a:r>
              <a:rPr lang="en-US" dirty="0"/>
              <a:t>0 Level DFD</a:t>
            </a:r>
          </a:p>
        </p:txBody>
      </p:sp>
      <p:pic>
        <p:nvPicPr>
          <p:cNvPr id="7" name="Content Placeholder 6">
            <a:extLst>
              <a:ext uri="{FF2B5EF4-FFF2-40B4-BE49-F238E27FC236}">
                <a16:creationId xmlns:a16="http://schemas.microsoft.com/office/drawing/2014/main" id="{7CE1920A-F179-49BF-B30C-884D460018D9}"/>
              </a:ext>
            </a:extLst>
          </p:cNvPr>
          <p:cNvPicPr>
            <a:picLocks noGrp="1" noChangeAspect="1"/>
          </p:cNvPicPr>
          <p:nvPr>
            <p:ph idx="1"/>
          </p:nvPr>
        </p:nvPicPr>
        <p:blipFill>
          <a:blip r:embed="rId2"/>
          <a:stretch>
            <a:fillRect/>
          </a:stretch>
        </p:blipFill>
        <p:spPr>
          <a:xfrm>
            <a:off x="2122420" y="1643270"/>
            <a:ext cx="8284057" cy="4994103"/>
          </a:xfrm>
        </p:spPr>
      </p:pic>
      <p:sp>
        <p:nvSpPr>
          <p:cNvPr id="9" name="TextBox 8">
            <a:extLst>
              <a:ext uri="{FF2B5EF4-FFF2-40B4-BE49-F238E27FC236}">
                <a16:creationId xmlns:a16="http://schemas.microsoft.com/office/drawing/2014/main" id="{7CF95D6C-5C14-4E1C-8123-AE3E93BB601A}"/>
              </a:ext>
            </a:extLst>
          </p:cNvPr>
          <p:cNvSpPr txBox="1"/>
          <p:nvPr/>
        </p:nvSpPr>
        <p:spPr>
          <a:xfrm>
            <a:off x="2082663" y="1152939"/>
            <a:ext cx="3949147" cy="369332"/>
          </a:xfrm>
          <a:prstGeom prst="rect">
            <a:avLst/>
          </a:prstGeom>
          <a:noFill/>
        </p:spPr>
        <p:txBody>
          <a:bodyPr wrap="square" rtlCol="0">
            <a:spAutoFit/>
          </a:bodyPr>
          <a:lstStyle/>
          <a:p>
            <a:r>
              <a:rPr lang="en-US" dirty="0"/>
              <a:t>Existing System</a:t>
            </a:r>
          </a:p>
        </p:txBody>
      </p:sp>
    </p:spTree>
    <p:extLst>
      <p:ext uri="{BB962C8B-B14F-4D97-AF65-F5344CB8AC3E}">
        <p14:creationId xmlns:p14="http://schemas.microsoft.com/office/powerpoint/2010/main" val="3862430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0A5C62-4D5B-40F6-8847-56132EF7C250}"/>
              </a:ext>
            </a:extLst>
          </p:cNvPr>
          <p:cNvPicPr>
            <a:picLocks noChangeAspect="1"/>
          </p:cNvPicPr>
          <p:nvPr/>
        </p:nvPicPr>
        <p:blipFill>
          <a:blip r:embed="rId2"/>
          <a:stretch>
            <a:fillRect/>
          </a:stretch>
        </p:blipFill>
        <p:spPr>
          <a:xfrm>
            <a:off x="3046879" y="0"/>
            <a:ext cx="6098241" cy="6858000"/>
          </a:xfrm>
          <a:prstGeom prst="rect">
            <a:avLst/>
          </a:prstGeom>
        </p:spPr>
      </p:pic>
      <p:sp>
        <p:nvSpPr>
          <p:cNvPr id="6" name="TextBox 5">
            <a:extLst>
              <a:ext uri="{FF2B5EF4-FFF2-40B4-BE49-F238E27FC236}">
                <a16:creationId xmlns:a16="http://schemas.microsoft.com/office/drawing/2014/main" id="{91ECDFCE-EBDB-477F-ABFA-41263DFB8929}"/>
              </a:ext>
            </a:extLst>
          </p:cNvPr>
          <p:cNvSpPr txBox="1"/>
          <p:nvPr/>
        </p:nvSpPr>
        <p:spPr>
          <a:xfrm>
            <a:off x="386385" y="198783"/>
            <a:ext cx="2370067" cy="369332"/>
          </a:xfrm>
          <a:prstGeom prst="rect">
            <a:avLst/>
          </a:prstGeom>
          <a:noFill/>
        </p:spPr>
        <p:txBody>
          <a:bodyPr wrap="square" rtlCol="0">
            <a:spAutoFit/>
          </a:bodyPr>
          <a:lstStyle/>
          <a:p>
            <a:r>
              <a:rPr lang="en-US" dirty="0"/>
              <a:t>Proposed System</a:t>
            </a:r>
          </a:p>
        </p:txBody>
      </p:sp>
    </p:spTree>
    <p:extLst>
      <p:ext uri="{BB962C8B-B14F-4D97-AF65-F5344CB8AC3E}">
        <p14:creationId xmlns:p14="http://schemas.microsoft.com/office/powerpoint/2010/main" val="364644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223</TotalTime>
  <Words>782</Words>
  <Application>Microsoft Office PowerPoint</Application>
  <PresentationFormat>Widescreen</PresentationFormat>
  <Paragraphs>114</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Century Gothic</vt:lpstr>
      <vt:lpstr>Times New Roman</vt:lpstr>
      <vt:lpstr>Wingdings</vt:lpstr>
      <vt:lpstr>Wingdings 3</vt:lpstr>
      <vt:lpstr>Ion</vt:lpstr>
      <vt:lpstr>School Management Systems</vt:lpstr>
      <vt:lpstr>PowerPoint Presentation</vt:lpstr>
      <vt:lpstr>Education system forms the backbone of every nation. And hence it is important to provide a strong educational foundation to the young generation to ensure the development of open-minded global citizens securing the future for everyone. Advanced technology available today can play a crucial role in streamlining education-related processes to promote solidarity among students, teachers, parents and the school staff.  School Management System consists of tasks such as registering students, attendance record keeping controlling absentees, producing report cards. producing official transcript, preparing timetable and producing different reports for teachers and parents  The appearance of your student records says a lot about the quality of your school Other educators and registrars make judgments based on student records that can permanently affect a student's life. SMS capabilities include the basics such as transcripts, report cards, attendance, and discipline as well as many other specialized capabilities, including parental access to real time student grades on the Internet. This means that not only administrators but also. parents, teachers, and students have access to real-time data.</vt:lpstr>
      <vt:lpstr>Objective</vt:lpstr>
      <vt:lpstr>Features</vt:lpstr>
      <vt:lpstr>Why chosen</vt:lpstr>
      <vt:lpstr>Data Flow Diagram (Context level )</vt:lpstr>
      <vt:lpstr>0 Level DFD</vt:lpstr>
      <vt:lpstr>PowerPoint Presentation</vt:lpstr>
      <vt:lpstr>Use-Case Diagram</vt:lpstr>
      <vt:lpstr>ER Diagram</vt:lpstr>
      <vt:lpstr>Feasibility Analysis of the System</vt:lpstr>
      <vt:lpstr>Economical Feasibility</vt:lpstr>
      <vt:lpstr>Design of this System</vt:lpstr>
      <vt:lpstr>Home Page</vt:lpstr>
      <vt:lpstr>Login Page</vt:lpstr>
      <vt:lpstr>Student Dashboard</vt:lpstr>
      <vt:lpstr>Class Routine</vt:lpstr>
      <vt:lpstr>Course Registration</vt:lpstr>
      <vt:lpstr>Result</vt:lpstr>
      <vt:lpstr>Payment</vt:lpstr>
      <vt:lpstr>Notice</vt:lpstr>
      <vt:lpstr>Setting</vt:lpstr>
      <vt:lpstr>Teacher Dashboard</vt:lpstr>
      <vt:lpstr>Routine</vt:lpstr>
      <vt:lpstr>Student List</vt:lpstr>
      <vt:lpstr>Student Evaluation</vt:lpstr>
      <vt:lpstr>Notice</vt:lpstr>
      <vt:lpstr>Setting</vt:lpstr>
      <vt:lpstr>Faculty Dashboard</vt:lpstr>
      <vt:lpstr>Routine Management</vt:lpstr>
      <vt:lpstr>Student Management</vt:lpstr>
      <vt:lpstr>Teacher Management</vt:lpstr>
      <vt:lpstr>Setting</vt:lpstr>
      <vt:lpstr>Forget Password</vt:lpstr>
      <vt:lpstr>Future Work</vt:lpstr>
      <vt:lpstr>Conclusion</vt:lpstr>
      <vt:lpstr>                   Thanks You</vt:lpstr>
      <vt:lpstr>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Sihab Mahmud</cp:lastModifiedBy>
  <cp:revision>33</cp:revision>
  <dcterms:created xsi:type="dcterms:W3CDTF">2022-05-26T01:57:52Z</dcterms:created>
  <dcterms:modified xsi:type="dcterms:W3CDTF">2023-03-23T03:12:00Z</dcterms:modified>
</cp:coreProperties>
</file>