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5/27/2022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5/27/2022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1774" y="2936383"/>
            <a:ext cx="4214467" cy="3685696"/>
          </a:xfrm>
          <a:prstGeom prst="rect">
            <a:avLst/>
          </a:prstGeom>
        </p:spPr>
      </p:pic>
      <p:sp>
        <p:nvSpPr>
          <p:cNvPr id="6" name="Title 5"/>
          <p:cNvSpPr>
            <a:spLocks noGrp="1"/>
          </p:cNvSpPr>
          <p:nvPr>
            <p:ph type="title"/>
          </p:nvPr>
        </p:nvSpPr>
        <p:spPr>
          <a:xfrm>
            <a:off x="696607" y="2962140"/>
            <a:ext cx="8653455" cy="1245031"/>
          </a:xfrm>
        </p:spPr>
        <p:txBody>
          <a:bodyPr/>
          <a:lstStyle/>
          <a:p>
            <a:r>
              <a:rPr lang="en-US" sz="4400" dirty="0" smtClean="0"/>
              <a:t>School Management Systems</a:t>
            </a:r>
            <a:endParaRPr lang="en-US" sz="4400" dirty="0"/>
          </a:p>
        </p:txBody>
      </p:sp>
    </p:spTree>
    <p:extLst>
      <p:ext uri="{BB962C8B-B14F-4D97-AF65-F5344CB8AC3E}">
        <p14:creationId xmlns:p14="http://schemas.microsoft.com/office/powerpoint/2010/main" val="4574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609600" y="1481329"/>
            <a:ext cx="5384800" cy="4525963"/>
          </a:xfrm>
          <a:prstGeom prst="rect">
            <a:avLst/>
          </a:prstGeom>
        </p:spPr>
        <p:txBody>
          <a:bodyPr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pPr>
            <a:r>
              <a:rPr lang="en-US" b="1" u="sng" dirty="0" smtClean="0">
                <a:latin typeface="Times New Roman" panose="02020603050405020304" pitchFamily="18" charset="0"/>
                <a:cs typeface="Times New Roman" panose="02020603050405020304" pitchFamily="18" charset="0"/>
              </a:rPr>
              <a:t>Presented by –</a:t>
            </a:r>
          </a:p>
          <a:p>
            <a:pPr>
              <a:buFont typeface="Wingdings 3" charset="2"/>
              <a:buNone/>
            </a:pPr>
            <a:r>
              <a:rPr lang="en-US" dirty="0" smtClean="0">
                <a:latin typeface="Times New Roman" panose="02020603050405020304" pitchFamily="18" charset="0"/>
                <a:cs typeface="Times New Roman" panose="02020603050405020304" pitchFamily="18" charset="0"/>
              </a:rPr>
              <a:t>Md. </a:t>
            </a:r>
            <a:r>
              <a:rPr lang="en-US" dirty="0" err="1" smtClean="0">
                <a:latin typeface="Times New Roman" panose="02020603050405020304" pitchFamily="18" charset="0"/>
                <a:cs typeface="Times New Roman" panose="02020603050405020304" pitchFamily="18" charset="0"/>
              </a:rPr>
              <a:t>Monzurul</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Alam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Sajal</a:t>
            </a:r>
            <a:r>
              <a:rPr lang="en-US" dirty="0" smtClean="0">
                <a:latin typeface="Times New Roman" panose="02020603050405020304" pitchFamily="18" charset="0"/>
                <a:cs typeface="Times New Roman" panose="02020603050405020304" pitchFamily="18" charset="0"/>
              </a:rPr>
              <a:t> (19202103007)</a:t>
            </a:r>
          </a:p>
          <a:p>
            <a:pPr>
              <a:buNone/>
            </a:pPr>
            <a:r>
              <a:rPr lang="en-US" dirty="0" err="1">
                <a:latin typeface="Times New Roman" panose="02020603050405020304" pitchFamily="18" charset="0"/>
                <a:cs typeface="Times New Roman" panose="02020603050405020304" pitchFamily="18" charset="0"/>
              </a:rPr>
              <a:t>Sourov</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Karmokar</a:t>
            </a:r>
            <a:r>
              <a:rPr lang="en-US" dirty="0">
                <a:latin typeface="Times New Roman" panose="02020603050405020304" pitchFamily="18" charset="0"/>
                <a:cs typeface="Times New Roman" panose="02020603050405020304" pitchFamily="18" charset="0"/>
              </a:rPr>
              <a:t> (19202103020</a:t>
            </a:r>
            <a:r>
              <a:rPr lang="en-US" dirty="0" smtClean="0">
                <a:latin typeface="Times New Roman" panose="02020603050405020304" pitchFamily="18" charset="0"/>
                <a:cs typeface="Times New Roman" panose="02020603050405020304" pitchFamily="18" charset="0"/>
              </a:rPr>
              <a:t>)</a:t>
            </a:r>
          </a:p>
          <a:p>
            <a:pPr>
              <a:buNone/>
            </a:pPr>
            <a:r>
              <a:rPr lang="en-US" dirty="0">
                <a:latin typeface="Times New Roman" panose="02020603050405020304" pitchFamily="18" charset="0"/>
                <a:cs typeface="Times New Roman" panose="02020603050405020304" pitchFamily="18" charset="0"/>
              </a:rPr>
              <a:t>Sihab Mahmud (19202103032)</a:t>
            </a:r>
          </a:p>
          <a:p>
            <a:pPr>
              <a:buNone/>
            </a:pPr>
            <a:r>
              <a:rPr lang="en-US" dirty="0" err="1">
                <a:latin typeface="Times New Roman" panose="02020603050405020304" pitchFamily="18" charset="0"/>
                <a:cs typeface="Times New Roman" panose="02020603050405020304" pitchFamily="18" charset="0"/>
              </a:rPr>
              <a:t>Sourav</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Hazra</a:t>
            </a:r>
            <a:r>
              <a:rPr lang="en-US" dirty="0" smtClean="0">
                <a:latin typeface="Times New Roman" panose="02020603050405020304" pitchFamily="18" charset="0"/>
                <a:cs typeface="Times New Roman" panose="02020603050405020304" pitchFamily="18" charset="0"/>
              </a:rPr>
              <a:t> (19202103036)</a:t>
            </a:r>
            <a:endParaRPr lang="en-US" dirty="0">
              <a:latin typeface="Times New Roman" panose="02020603050405020304" pitchFamily="18" charset="0"/>
              <a:cs typeface="Times New Roman" panose="02020603050405020304" pitchFamily="18" charset="0"/>
            </a:endParaRPr>
          </a:p>
          <a:p>
            <a:pPr>
              <a:buFont typeface="Wingdings 3" charset="2"/>
              <a:buNone/>
            </a:pPr>
            <a:endParaRPr lang="en-US" dirty="0">
              <a:latin typeface="Times New Roman" panose="02020603050405020304" pitchFamily="18" charset="0"/>
              <a:cs typeface="Times New Roman" panose="02020603050405020304" pitchFamily="18" charset="0"/>
            </a:endParaRPr>
          </a:p>
        </p:txBody>
      </p:sp>
      <p:sp>
        <p:nvSpPr>
          <p:cNvPr id="4" name="Content Placeholder 3"/>
          <p:cNvSpPr txBox="1">
            <a:spLocks/>
          </p:cNvSpPr>
          <p:nvPr/>
        </p:nvSpPr>
        <p:spPr>
          <a:xfrm>
            <a:off x="6197600" y="1481329"/>
            <a:ext cx="5384800" cy="4525963"/>
          </a:xfrm>
          <a:prstGeom prst="rect">
            <a:avLst/>
          </a:prstGeom>
        </p:spPr>
        <p:txBody>
          <a:bodyPr anchor="ctr">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pPr>
            <a:r>
              <a:rPr lang="en-US" b="1" u="sng" dirty="0" smtClean="0">
                <a:latin typeface="Times New Roman" panose="02020603050405020304" pitchFamily="18" charset="0"/>
                <a:cs typeface="Times New Roman" panose="02020603050405020304" pitchFamily="18" charset="0"/>
              </a:rPr>
              <a:t>Supervised by –</a:t>
            </a:r>
          </a:p>
          <a:p>
            <a:pPr>
              <a:buFont typeface="Wingdings 3" charset="2"/>
              <a:buNone/>
            </a:pPr>
            <a:r>
              <a:rPr lang="en-US" dirty="0" err="1" smtClean="0">
                <a:latin typeface="Times New Roman" panose="02020603050405020304" pitchFamily="18" charset="0"/>
                <a:ea typeface="Ebrima" pitchFamily="2" charset="0"/>
                <a:cs typeface="Times New Roman" panose="02020603050405020304" pitchFamily="18" charset="0"/>
              </a:rPr>
              <a:t>Mst</a:t>
            </a:r>
            <a:r>
              <a:rPr lang="en-US" dirty="0" smtClean="0">
                <a:latin typeface="Times New Roman" panose="02020603050405020304" pitchFamily="18" charset="0"/>
                <a:ea typeface="Ebrima" pitchFamily="2" charset="0"/>
                <a:cs typeface="Times New Roman" panose="02020603050405020304" pitchFamily="18" charset="0"/>
              </a:rPr>
              <a:t>. </a:t>
            </a:r>
            <a:r>
              <a:rPr lang="en-US" dirty="0" err="1" smtClean="0">
                <a:latin typeface="Times New Roman" panose="02020603050405020304" pitchFamily="18" charset="0"/>
                <a:ea typeface="Ebrima" pitchFamily="2" charset="0"/>
                <a:cs typeface="Times New Roman" panose="02020603050405020304" pitchFamily="18" charset="0"/>
              </a:rPr>
              <a:t>Jannatun</a:t>
            </a:r>
            <a:r>
              <a:rPr lang="en-US" dirty="0" smtClean="0">
                <a:latin typeface="Times New Roman" panose="02020603050405020304" pitchFamily="18" charset="0"/>
                <a:ea typeface="Ebrima" pitchFamily="2" charset="0"/>
                <a:cs typeface="Times New Roman" panose="02020603050405020304" pitchFamily="18" charset="0"/>
              </a:rPr>
              <a:t> </a:t>
            </a:r>
            <a:r>
              <a:rPr lang="en-US" dirty="0" err="1" smtClean="0">
                <a:latin typeface="Times New Roman" panose="02020603050405020304" pitchFamily="18" charset="0"/>
                <a:ea typeface="Ebrima" pitchFamily="2" charset="0"/>
                <a:cs typeface="Times New Roman" panose="02020603050405020304" pitchFamily="18" charset="0"/>
              </a:rPr>
              <a:t>Ferdous</a:t>
            </a:r>
            <a:endParaRPr lang="en-US" dirty="0" smtClean="0">
              <a:latin typeface="Times New Roman" panose="02020603050405020304" pitchFamily="18" charset="0"/>
              <a:ea typeface="Ebrima" pitchFamily="2" charset="0"/>
              <a:cs typeface="Times New Roman" panose="02020603050405020304" pitchFamily="18" charset="0"/>
            </a:endParaRPr>
          </a:p>
          <a:p>
            <a:pPr>
              <a:buFont typeface="Wingdings 3" charset="2"/>
              <a:buNone/>
            </a:pPr>
            <a:r>
              <a:rPr lang="en-US" dirty="0" smtClean="0">
                <a:latin typeface="Times New Roman" panose="02020603050405020304" pitchFamily="18" charset="0"/>
                <a:ea typeface="Ebrima" pitchFamily="2" charset="0"/>
                <a:cs typeface="Times New Roman" panose="02020603050405020304" pitchFamily="18" charset="0"/>
              </a:rPr>
              <a:t>Lecture</a:t>
            </a:r>
            <a:r>
              <a:rPr lang="en-US" b="1" dirty="0" smtClean="0">
                <a:latin typeface="Times New Roman" panose="02020603050405020304" pitchFamily="18" charset="0"/>
                <a:ea typeface="Ebrima" pitchFamily="2" charset="0"/>
                <a:cs typeface="Times New Roman" panose="02020603050405020304" pitchFamily="18" charset="0"/>
              </a:rPr>
              <a:t>, </a:t>
            </a:r>
            <a:r>
              <a:rPr lang="en-US" dirty="0" smtClean="0">
                <a:latin typeface="Times New Roman" panose="02020603050405020304" pitchFamily="18" charset="0"/>
                <a:ea typeface="Ebrima" pitchFamily="2" charset="0"/>
                <a:cs typeface="Times New Roman" panose="02020603050405020304" pitchFamily="18" charset="0"/>
              </a:rPr>
              <a:t>Department of CSE</a:t>
            </a:r>
          </a:p>
          <a:p>
            <a:pPr>
              <a:buFont typeface="Wingdings 3" charset="2"/>
              <a:buNone/>
            </a:pPr>
            <a:r>
              <a:rPr lang="en-US" dirty="0" smtClean="0">
                <a:latin typeface="Times New Roman" panose="02020603050405020304" pitchFamily="18" charset="0"/>
                <a:ea typeface="Ebrima" pitchFamily="2" charset="0"/>
                <a:cs typeface="Times New Roman" panose="02020603050405020304" pitchFamily="18" charset="0"/>
              </a:rPr>
              <a:t>Bangladesh University of Business</a:t>
            </a:r>
          </a:p>
          <a:p>
            <a:pPr>
              <a:buFont typeface="Wingdings 3" charset="2"/>
              <a:buNone/>
            </a:pPr>
            <a:r>
              <a:rPr lang="en-US" dirty="0" smtClean="0">
                <a:latin typeface="Times New Roman" panose="02020603050405020304" pitchFamily="18" charset="0"/>
                <a:ea typeface="Ebrima" pitchFamily="2" charset="0"/>
                <a:cs typeface="Times New Roman" panose="02020603050405020304" pitchFamily="18" charset="0"/>
              </a:rPr>
              <a:t>and Technology (BUBT</a:t>
            </a:r>
            <a:r>
              <a:rPr lang="en-US" i="1" dirty="0" smtClean="0">
                <a:latin typeface="Times New Roman" panose="02020603050405020304" pitchFamily="18" charset="0"/>
                <a:ea typeface="Ebrima" pitchFamily="2" charset="0"/>
                <a:cs typeface="Times New Roman" panose="02020603050405020304" pitchFamily="18" charset="0"/>
              </a:rPr>
              <a:t>)</a:t>
            </a:r>
            <a:endParaRPr lang="en-US" i="1" dirty="0">
              <a:latin typeface="Times New Roman" panose="02020603050405020304" pitchFamily="18" charset="0"/>
              <a:ea typeface="Ebrima" pitchFamily="2" charset="0"/>
              <a:cs typeface="Times New Roman" panose="02020603050405020304" pitchFamily="18" charset="0"/>
            </a:endParaRPr>
          </a:p>
        </p:txBody>
      </p:sp>
    </p:spTree>
    <p:extLst>
      <p:ext uri="{BB962C8B-B14F-4D97-AF65-F5344CB8AC3E}">
        <p14:creationId xmlns:p14="http://schemas.microsoft.com/office/powerpoint/2010/main" val="155046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2E3F136B-6194-4C4F-8170-0EEE0CCAF9BF}"/>
              </a:ext>
            </a:extLst>
          </p:cNvPr>
          <p:cNvSpPr txBox="1">
            <a:spLocks/>
          </p:cNvSpPr>
          <p:nvPr/>
        </p:nvSpPr>
        <p:spPr>
          <a:xfrm>
            <a:off x="429296" y="532216"/>
            <a:ext cx="10972800" cy="1143000"/>
          </a:xfrm>
          <a:prstGeom prst="rect">
            <a:avLst/>
          </a:prstGeom>
        </p:spPr>
        <p:txBody>
          <a:bodyPr vert="horz" lIns="91440" tIns="45720" rIns="91440" bIns="45720" numCol="1" rtlCol="0" anchor="t">
            <a:norm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GB" sz="4000" b="1" dirty="0" smtClean="0">
                <a:latin typeface="Times New Roman" panose="02020603050405020304" pitchFamily="18" charset="0"/>
                <a:cs typeface="Times New Roman" panose="02020603050405020304" pitchFamily="18" charset="0"/>
              </a:rPr>
              <a:t>Introduction</a:t>
            </a:r>
            <a:endParaRPr lang="en-US" sz="4000" b="1"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497984" y="2139850"/>
            <a:ext cx="11329115" cy="4183676"/>
          </a:xfrm>
        </p:spPr>
        <p:txBody>
          <a:bodyPr/>
          <a:lstStyle/>
          <a:p>
            <a:r>
              <a:rPr lang="en-US" sz="1400" dirty="0"/>
              <a:t>Education system forms the backbone of every nation. And hence it is important to provide a strong educational foundation to the young generation to ensure the development of open-minded global citizens securing the future for everyone. Advanced technology available today can play a crucial role in streamlining education-related processes to promote solidarity among students, teachers, parents and the </a:t>
            </a:r>
            <a:r>
              <a:rPr lang="en-US" sz="1400" dirty="0" smtClean="0"/>
              <a:t>school staff</a:t>
            </a:r>
            <a:r>
              <a:rPr lang="en-US" sz="1400" dirty="0"/>
              <a:t>.</a:t>
            </a:r>
            <a:br>
              <a:rPr lang="en-US" sz="1400" dirty="0"/>
            </a:br>
            <a:r>
              <a:rPr lang="en-US" sz="1400" dirty="0" smtClean="0"/>
              <a:t/>
            </a:r>
            <a:br>
              <a:rPr lang="en-US" sz="1400" dirty="0" smtClean="0"/>
            </a:br>
            <a:r>
              <a:rPr lang="en-US" sz="1400" dirty="0" smtClean="0"/>
              <a:t>School </a:t>
            </a:r>
            <a:r>
              <a:rPr lang="en-US" sz="1400" dirty="0"/>
              <a:t>Management System consists of tasks such as registering </a:t>
            </a:r>
            <a:r>
              <a:rPr lang="en-US" sz="1400" dirty="0" smtClean="0"/>
              <a:t>students, attendance </a:t>
            </a:r>
            <a:r>
              <a:rPr lang="en-US" sz="1400" dirty="0"/>
              <a:t>record keeping controlling absentees, producing report </a:t>
            </a:r>
            <a:r>
              <a:rPr lang="en-US" sz="1400" dirty="0" smtClean="0"/>
              <a:t>cards. producing </a:t>
            </a:r>
            <a:r>
              <a:rPr lang="en-US" sz="1400" dirty="0"/>
              <a:t>official transcript, preparing timetable and producing </a:t>
            </a:r>
            <a:r>
              <a:rPr lang="en-US" sz="1400" dirty="0" smtClean="0"/>
              <a:t>different reports </a:t>
            </a:r>
            <a:r>
              <a:rPr lang="en-US" sz="1400" dirty="0"/>
              <a:t>for teachers and parents</a:t>
            </a:r>
            <a:br>
              <a:rPr lang="en-US" sz="1400" dirty="0"/>
            </a:br>
            <a:r>
              <a:rPr lang="en-US" sz="1400" dirty="0"/>
              <a:t/>
            </a:r>
            <a:br>
              <a:rPr lang="en-US" sz="1400" dirty="0"/>
            </a:br>
            <a:r>
              <a:rPr lang="en-US" sz="1400" dirty="0"/>
              <a:t>The appearance of your student records says a lot about the quality of your school Other educators and registrars make judgments based on student records that can permanently affect a student's life. SMS capabilities include the basics such as transcripts, report cards, attendance, and discipline as well as many other specialized capabilities, including parental access to real time student grades on the Internet. This means that not only administrators but also. parents, teachers, and students have access to real-time </a:t>
            </a:r>
            <a:r>
              <a:rPr lang="en-US" sz="1800" dirty="0" smtClean="0"/>
              <a:t>data.</a:t>
            </a:r>
            <a:endParaRPr lang="en-US" sz="1800" dirty="0"/>
          </a:p>
        </p:txBody>
      </p:sp>
    </p:spTree>
    <p:extLst>
      <p:ext uri="{BB962C8B-B14F-4D97-AF65-F5344CB8AC3E}">
        <p14:creationId xmlns:p14="http://schemas.microsoft.com/office/powerpoint/2010/main" val="2506345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xmlns="" id="{2165FB6E-31BC-4BFD-A64C-EDB53D9D48F1}"/>
              </a:ext>
            </a:extLst>
          </p:cNvPr>
          <p:cNvSpPr>
            <a:spLocks noGrp="1"/>
          </p:cNvSpPr>
          <p:nvPr>
            <p:ph type="title"/>
          </p:nvPr>
        </p:nvSpPr>
        <p:spPr>
          <a:xfrm>
            <a:off x="1154953" y="185670"/>
            <a:ext cx="8825659" cy="1981200"/>
          </a:xfrm>
        </p:spPr>
        <p:txBody>
          <a:bodyPr>
            <a:normAutofit/>
          </a:bodyPr>
          <a:lstStyle/>
          <a:p>
            <a:pPr algn="ctr"/>
            <a:r>
              <a:rPr lang="en-US" sz="4000" b="1" dirty="0">
                <a:latin typeface="Times New Roman" panose="02020603050405020304" pitchFamily="18" charset="0"/>
                <a:cs typeface="Times New Roman" panose="02020603050405020304" pitchFamily="18" charset="0"/>
              </a:rPr>
              <a:t>Objective</a:t>
            </a:r>
            <a:endParaRPr lang="en-US" b="1"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sz="half" idx="2"/>
          </p:nvPr>
        </p:nvSpPr>
        <p:spPr>
          <a:xfrm>
            <a:off x="1245106" y="2166870"/>
            <a:ext cx="8825659" cy="2362200"/>
          </a:xfrm>
        </p:spPr>
        <p:txBody>
          <a:bodyPr/>
          <a:lstStyle/>
          <a:p>
            <a:r>
              <a:rPr lang="en-US" dirty="0"/>
              <a:t>The main objective of the School Management System is to manage the details of Schools, Students, Classes, Teachers, Registrations. It manages all the information about Schools, </a:t>
            </a:r>
            <a:r>
              <a:rPr lang="en-US" dirty="0" err="1" smtClean="0"/>
              <a:t>Cources</a:t>
            </a:r>
            <a:r>
              <a:rPr lang="en-US" dirty="0" smtClean="0"/>
              <a:t> </a:t>
            </a:r>
            <a:r>
              <a:rPr lang="en-US" dirty="0"/>
              <a:t>Registrations, Schools. The project is totally built at administrative end and thus only the administrator is guaranteed the access</a:t>
            </a:r>
          </a:p>
        </p:txBody>
      </p:sp>
    </p:spTree>
    <p:extLst>
      <p:ext uri="{BB962C8B-B14F-4D97-AF65-F5344CB8AC3E}">
        <p14:creationId xmlns:p14="http://schemas.microsoft.com/office/powerpoint/2010/main" val="13748864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FE12CE94-7B41-40C0-BD6B-1EF83245BDA9}"/>
              </a:ext>
            </a:extLst>
          </p:cNvPr>
          <p:cNvSpPr>
            <a:spLocks noGrp="1"/>
          </p:cNvSpPr>
          <p:nvPr>
            <p:ph type="title"/>
          </p:nvPr>
        </p:nvSpPr>
        <p:spPr>
          <a:xfrm>
            <a:off x="1154952" y="221088"/>
            <a:ext cx="8825659" cy="1981200"/>
          </a:xfrm>
        </p:spPr>
        <p:txBody>
          <a:bodyPr>
            <a:normAutofit/>
          </a:bodyPr>
          <a:lstStyle/>
          <a:p>
            <a:pPr algn="ctr"/>
            <a:r>
              <a:rPr lang="en-GB" sz="4000" b="1" dirty="0">
                <a:latin typeface="Times New Roman" panose="02020603050405020304" pitchFamily="18" charset="0"/>
                <a:ea typeface="HP Simplified Jpan" pitchFamily="34" charset="-128"/>
                <a:cs typeface="Times New Roman" panose="02020603050405020304" pitchFamily="18" charset="0"/>
              </a:rPr>
              <a:t>Features</a:t>
            </a:r>
            <a:endParaRPr lang="en-US" sz="4000" b="1" dirty="0">
              <a:latin typeface="Times New Roman" panose="02020603050405020304" pitchFamily="18" charset="0"/>
              <a:ea typeface="HP Simplified Jpan" pitchFamily="34" charset="-128"/>
              <a:cs typeface="Times New Roman" panose="02020603050405020304" pitchFamily="18" charset="0"/>
            </a:endParaRPr>
          </a:p>
        </p:txBody>
      </p:sp>
      <p:sp>
        <p:nvSpPr>
          <p:cNvPr id="2" name="Text Placeholder 1"/>
          <p:cNvSpPr>
            <a:spLocks noGrp="1"/>
          </p:cNvSpPr>
          <p:nvPr>
            <p:ph type="body" sz="half" idx="2"/>
          </p:nvPr>
        </p:nvSpPr>
        <p:spPr>
          <a:xfrm>
            <a:off x="1154951" y="1751527"/>
            <a:ext cx="8825659" cy="3366752"/>
          </a:xfrm>
        </p:spPr>
        <p:txBody>
          <a:bodyPr>
            <a:noAutofit/>
          </a:bodyPr>
          <a:lstStyle/>
          <a:p>
            <a:r>
              <a:rPr lang="en-US" dirty="0" smtClean="0"/>
              <a:t>1. Management </a:t>
            </a:r>
            <a:r>
              <a:rPr lang="en-US" dirty="0"/>
              <a:t>Dashboard.</a:t>
            </a:r>
          </a:p>
          <a:p>
            <a:r>
              <a:rPr lang="en-US" dirty="0" smtClean="0"/>
              <a:t>2. Data </a:t>
            </a:r>
            <a:r>
              <a:rPr lang="en-US" dirty="0"/>
              <a:t>analysis and reports.</a:t>
            </a:r>
          </a:p>
          <a:p>
            <a:r>
              <a:rPr lang="en-US" dirty="0" smtClean="0"/>
              <a:t>3. Inquiries </a:t>
            </a:r>
            <a:r>
              <a:rPr lang="en-US" dirty="0"/>
              <a:t>and admission tracking.</a:t>
            </a:r>
          </a:p>
          <a:p>
            <a:r>
              <a:rPr lang="en-US" dirty="0" smtClean="0"/>
              <a:t>4. Student </a:t>
            </a:r>
            <a:r>
              <a:rPr lang="en-US" dirty="0"/>
              <a:t>profile tracking for parent's meet / key inputs.</a:t>
            </a:r>
          </a:p>
          <a:p>
            <a:r>
              <a:rPr lang="en-US" dirty="0" smtClean="0"/>
              <a:t>5. Class </a:t>
            </a:r>
            <a:r>
              <a:rPr lang="en-US" dirty="0"/>
              <a:t>wise performance tracking.</a:t>
            </a:r>
          </a:p>
          <a:p>
            <a:r>
              <a:rPr lang="en-US" dirty="0" smtClean="0"/>
              <a:t>6. Teachers </a:t>
            </a:r>
            <a:r>
              <a:rPr lang="en-US" dirty="0"/>
              <a:t>activity analysis.</a:t>
            </a:r>
          </a:p>
          <a:p>
            <a:r>
              <a:rPr lang="en-US" dirty="0" smtClean="0"/>
              <a:t>7. Lesson </a:t>
            </a:r>
            <a:r>
              <a:rPr lang="en-US" dirty="0"/>
              <a:t>progress tracking.</a:t>
            </a:r>
          </a:p>
          <a:p>
            <a:r>
              <a:rPr lang="en-US" dirty="0" smtClean="0"/>
              <a:t>8. Fees </a:t>
            </a:r>
            <a:r>
              <a:rPr lang="en-US" dirty="0"/>
              <a:t>and financial data analysis.</a:t>
            </a:r>
          </a:p>
        </p:txBody>
      </p:sp>
    </p:spTree>
    <p:extLst>
      <p:ext uri="{BB962C8B-B14F-4D97-AF65-F5344CB8AC3E}">
        <p14:creationId xmlns:p14="http://schemas.microsoft.com/office/powerpoint/2010/main" val="3379738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324" y="180305"/>
            <a:ext cx="9404723" cy="1400530"/>
          </a:xfrm>
        </p:spPr>
        <p:txBody>
          <a:bodyPr/>
          <a:lstStyle/>
          <a:p>
            <a:r>
              <a:rPr lang="en-US" dirty="0" smtClean="0"/>
              <a:t>Data </a:t>
            </a:r>
            <a:r>
              <a:rPr lang="en-US" dirty="0"/>
              <a:t>Flow </a:t>
            </a:r>
            <a:r>
              <a:rPr lang="en-US" dirty="0" smtClean="0"/>
              <a:t>Diagram </a:t>
            </a:r>
            <a:r>
              <a:rPr lang="en-US" dirty="0"/>
              <a:t>(Context level </a:t>
            </a:r>
            <a:r>
              <a:rPr lang="en-US" dirty="0" smtClean="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11" y="1341280"/>
            <a:ext cx="9191344" cy="5226945"/>
          </a:xfrm>
          <a:prstGeom prst="rect">
            <a:avLst/>
          </a:prstGeom>
        </p:spPr>
      </p:pic>
    </p:spTree>
    <p:extLst>
      <p:ext uri="{BB962C8B-B14F-4D97-AF65-F5344CB8AC3E}">
        <p14:creationId xmlns:p14="http://schemas.microsoft.com/office/powerpoint/2010/main" val="208626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7322" y="2706521"/>
            <a:ext cx="9404723" cy="1400530"/>
          </a:xfrm>
        </p:spPr>
        <p:txBody>
          <a:bodyPr/>
          <a:lstStyle/>
          <a:p>
            <a:r>
              <a:rPr lang="en-US" sz="4800" dirty="0" smtClean="0"/>
              <a:t>                      The END</a:t>
            </a:r>
            <a:endParaRPr lang="en-US" sz="4800" dirty="0"/>
          </a:p>
        </p:txBody>
      </p:sp>
    </p:spTree>
    <p:extLst>
      <p:ext uri="{BB962C8B-B14F-4D97-AF65-F5344CB8AC3E}">
        <p14:creationId xmlns:p14="http://schemas.microsoft.com/office/powerpoint/2010/main" val="22508817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61</TotalTime>
  <Words>240</Words>
  <Application>Microsoft Office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Century Gothic</vt:lpstr>
      <vt:lpstr>Ebrima</vt:lpstr>
      <vt:lpstr>HP Simplified Jpan</vt:lpstr>
      <vt:lpstr>Times New Roman</vt:lpstr>
      <vt:lpstr>Wingdings 3</vt:lpstr>
      <vt:lpstr>Ion</vt:lpstr>
      <vt:lpstr>School Management Systems</vt:lpstr>
      <vt:lpstr>PowerPoint Presentation</vt:lpstr>
      <vt:lpstr>Education system forms the backbone of every nation. And hence it is important to provide a strong educational foundation to the young generation to ensure the development of open-minded global citizens securing the future for everyone. Advanced technology available today can play a crucial role in streamlining education-related processes to promote solidarity among students, teachers, parents and the school staff.  School Management System consists of tasks such as registering students, attendance record keeping controlling absentees, producing report cards. producing official transcript, preparing timetable and producing different reports for teachers and parents  The appearance of your student records says a lot about the quality of your school Other educators and registrars make judgments based on student records that can permanently affect a student's life. SMS capabilities include the basics such as transcripts, report cards, attendance, and discipline as well as many other specialized capabilities, including parental access to real time student grades on the Internet. This means that not only administrators but also. parents, teachers, and students have access to real-time data.</vt:lpstr>
      <vt:lpstr>Objective</vt:lpstr>
      <vt:lpstr>Features</vt:lpstr>
      <vt:lpstr>Data Flow Diagram (Context level )</vt:lpstr>
      <vt:lpstr>                      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10</cp:revision>
  <dcterms:created xsi:type="dcterms:W3CDTF">2022-05-26T01:57:52Z</dcterms:created>
  <dcterms:modified xsi:type="dcterms:W3CDTF">2022-05-27T05:56:11Z</dcterms:modified>
</cp:coreProperties>
</file>