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1"/>
  </p:notesMasterIdLst>
  <p:sldIdLst>
    <p:sldId id="256" r:id="rId2"/>
    <p:sldId id="302" r:id="rId3"/>
    <p:sldId id="258" r:id="rId4"/>
    <p:sldId id="261" r:id="rId5"/>
    <p:sldId id="301" r:id="rId6"/>
    <p:sldId id="273" r:id="rId7"/>
    <p:sldId id="304" r:id="rId8"/>
    <p:sldId id="306" r:id="rId9"/>
    <p:sldId id="349" r:id="rId10"/>
    <p:sldId id="307" r:id="rId11"/>
    <p:sldId id="260" r:id="rId12"/>
    <p:sldId id="308" r:id="rId13"/>
    <p:sldId id="309" r:id="rId14"/>
    <p:sldId id="310" r:id="rId15"/>
    <p:sldId id="313" r:id="rId16"/>
    <p:sldId id="320" r:id="rId17"/>
    <p:sldId id="321" r:id="rId18"/>
    <p:sldId id="322" r:id="rId19"/>
    <p:sldId id="275" r:id="rId20"/>
    <p:sldId id="315" r:id="rId21"/>
    <p:sldId id="327" r:id="rId22"/>
    <p:sldId id="331" r:id="rId23"/>
    <p:sldId id="267" r:id="rId24"/>
    <p:sldId id="268" r:id="rId25"/>
    <p:sldId id="259" r:id="rId26"/>
    <p:sldId id="323" r:id="rId27"/>
    <p:sldId id="330" r:id="rId28"/>
    <p:sldId id="324" r:id="rId29"/>
    <p:sldId id="325" r:id="rId30"/>
    <p:sldId id="328" r:id="rId31"/>
    <p:sldId id="329" r:id="rId32"/>
    <p:sldId id="326" r:id="rId33"/>
    <p:sldId id="332" r:id="rId34"/>
    <p:sldId id="342" r:id="rId35"/>
    <p:sldId id="333" r:id="rId36"/>
    <p:sldId id="348" r:id="rId37"/>
    <p:sldId id="346" r:id="rId38"/>
    <p:sldId id="347" r:id="rId39"/>
    <p:sldId id="269" r:id="rId40"/>
  </p:sldIdLst>
  <p:sldSz cx="9144000" cy="5143500" type="screen16x9"/>
  <p:notesSz cx="6858000" cy="9144000"/>
  <p:embeddedFontLst>
    <p:embeddedFont>
      <p:font typeface="Anaheim" panose="020B0604020202020204" charset="0"/>
      <p:regular r:id="rId42"/>
    </p:embeddedFont>
    <p:embeddedFont>
      <p:font typeface="Barlow Condensed ExtraBold" panose="020B0604020202020204" charset="0"/>
      <p:bold r:id="rId43"/>
      <p:boldItalic r:id="rId44"/>
    </p:embeddedFont>
    <p:embeddedFont>
      <p:font typeface="Barlow" panose="020B0604020202020204" charset="0"/>
      <p:regular r:id="rId45"/>
      <p:bold r:id="rId46"/>
      <p:italic r:id="rId47"/>
      <p:boldItalic r:id="rId48"/>
    </p:embeddedFont>
    <p:embeddedFont>
      <p:font typeface="Raleway SemiBold" panose="020B0604020202020204" charset="0"/>
      <p:bold r:id="rId49"/>
      <p:boldItalic r:id="rId50"/>
    </p:embeddedFont>
    <p:embeddedFont>
      <p:font typeface="Overpass Mono" panose="020B0604020202020204" charset="0"/>
      <p:regular r:id="rId51"/>
      <p:bold r:id="rId52"/>
    </p:embeddedFont>
    <p:embeddedFont>
      <p:font typeface="Nunito Light" panose="020B0604020202020204"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D9FAF7-004D-43F4-85BF-30703BF973EB}">
  <a:tblStyle styleId="{D3D9FAF7-004D-43F4-85BF-30703BF973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628881-2DDD-41F0-9DC8-1B3F1FD6B2B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624389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86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91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093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47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481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518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348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286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7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774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31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979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436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845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801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47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33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642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26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09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2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04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24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94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33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16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8"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1393371" y="1915885"/>
            <a:ext cx="7249768" cy="1156731"/>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WEB SCRAPING </a:t>
            </a:r>
            <a:endParaRPr dirty="0"/>
          </a:p>
        </p:txBody>
      </p:sp>
      <p:pic>
        <p:nvPicPr>
          <p:cNvPr id="5" name="Picture 3" descr="Logo&#10;&#10;Description automatically generated">
            <a:extLst>
              <a:ext uri="{FF2B5EF4-FFF2-40B4-BE49-F238E27FC236}">
                <a16:creationId xmlns="" xmlns:a16="http://schemas.microsoft.com/office/drawing/2014/main" id="{F85860FB-EA58-44DA-A523-7053C199F04F}"/>
              </a:ext>
            </a:extLst>
          </p:cNvPr>
          <p:cNvPicPr>
            <a:picLocks noChangeAspect="1"/>
          </p:cNvPicPr>
          <p:nvPr/>
        </p:nvPicPr>
        <p:blipFill>
          <a:blip r:embed="rId3"/>
          <a:stretch>
            <a:fillRect/>
          </a:stretch>
        </p:blipFill>
        <p:spPr>
          <a:xfrm>
            <a:off x="7369628" y="63693"/>
            <a:ext cx="1621971" cy="1034565"/>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817" y="577879"/>
            <a:ext cx="1667108" cy="781159"/>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6829" y="1915885"/>
            <a:ext cx="965207" cy="96520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algn="ctr"/>
            <a:r>
              <a:rPr lang="fr-FR" dirty="0"/>
              <a:t>Définition</a:t>
            </a:r>
          </a:p>
        </p:txBody>
      </p:sp>
    </p:spTree>
    <p:extLst>
      <p:ext uri="{BB962C8B-B14F-4D97-AF65-F5344CB8AC3E}">
        <p14:creationId xmlns:p14="http://schemas.microsoft.com/office/powerpoint/2010/main" val="111604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564" y="1340240"/>
            <a:ext cx="1406494" cy="895475"/>
          </a:xfrm>
          <a:prstGeom prst="rect">
            <a:avLst/>
          </a:prstGeom>
        </p:spPr>
      </p:pic>
      <p:sp>
        <p:nvSpPr>
          <p:cNvPr id="5" name="ZoneTexte 4"/>
          <p:cNvSpPr txBox="1"/>
          <p:nvPr/>
        </p:nvSpPr>
        <p:spPr>
          <a:xfrm>
            <a:off x="2460171" y="1426029"/>
            <a:ext cx="4169229" cy="2362200"/>
          </a:xfrm>
          <a:prstGeom prst="rect">
            <a:avLst/>
          </a:prstGeom>
          <a:noFill/>
        </p:spPr>
        <p:txBody>
          <a:bodyPr wrap="square" rtlCol="0">
            <a:spAutoFit/>
          </a:bodyPr>
          <a:lstStyle/>
          <a:p>
            <a:endParaRPr lang="fr-FR" dirty="0"/>
          </a:p>
        </p:txBody>
      </p:sp>
      <p:sp>
        <p:nvSpPr>
          <p:cNvPr id="6" name="ZoneTexte 5"/>
          <p:cNvSpPr txBox="1"/>
          <p:nvPr/>
        </p:nvSpPr>
        <p:spPr>
          <a:xfrm>
            <a:off x="2460171" y="1534886"/>
            <a:ext cx="4169229" cy="2308324"/>
          </a:xfrm>
          <a:prstGeom prst="rect">
            <a:avLst/>
          </a:prstGeom>
          <a:noFill/>
        </p:spPr>
        <p:txBody>
          <a:bodyPr wrap="square" rtlCol="0">
            <a:spAutoFit/>
          </a:bodyPr>
          <a:lstStyle/>
          <a:p>
            <a:r>
              <a:rPr lang="fr-FR" sz="1800" b="1" dirty="0">
                <a:latin typeface="Anaheim" panose="020B0604020202020204" charset="0"/>
              </a:rPr>
              <a:t>Le web </a:t>
            </a:r>
            <a:r>
              <a:rPr lang="fr-FR" sz="1800" b="1" dirty="0" err="1">
                <a:latin typeface="Anaheim" panose="020B0604020202020204" charset="0"/>
              </a:rPr>
              <a:t>scraping</a:t>
            </a:r>
            <a:r>
              <a:rPr lang="fr-FR" sz="1800" b="1" dirty="0">
                <a:latin typeface="Anaheim" panose="020B0604020202020204" charset="0"/>
              </a:rPr>
              <a:t> est une technique permettant l’extraction des données d’un site via un programme, un logiciel automatique ou un autre site. L’objectif est donc d’extraire le contenu d’une page d’un site de façon structurée. Le </a:t>
            </a:r>
            <a:r>
              <a:rPr lang="fr-FR" sz="1800" b="1" dirty="0" err="1">
                <a:latin typeface="Anaheim" panose="020B0604020202020204" charset="0"/>
              </a:rPr>
              <a:t>scraping</a:t>
            </a:r>
            <a:r>
              <a:rPr lang="fr-FR" sz="1800" b="1" dirty="0">
                <a:latin typeface="Anaheim" panose="020B0604020202020204" charset="0"/>
              </a:rPr>
              <a:t> permet ainsi de pouvoir réutiliser ces données.</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algn="ctr"/>
            <a:r>
              <a:rPr lang="fr-FR" dirty="0"/>
              <a:t>Intérêt d’utilisation</a:t>
            </a:r>
          </a:p>
        </p:txBody>
      </p:sp>
    </p:spTree>
    <p:extLst>
      <p:ext uri="{BB962C8B-B14F-4D97-AF65-F5344CB8AC3E}">
        <p14:creationId xmlns:p14="http://schemas.microsoft.com/office/powerpoint/2010/main" val="11601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flipH="1">
            <a:off x="239482" y="1959429"/>
            <a:ext cx="8338457" cy="1839684"/>
          </a:xfrm>
        </p:spPr>
        <p:txBody>
          <a:bodyPr/>
          <a:lstStyle/>
          <a:p>
            <a:r>
              <a:rPr lang="fr-FR" dirty="0"/>
              <a:t>     </a:t>
            </a:r>
            <a:r>
              <a:rPr lang="fr-FR" sz="2000" dirty="0"/>
              <a:t>L’intérêt principal du web </a:t>
            </a:r>
            <a:r>
              <a:rPr lang="fr-FR" sz="2000" dirty="0" err="1"/>
              <a:t>scraping</a:t>
            </a:r>
            <a:r>
              <a:rPr lang="fr-FR" sz="2000" dirty="0"/>
              <a:t> est de pouvoir récolter du contenu sur un site web, qui ne peut être copié collé sans dénaturer la structure même du document. Ainsi cette technique est souvent utilisée dans le cadre d’une veille concurrentielle, notamment sur des sites e-commerce.</a:t>
            </a:r>
          </a:p>
        </p:txBody>
      </p:sp>
    </p:spTree>
    <p:extLst>
      <p:ext uri="{BB962C8B-B14F-4D97-AF65-F5344CB8AC3E}">
        <p14:creationId xmlns:p14="http://schemas.microsoft.com/office/powerpoint/2010/main" val="29791586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algn="ctr"/>
            <a:r>
              <a:rPr lang="fr-FR" dirty="0"/>
              <a:t>Méthode d’utilisation</a:t>
            </a:r>
          </a:p>
        </p:txBody>
      </p:sp>
    </p:spTree>
    <p:extLst>
      <p:ext uri="{BB962C8B-B14F-4D97-AF65-F5344CB8AC3E}">
        <p14:creationId xmlns:p14="http://schemas.microsoft.com/office/powerpoint/2010/main" val="296706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6385848" y="1753324"/>
            <a:ext cx="2072351" cy="1076962"/>
          </a:xfrm>
        </p:spPr>
        <p:txBody>
          <a:bodyPr/>
          <a:lstStyle/>
          <a:p>
            <a:r>
              <a:rPr lang="fr-FR" sz="2000" dirty="0">
                <a:latin typeface="Anaheim" panose="020B0604020202020204" charset="0"/>
              </a:rPr>
              <a:t>Trouver les données que vous voulez extraire</a:t>
            </a:r>
          </a:p>
        </p:txBody>
      </p:sp>
      <p:sp>
        <p:nvSpPr>
          <p:cNvPr id="5" name="Titre 4"/>
          <p:cNvSpPr>
            <a:spLocks noGrp="1"/>
          </p:cNvSpPr>
          <p:nvPr>
            <p:ph type="title" idx="3"/>
          </p:nvPr>
        </p:nvSpPr>
        <p:spPr>
          <a:xfrm>
            <a:off x="800668" y="1753323"/>
            <a:ext cx="1957500" cy="761277"/>
          </a:xfrm>
        </p:spPr>
        <p:txBody>
          <a:bodyPr/>
          <a:lstStyle/>
          <a:p>
            <a:r>
              <a:rPr lang="fr-FR" sz="2000" dirty="0">
                <a:latin typeface="Anaheim" panose="020B0604020202020204" charset="0"/>
              </a:rPr>
              <a:t>Trouver l’URL du site à </a:t>
            </a:r>
            <a:r>
              <a:rPr lang="fr-FR" sz="2000" dirty="0" err="1">
                <a:latin typeface="Anaheim" panose="020B0604020202020204" charset="0"/>
              </a:rPr>
              <a:t>scrapper</a:t>
            </a:r>
            <a:endParaRPr lang="fr-FR" sz="2000" dirty="0">
              <a:latin typeface="Anaheim" panose="020B0604020202020204" charset="0"/>
            </a:endParaRPr>
          </a:p>
        </p:txBody>
      </p:sp>
      <p:sp>
        <p:nvSpPr>
          <p:cNvPr id="7" name="Titre 6"/>
          <p:cNvSpPr>
            <a:spLocks noGrp="1"/>
          </p:cNvSpPr>
          <p:nvPr>
            <p:ph type="title" idx="5"/>
          </p:nvPr>
        </p:nvSpPr>
        <p:spPr>
          <a:xfrm>
            <a:off x="3593246" y="1753325"/>
            <a:ext cx="1957500" cy="761275"/>
          </a:xfrm>
        </p:spPr>
        <p:txBody>
          <a:bodyPr/>
          <a:lstStyle/>
          <a:p>
            <a:r>
              <a:rPr lang="fr-FR" sz="2000" dirty="0">
                <a:latin typeface="Anaheim" panose="020B0604020202020204" charset="0"/>
              </a:rPr>
              <a:t>Inspecter la page</a:t>
            </a:r>
          </a:p>
        </p:txBody>
      </p:sp>
      <p:sp>
        <p:nvSpPr>
          <p:cNvPr id="9" name="Titre 8"/>
          <p:cNvSpPr>
            <a:spLocks noGrp="1"/>
          </p:cNvSpPr>
          <p:nvPr>
            <p:ph type="title" idx="7"/>
          </p:nvPr>
        </p:nvSpPr>
        <p:spPr>
          <a:xfrm>
            <a:off x="6385823" y="3294880"/>
            <a:ext cx="2072375" cy="1092064"/>
          </a:xfrm>
        </p:spPr>
        <p:txBody>
          <a:bodyPr/>
          <a:lstStyle/>
          <a:p>
            <a:r>
              <a:rPr lang="fr-FR" sz="2000" dirty="0">
                <a:latin typeface="Anaheim" panose="020B0604020202020204" charset="0"/>
              </a:rPr>
              <a:t>Stocker les données sous le format requis</a:t>
            </a:r>
          </a:p>
        </p:txBody>
      </p:sp>
      <p:sp>
        <p:nvSpPr>
          <p:cNvPr id="11" name="Titre 10"/>
          <p:cNvSpPr>
            <a:spLocks noGrp="1"/>
          </p:cNvSpPr>
          <p:nvPr>
            <p:ph type="title" idx="9"/>
          </p:nvPr>
        </p:nvSpPr>
        <p:spPr>
          <a:xfrm>
            <a:off x="800668" y="3294879"/>
            <a:ext cx="1957500" cy="841692"/>
          </a:xfrm>
        </p:spPr>
        <p:txBody>
          <a:bodyPr/>
          <a:lstStyle/>
          <a:p>
            <a:r>
              <a:rPr lang="fr-FR" sz="2000" dirty="0">
                <a:latin typeface="Anaheim" panose="020B0604020202020204" charset="0"/>
              </a:rPr>
              <a:t>Coder le script de </a:t>
            </a:r>
            <a:r>
              <a:rPr lang="fr-FR" sz="2000" dirty="0" err="1">
                <a:latin typeface="Anaheim" panose="020B0604020202020204" charset="0"/>
              </a:rPr>
              <a:t>scraping</a:t>
            </a:r>
            <a:endParaRPr lang="fr-FR" sz="2000" dirty="0">
              <a:latin typeface="Anaheim" panose="020B0604020202020204" charset="0"/>
            </a:endParaRPr>
          </a:p>
        </p:txBody>
      </p:sp>
      <p:sp>
        <p:nvSpPr>
          <p:cNvPr id="13" name="Titre 12"/>
          <p:cNvSpPr>
            <a:spLocks noGrp="1"/>
          </p:cNvSpPr>
          <p:nvPr>
            <p:ph type="title" idx="14"/>
          </p:nvPr>
        </p:nvSpPr>
        <p:spPr>
          <a:xfrm>
            <a:off x="3593246" y="3294879"/>
            <a:ext cx="1957500" cy="1320664"/>
          </a:xfrm>
        </p:spPr>
        <p:txBody>
          <a:bodyPr/>
          <a:lstStyle/>
          <a:p>
            <a:r>
              <a:rPr lang="fr-FR" sz="2000" dirty="0">
                <a:latin typeface="Anaheim" panose="020B0604020202020204" charset="0"/>
              </a:rPr>
              <a:t>Exécution du script et extraction des données</a:t>
            </a:r>
          </a:p>
        </p:txBody>
      </p:sp>
      <p:sp>
        <p:nvSpPr>
          <p:cNvPr id="15" name="ZoneTexte 14"/>
          <p:cNvSpPr txBox="1"/>
          <p:nvPr/>
        </p:nvSpPr>
        <p:spPr>
          <a:xfrm>
            <a:off x="620487" y="250372"/>
            <a:ext cx="7946570" cy="1200329"/>
          </a:xfrm>
          <a:prstGeom prst="rect">
            <a:avLst/>
          </a:prstGeom>
          <a:noFill/>
        </p:spPr>
        <p:txBody>
          <a:bodyPr wrap="square" rtlCol="0">
            <a:spAutoFit/>
          </a:bodyPr>
          <a:lstStyle/>
          <a:p>
            <a:r>
              <a:rPr lang="fr-FR" sz="1800" b="1" dirty="0">
                <a:solidFill>
                  <a:schemeClr val="bg1"/>
                </a:solidFill>
                <a:latin typeface="Anaheim" panose="020B0604020202020204" charset="0"/>
              </a:rPr>
              <a:t>Quand vous exécutez le code pour </a:t>
            </a:r>
            <a:r>
              <a:rPr lang="fr-FR" sz="1800" b="1" dirty="0" err="1">
                <a:solidFill>
                  <a:schemeClr val="bg1"/>
                </a:solidFill>
                <a:latin typeface="Anaheim" panose="020B0604020202020204" charset="0"/>
              </a:rPr>
              <a:t>scrapper</a:t>
            </a:r>
            <a:r>
              <a:rPr lang="fr-FR" sz="1800" b="1" dirty="0">
                <a:solidFill>
                  <a:schemeClr val="bg1"/>
                </a:solidFill>
                <a:latin typeface="Anaheim" panose="020B0604020202020204" charset="0"/>
              </a:rPr>
              <a:t> un site web , une requête est envoyée à l’URL que vous avez mentionnée auparavant . Pour répondre à cette requête , le serveur envoie les données et vous permet de lire les pages HTML  . Par la suite, le code analyse les pages HTML  , trouve les données puis les extraits</a:t>
            </a:r>
          </a:p>
        </p:txBody>
      </p:sp>
    </p:spTree>
    <p:extLst>
      <p:ext uri="{BB962C8B-B14F-4D97-AF65-F5344CB8AC3E}">
        <p14:creationId xmlns:p14="http://schemas.microsoft.com/office/powerpoint/2010/main" val="42548721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4165147" y="1099384"/>
            <a:ext cx="3933825" cy="1709129"/>
          </a:xfrm>
          <a:prstGeom prst="rect">
            <a:avLst/>
          </a:prstGeom>
        </p:spPr>
        <p:txBody>
          <a:bodyPr spcFirstLastPara="1" wrap="square" lIns="91425" tIns="0" rIns="91425" bIns="0" anchor="ctr" anchorCtr="0">
            <a:noAutofit/>
          </a:bodyPr>
          <a:lstStyle/>
          <a:p>
            <a:pPr algn="ctr"/>
            <a:r>
              <a:rPr lang="fr-FR" dirty="0"/>
              <a:t>Web </a:t>
            </a:r>
            <a:r>
              <a:rPr lang="fr-FR" dirty="0" err="1"/>
              <a:t>scraping</a:t>
            </a:r>
            <a:r>
              <a:rPr lang="fr-FR" dirty="0"/>
              <a:t> avec </a:t>
            </a:r>
          </a:p>
        </p:txBody>
      </p:sp>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3314" y="1953948"/>
            <a:ext cx="533402" cy="5334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387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209799" y="689416"/>
            <a:ext cx="4441371" cy="457200"/>
          </a:xfrm>
        </p:spPr>
        <p:txBody>
          <a:bodyPr/>
          <a:lstStyle/>
          <a:p>
            <a:r>
              <a:rPr lang="fr-FR" sz="2000" dirty="0">
                <a:latin typeface="Anaheim" panose="020B0604020202020204" charset="0"/>
                <a:cs typeface="Nunito Light" panose="020B0604020202020204" charset="0"/>
              </a:rPr>
              <a:t>Facilité d’utilisation</a:t>
            </a:r>
          </a:p>
        </p:txBody>
      </p:sp>
      <p:sp>
        <p:nvSpPr>
          <p:cNvPr id="5" name="Titre 4"/>
          <p:cNvSpPr>
            <a:spLocks noGrp="1"/>
          </p:cNvSpPr>
          <p:nvPr>
            <p:ph type="title" idx="3"/>
          </p:nvPr>
        </p:nvSpPr>
        <p:spPr>
          <a:xfrm>
            <a:off x="1676400" y="1438522"/>
            <a:ext cx="5323114" cy="457200"/>
          </a:xfrm>
        </p:spPr>
        <p:txBody>
          <a:bodyPr/>
          <a:lstStyle/>
          <a:p>
            <a:r>
              <a:rPr lang="fr-FR" sz="2000" dirty="0">
                <a:latin typeface="Anaheim" panose="020B0604020202020204" charset="0"/>
                <a:cs typeface="Nunito Light" panose="020B0604020202020204" charset="0"/>
              </a:rPr>
              <a:t>Large collection de librairies</a:t>
            </a:r>
          </a:p>
        </p:txBody>
      </p:sp>
      <p:sp>
        <p:nvSpPr>
          <p:cNvPr id="7" name="Titre 6"/>
          <p:cNvSpPr>
            <a:spLocks noGrp="1"/>
          </p:cNvSpPr>
          <p:nvPr>
            <p:ph type="title" idx="5"/>
          </p:nvPr>
        </p:nvSpPr>
        <p:spPr>
          <a:xfrm>
            <a:off x="2334984" y="2187227"/>
            <a:ext cx="4191000" cy="457200"/>
          </a:xfrm>
        </p:spPr>
        <p:txBody>
          <a:bodyPr/>
          <a:lstStyle/>
          <a:p>
            <a:r>
              <a:rPr lang="fr-FR" sz="2000" dirty="0">
                <a:latin typeface="Anaheim" panose="020B0604020202020204" charset="0"/>
                <a:cs typeface="Nunito Light" panose="020B0604020202020204" charset="0"/>
              </a:rPr>
              <a:t>Langage non typé</a:t>
            </a:r>
          </a:p>
        </p:txBody>
      </p:sp>
      <p:sp>
        <p:nvSpPr>
          <p:cNvPr id="8" name="ZoneTexte 7"/>
          <p:cNvSpPr txBox="1"/>
          <p:nvPr/>
        </p:nvSpPr>
        <p:spPr>
          <a:xfrm>
            <a:off x="1589313" y="2848471"/>
            <a:ext cx="5682342" cy="400110"/>
          </a:xfrm>
          <a:prstGeom prst="rect">
            <a:avLst/>
          </a:prstGeom>
          <a:solidFill>
            <a:schemeClr val="tx2"/>
          </a:solidFill>
        </p:spPr>
        <p:txBody>
          <a:bodyPr wrap="square" rtlCol="0">
            <a:spAutoFit/>
          </a:bodyPr>
          <a:lstStyle/>
          <a:p>
            <a:pPr algn="ctr"/>
            <a:r>
              <a:rPr lang="fr-FR" sz="2000" b="1" dirty="0">
                <a:solidFill>
                  <a:schemeClr val="bg1"/>
                </a:solidFill>
                <a:latin typeface="Anaheim" panose="020B0604020202020204" charset="0"/>
                <a:cs typeface="Nunito Light" panose="020B0604020202020204" charset="0"/>
              </a:rPr>
              <a:t>Syntaxe facilement compréhensible</a:t>
            </a:r>
          </a:p>
        </p:txBody>
      </p:sp>
      <p:sp>
        <p:nvSpPr>
          <p:cNvPr id="10" name="ZoneTexte 9"/>
          <p:cNvSpPr txBox="1"/>
          <p:nvPr/>
        </p:nvSpPr>
        <p:spPr>
          <a:xfrm>
            <a:off x="2035626" y="3421847"/>
            <a:ext cx="4789715" cy="400110"/>
          </a:xfrm>
          <a:prstGeom prst="rect">
            <a:avLst/>
          </a:prstGeom>
          <a:solidFill>
            <a:schemeClr val="bg2"/>
          </a:solidFill>
        </p:spPr>
        <p:txBody>
          <a:bodyPr wrap="square" rtlCol="0">
            <a:spAutoFit/>
          </a:bodyPr>
          <a:lstStyle/>
          <a:p>
            <a:pPr algn="ctr"/>
            <a:r>
              <a:rPr lang="fr-FR" sz="2000" b="1" dirty="0">
                <a:solidFill>
                  <a:schemeClr val="tx1"/>
                </a:solidFill>
                <a:latin typeface="Anaheim" panose="020B0604020202020204" charset="0"/>
                <a:cs typeface="Nunito Light" panose="020B0604020202020204" charset="0"/>
              </a:rPr>
              <a:t>Moins de </a:t>
            </a:r>
            <a:r>
              <a:rPr lang="fr-FR" sz="2000" b="1" dirty="0" smtClean="0">
                <a:solidFill>
                  <a:schemeClr val="tx1"/>
                </a:solidFill>
                <a:latin typeface="Anaheim" panose="020B0604020202020204" charset="0"/>
                <a:cs typeface="Nunito Light" panose="020B0604020202020204" charset="0"/>
              </a:rPr>
              <a:t>code , plus </a:t>
            </a:r>
            <a:r>
              <a:rPr lang="fr-FR" sz="2000" b="1" dirty="0">
                <a:solidFill>
                  <a:schemeClr val="tx1"/>
                </a:solidFill>
                <a:latin typeface="Anaheim" panose="020B0604020202020204" charset="0"/>
                <a:cs typeface="Nunito Light" panose="020B0604020202020204" charset="0"/>
              </a:rPr>
              <a:t>d’efficacité</a:t>
            </a:r>
          </a:p>
        </p:txBody>
      </p:sp>
      <p:sp>
        <p:nvSpPr>
          <p:cNvPr id="11" name="ZoneTexte 10"/>
          <p:cNvSpPr txBox="1"/>
          <p:nvPr/>
        </p:nvSpPr>
        <p:spPr>
          <a:xfrm>
            <a:off x="3282233" y="3985886"/>
            <a:ext cx="2296500" cy="400110"/>
          </a:xfrm>
          <a:prstGeom prst="rect">
            <a:avLst/>
          </a:prstGeom>
          <a:solidFill>
            <a:schemeClr val="tx2"/>
          </a:solidFill>
        </p:spPr>
        <p:txBody>
          <a:bodyPr wrap="square" rtlCol="0">
            <a:spAutoFit/>
          </a:bodyPr>
          <a:lstStyle/>
          <a:p>
            <a:pPr algn="ctr"/>
            <a:r>
              <a:rPr lang="fr-FR" sz="2000" b="1" dirty="0">
                <a:solidFill>
                  <a:schemeClr val="bg1"/>
                </a:solidFill>
                <a:latin typeface="Anaheim" panose="020B0604020202020204" charset="0"/>
                <a:cs typeface="Nunito Light" panose="020B0604020202020204" charset="0"/>
              </a:rPr>
              <a:t>Communauté</a:t>
            </a:r>
            <a:endParaRPr lang="fr-FR" sz="1800" b="1" dirty="0">
              <a:solidFill>
                <a:schemeClr val="bg1"/>
              </a:solidFill>
              <a:latin typeface="Anaheim" panose="020B0604020202020204" charset="0"/>
              <a:cs typeface="Nunito Light" panose="020B0604020202020204" charset="0"/>
            </a:endParaRPr>
          </a:p>
        </p:txBody>
      </p:sp>
    </p:spTree>
    <p:extLst>
      <p:ext uri="{BB962C8B-B14F-4D97-AF65-F5344CB8AC3E}">
        <p14:creationId xmlns:p14="http://schemas.microsoft.com/office/powerpoint/2010/main" val="26005552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algn="ctr"/>
            <a:r>
              <a:rPr lang="fr-FR" dirty="0"/>
              <a:t>Web </a:t>
            </a:r>
            <a:r>
              <a:rPr lang="fr-FR" dirty="0" err="1"/>
              <a:t>scraping</a:t>
            </a:r>
            <a:r>
              <a:rPr lang="fr-FR" dirty="0"/>
              <a:t> au sein d’une entreprise</a:t>
            </a:r>
          </a:p>
        </p:txBody>
      </p:sp>
    </p:spTree>
    <p:extLst>
      <p:ext uri="{BB962C8B-B14F-4D97-AF65-F5344CB8AC3E}">
        <p14:creationId xmlns:p14="http://schemas.microsoft.com/office/powerpoint/2010/main" val="368915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1603325"/>
            <a:ext cx="3504300" cy="206831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txBox="1">
            <a:spLocks noGrp="1"/>
          </p:cNvSpPr>
          <p:nvPr>
            <p:ph type="subTitle" idx="4294967295"/>
          </p:nvPr>
        </p:nvSpPr>
        <p:spPr>
          <a:xfrm flipH="1">
            <a:off x="139384" y="2122020"/>
            <a:ext cx="3223895" cy="1415290"/>
          </a:xfrm>
          <a:prstGeom prst="rect">
            <a:avLst/>
          </a:prstGeom>
        </p:spPr>
        <p:txBody>
          <a:bodyPr spcFirstLastPara="1" wrap="square" lIns="91425" tIns="0" rIns="91425" bIns="0" anchor="t" anchorCtr="0">
            <a:noAutofit/>
          </a:bodyPr>
          <a:lstStyle/>
          <a:p>
            <a:pPr marL="0" lvl="0" indent="0">
              <a:spcAft>
                <a:spcPts val="1600"/>
              </a:spcAft>
              <a:buNone/>
            </a:pPr>
            <a:r>
              <a:rPr lang="fr-FR" sz="1400" dirty="0">
                <a:solidFill>
                  <a:schemeClr val="dk1"/>
                </a:solidFill>
              </a:rPr>
              <a:t>Le web </a:t>
            </a:r>
            <a:r>
              <a:rPr lang="fr-FR" sz="1400" dirty="0" err="1">
                <a:solidFill>
                  <a:schemeClr val="dk1"/>
                </a:solidFill>
              </a:rPr>
              <a:t>scraping</a:t>
            </a:r>
            <a:r>
              <a:rPr lang="fr-FR" sz="1400" dirty="0">
                <a:solidFill>
                  <a:schemeClr val="dk1"/>
                </a:solidFill>
              </a:rPr>
              <a:t> s’utilise dans beaucoup d’activités, si ce n’est dans toutes. Cette technique s’utilise dans de multiples domaines d’applications et ce, dans différents secteurs d’activités, par exemple :</a:t>
            </a:r>
            <a:endParaRPr sz="1400" dirty="0">
              <a:solidFill>
                <a:schemeClr val="dk1"/>
              </a:solidFill>
            </a:endParaRPr>
          </a:p>
        </p:txBody>
      </p:sp>
      <p:sp>
        <p:nvSpPr>
          <p:cNvPr id="695" name="Google Shape;695;p46"/>
          <p:cNvSpPr txBox="1">
            <a:spLocks noGrp="1"/>
          </p:cNvSpPr>
          <p:nvPr>
            <p:ph type="ctrTitle" idx="4294967295"/>
          </p:nvPr>
        </p:nvSpPr>
        <p:spPr>
          <a:xfrm flipH="1">
            <a:off x="5449457" y="326570"/>
            <a:ext cx="3193800" cy="653143"/>
          </a:xfrm>
          <a:prstGeom prst="rect">
            <a:avLst/>
          </a:prstGeom>
        </p:spPr>
        <p:txBody>
          <a:bodyPr spcFirstLastPara="1" wrap="square" lIns="91425" tIns="0" rIns="91425" bIns="0" anchor="ctr" anchorCtr="0">
            <a:noAutofit/>
          </a:bodyPr>
          <a:lstStyle/>
          <a:p>
            <a:pPr lvl="0"/>
            <a:r>
              <a:rPr lang="fr-FR" sz="2000" dirty="0">
                <a:solidFill>
                  <a:schemeClr val="dk2"/>
                </a:solidFill>
                <a:latin typeface="Anaheim" panose="020B0604020202020204" charset="0"/>
              </a:rPr>
              <a:t>La surveillance des prix</a:t>
            </a:r>
            <a:endParaRPr sz="2000" dirty="0">
              <a:solidFill>
                <a:schemeClr val="dk2"/>
              </a:solidFill>
              <a:latin typeface="Anaheim" panose="020B0604020202020204" charset="0"/>
            </a:endParaRPr>
          </a:p>
        </p:txBody>
      </p:sp>
      <p:sp>
        <p:nvSpPr>
          <p:cNvPr id="696" name="Google Shape;696;p46"/>
          <p:cNvSpPr txBox="1">
            <a:spLocks noGrp="1"/>
          </p:cNvSpPr>
          <p:nvPr>
            <p:ph type="subTitle" idx="4294967295"/>
          </p:nvPr>
        </p:nvSpPr>
        <p:spPr>
          <a:xfrm flipH="1">
            <a:off x="5470771" y="1434075"/>
            <a:ext cx="2698800" cy="273000"/>
          </a:xfrm>
          <a:prstGeom prst="rect">
            <a:avLst/>
          </a:prstGeom>
        </p:spPr>
        <p:txBody>
          <a:bodyPr spcFirstLastPara="1" wrap="square" lIns="91425" tIns="0" rIns="91425" bIns="0" anchor="t" anchorCtr="0">
            <a:noAutofit/>
          </a:bodyPr>
          <a:lstStyle/>
          <a:p>
            <a:pPr marL="0" lvl="0" indent="0">
              <a:buNone/>
            </a:pPr>
            <a:r>
              <a:rPr lang="fr-FR" sz="2000" b="1" dirty="0">
                <a:solidFill>
                  <a:schemeClr val="bg2"/>
                </a:solidFill>
                <a:latin typeface="Anaheim" panose="020B0604020202020204" charset="0"/>
              </a:rPr>
              <a:t>Étude de marché</a:t>
            </a:r>
            <a:endParaRPr sz="2000" b="1" dirty="0">
              <a:solidFill>
                <a:schemeClr val="bg2"/>
              </a:solidFill>
              <a:latin typeface="Anaheim" panose="020B0604020202020204" charset="0"/>
            </a:endParaRPr>
          </a:p>
          <a:p>
            <a:pPr marL="0" lvl="0" indent="0" algn="l" rtl="0">
              <a:spcBef>
                <a:spcPts val="1600"/>
              </a:spcBef>
              <a:spcAft>
                <a:spcPts val="1600"/>
              </a:spcAft>
              <a:buNone/>
            </a:pPr>
            <a:endParaRPr sz="1400" dirty="0"/>
          </a:p>
        </p:txBody>
      </p:sp>
      <p:sp>
        <p:nvSpPr>
          <p:cNvPr id="697" name="Google Shape;697;p46"/>
          <p:cNvSpPr txBox="1">
            <a:spLocks noGrp="1"/>
          </p:cNvSpPr>
          <p:nvPr>
            <p:ph type="ctrTitle" idx="4294967295"/>
          </p:nvPr>
        </p:nvSpPr>
        <p:spPr>
          <a:xfrm flipH="1">
            <a:off x="5449457" y="2161437"/>
            <a:ext cx="3444170" cy="531324"/>
          </a:xfrm>
          <a:prstGeom prst="rect">
            <a:avLst/>
          </a:prstGeom>
        </p:spPr>
        <p:txBody>
          <a:bodyPr spcFirstLastPara="1" wrap="square" lIns="91425" tIns="0" rIns="91425" bIns="0" anchor="ctr" anchorCtr="0">
            <a:noAutofit/>
          </a:bodyPr>
          <a:lstStyle/>
          <a:p>
            <a:pPr lvl="0"/>
            <a:r>
              <a:rPr lang="fr-FR" sz="2000" dirty="0">
                <a:solidFill>
                  <a:schemeClr val="dk2"/>
                </a:solidFill>
                <a:latin typeface="Anaheim" panose="020B0604020202020204" charset="0"/>
              </a:rPr>
              <a:t>Apprentissage automatique</a:t>
            </a:r>
            <a:endParaRPr sz="2000" dirty="0">
              <a:solidFill>
                <a:schemeClr val="dk2"/>
              </a:solidFill>
              <a:latin typeface="Anaheim" panose="020B0604020202020204" charset="0"/>
            </a:endParaRPr>
          </a:p>
        </p:txBody>
      </p:sp>
      <p:sp>
        <p:nvSpPr>
          <p:cNvPr id="699" name="Google Shape;699;p46"/>
          <p:cNvSpPr txBox="1">
            <a:spLocks noGrp="1"/>
          </p:cNvSpPr>
          <p:nvPr>
            <p:ph type="ctrTitle" idx="4294967295"/>
          </p:nvPr>
        </p:nvSpPr>
        <p:spPr>
          <a:xfrm flipH="1">
            <a:off x="5475769" y="3056335"/>
            <a:ext cx="3537601" cy="566679"/>
          </a:xfrm>
          <a:prstGeom prst="rect">
            <a:avLst/>
          </a:prstGeom>
        </p:spPr>
        <p:txBody>
          <a:bodyPr spcFirstLastPara="1" wrap="square" lIns="91425" tIns="0" rIns="91425" bIns="0" anchor="ctr" anchorCtr="0">
            <a:noAutofit/>
          </a:bodyPr>
          <a:lstStyle/>
          <a:p>
            <a:pPr lvl="0"/>
            <a:r>
              <a:rPr lang="fr-FR" sz="2000" dirty="0">
                <a:solidFill>
                  <a:schemeClr val="dk2"/>
                </a:solidFill>
                <a:latin typeface="Anaheim" panose="020B0604020202020204" charset="0"/>
              </a:rPr>
              <a:t>Surveillance des actualités</a:t>
            </a:r>
            <a:endParaRPr sz="2000" dirty="0">
              <a:solidFill>
                <a:schemeClr val="dk2"/>
              </a:solidFill>
              <a:latin typeface="Anaheim" panose="020B0604020202020204" charset="0"/>
            </a:endParaRPr>
          </a:p>
        </p:txBody>
      </p:sp>
      <p:sp>
        <p:nvSpPr>
          <p:cNvPr id="701" name="Google Shape;701;p46"/>
          <p:cNvSpPr txBox="1">
            <a:spLocks noGrp="1"/>
          </p:cNvSpPr>
          <p:nvPr>
            <p:ph type="ctrTitle" idx="4294967295"/>
          </p:nvPr>
        </p:nvSpPr>
        <p:spPr>
          <a:xfrm flipH="1">
            <a:off x="5449456" y="4090651"/>
            <a:ext cx="3444171" cy="274200"/>
          </a:xfrm>
          <a:prstGeom prst="rect">
            <a:avLst/>
          </a:prstGeom>
        </p:spPr>
        <p:txBody>
          <a:bodyPr spcFirstLastPara="1" wrap="square" lIns="91425" tIns="0" rIns="91425" bIns="0" anchor="ctr" anchorCtr="0">
            <a:noAutofit/>
          </a:bodyPr>
          <a:lstStyle/>
          <a:p>
            <a:pPr lvl="0"/>
            <a:r>
              <a:rPr lang="fr-FR" sz="2000" dirty="0">
                <a:solidFill>
                  <a:schemeClr val="dk2"/>
                </a:solidFill>
                <a:latin typeface="Anaheim" panose="020B0604020202020204" charset="0"/>
              </a:rPr>
              <a:t>Analyse des sentiments</a:t>
            </a:r>
            <a:endParaRPr sz="2000" dirty="0">
              <a:solidFill>
                <a:schemeClr val="dk2"/>
              </a:solidFill>
              <a:latin typeface="Anaheim" panose="020B0604020202020204" charset="0"/>
            </a:endParaRPr>
          </a:p>
        </p:txBody>
      </p:sp>
      <p:sp>
        <p:nvSpPr>
          <p:cNvPr id="703" name="Google Shape;703;p46"/>
          <p:cNvSpPr/>
          <p:nvPr/>
        </p:nvSpPr>
        <p:spPr>
          <a:xfrm>
            <a:off x="-21978" y="1845457"/>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p:nvPr/>
        </p:nvCxnSpPr>
        <p:spPr>
          <a:xfrm rot="10800000" flipH="1">
            <a:off x="3363281" y="2465100"/>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63281" y="2900851"/>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15" name="Connecteur droit 14"/>
          <p:cNvCxnSpPr/>
          <p:nvPr/>
        </p:nvCxnSpPr>
        <p:spPr>
          <a:xfrm flipV="1">
            <a:off x="4291624" y="653143"/>
            <a:ext cx="0" cy="950182"/>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6" name="Connecteur droit 25"/>
          <p:cNvCxnSpPr/>
          <p:nvPr/>
        </p:nvCxnSpPr>
        <p:spPr>
          <a:xfrm>
            <a:off x="4291624" y="642257"/>
            <a:ext cx="951157"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
        <p:nvSpPr>
          <p:cNvPr id="27" name="Ellipse 26"/>
          <p:cNvSpPr/>
          <p:nvPr/>
        </p:nvSpPr>
        <p:spPr>
          <a:xfrm>
            <a:off x="5201756" y="605712"/>
            <a:ext cx="137644" cy="984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a:off x="5173959" y="1510483"/>
            <a:ext cx="137644" cy="984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5190424" y="2415254"/>
            <a:ext cx="137644" cy="984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5181874" y="3293293"/>
            <a:ext cx="137644" cy="984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p:cNvSpPr/>
          <p:nvPr/>
        </p:nvSpPr>
        <p:spPr>
          <a:xfrm>
            <a:off x="5181874" y="4164190"/>
            <a:ext cx="137644" cy="984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Connecteur droit 28"/>
          <p:cNvCxnSpPr/>
          <p:nvPr/>
        </p:nvCxnSpPr>
        <p:spPr>
          <a:xfrm flipH="1">
            <a:off x="4291624" y="4224796"/>
            <a:ext cx="11407" cy="619347"/>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672" name="Connecteur droit 671"/>
          <p:cNvCxnSpPr/>
          <p:nvPr/>
        </p:nvCxnSpPr>
        <p:spPr>
          <a:xfrm>
            <a:off x="4303031" y="4865914"/>
            <a:ext cx="999016"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
        <p:nvSpPr>
          <p:cNvPr id="65" name="Ellipse 64"/>
          <p:cNvSpPr/>
          <p:nvPr/>
        </p:nvSpPr>
        <p:spPr>
          <a:xfrm>
            <a:off x="5194547" y="4816707"/>
            <a:ext cx="137644" cy="984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3" name="ZoneTexte 672"/>
          <p:cNvSpPr txBox="1"/>
          <p:nvPr/>
        </p:nvSpPr>
        <p:spPr>
          <a:xfrm>
            <a:off x="5430787" y="4680857"/>
            <a:ext cx="3462841" cy="400110"/>
          </a:xfrm>
          <a:prstGeom prst="rect">
            <a:avLst/>
          </a:prstGeom>
          <a:noFill/>
        </p:spPr>
        <p:txBody>
          <a:bodyPr wrap="square" rtlCol="0">
            <a:spAutoFit/>
          </a:bodyPr>
          <a:lstStyle/>
          <a:p>
            <a:r>
              <a:rPr lang="fr-FR" sz="2000" b="1" dirty="0">
                <a:solidFill>
                  <a:schemeClr val="bg2"/>
                </a:solidFill>
                <a:latin typeface="Anaheim" panose="020B0604020202020204" charset="0"/>
              </a:rPr>
              <a:t>Marketing par courriel</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478000" y="2523676"/>
            <a:ext cx="2226600" cy="1450596"/>
          </a:xfrm>
        </p:spPr>
        <p:txBody>
          <a:bodyPr/>
          <a:lstStyle/>
          <a:p>
            <a:r>
              <a:rPr lang="fr-FR" sz="1600" dirty="0" err="1">
                <a:latin typeface="Overpass Mono" panose="020B0604020202020204" charset="0"/>
                <a:cs typeface="Nunito Light" panose="020B0604020202020204" charset="0"/>
              </a:rPr>
              <a:t>Chaimaa</a:t>
            </a:r>
            <a:r>
              <a:rPr lang="fr-FR" sz="1600" dirty="0">
                <a:latin typeface="Overpass Mono" panose="020B0604020202020204" charset="0"/>
                <a:cs typeface="Nunito Light" panose="020B0604020202020204" charset="0"/>
              </a:rPr>
              <a:t> Khalil</a:t>
            </a:r>
          </a:p>
          <a:p>
            <a:r>
              <a:rPr lang="fr-FR" sz="1600" dirty="0">
                <a:latin typeface="Overpass Mono" panose="020B0604020202020204" charset="0"/>
                <a:cs typeface="Nunito Light" panose="020B0604020202020204" charset="0"/>
              </a:rPr>
              <a:t>Siham </a:t>
            </a:r>
            <a:r>
              <a:rPr lang="fr-FR" sz="1600" dirty="0" err="1">
                <a:latin typeface="Overpass Mono" panose="020B0604020202020204" charset="0"/>
                <a:cs typeface="Nunito Light" panose="020B0604020202020204" charset="0"/>
              </a:rPr>
              <a:t>Hafsi</a:t>
            </a:r>
            <a:r>
              <a:rPr lang="fr-FR" sz="1600" dirty="0">
                <a:latin typeface="Overpass Mono" panose="020B0604020202020204" charset="0"/>
                <a:cs typeface="Nunito Light" panose="020B0604020202020204" charset="0"/>
              </a:rPr>
              <a:t> </a:t>
            </a:r>
          </a:p>
          <a:p>
            <a:r>
              <a:rPr lang="fr-FR" sz="1600" dirty="0" err="1">
                <a:latin typeface="Overpass Mono" panose="020B0604020202020204" charset="0"/>
                <a:cs typeface="Nunito Light" panose="020B0604020202020204" charset="0"/>
              </a:rPr>
              <a:t>Mouna</a:t>
            </a:r>
            <a:r>
              <a:rPr lang="fr-FR" sz="1600" dirty="0">
                <a:latin typeface="Overpass Mono" panose="020B0604020202020204" charset="0"/>
                <a:cs typeface="Nunito Light" panose="020B0604020202020204" charset="0"/>
              </a:rPr>
              <a:t> </a:t>
            </a:r>
            <a:r>
              <a:rPr lang="fr-FR" sz="1600" dirty="0" err="1">
                <a:latin typeface="Overpass Mono" panose="020B0604020202020204" charset="0"/>
                <a:cs typeface="Nunito Light" panose="020B0604020202020204" charset="0"/>
              </a:rPr>
              <a:t>Guerrab</a:t>
            </a:r>
            <a:endParaRPr lang="fr-FR" sz="1600" dirty="0">
              <a:latin typeface="Overpass Mono" panose="020B0604020202020204" charset="0"/>
              <a:cs typeface="Nunito Light" panose="020B0604020202020204" charset="0"/>
            </a:endParaRPr>
          </a:p>
          <a:p>
            <a:r>
              <a:rPr lang="fr-FR" sz="1600" dirty="0" err="1">
                <a:latin typeface="Overpass Mono" panose="020B0604020202020204" charset="0"/>
                <a:cs typeface="Nunito Light" panose="020B0604020202020204" charset="0"/>
              </a:rPr>
              <a:t>Afaf</a:t>
            </a:r>
            <a:r>
              <a:rPr lang="fr-FR" sz="1600" dirty="0">
                <a:latin typeface="Overpass Mono" panose="020B0604020202020204" charset="0"/>
                <a:cs typeface="Nunito Light" panose="020B0604020202020204" charset="0"/>
              </a:rPr>
              <a:t> </a:t>
            </a:r>
            <a:r>
              <a:rPr lang="fr-FR" sz="1600" dirty="0" err="1">
                <a:latin typeface="Overpass Mono" panose="020B0604020202020204" charset="0"/>
                <a:cs typeface="Nunito Light" panose="020B0604020202020204" charset="0"/>
              </a:rPr>
              <a:t>Matouk</a:t>
            </a:r>
            <a:endParaRPr lang="fr-FR" sz="1600" dirty="0">
              <a:latin typeface="Overpass Mono" panose="020B0604020202020204" charset="0"/>
              <a:cs typeface="Nunito Light" panose="020B0604020202020204" charset="0"/>
            </a:endParaRPr>
          </a:p>
          <a:p>
            <a:r>
              <a:rPr lang="fr-FR" sz="1600" dirty="0" err="1">
                <a:latin typeface="Overpass Mono" panose="020B0604020202020204" charset="0"/>
                <a:cs typeface="Nunito Light" panose="020B0604020202020204" charset="0"/>
              </a:rPr>
              <a:t>Hiba</a:t>
            </a:r>
            <a:r>
              <a:rPr lang="fr-FR" sz="1600" dirty="0">
                <a:latin typeface="Overpass Mono" panose="020B0604020202020204" charset="0"/>
                <a:cs typeface="Nunito Light" panose="020B0604020202020204" charset="0"/>
              </a:rPr>
              <a:t> </a:t>
            </a:r>
            <a:r>
              <a:rPr lang="fr-FR" sz="1600" dirty="0" err="1">
                <a:latin typeface="Overpass Mono" panose="020B0604020202020204" charset="0"/>
                <a:cs typeface="Nunito Light" panose="020B0604020202020204" charset="0"/>
              </a:rPr>
              <a:t>Khouzai</a:t>
            </a:r>
            <a:endParaRPr lang="fr-FR" sz="1600" dirty="0">
              <a:latin typeface="Overpass Mono" panose="020B0604020202020204" charset="0"/>
              <a:cs typeface="Nunito Light" panose="020B0604020202020204" charset="0"/>
            </a:endParaRPr>
          </a:p>
        </p:txBody>
      </p:sp>
      <p:sp>
        <p:nvSpPr>
          <p:cNvPr id="4" name="Titre 3"/>
          <p:cNvSpPr>
            <a:spLocks noGrp="1"/>
          </p:cNvSpPr>
          <p:nvPr>
            <p:ph type="title" idx="2"/>
          </p:nvPr>
        </p:nvSpPr>
        <p:spPr>
          <a:xfrm>
            <a:off x="1350650" y="1773009"/>
            <a:ext cx="2481300" cy="524400"/>
          </a:xfrm>
        </p:spPr>
        <p:txBody>
          <a:bodyPr/>
          <a:lstStyle/>
          <a:p>
            <a:r>
              <a:rPr lang="fr-FR" dirty="0">
                <a:latin typeface="Overpass Mono" panose="020B0604020202020204" charset="0"/>
                <a:cs typeface="Nunito Light" panose="020B0604020202020204" charset="0"/>
              </a:rPr>
              <a:t>Réalisé par :</a:t>
            </a:r>
          </a:p>
        </p:txBody>
      </p:sp>
      <p:sp>
        <p:nvSpPr>
          <p:cNvPr id="5" name="Sous-titre 4"/>
          <p:cNvSpPr>
            <a:spLocks noGrp="1"/>
          </p:cNvSpPr>
          <p:nvPr>
            <p:ph type="subTitle" idx="3"/>
          </p:nvPr>
        </p:nvSpPr>
        <p:spPr>
          <a:xfrm>
            <a:off x="5539878" y="2523676"/>
            <a:ext cx="2226600" cy="534542"/>
          </a:xfrm>
        </p:spPr>
        <p:txBody>
          <a:bodyPr/>
          <a:lstStyle/>
          <a:p>
            <a:r>
              <a:rPr lang="fr-FR" sz="1800" dirty="0">
                <a:latin typeface="Overpass Mono" panose="020B0604020202020204" charset="0"/>
                <a:cs typeface="Nunito Light" panose="020B0604020202020204" charset="0"/>
              </a:rPr>
              <a:t>Hamza </a:t>
            </a:r>
            <a:r>
              <a:rPr lang="fr-FR" sz="1800" dirty="0" err="1">
                <a:latin typeface="Overpass Mono" panose="020B0604020202020204" charset="0"/>
                <a:cs typeface="Nunito Light" panose="020B0604020202020204" charset="0"/>
              </a:rPr>
              <a:t>Khalfi</a:t>
            </a:r>
            <a:endParaRPr lang="fr-FR" sz="1800" dirty="0">
              <a:latin typeface="Overpass Mono" panose="020B0604020202020204" charset="0"/>
              <a:cs typeface="Nunito Light" panose="020B0604020202020204" charset="0"/>
            </a:endParaRPr>
          </a:p>
        </p:txBody>
      </p:sp>
      <p:sp>
        <p:nvSpPr>
          <p:cNvPr id="6" name="Titre 5"/>
          <p:cNvSpPr>
            <a:spLocks noGrp="1"/>
          </p:cNvSpPr>
          <p:nvPr>
            <p:ph type="title" idx="4"/>
          </p:nvPr>
        </p:nvSpPr>
        <p:spPr>
          <a:xfrm>
            <a:off x="5412528" y="1773009"/>
            <a:ext cx="2481300" cy="524400"/>
          </a:xfrm>
        </p:spPr>
        <p:txBody>
          <a:bodyPr/>
          <a:lstStyle/>
          <a:p>
            <a:r>
              <a:rPr lang="fr-FR" dirty="0">
                <a:latin typeface="Nunito Light" panose="020B0604020202020204" charset="0"/>
                <a:cs typeface="Nunito Light" panose="020B0604020202020204" charset="0"/>
              </a:rPr>
              <a:t>Encadré par :</a:t>
            </a:r>
          </a:p>
        </p:txBody>
      </p:sp>
    </p:spTree>
    <p:extLst>
      <p:ext uri="{BB962C8B-B14F-4D97-AF65-F5344CB8AC3E}">
        <p14:creationId xmlns:p14="http://schemas.microsoft.com/office/powerpoint/2010/main" val="411996769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Fonctions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87366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8051" y="517372"/>
            <a:ext cx="6588000" cy="669000"/>
          </a:xfrm>
        </p:spPr>
        <p:txBody>
          <a:bodyPr/>
          <a:lstStyle/>
          <a:p>
            <a:r>
              <a:rPr lang="fr-FR" dirty="0" err="1" smtClean="0"/>
              <a:t>Str.startswith</a:t>
            </a:r>
            <a:r>
              <a:rPr lang="fr-FR" dirty="0" smtClean="0"/>
              <a:t>()</a:t>
            </a:r>
            <a:endParaRPr lang="fr-FR" dirty="0"/>
          </a:p>
        </p:txBody>
      </p:sp>
      <p:sp>
        <p:nvSpPr>
          <p:cNvPr id="4" name="Titre 3"/>
          <p:cNvSpPr>
            <a:spLocks noGrp="1"/>
          </p:cNvSpPr>
          <p:nvPr>
            <p:ph type="title" idx="3"/>
          </p:nvPr>
        </p:nvSpPr>
        <p:spPr>
          <a:xfrm>
            <a:off x="1295531" y="2012140"/>
            <a:ext cx="6766492" cy="936172"/>
          </a:xfrm>
        </p:spPr>
        <p:txBody>
          <a:bodyPr/>
          <a:lstStyle/>
          <a:p>
            <a:r>
              <a:rPr lang="fr-FR" dirty="0">
                <a:latin typeface="Anaheim" panose="020B0604020202020204" charset="0"/>
              </a:rPr>
              <a:t>Méthode renvoie ’</a:t>
            </a:r>
            <a:r>
              <a:rPr lang="fr-FR" dirty="0" err="1">
                <a:latin typeface="Anaheim" panose="020B0604020202020204" charset="0"/>
              </a:rPr>
              <a:t>True</a:t>
            </a:r>
            <a:r>
              <a:rPr lang="fr-FR" dirty="0">
                <a:latin typeface="Anaheim" panose="020B0604020202020204" charset="0"/>
              </a:rPr>
              <a:t>’ si la chaine commence par le préfixe spécifié. Sinon, </a:t>
            </a:r>
            <a:r>
              <a:rPr lang="fr-FR" dirty="0" smtClean="0">
                <a:latin typeface="Anaheim" panose="020B0604020202020204" charset="0"/>
              </a:rPr>
              <a:t>elle </a:t>
            </a:r>
            <a:r>
              <a:rPr lang="fr-FR" dirty="0" err="1" smtClean="0">
                <a:latin typeface="Anaheim" panose="020B0604020202020204" charset="0"/>
              </a:rPr>
              <a:t>ronvoie</a:t>
            </a:r>
            <a:r>
              <a:rPr lang="fr-FR" dirty="0" smtClean="0">
                <a:latin typeface="Anaheim" panose="020B0604020202020204" charset="0"/>
              </a:rPr>
              <a:t> </a:t>
            </a:r>
            <a:r>
              <a:rPr lang="fr-FR" dirty="0">
                <a:latin typeface="Anaheim" panose="020B0604020202020204" charset="0"/>
              </a:rPr>
              <a:t>’False’</a:t>
            </a:r>
            <a:r>
              <a:rPr lang="fr-FR" dirty="0"/>
              <a:t> </a:t>
            </a:r>
          </a:p>
        </p:txBody>
      </p:sp>
      <p:pic>
        <p:nvPicPr>
          <p:cNvPr id="3" name="Picture 2"/>
          <p:cNvPicPr>
            <a:picLocks noChangeAspect="1"/>
          </p:cNvPicPr>
          <p:nvPr/>
        </p:nvPicPr>
        <p:blipFill>
          <a:blip r:embed="rId2"/>
          <a:stretch>
            <a:fillRect/>
          </a:stretch>
        </p:blipFill>
        <p:spPr>
          <a:xfrm>
            <a:off x="4252023" y="3774081"/>
            <a:ext cx="4503810" cy="579170"/>
          </a:xfrm>
          <a:prstGeom prst="rect">
            <a:avLst/>
          </a:prstGeom>
        </p:spPr>
      </p:pic>
    </p:spTree>
    <p:extLst>
      <p:ext uri="{BB962C8B-B14F-4D97-AF65-F5344CB8AC3E}">
        <p14:creationId xmlns:p14="http://schemas.microsoft.com/office/powerpoint/2010/main" val="18809310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8051" y="517372"/>
            <a:ext cx="6588000" cy="669000"/>
          </a:xfrm>
        </p:spPr>
        <p:txBody>
          <a:bodyPr/>
          <a:lstStyle/>
          <a:p>
            <a:r>
              <a:rPr lang="fr-FR" dirty="0" err="1"/>
              <a:t>l.append</a:t>
            </a:r>
            <a:r>
              <a:rPr lang="fr-FR" dirty="0"/>
              <a:t>()</a:t>
            </a:r>
          </a:p>
        </p:txBody>
      </p:sp>
      <p:sp>
        <p:nvSpPr>
          <p:cNvPr id="4" name="Titre 3"/>
          <p:cNvSpPr>
            <a:spLocks noGrp="1"/>
          </p:cNvSpPr>
          <p:nvPr>
            <p:ph type="title" idx="3"/>
          </p:nvPr>
        </p:nvSpPr>
        <p:spPr>
          <a:xfrm>
            <a:off x="919894" y="1514031"/>
            <a:ext cx="7304314" cy="1086568"/>
          </a:xfrm>
        </p:spPr>
        <p:txBody>
          <a:bodyPr/>
          <a:lstStyle/>
          <a:p>
            <a:r>
              <a:rPr lang="fr-FR" b="0" dirty="0"/>
              <a:t>méthode ajoute un élément à la fin de la liste</a:t>
            </a:r>
            <a:endParaRPr lang="fr-FR" dirty="0"/>
          </a:p>
        </p:txBody>
      </p:sp>
      <p:pic>
        <p:nvPicPr>
          <p:cNvPr id="3" name="Picture 2"/>
          <p:cNvPicPr>
            <a:picLocks noChangeAspect="1"/>
          </p:cNvPicPr>
          <p:nvPr/>
        </p:nvPicPr>
        <p:blipFill>
          <a:blip r:embed="rId2"/>
          <a:stretch>
            <a:fillRect/>
          </a:stretch>
        </p:blipFill>
        <p:spPr>
          <a:xfrm>
            <a:off x="4496373" y="2928258"/>
            <a:ext cx="3911982" cy="1861953"/>
          </a:xfrm>
          <a:prstGeom prst="rect">
            <a:avLst/>
          </a:prstGeom>
        </p:spPr>
      </p:pic>
    </p:spTree>
    <p:extLst>
      <p:ext uri="{BB962C8B-B14F-4D97-AF65-F5344CB8AC3E}">
        <p14:creationId xmlns:p14="http://schemas.microsoft.com/office/powerpoint/2010/main" val="135321183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2318657" y="1643743"/>
            <a:ext cx="6063343" cy="1208314"/>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fr-FR" sz="5400" dirty="0" err="1"/>
              <a:t>Requests</a:t>
            </a:r>
            <a:endParaRP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132113"/>
            <a:ext cx="7551600" cy="2198915"/>
          </a:xfrm>
          <a:prstGeom prst="rect">
            <a:avLst/>
          </a:prstGeom>
          <a:solidFill>
            <a:schemeClr val="dk2"/>
          </a:solidFill>
          <a:ln>
            <a:noFill/>
          </a:ln>
        </p:spPr>
        <p:txBody>
          <a:bodyPr spcFirstLastPara="1" wrap="square" lIns="91425" tIns="91425" rIns="91425" bIns="91425" anchor="ctr" anchorCtr="0">
            <a:noAutofit/>
          </a:bodyPr>
          <a:lstStyle/>
          <a:p>
            <a:pPr lvl="0"/>
            <a:r>
              <a:rPr lang="fr-FR" sz="2000" b="1" dirty="0">
                <a:solidFill>
                  <a:schemeClr val="tx1"/>
                </a:solidFill>
                <a:latin typeface="Anaheim" panose="020B0604020202020204" charset="0"/>
              </a:rPr>
              <a:t>c’est une bibliothèque qui permet de télécharger facilement des fichiers à partir du site Web. La bibliothèque </a:t>
            </a:r>
            <a:r>
              <a:rPr lang="fr-FR" sz="2000" b="1" dirty="0" err="1">
                <a:solidFill>
                  <a:schemeClr val="tx1"/>
                </a:solidFill>
                <a:latin typeface="Anaheim" panose="020B0604020202020204" charset="0"/>
              </a:rPr>
              <a:t>requests</a:t>
            </a:r>
            <a:r>
              <a:rPr lang="fr-FR" sz="2000" b="1" dirty="0">
                <a:solidFill>
                  <a:schemeClr val="tx1"/>
                </a:solidFill>
                <a:latin typeface="Anaheim" panose="020B0604020202020204" charset="0"/>
              </a:rPr>
              <a:t> n'est pas fourni avec Python, vous devrez d'abord l'installer à partir de la ligne de commande:</a:t>
            </a:r>
            <a:endParaRPr sz="2000" b="1" dirty="0">
              <a:solidFill>
                <a:schemeClr val="tx1"/>
              </a:solidFill>
              <a:latin typeface="Anaheim" panose="020B0604020202020204" charset="0"/>
            </a:endParaRPr>
          </a:p>
        </p:txBody>
      </p:sp>
      <p:sp>
        <p:nvSpPr>
          <p:cNvPr id="513" name="Google Shape;513;p39"/>
          <p:cNvSpPr/>
          <p:nvPr/>
        </p:nvSpPr>
        <p:spPr>
          <a:xfrm>
            <a:off x="2885700" y="3538217"/>
            <a:ext cx="6258300" cy="8051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b="1" dirty="0">
                <a:solidFill>
                  <a:schemeClr val="bg1"/>
                </a:solidFill>
                <a:latin typeface="Anaheim" panose="020B0604020202020204" charset="0"/>
              </a:rPr>
              <a:t>&gt;&gt; </a:t>
            </a:r>
            <a:r>
              <a:rPr lang="fr-FR" sz="2000" b="1" dirty="0" err="1">
                <a:solidFill>
                  <a:schemeClr val="bg1"/>
                </a:solidFill>
                <a:latin typeface="Anaheim" panose="020B0604020202020204" charset="0"/>
              </a:rPr>
              <a:t>pip</a:t>
            </a:r>
            <a:r>
              <a:rPr lang="fr-FR" sz="2000" b="1" dirty="0">
                <a:solidFill>
                  <a:schemeClr val="bg1"/>
                </a:solidFill>
                <a:latin typeface="Anaheim" panose="020B0604020202020204" charset="0"/>
              </a:rPr>
              <a:t> </a:t>
            </a:r>
            <a:r>
              <a:rPr lang="fr-FR" sz="2000" b="1" dirty="0" err="1">
                <a:solidFill>
                  <a:schemeClr val="bg1"/>
                </a:solidFill>
                <a:latin typeface="Anaheim" panose="020B0604020202020204" charset="0"/>
              </a:rPr>
              <a:t>intall</a:t>
            </a:r>
            <a:r>
              <a:rPr lang="fr-FR" sz="2000" b="1" dirty="0">
                <a:solidFill>
                  <a:schemeClr val="bg1"/>
                </a:solidFill>
                <a:latin typeface="Anaheim" panose="020B0604020202020204" charset="0"/>
              </a:rPr>
              <a:t> </a:t>
            </a:r>
            <a:r>
              <a:rPr lang="fr-FR" sz="2000" b="1" dirty="0" err="1">
                <a:solidFill>
                  <a:schemeClr val="bg1"/>
                </a:solidFill>
                <a:latin typeface="Anaheim" panose="020B0604020202020204" charset="0"/>
              </a:rPr>
              <a:t>requests</a:t>
            </a:r>
            <a:endParaRPr sz="2000" b="1" dirty="0">
              <a:solidFill>
                <a:schemeClr val="bg1"/>
              </a:solidFill>
              <a:latin typeface="Anaheim" panose="020B0604020202020204" charset="0"/>
            </a:endParaRP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6"/>
            <a:ext cx="7772501" cy="824604"/>
          </a:xfrm>
          <a:prstGeom prst="rect">
            <a:avLst/>
          </a:prstGeom>
        </p:spPr>
        <p:txBody>
          <a:bodyPr spcFirstLastPara="1" wrap="square" lIns="91425" tIns="91425" rIns="91425" bIns="91425" anchor="t" anchorCtr="0">
            <a:noAutofit/>
          </a:bodyPr>
          <a:lstStyle/>
          <a:p>
            <a:pPr marL="0" lvl="0" indent="0">
              <a:buNone/>
            </a:pPr>
            <a:r>
              <a:rPr lang="fr-FR" sz="2000" dirty="0"/>
              <a:t>renvoie un objet qui contient des paramètres tels que le contenu html, les cookies, les en-têtes, etc.</a:t>
            </a:r>
            <a:endParaRPr sz="2000"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419311" y="939725"/>
            <a:ext cx="3561300" cy="669000"/>
          </a:xfrm>
          <a:prstGeom prst="rect">
            <a:avLst/>
          </a:prstGeom>
        </p:spPr>
        <p:txBody>
          <a:bodyPr spcFirstLastPara="1" wrap="square" lIns="91425" tIns="91425" rIns="91425" bIns="91425" anchor="t" anchorCtr="0">
            <a:noAutofit/>
          </a:bodyPr>
          <a:lstStyle/>
          <a:p>
            <a:pPr lvl="0"/>
            <a:r>
              <a:rPr lang="fr-FR" b="0" dirty="0" err="1"/>
              <a:t>requests.get</a:t>
            </a:r>
            <a:r>
              <a:rPr lang="fr-FR" b="0" dirty="0"/>
              <a:t>()</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589" y="2623457"/>
            <a:ext cx="4397667" cy="2128157"/>
          </a:xfrm>
          <a:prstGeom prst="rect">
            <a:avLst/>
          </a:prstGeom>
        </p:spPr>
      </p:pic>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5"/>
            <a:ext cx="7772501" cy="1760775"/>
          </a:xfrm>
          <a:prstGeom prst="rect">
            <a:avLst/>
          </a:prstGeom>
        </p:spPr>
        <p:txBody>
          <a:bodyPr spcFirstLastPara="1" wrap="square" lIns="91425" tIns="91425" rIns="91425" bIns="91425" anchor="t" anchorCtr="0">
            <a:noAutofit/>
          </a:bodyPr>
          <a:lstStyle/>
          <a:p>
            <a:pPr marL="0" indent="0">
              <a:buNone/>
            </a:pPr>
            <a:r>
              <a:rPr lang="fr-FR" sz="1800" dirty="0"/>
              <a:t>est un bon moyen de s'assurer qu'un programme s'arrête si un mauvais téléchargement se produit. </a:t>
            </a:r>
            <a:r>
              <a:rPr lang="fr-FR" sz="1800" dirty="0" err="1"/>
              <a:t>càd</a:t>
            </a:r>
            <a:r>
              <a:rPr lang="fr-FR" sz="1800" dirty="0"/>
              <a:t> il renvoie un objet </a:t>
            </a:r>
            <a:r>
              <a:rPr lang="fr-FR" sz="1800" dirty="0" err="1"/>
              <a:t>HTTPError</a:t>
            </a:r>
            <a:r>
              <a:rPr lang="fr-FR" sz="1800" dirty="0"/>
              <a:t> si une erreur s’est produite au cours du processus. Il est utilisé pour déboguer le module de requêtes et fait partie intégrante des requêtes Python</a:t>
            </a:r>
          </a:p>
          <a:p>
            <a:pPr marL="0" lvl="0" indent="0">
              <a:buNone/>
            </a:pPr>
            <a:endParaRPr sz="1800" dirty="0"/>
          </a:p>
        </p:txBody>
      </p:sp>
      <p:sp>
        <p:nvSpPr>
          <p:cNvPr id="362" name="Google Shape;362;p30"/>
          <p:cNvSpPr txBox="1">
            <a:spLocks noGrp="1"/>
          </p:cNvSpPr>
          <p:nvPr>
            <p:ph type="title"/>
          </p:nvPr>
        </p:nvSpPr>
        <p:spPr>
          <a:xfrm>
            <a:off x="419311" y="939725"/>
            <a:ext cx="4740518" cy="669000"/>
          </a:xfrm>
          <a:prstGeom prst="rect">
            <a:avLst/>
          </a:prstGeom>
        </p:spPr>
        <p:txBody>
          <a:bodyPr spcFirstLastPara="1" wrap="square" lIns="91425" tIns="91425" rIns="91425" bIns="91425" anchor="t" anchorCtr="0">
            <a:noAutofit/>
          </a:bodyPr>
          <a:lstStyle/>
          <a:p>
            <a:pPr lvl="0"/>
            <a:r>
              <a:rPr lang="fr-FR" b="0" dirty="0" err="1"/>
              <a:t>raise_for_status</a:t>
            </a:r>
            <a:r>
              <a:rPr lang="fr-FR" b="0" dirty="0"/>
              <a:t>()</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38652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5"/>
            <a:ext cx="7772501" cy="1760775"/>
          </a:xfrm>
          <a:prstGeom prst="rect">
            <a:avLst/>
          </a:prstGeom>
        </p:spPr>
        <p:txBody>
          <a:bodyPr spcFirstLastPara="1" wrap="square" lIns="91425" tIns="91425" rIns="91425" bIns="91425" anchor="t" anchorCtr="0">
            <a:noAutofit/>
          </a:bodyPr>
          <a:lstStyle/>
          <a:p>
            <a:pPr marL="0" indent="0">
              <a:buNone/>
            </a:pPr>
            <a:r>
              <a:rPr lang="fr-FR" sz="1800" dirty="0"/>
              <a:t>renvoie un nombre qui indique le code statut HTTP (200 est OK, 404 est introuvable)</a:t>
            </a:r>
          </a:p>
          <a:p>
            <a:pPr marL="0" lvl="0" indent="0">
              <a:buNone/>
            </a:pPr>
            <a:endParaRPr sz="1800" dirty="0"/>
          </a:p>
        </p:txBody>
      </p:sp>
      <p:sp>
        <p:nvSpPr>
          <p:cNvPr id="362" name="Google Shape;362;p30"/>
          <p:cNvSpPr txBox="1">
            <a:spLocks noGrp="1"/>
          </p:cNvSpPr>
          <p:nvPr>
            <p:ph type="title"/>
          </p:nvPr>
        </p:nvSpPr>
        <p:spPr>
          <a:xfrm>
            <a:off x="419311" y="939725"/>
            <a:ext cx="4740518" cy="669000"/>
          </a:xfrm>
          <a:prstGeom prst="rect">
            <a:avLst/>
          </a:prstGeom>
        </p:spPr>
        <p:txBody>
          <a:bodyPr spcFirstLastPara="1" wrap="square" lIns="91425" tIns="91425" rIns="91425" bIns="91425" anchor="t" anchorCtr="0">
            <a:noAutofit/>
          </a:bodyPr>
          <a:lstStyle/>
          <a:p>
            <a:pPr lvl="0"/>
            <a:r>
              <a:rPr lang="fr-FR" b="0" dirty="0" err="1"/>
              <a:t>res.status_code</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454054"/>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2046515" y="1643743"/>
            <a:ext cx="6335486" cy="1208314"/>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fr-FR" sz="5400" dirty="0" err="1"/>
              <a:t>Beautiful</a:t>
            </a:r>
            <a:r>
              <a:rPr lang="fr-FR" sz="5400" dirty="0"/>
              <a:t> </a:t>
            </a:r>
            <a:r>
              <a:rPr lang="fr-FR" sz="5400" dirty="0" err="1"/>
              <a:t>soup</a:t>
            </a:r>
            <a:endParaRPr sz="2400" dirty="0"/>
          </a:p>
        </p:txBody>
      </p:sp>
    </p:spTree>
    <p:extLst>
      <p:ext uri="{BB962C8B-B14F-4D97-AF65-F5344CB8AC3E}">
        <p14:creationId xmlns:p14="http://schemas.microsoft.com/office/powerpoint/2010/main" val="85695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132113"/>
            <a:ext cx="7551600" cy="2198915"/>
          </a:xfrm>
          <a:prstGeom prst="rect">
            <a:avLst/>
          </a:prstGeom>
          <a:solidFill>
            <a:schemeClr val="dk2"/>
          </a:solidFill>
          <a:ln>
            <a:noFill/>
          </a:ln>
        </p:spPr>
        <p:txBody>
          <a:bodyPr spcFirstLastPara="1" wrap="square" lIns="91425" tIns="91425" rIns="91425" bIns="91425" anchor="ctr" anchorCtr="0">
            <a:noAutofit/>
          </a:bodyPr>
          <a:lstStyle/>
          <a:p>
            <a:pPr lvl="0"/>
            <a:r>
              <a:rPr lang="fr-FR" sz="2000" b="1" dirty="0">
                <a:solidFill>
                  <a:schemeClr val="tx1"/>
                </a:solidFill>
                <a:latin typeface="Anaheim" panose="020B0604020202020204" charset="0"/>
              </a:rPr>
              <a:t>est une bibliothèque qui permet d'extraire des informations d'une page HTML . Le nom du module </a:t>
            </a:r>
            <a:r>
              <a:rPr lang="fr-FR" sz="2000" b="1" dirty="0" err="1">
                <a:solidFill>
                  <a:schemeClr val="tx1"/>
                </a:solidFill>
                <a:latin typeface="Anaheim" panose="020B0604020202020204" charset="0"/>
              </a:rPr>
              <a:t>BeautifulSoup</a:t>
            </a:r>
            <a:r>
              <a:rPr lang="fr-FR" sz="2000" b="1" dirty="0">
                <a:solidFill>
                  <a:schemeClr val="tx1"/>
                </a:solidFill>
                <a:latin typeface="Anaheim" panose="020B0604020202020204" charset="0"/>
              </a:rPr>
              <a:t> est bs4 (pour </a:t>
            </a:r>
            <a:r>
              <a:rPr lang="fr-FR" sz="2000" b="1" dirty="0" err="1">
                <a:solidFill>
                  <a:schemeClr val="tx1"/>
                </a:solidFill>
                <a:latin typeface="Anaheim" panose="020B0604020202020204" charset="0"/>
              </a:rPr>
              <a:t>Beautiful</a:t>
            </a:r>
            <a:r>
              <a:rPr lang="fr-FR" sz="2000" b="1" dirty="0">
                <a:solidFill>
                  <a:schemeClr val="tx1"/>
                </a:solidFill>
                <a:latin typeface="Anaheim" panose="020B0604020202020204" charset="0"/>
              </a:rPr>
              <a:t> </a:t>
            </a:r>
            <a:r>
              <a:rPr lang="fr-FR" sz="2000" b="1" dirty="0" err="1">
                <a:solidFill>
                  <a:schemeClr val="tx1"/>
                </a:solidFill>
                <a:latin typeface="Anaheim" panose="020B0604020202020204" charset="0"/>
              </a:rPr>
              <a:t>Soup</a:t>
            </a:r>
            <a:r>
              <a:rPr lang="fr-FR" sz="2000" b="1" dirty="0">
                <a:solidFill>
                  <a:schemeClr val="tx1"/>
                </a:solidFill>
                <a:latin typeface="Anaheim" panose="020B0604020202020204" charset="0"/>
              </a:rPr>
              <a:t>, version 4). Pour l'installer, vous devrez d'abord l'installer à partir de la ligne de commande:</a:t>
            </a:r>
            <a:endParaRPr sz="2000" b="1" dirty="0">
              <a:solidFill>
                <a:schemeClr val="tx1"/>
              </a:solidFill>
              <a:latin typeface="Anaheim" panose="020B0604020202020204" charset="0"/>
            </a:endParaRPr>
          </a:p>
        </p:txBody>
      </p:sp>
      <p:sp>
        <p:nvSpPr>
          <p:cNvPr id="513" name="Google Shape;513;p39"/>
          <p:cNvSpPr/>
          <p:nvPr/>
        </p:nvSpPr>
        <p:spPr>
          <a:xfrm>
            <a:off x="2885700" y="3538217"/>
            <a:ext cx="6258300" cy="80518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b="1" dirty="0">
                <a:solidFill>
                  <a:schemeClr val="bg1"/>
                </a:solidFill>
                <a:latin typeface="Anaheim" panose="020B0604020202020204" charset="0"/>
              </a:rPr>
              <a:t>&gt;&gt; </a:t>
            </a:r>
            <a:r>
              <a:rPr lang="fr-FR" sz="2000" b="1" dirty="0" err="1">
                <a:solidFill>
                  <a:schemeClr val="bg1"/>
                </a:solidFill>
                <a:latin typeface="Anaheim" panose="020B0604020202020204" charset="0"/>
              </a:rPr>
              <a:t>pip</a:t>
            </a:r>
            <a:r>
              <a:rPr lang="fr-FR" sz="2000" b="1" dirty="0">
                <a:solidFill>
                  <a:schemeClr val="bg1"/>
                </a:solidFill>
                <a:latin typeface="Anaheim" panose="020B0604020202020204" charset="0"/>
              </a:rPr>
              <a:t> </a:t>
            </a:r>
            <a:r>
              <a:rPr lang="fr-FR" sz="2000" b="1" dirty="0" err="1">
                <a:solidFill>
                  <a:schemeClr val="bg1"/>
                </a:solidFill>
                <a:latin typeface="Anaheim" panose="020B0604020202020204" charset="0"/>
              </a:rPr>
              <a:t>intall</a:t>
            </a:r>
            <a:r>
              <a:rPr lang="fr-FR" sz="2000" b="1" dirty="0">
                <a:solidFill>
                  <a:schemeClr val="bg1"/>
                </a:solidFill>
                <a:latin typeface="Anaheim" panose="020B0604020202020204" charset="0"/>
              </a:rPr>
              <a:t> bs4</a:t>
            </a:r>
            <a:endParaRPr sz="2000" b="1" dirty="0">
              <a:solidFill>
                <a:schemeClr val="bg1"/>
              </a:solidFill>
              <a:latin typeface="Anaheim" panose="020B0604020202020204" charset="0"/>
            </a:endParaRPr>
          </a:p>
        </p:txBody>
      </p:sp>
    </p:spTree>
    <p:extLst>
      <p:ext uri="{BB962C8B-B14F-4D97-AF65-F5344CB8AC3E}">
        <p14:creationId xmlns:p14="http://schemas.microsoft.com/office/powerpoint/2010/main" val="12225086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Motivation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Code python</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Fonctions</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Conclusion</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70113" y="939725"/>
            <a:ext cx="8577943" cy="669000"/>
          </a:xfrm>
          <a:prstGeom prst="rect">
            <a:avLst/>
          </a:prstGeom>
        </p:spPr>
        <p:txBody>
          <a:bodyPr spcFirstLastPara="1" wrap="square" lIns="91425" tIns="91425" rIns="91425" bIns="91425" anchor="t" anchorCtr="0">
            <a:noAutofit/>
          </a:bodyPr>
          <a:lstStyle/>
          <a:p>
            <a:r>
              <a:rPr lang="fr-FR" sz="2800" b="0" dirty="0" err="1"/>
              <a:t>BeautifulSoup</a:t>
            </a:r>
            <a:r>
              <a:rPr lang="fr-FR" sz="2800" b="0" dirty="0"/>
              <a:t>(r.</a:t>
            </a:r>
            <a:r>
              <a:rPr lang="fr-FR" sz="2800" b="0" dirty="0" err="1"/>
              <a:t>text</a:t>
            </a:r>
            <a:r>
              <a:rPr lang="fr-FR" sz="2800" b="0" dirty="0"/>
              <a:t>,'</a:t>
            </a:r>
            <a:r>
              <a:rPr lang="fr-FR" sz="2800" b="0" dirty="0" err="1"/>
              <a:t>html.parser</a:t>
            </a:r>
            <a:r>
              <a:rPr lang="fr-FR" sz="2800" b="0" dirty="0"/>
              <a:t>')</a:t>
            </a:r>
            <a:r>
              <a:rPr lang="fr-FR" b="0" dirty="0"/>
              <a:t/>
            </a:r>
            <a:br>
              <a:rPr lang="fr-FR" b="0" dirty="0"/>
            </a:b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p:cNvSpPr txBox="1"/>
          <p:nvPr/>
        </p:nvSpPr>
        <p:spPr>
          <a:xfrm>
            <a:off x="496680" y="1788671"/>
            <a:ext cx="7837714" cy="1200329"/>
          </a:xfrm>
          <a:prstGeom prst="rect">
            <a:avLst/>
          </a:prstGeom>
          <a:noFill/>
        </p:spPr>
        <p:txBody>
          <a:bodyPr wrap="square" rtlCol="0">
            <a:spAutoFit/>
          </a:bodyPr>
          <a:lstStyle/>
          <a:p>
            <a:r>
              <a:rPr lang="fr-FR" sz="1800" b="1" dirty="0" err="1">
                <a:solidFill>
                  <a:schemeClr val="bg1"/>
                </a:solidFill>
                <a:latin typeface="Anaheim" panose="020B0604020202020204" charset="0"/>
              </a:rPr>
              <a:t>Beautiful</a:t>
            </a:r>
            <a:r>
              <a:rPr lang="fr-FR" sz="1800" b="1" dirty="0">
                <a:solidFill>
                  <a:schemeClr val="bg1"/>
                </a:solidFill>
                <a:latin typeface="Anaheim" panose="020B0604020202020204" charset="0"/>
              </a:rPr>
              <a:t> </a:t>
            </a:r>
            <a:r>
              <a:rPr lang="fr-FR" sz="1800" b="1" dirty="0" err="1">
                <a:solidFill>
                  <a:schemeClr val="bg1"/>
                </a:solidFill>
                <a:latin typeface="Anaheim" panose="020B0604020202020204" charset="0"/>
              </a:rPr>
              <a:t>Soup</a:t>
            </a:r>
            <a:r>
              <a:rPr lang="fr-FR" sz="1800" b="1" dirty="0">
                <a:solidFill>
                  <a:schemeClr val="bg1"/>
                </a:solidFill>
                <a:latin typeface="Anaheim" panose="020B0604020202020204" charset="0"/>
              </a:rPr>
              <a:t> crée un arbre d'analyse à partir du document HTML, En utilisant la page Web précédemment récupérée, nous allons créer un objet </a:t>
            </a:r>
            <a:r>
              <a:rPr lang="fr-FR" sz="1800" b="1" dirty="0" err="1">
                <a:solidFill>
                  <a:schemeClr val="bg1"/>
                </a:solidFill>
                <a:latin typeface="Anaheim" panose="020B0604020202020204" charset="0"/>
              </a:rPr>
              <a:t>Beautiful</a:t>
            </a:r>
            <a:r>
              <a:rPr lang="fr-FR" sz="1800" b="1" dirty="0">
                <a:solidFill>
                  <a:schemeClr val="bg1"/>
                </a:solidFill>
                <a:latin typeface="Anaheim" panose="020B0604020202020204" charset="0"/>
              </a:rPr>
              <a:t> </a:t>
            </a:r>
            <a:r>
              <a:rPr lang="fr-FR" sz="1800" b="1" dirty="0" err="1">
                <a:solidFill>
                  <a:schemeClr val="bg1"/>
                </a:solidFill>
                <a:latin typeface="Anaheim" panose="020B0604020202020204" charset="0"/>
              </a:rPr>
              <a:t>Soup</a:t>
            </a:r>
            <a:r>
              <a:rPr lang="fr-FR" sz="1800" b="1" dirty="0">
                <a:solidFill>
                  <a:schemeClr val="bg1"/>
                </a:solidFill>
                <a:latin typeface="Anaheim" panose="020B0604020202020204" charset="0"/>
              </a:rPr>
              <a:t> Pour la page HTML, nous pouvons utiliser l’</a:t>
            </a:r>
            <a:r>
              <a:rPr lang="fr-FR" sz="1800" b="1" dirty="0" err="1">
                <a:solidFill>
                  <a:schemeClr val="bg1"/>
                </a:solidFill>
                <a:latin typeface="Anaheim" panose="020B0604020202020204" charset="0"/>
              </a:rPr>
              <a:t>analiseur</a:t>
            </a:r>
            <a:r>
              <a:rPr lang="fr-FR" sz="1800" b="1" dirty="0">
                <a:solidFill>
                  <a:schemeClr val="bg1"/>
                </a:solidFill>
                <a:latin typeface="Anaheim" panose="020B0604020202020204" charset="0"/>
              </a:rPr>
              <a:t> </a:t>
            </a:r>
            <a:r>
              <a:rPr lang="fr-FR" sz="1800" b="1" dirty="0" err="1">
                <a:solidFill>
                  <a:schemeClr val="bg1"/>
                </a:solidFill>
                <a:latin typeface="Anaheim" panose="020B0604020202020204" charset="0"/>
              </a:rPr>
              <a:t>html.parser</a:t>
            </a:r>
            <a:r>
              <a:rPr lang="fr-FR" sz="1800" b="1" dirty="0">
                <a:solidFill>
                  <a:schemeClr val="bg1"/>
                </a:solidFill>
                <a:latin typeface="Anaheim" panose="020B0604020202020204" charset="0"/>
              </a:rPr>
              <a:t>. L'objet représente la page HTML sous la forme d'une structure de données imbriquée</a:t>
            </a:r>
            <a:r>
              <a:rPr lang="fr-FR" sz="1800" b="1" dirty="0" smtClean="0">
                <a:solidFill>
                  <a:schemeClr val="bg1"/>
                </a:solidFill>
                <a:latin typeface="Anaheim" panose="020B0604020202020204" charset="0"/>
              </a:rPr>
              <a:t>.</a:t>
            </a:r>
            <a:endParaRPr lang="fr-FR" sz="1800" b="1" dirty="0">
              <a:solidFill>
                <a:schemeClr val="bg1"/>
              </a:solidFill>
              <a:latin typeface="Anaheim" panose="020B0604020202020204"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989000"/>
            <a:ext cx="4621666" cy="2051086"/>
          </a:xfrm>
          <a:prstGeom prst="rect">
            <a:avLst/>
          </a:prstGeom>
        </p:spPr>
      </p:pic>
    </p:spTree>
    <p:extLst>
      <p:ext uri="{BB962C8B-B14F-4D97-AF65-F5344CB8AC3E}">
        <p14:creationId xmlns:p14="http://schemas.microsoft.com/office/powerpoint/2010/main" val="1922824084"/>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489857" y="939725"/>
            <a:ext cx="8458200" cy="669000"/>
          </a:xfrm>
          <a:prstGeom prst="rect">
            <a:avLst/>
          </a:prstGeom>
        </p:spPr>
        <p:txBody>
          <a:bodyPr spcFirstLastPara="1" wrap="square" lIns="91425" tIns="91425" rIns="91425" bIns="91425" anchor="t" anchorCtr="0">
            <a:noAutofit/>
          </a:bodyPr>
          <a:lstStyle/>
          <a:p>
            <a:r>
              <a:rPr lang="fr-FR" b="0" dirty="0" err="1"/>
              <a:t>Soup.find_all</a:t>
            </a:r>
            <a:r>
              <a:rPr lang="fr-FR" b="0" dirty="0"/>
              <a:t>()</a:t>
            </a:r>
            <a:br>
              <a:rPr lang="fr-FR" b="0" dirty="0"/>
            </a:b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p:cNvSpPr txBox="1"/>
          <p:nvPr/>
        </p:nvSpPr>
        <p:spPr>
          <a:xfrm>
            <a:off x="873579" y="2041901"/>
            <a:ext cx="6651172" cy="646331"/>
          </a:xfrm>
          <a:prstGeom prst="rect">
            <a:avLst/>
          </a:prstGeom>
          <a:noFill/>
        </p:spPr>
        <p:txBody>
          <a:bodyPr wrap="square" rtlCol="0">
            <a:spAutoFit/>
          </a:bodyPr>
          <a:lstStyle/>
          <a:p>
            <a:r>
              <a:rPr lang="fr-FR" sz="1800" b="1" dirty="0">
                <a:solidFill>
                  <a:schemeClr val="bg1"/>
                </a:solidFill>
                <a:latin typeface="Anaheim" panose="020B0604020202020204" charset="0"/>
              </a:rPr>
              <a:t>méthode prend une balise HTML comme argument de chaîne et renvoie la liste des éléments qui correspondent à la balise </a:t>
            </a:r>
            <a:r>
              <a:rPr lang="fr-FR" sz="1800" b="1" dirty="0" smtClean="0">
                <a:solidFill>
                  <a:schemeClr val="bg1"/>
                </a:solidFill>
                <a:latin typeface="Anaheim" panose="020B0604020202020204" charset="0"/>
              </a:rPr>
              <a:t>fournie</a:t>
            </a:r>
            <a:endParaRPr lang="fr-FR" sz="1800" b="1" dirty="0">
              <a:solidFill>
                <a:schemeClr val="bg1"/>
              </a:solidFill>
              <a:latin typeface="Anaheim" panose="020B0604020202020204"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352" y="3121409"/>
            <a:ext cx="3690734" cy="1532281"/>
          </a:xfrm>
          <a:prstGeom prst="rect">
            <a:avLst/>
          </a:prstGeom>
        </p:spPr>
      </p:pic>
    </p:spTree>
    <p:extLst>
      <p:ext uri="{BB962C8B-B14F-4D97-AF65-F5344CB8AC3E}">
        <p14:creationId xmlns:p14="http://schemas.microsoft.com/office/powerpoint/2010/main" val="311945716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561893" y="1798854"/>
            <a:ext cx="7772501" cy="1760775"/>
          </a:xfrm>
          <a:prstGeom prst="rect">
            <a:avLst/>
          </a:prstGeom>
        </p:spPr>
        <p:txBody>
          <a:bodyPr spcFirstLastPara="1" wrap="square" lIns="91425" tIns="91425" rIns="91425" bIns="91425" anchor="t" anchorCtr="0">
            <a:noAutofit/>
          </a:bodyPr>
          <a:lstStyle/>
          <a:p>
            <a:pPr marL="0" indent="0">
              <a:buNone/>
            </a:pPr>
            <a:r>
              <a:rPr lang="fr-FR" sz="1800" b="1" dirty="0" smtClean="0">
                <a:solidFill>
                  <a:schemeClr val="bg1"/>
                </a:solidFill>
                <a:latin typeface="Anaheim" panose="020B0604020202020204" charset="0"/>
              </a:rPr>
              <a:t>L'instruction </a:t>
            </a:r>
            <a:r>
              <a:rPr lang="fr-FR" sz="1800" b="1" dirty="0" err="1" smtClean="0">
                <a:solidFill>
                  <a:schemeClr val="bg1"/>
                </a:solidFill>
                <a:latin typeface="Anaheim" panose="020B0604020202020204" charset="0"/>
              </a:rPr>
              <a:t>Try</a:t>
            </a:r>
            <a:r>
              <a:rPr lang="fr-FR" sz="1800" b="1" dirty="0" smtClean="0">
                <a:solidFill>
                  <a:schemeClr val="bg1"/>
                </a:solidFill>
                <a:latin typeface="Anaheim" panose="020B0604020202020204" charset="0"/>
              </a:rPr>
              <a:t> </a:t>
            </a:r>
            <a:r>
              <a:rPr lang="fr-FR" sz="1800" b="1" dirty="0">
                <a:solidFill>
                  <a:schemeClr val="bg1"/>
                </a:solidFill>
                <a:latin typeface="Anaheim" panose="020B0604020202020204" charset="0"/>
              </a:rPr>
              <a:t>and </a:t>
            </a:r>
            <a:r>
              <a:rPr lang="fr-FR" sz="1800" b="1" dirty="0" err="1">
                <a:solidFill>
                  <a:schemeClr val="bg1"/>
                </a:solidFill>
                <a:latin typeface="Anaheim" panose="020B0604020202020204" charset="0"/>
              </a:rPr>
              <a:t>Except</a:t>
            </a:r>
            <a:r>
              <a:rPr lang="fr-FR" sz="1800" b="1" dirty="0">
                <a:solidFill>
                  <a:schemeClr val="bg1"/>
                </a:solidFill>
                <a:latin typeface="Anaheim" panose="020B0604020202020204" charset="0"/>
              </a:rPr>
              <a:t> est utilisée pour gérer ces erreurs dans notre code en Python. Le bloc </a:t>
            </a:r>
            <a:r>
              <a:rPr lang="fr-FR" sz="1800" b="1" dirty="0" err="1">
                <a:solidFill>
                  <a:schemeClr val="bg1"/>
                </a:solidFill>
                <a:latin typeface="Anaheim" panose="020B0604020202020204" charset="0"/>
              </a:rPr>
              <a:t>try</a:t>
            </a:r>
            <a:r>
              <a:rPr lang="fr-FR" sz="1800" b="1" dirty="0">
                <a:solidFill>
                  <a:schemeClr val="bg1"/>
                </a:solidFill>
                <a:latin typeface="Anaheim" panose="020B0604020202020204" charset="0"/>
              </a:rPr>
              <a:t> est utilisé pour rechercher des erreurs dans le code, c'est-à-dire que le code à l'intérieur du bloc </a:t>
            </a:r>
            <a:r>
              <a:rPr lang="fr-FR" sz="1800" b="1" dirty="0" err="1">
                <a:solidFill>
                  <a:schemeClr val="bg1"/>
                </a:solidFill>
                <a:latin typeface="Anaheim" panose="020B0604020202020204" charset="0"/>
              </a:rPr>
              <a:t>try</a:t>
            </a:r>
            <a:r>
              <a:rPr lang="fr-FR" sz="1800" b="1" dirty="0">
                <a:solidFill>
                  <a:schemeClr val="bg1"/>
                </a:solidFill>
                <a:latin typeface="Anaheim" panose="020B0604020202020204" charset="0"/>
              </a:rPr>
              <a:t> s'exécutera lorsqu'il n'y aura pas d'erreur dans le programme. Alors que le code à l'intérieur du bloc </a:t>
            </a:r>
            <a:r>
              <a:rPr lang="fr-FR" sz="1800" b="1" dirty="0" err="1">
                <a:solidFill>
                  <a:schemeClr val="bg1"/>
                </a:solidFill>
                <a:latin typeface="Anaheim" panose="020B0604020202020204" charset="0"/>
              </a:rPr>
              <a:t>except</a:t>
            </a:r>
            <a:r>
              <a:rPr lang="fr-FR" sz="1800" b="1" dirty="0">
                <a:solidFill>
                  <a:schemeClr val="bg1"/>
                </a:solidFill>
                <a:latin typeface="Anaheim" panose="020B0604020202020204" charset="0"/>
              </a:rPr>
              <a:t> s'exécutera chaque fois que le programme rencontrera une erreur dans le bloc </a:t>
            </a:r>
            <a:r>
              <a:rPr lang="fr-FR" sz="1800" b="1" dirty="0" err="1">
                <a:solidFill>
                  <a:schemeClr val="bg1"/>
                </a:solidFill>
                <a:latin typeface="Anaheim" panose="020B0604020202020204" charset="0"/>
              </a:rPr>
              <a:t>try</a:t>
            </a:r>
            <a:r>
              <a:rPr lang="fr-FR" sz="1800" b="1" dirty="0">
                <a:solidFill>
                  <a:schemeClr val="bg1"/>
                </a:solidFill>
                <a:latin typeface="Anaheim" panose="020B0604020202020204" charset="0"/>
              </a:rPr>
              <a:t> précédent.</a:t>
            </a:r>
            <a:endParaRPr lang="fr-FR" sz="1800" dirty="0"/>
          </a:p>
        </p:txBody>
      </p:sp>
      <p:sp>
        <p:nvSpPr>
          <p:cNvPr id="362" name="Google Shape;362;p30"/>
          <p:cNvSpPr txBox="1">
            <a:spLocks noGrp="1"/>
          </p:cNvSpPr>
          <p:nvPr>
            <p:ph type="title"/>
          </p:nvPr>
        </p:nvSpPr>
        <p:spPr>
          <a:xfrm>
            <a:off x="424543" y="939725"/>
            <a:ext cx="3058886" cy="669000"/>
          </a:xfrm>
          <a:prstGeom prst="rect">
            <a:avLst/>
          </a:prstGeom>
        </p:spPr>
        <p:txBody>
          <a:bodyPr spcFirstLastPara="1" wrap="square" lIns="91425" tIns="91425" rIns="91425" bIns="91425" anchor="t" anchorCtr="0">
            <a:noAutofit/>
          </a:bodyPr>
          <a:lstStyle/>
          <a:p>
            <a:pPr lvl="0"/>
            <a:r>
              <a:rPr lang="fr-FR" b="0" dirty="0" err="1"/>
              <a:t>try</a:t>
            </a:r>
            <a:r>
              <a:rPr lang="fr-FR" b="0" dirty="0"/>
              <a:t>…</a:t>
            </a:r>
            <a:r>
              <a:rPr lang="fr-FR" b="0" dirty="0" err="1"/>
              <a:t>except</a:t>
            </a:r>
            <a:r>
              <a:rPr lang="fr-FR" b="0" dirty="0"/>
              <a:t> :</a:t>
            </a:r>
            <a:endParaRPr dirty="0">
              <a:solidFill>
                <a:schemeClr val="dk2"/>
              </a:solidFill>
            </a:endParaRPr>
          </a:p>
        </p:txBody>
      </p:sp>
      <p:sp>
        <p:nvSpPr>
          <p:cNvPr id="363" name="Google Shape;363;p30"/>
          <p:cNvSpPr/>
          <p:nvPr/>
        </p:nvSpPr>
        <p:spPr>
          <a:xfrm>
            <a:off x="4125686" y="3920208"/>
            <a:ext cx="5018351" cy="238136"/>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442" y="3425490"/>
            <a:ext cx="2934109" cy="1552792"/>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002" y="3342881"/>
            <a:ext cx="2329886" cy="1635401"/>
          </a:xfrm>
          <a:prstGeom prst="rect">
            <a:avLst/>
          </a:prstGeom>
        </p:spPr>
      </p:pic>
    </p:spTree>
    <p:extLst>
      <p:ext uri="{BB962C8B-B14F-4D97-AF65-F5344CB8AC3E}">
        <p14:creationId xmlns:p14="http://schemas.microsoft.com/office/powerpoint/2010/main" val="399846048"/>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Code Python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25191391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72"/>
            <a:ext cx="9144000" cy="5136356"/>
          </a:xfrm>
          <a:prstGeom prst="rect">
            <a:avLst/>
          </a:prstGeom>
        </p:spPr>
      </p:pic>
    </p:spTree>
    <p:extLst>
      <p:ext uri="{BB962C8B-B14F-4D97-AF65-F5344CB8AC3E}">
        <p14:creationId xmlns:p14="http://schemas.microsoft.com/office/powerpoint/2010/main" val="1943146431"/>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72"/>
            <a:ext cx="9144000" cy="5136356"/>
          </a:xfrm>
          <a:prstGeom prst="rect">
            <a:avLst/>
          </a:prstGeom>
        </p:spPr>
      </p:pic>
    </p:spTree>
    <p:extLst>
      <p:ext uri="{BB962C8B-B14F-4D97-AF65-F5344CB8AC3E}">
        <p14:creationId xmlns:p14="http://schemas.microsoft.com/office/powerpoint/2010/main" val="2109848562"/>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72"/>
            <a:ext cx="9144000" cy="5136356"/>
          </a:xfrm>
          <a:prstGeom prst="rect">
            <a:avLst/>
          </a:prstGeom>
        </p:spPr>
      </p:pic>
    </p:spTree>
    <p:extLst>
      <p:ext uri="{BB962C8B-B14F-4D97-AF65-F5344CB8AC3E}">
        <p14:creationId xmlns:p14="http://schemas.microsoft.com/office/powerpoint/2010/main" val="597388738"/>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Conclusion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99504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783771" y="1600200"/>
            <a:ext cx="7630885" cy="1846659"/>
          </a:xfrm>
          <a:prstGeom prst="rect">
            <a:avLst/>
          </a:prstGeom>
          <a:noFill/>
        </p:spPr>
        <p:txBody>
          <a:bodyPr wrap="square" rtlCol="0">
            <a:spAutoFit/>
          </a:bodyPr>
          <a:lstStyle/>
          <a:p>
            <a:r>
              <a:rPr lang="fr-FR" sz="2000" b="1" dirty="0">
                <a:solidFill>
                  <a:schemeClr val="bg1"/>
                </a:solidFill>
                <a:latin typeface="Anaheim" panose="020B0604020202020204" charset="0"/>
              </a:rPr>
              <a:t>Nous sommes arrivés à la fin de notre présentation ,vous avez à présent compris le principe du web </a:t>
            </a:r>
            <a:r>
              <a:rPr lang="fr-FR" sz="2000" b="1" dirty="0" err="1">
                <a:solidFill>
                  <a:schemeClr val="bg1"/>
                </a:solidFill>
                <a:latin typeface="Anaheim" panose="020B0604020202020204" charset="0"/>
              </a:rPr>
              <a:t>scrapping</a:t>
            </a:r>
            <a:r>
              <a:rPr lang="fr-FR" sz="2000" b="1" dirty="0">
                <a:solidFill>
                  <a:schemeClr val="bg1"/>
                </a:solidFill>
                <a:latin typeface="Anaheim" panose="020B0604020202020204" charset="0"/>
              </a:rPr>
              <a:t> et comment inspecter les pages web pour vous faciliter la tache ! À vous de jouer maintenant , nous invitons vivement à créer vos propres bases de données </a:t>
            </a:r>
            <a:r>
              <a:rPr lang="fr-FR" sz="2000" b="1" dirty="0" err="1">
                <a:solidFill>
                  <a:schemeClr val="bg1"/>
                </a:solidFill>
                <a:latin typeface="Anaheim" panose="020B0604020202020204" charset="0"/>
              </a:rPr>
              <a:t>grace</a:t>
            </a:r>
            <a:r>
              <a:rPr lang="fr-FR" sz="2000" b="1" dirty="0">
                <a:solidFill>
                  <a:schemeClr val="bg1"/>
                </a:solidFill>
                <a:latin typeface="Anaheim" panose="020B0604020202020204" charset="0"/>
              </a:rPr>
              <a:t> à ses méthodes ! Bon courage </a:t>
            </a:r>
          </a:p>
          <a:p>
            <a:endParaRPr lang="fr-FR" dirty="0"/>
          </a:p>
        </p:txBody>
      </p:sp>
    </p:spTree>
    <p:extLst>
      <p:ext uri="{BB962C8B-B14F-4D97-AF65-F5344CB8AC3E}">
        <p14:creationId xmlns:p14="http://schemas.microsoft.com/office/powerpoint/2010/main" val="957757618"/>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12" name="ZoneTexte 11"/>
          <p:cNvSpPr txBox="1"/>
          <p:nvPr/>
        </p:nvSpPr>
        <p:spPr>
          <a:xfrm>
            <a:off x="1251857" y="2117994"/>
            <a:ext cx="6923314" cy="584775"/>
          </a:xfrm>
          <a:prstGeom prst="rect">
            <a:avLst/>
          </a:prstGeom>
          <a:noFill/>
        </p:spPr>
        <p:txBody>
          <a:bodyPr wrap="square" rtlCol="0">
            <a:spAutoFit/>
          </a:bodyPr>
          <a:lstStyle/>
          <a:p>
            <a:pPr lvl="0"/>
            <a:r>
              <a:rPr lang="fr-FR" sz="3200" b="1" dirty="0">
                <a:solidFill>
                  <a:schemeClr val="bg1"/>
                </a:solidFill>
                <a:latin typeface="Overpass Mono" panose="020B0604020202020204" charset="0"/>
              </a:rPr>
              <a:t>Merci pour votre attention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Motivation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609498" y="1973024"/>
            <a:ext cx="6466215" cy="2664290"/>
          </a:xfrm>
        </p:spPr>
        <p:txBody>
          <a:bodyPr/>
          <a:lstStyle/>
          <a:p>
            <a:r>
              <a:rPr lang="fr-FR" dirty="0"/>
              <a:t>Data science (web </a:t>
            </a:r>
            <a:r>
              <a:rPr lang="fr-FR" dirty="0" err="1"/>
              <a:t>scraping</a:t>
            </a:r>
            <a:r>
              <a:rPr lang="fr-FR" dirty="0"/>
              <a:t>)</a:t>
            </a:r>
          </a:p>
          <a:p>
            <a:r>
              <a:rPr lang="fr-FR" dirty="0"/>
              <a:t>Problématique</a:t>
            </a:r>
          </a:p>
          <a:p>
            <a:r>
              <a:rPr lang="fr-FR" dirty="0"/>
              <a:t>Définition</a:t>
            </a:r>
          </a:p>
          <a:p>
            <a:r>
              <a:rPr lang="fr-FR" dirty="0"/>
              <a:t>Intérêt d’utilisation</a:t>
            </a:r>
          </a:p>
          <a:p>
            <a:r>
              <a:rPr lang="fr-FR" dirty="0"/>
              <a:t>Méthode </a:t>
            </a:r>
            <a:r>
              <a:rPr lang="fr-FR" dirty="0" smtClean="0"/>
              <a:t>d’utilisation</a:t>
            </a:r>
            <a:endParaRPr lang="fr-FR" dirty="0"/>
          </a:p>
          <a:p>
            <a:r>
              <a:rPr lang="fr-FR" dirty="0"/>
              <a:t>Web </a:t>
            </a:r>
            <a:r>
              <a:rPr lang="fr-FR" dirty="0" err="1"/>
              <a:t>scraping</a:t>
            </a:r>
            <a:r>
              <a:rPr lang="fr-FR" dirty="0"/>
              <a:t> avec python</a:t>
            </a:r>
          </a:p>
          <a:p>
            <a:r>
              <a:rPr lang="fr-FR" dirty="0"/>
              <a:t>Web </a:t>
            </a:r>
            <a:r>
              <a:rPr lang="fr-FR" dirty="0" err="1"/>
              <a:t>scraping</a:t>
            </a:r>
            <a:r>
              <a:rPr lang="fr-FR" dirty="0"/>
              <a:t> au sein d’une entreprise</a:t>
            </a:r>
          </a:p>
        </p:txBody>
      </p:sp>
      <p:sp>
        <p:nvSpPr>
          <p:cNvPr id="3" name="Titre 2"/>
          <p:cNvSpPr>
            <a:spLocks noGrp="1"/>
          </p:cNvSpPr>
          <p:nvPr>
            <p:ph type="title"/>
          </p:nvPr>
        </p:nvSpPr>
        <p:spPr/>
        <p:txBody>
          <a:bodyPr/>
          <a:lstStyle/>
          <a:p>
            <a:r>
              <a:rPr lang="fr-FR" dirty="0"/>
              <a:t>Motivation</a:t>
            </a:r>
          </a:p>
        </p:txBody>
      </p:sp>
    </p:spTree>
    <p:extLst>
      <p:ext uri="{BB962C8B-B14F-4D97-AF65-F5344CB8AC3E}">
        <p14:creationId xmlns:p14="http://schemas.microsoft.com/office/powerpoint/2010/main" val="2871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r>
              <a:rPr lang="fr-FR" dirty="0"/>
              <a:t>Data science </a:t>
            </a:r>
            <a:br>
              <a:rPr lang="fr-FR" dirty="0"/>
            </a:br>
            <a:r>
              <a:rPr lang="fr-FR" dirty="0"/>
              <a:t>web </a:t>
            </a:r>
            <a:r>
              <a:rPr lang="fr-FR" dirty="0" err="1"/>
              <a:t>scraping</a:t>
            </a:r>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flipH="1">
            <a:off x="3727810" y="76200"/>
            <a:ext cx="5416190" cy="5067299"/>
          </a:xfrm>
        </p:spPr>
        <p:txBody>
          <a:bodyPr/>
          <a:lstStyle/>
          <a:p>
            <a:r>
              <a:rPr lang="fr-FR" dirty="0"/>
              <a:t>     </a:t>
            </a:r>
            <a:r>
              <a:rPr lang="fr-FR" sz="1800" dirty="0"/>
              <a:t>Aujourd’hui, des millions de données circulent à travers internet. Il est d’ailleurs admis que 90% des données générées par l’humanité s’est fait sur ces 2 dernières années que sur l’ensemble des décennies précédentes. Ainsi, lorsque vous occupez un rôle de </a:t>
            </a:r>
            <a:r>
              <a:rPr lang="fr-FR" sz="1800" b="1" u="sng" dirty="0">
                <a:solidFill>
                  <a:schemeClr val="accent6"/>
                </a:solidFill>
              </a:rPr>
              <a:t>Data </a:t>
            </a:r>
            <a:r>
              <a:rPr lang="fr-FR" sz="1800" b="1" u="sng" dirty="0" err="1">
                <a:solidFill>
                  <a:schemeClr val="accent6"/>
                </a:solidFill>
              </a:rPr>
              <a:t>Analyst</a:t>
            </a:r>
            <a:r>
              <a:rPr lang="fr-FR" sz="1800" dirty="0"/>
              <a:t>, ou de </a:t>
            </a:r>
            <a:r>
              <a:rPr lang="fr-FR" sz="1800" b="1" u="sng" dirty="0">
                <a:solidFill>
                  <a:schemeClr val="accent6"/>
                </a:solidFill>
              </a:rPr>
              <a:t>Data </a:t>
            </a:r>
            <a:r>
              <a:rPr lang="fr-FR" sz="1800" b="1" u="sng" dirty="0" err="1">
                <a:solidFill>
                  <a:schemeClr val="accent6"/>
                </a:solidFill>
              </a:rPr>
              <a:t>Engineer</a:t>
            </a:r>
            <a:r>
              <a:rPr lang="fr-FR" sz="1800" dirty="0"/>
              <a:t>, savoir collecter ces données est la première étape indispensable de toute analyse décisionnelle. Le </a:t>
            </a:r>
            <a:r>
              <a:rPr lang="fr-FR" sz="1800" b="1" u="sng" dirty="0">
                <a:solidFill>
                  <a:schemeClr val="accent6"/>
                </a:solidFill>
              </a:rPr>
              <a:t>web </a:t>
            </a:r>
            <a:r>
              <a:rPr lang="fr-FR" sz="1800" b="1" u="sng" dirty="0" err="1">
                <a:solidFill>
                  <a:schemeClr val="accent6"/>
                </a:solidFill>
              </a:rPr>
              <a:t>scraping</a:t>
            </a:r>
            <a:r>
              <a:rPr lang="fr-FR" sz="1800" b="1" u="sng" dirty="0">
                <a:solidFill>
                  <a:schemeClr val="accent6"/>
                </a:solidFill>
              </a:rPr>
              <a:t> </a:t>
            </a:r>
            <a:r>
              <a:rPr lang="fr-FR" sz="1800" dirty="0"/>
              <a:t>est l’une des techniques les plus efficaces que vous devez maîtriser pour capturer les données qui sont hors du système d’information de l’entreprise. Illustrons cela avec un exemple simple.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26121"/>
            <a:ext cx="3603171" cy="2502966"/>
          </a:xfrm>
          <a:prstGeom prst="rect">
            <a:avLst/>
          </a:prstGeom>
        </p:spPr>
      </p:pic>
    </p:spTree>
    <p:extLst>
      <p:ext uri="{BB962C8B-B14F-4D97-AF65-F5344CB8AC3E}">
        <p14:creationId xmlns:p14="http://schemas.microsoft.com/office/powerpoint/2010/main" val="26641721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algn="ctr"/>
            <a:r>
              <a:rPr lang="fr-FR" dirty="0"/>
              <a:t>Problématique</a:t>
            </a:r>
          </a:p>
        </p:txBody>
      </p:sp>
    </p:spTree>
    <p:extLst>
      <p:ext uri="{BB962C8B-B14F-4D97-AF65-F5344CB8AC3E}">
        <p14:creationId xmlns:p14="http://schemas.microsoft.com/office/powerpoint/2010/main" val="33070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762001" y="1110343"/>
            <a:ext cx="7641770" cy="2554545"/>
          </a:xfrm>
          <a:prstGeom prst="rect">
            <a:avLst/>
          </a:prstGeom>
          <a:noFill/>
        </p:spPr>
        <p:txBody>
          <a:bodyPr wrap="square" rtlCol="0">
            <a:spAutoFit/>
          </a:bodyPr>
          <a:lstStyle/>
          <a:p>
            <a:r>
              <a:rPr lang="fr-FR" sz="1600" b="1" dirty="0">
                <a:solidFill>
                  <a:schemeClr val="bg1"/>
                </a:solidFill>
                <a:latin typeface="Anaheim" panose="020B0604020202020204" charset="0"/>
              </a:rPr>
              <a:t>Supposons que vous ayez besoin d’obtenir les adresses postales de tous les services ministériels de la France pour renchérir une analyse décisionnelle et produire un tableau de bord géographique. Que faites-vous ? Eh bien, vous pouvez faire une recherche sur Google et copier l’information du site Open Data de l’Etat et le coller dans votre propre fichier. Mais que faire si vous vous voulez alimenter en données un algorithme d’apprentissage automatique ? Dans cette situation, le copier-coller ne fonctionnera pas ! Et c’est là que vous devez utiliser le Web </a:t>
            </a:r>
            <a:r>
              <a:rPr lang="fr-FR" sz="1600" b="1" dirty="0" err="1">
                <a:solidFill>
                  <a:schemeClr val="bg1"/>
                </a:solidFill>
                <a:latin typeface="Anaheim" panose="020B0604020202020204" charset="0"/>
              </a:rPr>
              <a:t>Scraping</a:t>
            </a:r>
            <a:r>
              <a:rPr lang="fr-FR" sz="1600" b="1" dirty="0">
                <a:solidFill>
                  <a:schemeClr val="bg1"/>
                </a:solidFill>
                <a:latin typeface="Anaheim" panose="020B0604020202020204" charset="0"/>
              </a:rPr>
              <a:t>. Contrairement au processus long et fastidieux d’obtention manuelle de données, le Web </a:t>
            </a:r>
            <a:r>
              <a:rPr lang="fr-FR" sz="1600" b="1" dirty="0" err="1">
                <a:solidFill>
                  <a:schemeClr val="bg1"/>
                </a:solidFill>
                <a:latin typeface="Anaheim" panose="020B0604020202020204" charset="0"/>
              </a:rPr>
              <a:t>Scraping</a:t>
            </a:r>
            <a:r>
              <a:rPr lang="fr-FR" sz="1600" b="1" dirty="0">
                <a:solidFill>
                  <a:schemeClr val="bg1"/>
                </a:solidFill>
                <a:latin typeface="Anaheim" panose="020B0604020202020204" charset="0"/>
              </a:rPr>
              <a:t> utilise des méthodes automatisées pour obtenir des données de manière continue, et cela en un temps réduit.</a:t>
            </a:r>
          </a:p>
        </p:txBody>
      </p:sp>
    </p:spTree>
    <p:extLst>
      <p:ext uri="{BB962C8B-B14F-4D97-AF65-F5344CB8AC3E}">
        <p14:creationId xmlns:p14="http://schemas.microsoft.com/office/powerpoint/2010/main" val="286436063"/>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1573</TotalTime>
  <Words>944</Words>
  <Application>Microsoft Office PowerPoint</Application>
  <PresentationFormat>Affichage à l'écran (16:9)</PresentationFormat>
  <Paragraphs>89</Paragraphs>
  <Slides>39</Slides>
  <Notes>26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39</vt:i4>
      </vt:variant>
    </vt:vector>
  </HeadingPairs>
  <TitlesOfParts>
    <vt:vector size="47" baseType="lpstr">
      <vt:lpstr>Anaheim</vt:lpstr>
      <vt:lpstr>Barlow Condensed ExtraBold</vt:lpstr>
      <vt:lpstr>Barlow</vt:lpstr>
      <vt:lpstr>Raleway SemiBold</vt:lpstr>
      <vt:lpstr>Arial</vt:lpstr>
      <vt:lpstr>Overpass Mono</vt:lpstr>
      <vt:lpstr>Nunito Light</vt:lpstr>
      <vt:lpstr>Programming Lesson by Slidesgo</vt:lpstr>
      <vt:lpstr>WEB SCRAPING </vt:lpstr>
      <vt:lpstr>Réalisé par :</vt:lpstr>
      <vt:lpstr>Plan</vt:lpstr>
      <vt:lpstr>Motivation</vt:lpstr>
      <vt:lpstr>Motivation</vt:lpstr>
      <vt:lpstr>Data science  web scraping</vt:lpstr>
      <vt:lpstr>Présentation PowerPoint</vt:lpstr>
      <vt:lpstr>Problématique</vt:lpstr>
      <vt:lpstr>Présentation PowerPoint</vt:lpstr>
      <vt:lpstr>Définition</vt:lpstr>
      <vt:lpstr>Présentation PowerPoint</vt:lpstr>
      <vt:lpstr>Intérêt d’utilisation</vt:lpstr>
      <vt:lpstr>Présentation PowerPoint</vt:lpstr>
      <vt:lpstr>Méthode d’utilisation</vt:lpstr>
      <vt:lpstr>Trouver les données que vous voulez extraire</vt:lpstr>
      <vt:lpstr>Web scraping avec </vt:lpstr>
      <vt:lpstr>Facilité d’utilisation</vt:lpstr>
      <vt:lpstr>Web scraping au sein d’une entreprise</vt:lpstr>
      <vt:lpstr>La surveillance des prix</vt:lpstr>
      <vt:lpstr>Fonctions</vt:lpstr>
      <vt:lpstr>Str.startswith()</vt:lpstr>
      <vt:lpstr>l.append()</vt:lpstr>
      <vt:lpstr>Requests</vt:lpstr>
      <vt:lpstr>Présentation PowerPoint</vt:lpstr>
      <vt:lpstr>requests.get()</vt:lpstr>
      <vt:lpstr>raise_for_status()</vt:lpstr>
      <vt:lpstr>res.status_code</vt:lpstr>
      <vt:lpstr>Beautiful soup</vt:lpstr>
      <vt:lpstr>Présentation PowerPoint</vt:lpstr>
      <vt:lpstr>BeautifulSoup(r.text,'html.parser') </vt:lpstr>
      <vt:lpstr>Soup.find_all() </vt:lpstr>
      <vt:lpstr>try…except :</vt:lpstr>
      <vt:lpstr>Code Python</vt:lpstr>
      <vt:lpstr>Présentation PowerPoint</vt:lpstr>
      <vt:lpstr>Présentation PowerPoint</vt:lpstr>
      <vt:lpstr>Présentation PowerPoint</vt:lpstr>
      <vt:lpstr>Conclusion</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WITH </dc:title>
  <cp:lastModifiedBy>WIN 10</cp:lastModifiedBy>
  <cp:revision>72</cp:revision>
  <dcterms:modified xsi:type="dcterms:W3CDTF">2021-12-23T23:59:16Z</dcterms:modified>
</cp:coreProperties>
</file>