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Fira Sans Extra Condensed" panose="020B0604020202020204" charset="0"/>
      <p:regular r:id="rId22"/>
      <p:bold r:id="rId23"/>
      <p:italic r:id="rId24"/>
      <p:boldItalic r:id="rId25"/>
    </p:embeddedFont>
    <p:embeddedFont>
      <p:font typeface="Fira Sans Extra Condensed Medium" panose="020B0604020202020204" charset="0"/>
      <p:regular r:id="rId26"/>
      <p:bold r:id="rId27"/>
      <p:italic r:id="rId28"/>
      <p:boldItalic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jotcWzktneMXjUJzoLjHQbJoLE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c2db8e9b4d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1c2db8e9b4d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c2db8e9b4d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c2db8e9b4d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c2db8e9b4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c2db8e9b4d_0_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2db8e9b4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1c2db8e9b4d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c2db8e9b4d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1c2db8e9b4d_0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c2db8e9b4d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1c2db8e9b4d_0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c2db8e9b4d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1c2db8e9b4d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c2db8e9b4d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1c2db8e9b4d_0_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c2db8e9b4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1c2db8e9b4d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c2db8e9b4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c2db8e9b4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c2db8e9b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1c2db8e9b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c2db8e9b4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c2db8e9b4d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c2db8e9b4d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1c2db8e9b4d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36"/>
          <p:cNvSpPr txBox="1">
            <a:spLocks noGrp="1"/>
          </p:cNvSpPr>
          <p:nvPr>
            <p:ph type="ctrTitle"/>
          </p:nvPr>
        </p:nvSpPr>
        <p:spPr>
          <a:xfrm>
            <a:off x="710280" y="536650"/>
            <a:ext cx="4918200" cy="2052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500"/>
              <a:buNone/>
              <a:defRPr sz="4500"/>
            </a:lvl1pPr>
            <a:lvl2pPr lvl="1" algn="l">
              <a:lnSpc>
                <a:spcPct val="100000"/>
              </a:lnSpc>
              <a:spcBef>
                <a:spcPts val="0"/>
              </a:spcBef>
              <a:spcAft>
                <a:spcPts val="0"/>
              </a:spcAft>
              <a:buSzPts val="4500"/>
              <a:buNone/>
              <a:defRPr sz="4500"/>
            </a:lvl2pPr>
            <a:lvl3pPr lvl="2" algn="l">
              <a:lnSpc>
                <a:spcPct val="100000"/>
              </a:lnSpc>
              <a:spcBef>
                <a:spcPts val="0"/>
              </a:spcBef>
              <a:spcAft>
                <a:spcPts val="0"/>
              </a:spcAft>
              <a:buSzPts val="4500"/>
              <a:buNone/>
              <a:defRPr sz="4500"/>
            </a:lvl3pPr>
            <a:lvl4pPr lvl="3" algn="l">
              <a:lnSpc>
                <a:spcPct val="100000"/>
              </a:lnSpc>
              <a:spcBef>
                <a:spcPts val="0"/>
              </a:spcBef>
              <a:spcAft>
                <a:spcPts val="0"/>
              </a:spcAft>
              <a:buSzPts val="4500"/>
              <a:buNone/>
              <a:defRPr sz="4500"/>
            </a:lvl4pPr>
            <a:lvl5pPr lvl="4" algn="l">
              <a:lnSpc>
                <a:spcPct val="100000"/>
              </a:lnSpc>
              <a:spcBef>
                <a:spcPts val="0"/>
              </a:spcBef>
              <a:spcAft>
                <a:spcPts val="0"/>
              </a:spcAft>
              <a:buSzPts val="4500"/>
              <a:buNone/>
              <a:defRPr sz="4500"/>
            </a:lvl5pPr>
            <a:lvl6pPr lvl="5" algn="l">
              <a:lnSpc>
                <a:spcPct val="100000"/>
              </a:lnSpc>
              <a:spcBef>
                <a:spcPts val="0"/>
              </a:spcBef>
              <a:spcAft>
                <a:spcPts val="0"/>
              </a:spcAft>
              <a:buSzPts val="4500"/>
              <a:buNone/>
              <a:defRPr sz="4500"/>
            </a:lvl6pPr>
            <a:lvl7pPr lvl="6" algn="l">
              <a:lnSpc>
                <a:spcPct val="100000"/>
              </a:lnSpc>
              <a:spcBef>
                <a:spcPts val="0"/>
              </a:spcBef>
              <a:spcAft>
                <a:spcPts val="0"/>
              </a:spcAft>
              <a:buSzPts val="4500"/>
              <a:buNone/>
              <a:defRPr sz="4500"/>
            </a:lvl7pPr>
            <a:lvl8pPr lvl="7" algn="l">
              <a:lnSpc>
                <a:spcPct val="100000"/>
              </a:lnSpc>
              <a:spcBef>
                <a:spcPts val="0"/>
              </a:spcBef>
              <a:spcAft>
                <a:spcPts val="0"/>
              </a:spcAft>
              <a:buSzPts val="4500"/>
              <a:buNone/>
              <a:defRPr sz="4500"/>
            </a:lvl8pPr>
            <a:lvl9pPr lvl="8" algn="l">
              <a:lnSpc>
                <a:spcPct val="100000"/>
              </a:lnSpc>
              <a:spcBef>
                <a:spcPts val="0"/>
              </a:spcBef>
              <a:spcAft>
                <a:spcPts val="0"/>
              </a:spcAft>
              <a:buSzPts val="4500"/>
              <a:buNone/>
              <a:defRPr sz="4500"/>
            </a:lvl9pPr>
          </a:lstStyle>
          <a:p>
            <a:endParaRPr/>
          </a:p>
        </p:txBody>
      </p:sp>
      <p:sp>
        <p:nvSpPr>
          <p:cNvPr id="10" name="Google Shape;10;p36"/>
          <p:cNvSpPr txBox="1">
            <a:spLocks noGrp="1"/>
          </p:cNvSpPr>
          <p:nvPr>
            <p:ph type="subTitle" idx="1"/>
          </p:nvPr>
        </p:nvSpPr>
        <p:spPr>
          <a:xfrm>
            <a:off x="710275" y="2589250"/>
            <a:ext cx="4918200" cy="53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4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4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4" name="Google Shape;44;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37"/>
          <p:cNvSpPr txBox="1">
            <a:spLocks noGrp="1"/>
          </p:cNvSpPr>
          <p:nvPr>
            <p:ph type="title"/>
          </p:nvPr>
        </p:nvSpPr>
        <p:spPr>
          <a:xfrm>
            <a:off x="483675" y="415425"/>
            <a:ext cx="8203200" cy="48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5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4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1"/>
          <p:cNvSpPr txBox="1">
            <a:spLocks noGrp="1"/>
          </p:cNvSpPr>
          <p:nvPr>
            <p:ph type="title"/>
          </p:nvPr>
        </p:nvSpPr>
        <p:spPr>
          <a:xfrm>
            <a:off x="483675" y="415425"/>
            <a:ext cx="8203200" cy="48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8" name="Google Shape;18;p41"/>
          <p:cNvSpPr txBox="1">
            <a:spLocks noGrp="1"/>
          </p:cNvSpPr>
          <p:nvPr>
            <p:ph type="body" idx="1"/>
          </p:nvPr>
        </p:nvSpPr>
        <p:spPr>
          <a:xfrm>
            <a:off x="483675" y="1031250"/>
            <a:ext cx="8203200" cy="3696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2"/>
          <p:cNvSpPr txBox="1">
            <a:spLocks noGrp="1"/>
          </p:cNvSpPr>
          <p:nvPr>
            <p:ph type="title"/>
          </p:nvPr>
        </p:nvSpPr>
        <p:spPr>
          <a:xfrm>
            <a:off x="483675" y="415425"/>
            <a:ext cx="8203200" cy="48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22" name="Google Shape;22;p4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4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4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7" name="Google Shape;27;p4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4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1" name="Google Shape;31;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4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5" name="Google Shape;35;p4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4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7" name="Google Shape;37;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4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0" name="Google Shape;40;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483675" y="415425"/>
            <a:ext cx="8203200" cy="481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2500"/>
              <a:buFont typeface="Fira Sans Extra Condensed Medium"/>
              <a:buNone/>
              <a:defRPr sz="25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35"/>
          <p:cNvSpPr txBox="1">
            <a:spLocks noGrp="1"/>
          </p:cNvSpPr>
          <p:nvPr>
            <p:ph type="body" idx="1"/>
          </p:nvPr>
        </p:nvSpPr>
        <p:spPr>
          <a:xfrm>
            <a:off x="483675" y="1031250"/>
            <a:ext cx="8203200" cy="3696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1pPr>
            <a:lvl2pPr marL="914400" marR="0" lvl="1"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2pPr>
            <a:lvl3pPr marL="1371600" marR="0" lvl="2"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3pPr>
            <a:lvl4pPr marL="1828800" marR="0" lvl="3"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rgbClr val="000000"/>
              </a:buClr>
              <a:buSzPts val="1400"/>
              <a:buFont typeface="Roboto"/>
              <a:buChar char="■"/>
              <a:defRPr sz="1400" b="0" i="0" u="none" strike="noStrike" cap="none">
                <a:solidFill>
                  <a:srgbClr val="000000"/>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288">
          <p15:clr>
            <a:srgbClr val="EA4335"/>
          </p15:clr>
        </p15:guide>
        <p15:guide id="4" pos="5472">
          <p15:clr>
            <a:srgbClr val="EA4335"/>
          </p15:clr>
        </p15:guide>
        <p15:guide id="5" orient="horz" pos="262">
          <p15:clr>
            <a:srgbClr val="EA4335"/>
          </p15:clr>
        </p15:guide>
        <p15:guide id="6" orient="horz" pos="29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
          <p:cNvSpPr txBox="1">
            <a:spLocks noGrp="1"/>
          </p:cNvSpPr>
          <p:nvPr>
            <p:ph type="ctrTitle"/>
          </p:nvPr>
        </p:nvSpPr>
        <p:spPr>
          <a:xfrm>
            <a:off x="1724988" y="1235008"/>
            <a:ext cx="5694000" cy="904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500"/>
              <a:buNone/>
            </a:pPr>
            <a:r>
              <a:rPr lang="en" dirty="0">
                <a:solidFill>
                  <a:schemeClr val="accent1"/>
                </a:solidFill>
              </a:rPr>
              <a:t>Projet BI</a:t>
            </a:r>
            <a:br>
              <a:rPr lang="en" dirty="0">
                <a:solidFill>
                  <a:schemeClr val="accent1"/>
                </a:solidFill>
              </a:rPr>
            </a:br>
            <a:r>
              <a:rPr lang="en" sz="2400" dirty="0">
                <a:solidFill>
                  <a:schemeClr val="accent1"/>
                </a:solidFill>
              </a:rPr>
              <a:t>An</a:t>
            </a:r>
            <a:r>
              <a:rPr lang="fr-FR" sz="2400" dirty="0" err="1">
                <a:solidFill>
                  <a:schemeClr val="accent1"/>
                </a:solidFill>
              </a:rPr>
              <a:t>alyse</a:t>
            </a:r>
            <a:r>
              <a:rPr lang="fr-FR" sz="2400" dirty="0">
                <a:solidFill>
                  <a:schemeClr val="accent1"/>
                </a:solidFill>
              </a:rPr>
              <a:t> des notes des étudiants </a:t>
            </a:r>
            <a:endParaRPr dirty="0">
              <a:solidFill>
                <a:schemeClr val="accent1"/>
              </a:solidFill>
            </a:endParaRPr>
          </a:p>
        </p:txBody>
      </p:sp>
      <p:sp>
        <p:nvSpPr>
          <p:cNvPr id="52" name="Google Shape;52;p1"/>
          <p:cNvSpPr txBox="1">
            <a:spLocks noGrp="1"/>
          </p:cNvSpPr>
          <p:nvPr>
            <p:ph type="subTitle" idx="1"/>
          </p:nvPr>
        </p:nvSpPr>
        <p:spPr>
          <a:xfrm>
            <a:off x="2809944" y="2546224"/>
            <a:ext cx="3524087" cy="1484147"/>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sz="1700">
                <a:solidFill>
                  <a:schemeClr val="accent1"/>
                </a:solidFill>
              </a:rPr>
              <a:t>Réalisé par :</a:t>
            </a:r>
            <a:endParaRPr/>
          </a:p>
          <a:p>
            <a:pPr marL="0" lvl="0" indent="0" algn="ctr" rtl="0">
              <a:lnSpc>
                <a:spcPct val="100000"/>
              </a:lnSpc>
              <a:spcBef>
                <a:spcPts val="0"/>
              </a:spcBef>
              <a:spcAft>
                <a:spcPts val="0"/>
              </a:spcAft>
              <a:buSzPts val="2000"/>
              <a:buNone/>
            </a:pPr>
            <a:r>
              <a:rPr lang="en" sz="1700">
                <a:solidFill>
                  <a:schemeClr val="accent1"/>
                </a:solidFill>
              </a:rPr>
              <a:t>Chaimaa KHALIL &amp; Siham HAFSI</a:t>
            </a:r>
            <a:endParaRPr/>
          </a:p>
          <a:p>
            <a:pPr marL="0" lvl="0" indent="0" algn="ctr" rtl="0">
              <a:lnSpc>
                <a:spcPct val="100000"/>
              </a:lnSpc>
              <a:spcBef>
                <a:spcPts val="0"/>
              </a:spcBef>
              <a:spcAft>
                <a:spcPts val="0"/>
              </a:spcAft>
              <a:buSzPts val="2000"/>
              <a:buNone/>
            </a:pPr>
            <a:r>
              <a:rPr lang="en" sz="1700">
                <a:solidFill>
                  <a:schemeClr val="accent1"/>
                </a:solidFill>
              </a:rPr>
              <a:t>Encadé par :</a:t>
            </a:r>
            <a:endParaRPr/>
          </a:p>
          <a:p>
            <a:pPr marL="0" lvl="0" indent="0" algn="ctr" rtl="0">
              <a:lnSpc>
                <a:spcPct val="100000"/>
              </a:lnSpc>
              <a:spcBef>
                <a:spcPts val="0"/>
              </a:spcBef>
              <a:spcAft>
                <a:spcPts val="0"/>
              </a:spcAft>
              <a:buSzPts val="2000"/>
              <a:buNone/>
            </a:pPr>
            <a:r>
              <a:rPr lang="en" sz="1700">
                <a:solidFill>
                  <a:schemeClr val="accent1"/>
                </a:solidFill>
              </a:rPr>
              <a:t>Pr. Nassima SOUSSI</a:t>
            </a:r>
            <a:endParaRPr sz="1700">
              <a:solidFill>
                <a:schemeClr val="accent1"/>
              </a:solidFill>
            </a:endParaRPr>
          </a:p>
        </p:txBody>
      </p:sp>
      <p:pic>
        <p:nvPicPr>
          <p:cNvPr id="53" name="Google Shape;53;p1" descr="Database Icon Illustration par Symbolic Language · Creative Fabrica"/>
          <p:cNvPicPr preferRelativeResize="0"/>
          <p:nvPr/>
        </p:nvPicPr>
        <p:blipFill rotWithShape="1">
          <a:blip r:embed="rId3">
            <a:alphaModFix/>
          </a:blip>
          <a:srcRect l="23413" t="13766" r="20221" b="7418"/>
          <a:stretch/>
        </p:blipFill>
        <p:spPr>
          <a:xfrm>
            <a:off x="7329160" y="3288298"/>
            <a:ext cx="914400" cy="850933"/>
          </a:xfrm>
          <a:prstGeom prst="rect">
            <a:avLst/>
          </a:prstGeom>
          <a:noFill/>
          <a:ln>
            <a:noFill/>
          </a:ln>
        </p:spPr>
      </p:pic>
      <p:pic>
        <p:nvPicPr>
          <p:cNvPr id="54" name="Google Shape;54;p1"/>
          <p:cNvPicPr preferRelativeResize="0"/>
          <p:nvPr/>
        </p:nvPicPr>
        <p:blipFill rotWithShape="1">
          <a:blip r:embed="rId4">
            <a:alphaModFix/>
          </a:blip>
          <a:srcRect/>
          <a:stretch/>
        </p:blipFill>
        <p:spPr>
          <a:xfrm>
            <a:off x="742770" y="1850281"/>
            <a:ext cx="799088" cy="754967"/>
          </a:xfrm>
          <a:prstGeom prst="rect">
            <a:avLst/>
          </a:prstGeom>
          <a:noFill/>
          <a:ln>
            <a:noFill/>
          </a:ln>
        </p:spPr>
      </p:pic>
      <p:pic>
        <p:nvPicPr>
          <p:cNvPr id="55" name="Google Shape;55;p1" descr="ENSA Khouribga : formation, métiers, lauréats... Guide-metiers.ma"/>
          <p:cNvPicPr preferRelativeResize="0"/>
          <p:nvPr/>
        </p:nvPicPr>
        <p:blipFill rotWithShape="1">
          <a:blip r:embed="rId5">
            <a:alphaModFix/>
          </a:blip>
          <a:srcRect/>
          <a:stretch/>
        </p:blipFill>
        <p:spPr>
          <a:xfrm>
            <a:off x="71688" y="125643"/>
            <a:ext cx="1342164" cy="754967"/>
          </a:xfrm>
          <a:prstGeom prst="rect">
            <a:avLst/>
          </a:prstGeom>
          <a:noFill/>
          <a:ln>
            <a:noFill/>
          </a:ln>
        </p:spPr>
      </p:pic>
      <p:pic>
        <p:nvPicPr>
          <p:cNvPr id="56" name="Google Shape;56;p1" descr="Université Sultan Moulay Slimane - USMS Béni Mellal - 9rayti.Com"/>
          <p:cNvPicPr preferRelativeResize="0"/>
          <p:nvPr/>
        </p:nvPicPr>
        <p:blipFill rotWithShape="1">
          <a:blip r:embed="rId6">
            <a:alphaModFix/>
          </a:blip>
          <a:srcRect/>
          <a:stretch/>
        </p:blipFill>
        <p:spPr>
          <a:xfrm>
            <a:off x="8124898" y="142388"/>
            <a:ext cx="804316" cy="931024"/>
          </a:xfrm>
          <a:prstGeom prst="rect">
            <a:avLst/>
          </a:prstGeom>
          <a:noFill/>
          <a:ln>
            <a:noFill/>
          </a:ln>
        </p:spPr>
      </p:pic>
      <p:pic>
        <p:nvPicPr>
          <p:cNvPr id="57" name="Google Shape;57;p1" descr="Data Visualization Icon Graphic by Symbolic Language · Creative Fabrica"/>
          <p:cNvPicPr preferRelativeResize="0"/>
          <p:nvPr/>
        </p:nvPicPr>
        <p:blipFill rotWithShape="1">
          <a:blip r:embed="rId7">
            <a:alphaModFix/>
          </a:blip>
          <a:srcRect l="22795" t="6974" r="19165" b="7176"/>
          <a:stretch/>
        </p:blipFill>
        <p:spPr>
          <a:xfrm>
            <a:off x="628213" y="3767224"/>
            <a:ext cx="1096775" cy="1079658"/>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pSp>
        <p:nvGrpSpPr>
          <p:cNvPr id="134" name="Google Shape;134;g1c2db8e9b4d_0_49"/>
          <p:cNvGrpSpPr/>
          <p:nvPr/>
        </p:nvGrpSpPr>
        <p:grpSpPr>
          <a:xfrm>
            <a:off x="403149" y="289797"/>
            <a:ext cx="1772700" cy="427487"/>
            <a:chOff x="710275" y="1563888"/>
            <a:chExt cx="1772700" cy="427487"/>
          </a:xfrm>
        </p:grpSpPr>
        <p:sp>
          <p:nvSpPr>
            <p:cNvPr id="135" name="Google Shape;135;g1c2db8e9b4d_0_49"/>
            <p:cNvSpPr txBox="1"/>
            <p:nvPr/>
          </p:nvSpPr>
          <p:spPr>
            <a:xfrm>
              <a:off x="710275" y="1728875"/>
              <a:ext cx="1772700" cy="262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chemeClr val="accent1"/>
                  </a:solidFill>
                  <a:latin typeface="Fira Sans Extra Condensed Medium"/>
                  <a:ea typeface="Fira Sans Extra Condensed Medium"/>
                  <a:cs typeface="Fira Sans Extra Condensed Medium"/>
                  <a:sym typeface="Fira Sans Extra Condensed Medium"/>
                </a:rPr>
                <a:t>ETL</a:t>
              </a:r>
              <a:endParaRPr sz="1700" b="0" i="0" u="none" strike="noStrike" cap="none">
                <a:solidFill>
                  <a:schemeClr val="accent1"/>
                </a:solidFill>
                <a:latin typeface="Fira Sans Extra Condensed Medium"/>
                <a:ea typeface="Fira Sans Extra Condensed Medium"/>
                <a:cs typeface="Fira Sans Extra Condensed Medium"/>
                <a:sym typeface="Fira Sans Extra Condensed Medium"/>
              </a:endParaRPr>
            </a:p>
          </p:txBody>
        </p:sp>
        <p:sp>
          <p:nvSpPr>
            <p:cNvPr id="136" name="Google Shape;136;g1c2db8e9b4d_0_49"/>
            <p:cNvSpPr/>
            <p:nvPr/>
          </p:nvSpPr>
          <p:spPr>
            <a:xfrm>
              <a:off x="815175" y="1563888"/>
              <a:ext cx="607500" cy="92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37" name="Google Shape;137;g1c2db8e9b4d_0_49"/>
          <p:cNvPicPr preferRelativeResize="0"/>
          <p:nvPr/>
        </p:nvPicPr>
        <p:blipFill>
          <a:blip r:embed="rId3">
            <a:alphaModFix/>
          </a:blip>
          <a:stretch>
            <a:fillRect/>
          </a:stretch>
        </p:blipFill>
        <p:spPr>
          <a:xfrm>
            <a:off x="919300" y="894750"/>
            <a:ext cx="7564126" cy="361547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grpSp>
        <p:nvGrpSpPr>
          <p:cNvPr id="142" name="Google Shape;142;g1c2db8e9b4d_0_58"/>
          <p:cNvGrpSpPr/>
          <p:nvPr/>
        </p:nvGrpSpPr>
        <p:grpSpPr>
          <a:xfrm>
            <a:off x="403149" y="289797"/>
            <a:ext cx="1772700" cy="427487"/>
            <a:chOff x="710275" y="1563888"/>
            <a:chExt cx="1772700" cy="427487"/>
          </a:xfrm>
        </p:grpSpPr>
        <p:sp>
          <p:nvSpPr>
            <p:cNvPr id="143" name="Google Shape;143;g1c2db8e9b4d_0_58"/>
            <p:cNvSpPr txBox="1"/>
            <p:nvPr/>
          </p:nvSpPr>
          <p:spPr>
            <a:xfrm>
              <a:off x="710275" y="1728875"/>
              <a:ext cx="1772700" cy="262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chemeClr val="accent1"/>
                  </a:solidFill>
                  <a:latin typeface="Fira Sans Extra Condensed Medium"/>
                  <a:ea typeface="Fira Sans Extra Condensed Medium"/>
                  <a:cs typeface="Fira Sans Extra Condensed Medium"/>
                  <a:sym typeface="Fira Sans Extra Condensed Medium"/>
                </a:rPr>
                <a:t>ETL</a:t>
              </a:r>
              <a:endParaRPr sz="1700" b="0" i="0" u="none" strike="noStrike" cap="none">
                <a:solidFill>
                  <a:schemeClr val="accent1"/>
                </a:solidFill>
                <a:latin typeface="Fira Sans Extra Condensed Medium"/>
                <a:ea typeface="Fira Sans Extra Condensed Medium"/>
                <a:cs typeface="Fira Sans Extra Condensed Medium"/>
                <a:sym typeface="Fira Sans Extra Condensed Medium"/>
              </a:endParaRPr>
            </a:p>
          </p:txBody>
        </p:sp>
        <p:sp>
          <p:nvSpPr>
            <p:cNvPr id="144" name="Google Shape;144;g1c2db8e9b4d_0_58"/>
            <p:cNvSpPr/>
            <p:nvPr/>
          </p:nvSpPr>
          <p:spPr>
            <a:xfrm>
              <a:off x="815175" y="1563888"/>
              <a:ext cx="607500" cy="92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45" name="Google Shape;145;g1c2db8e9b4d_0_58"/>
          <p:cNvPicPr preferRelativeResize="0"/>
          <p:nvPr/>
        </p:nvPicPr>
        <p:blipFill>
          <a:blip r:embed="rId3">
            <a:alphaModFix/>
          </a:blip>
          <a:stretch>
            <a:fillRect/>
          </a:stretch>
        </p:blipFill>
        <p:spPr>
          <a:xfrm>
            <a:off x="839000" y="915725"/>
            <a:ext cx="7681275" cy="369652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grpSp>
        <p:nvGrpSpPr>
          <p:cNvPr id="150" name="Google Shape;150;g1c2db8e9b4d_0_74"/>
          <p:cNvGrpSpPr/>
          <p:nvPr/>
        </p:nvGrpSpPr>
        <p:grpSpPr>
          <a:xfrm>
            <a:off x="403149" y="289797"/>
            <a:ext cx="1772700" cy="427487"/>
            <a:chOff x="710275" y="1563888"/>
            <a:chExt cx="1772700" cy="427487"/>
          </a:xfrm>
        </p:grpSpPr>
        <p:sp>
          <p:nvSpPr>
            <p:cNvPr id="151" name="Google Shape;151;g1c2db8e9b4d_0_74"/>
            <p:cNvSpPr txBox="1"/>
            <p:nvPr/>
          </p:nvSpPr>
          <p:spPr>
            <a:xfrm>
              <a:off x="710275" y="1728875"/>
              <a:ext cx="1772700" cy="262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chemeClr val="accent1"/>
                  </a:solidFill>
                  <a:latin typeface="Fira Sans Extra Condensed Medium"/>
                  <a:ea typeface="Fira Sans Extra Condensed Medium"/>
                  <a:cs typeface="Fira Sans Extra Condensed Medium"/>
                  <a:sym typeface="Fira Sans Extra Condensed Medium"/>
                </a:rPr>
                <a:t>ETL</a:t>
              </a:r>
              <a:endParaRPr sz="1700" b="0" i="0" u="none" strike="noStrike" cap="none">
                <a:solidFill>
                  <a:schemeClr val="accent1"/>
                </a:solidFill>
                <a:latin typeface="Fira Sans Extra Condensed Medium"/>
                <a:ea typeface="Fira Sans Extra Condensed Medium"/>
                <a:cs typeface="Fira Sans Extra Condensed Medium"/>
                <a:sym typeface="Fira Sans Extra Condensed Medium"/>
              </a:endParaRPr>
            </a:p>
          </p:txBody>
        </p:sp>
        <p:sp>
          <p:nvSpPr>
            <p:cNvPr id="152" name="Google Shape;152;g1c2db8e9b4d_0_74"/>
            <p:cNvSpPr/>
            <p:nvPr/>
          </p:nvSpPr>
          <p:spPr>
            <a:xfrm>
              <a:off x="815175" y="1563888"/>
              <a:ext cx="607500" cy="92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53" name="Google Shape;153;g1c2db8e9b4d_0_74"/>
          <p:cNvPicPr preferRelativeResize="0"/>
          <p:nvPr/>
        </p:nvPicPr>
        <p:blipFill>
          <a:blip r:embed="rId3">
            <a:alphaModFix/>
          </a:blip>
          <a:stretch>
            <a:fillRect/>
          </a:stretch>
        </p:blipFill>
        <p:spPr>
          <a:xfrm>
            <a:off x="671975" y="852950"/>
            <a:ext cx="7817950" cy="376577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grpSp>
        <p:nvGrpSpPr>
          <p:cNvPr id="158" name="Google Shape;158;g1c2db8e9b4d_0_6"/>
          <p:cNvGrpSpPr/>
          <p:nvPr/>
        </p:nvGrpSpPr>
        <p:grpSpPr>
          <a:xfrm>
            <a:off x="382207" y="287612"/>
            <a:ext cx="1772700" cy="427487"/>
            <a:chOff x="710275" y="2929813"/>
            <a:chExt cx="1772700" cy="427487"/>
          </a:xfrm>
        </p:grpSpPr>
        <p:sp>
          <p:nvSpPr>
            <p:cNvPr id="159" name="Google Shape;159;g1c2db8e9b4d_0_6"/>
            <p:cNvSpPr txBox="1"/>
            <p:nvPr/>
          </p:nvSpPr>
          <p:spPr>
            <a:xfrm>
              <a:off x="710275" y="3094800"/>
              <a:ext cx="1772700" cy="262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chemeClr val="accent3"/>
                  </a:solidFill>
                  <a:latin typeface="Fira Sans Extra Condensed Medium"/>
                  <a:ea typeface="Fira Sans Extra Condensed Medium"/>
                  <a:cs typeface="Fira Sans Extra Condensed Medium"/>
                  <a:sym typeface="Fira Sans Extra Condensed Medium"/>
                </a:rPr>
                <a:t>Visualisation</a:t>
              </a:r>
              <a:endParaRPr sz="1700" b="0" i="0" u="none" strike="noStrike" cap="none">
                <a:solidFill>
                  <a:schemeClr val="accent3"/>
                </a:solidFill>
                <a:latin typeface="Fira Sans Extra Condensed Medium"/>
                <a:ea typeface="Fira Sans Extra Condensed Medium"/>
                <a:cs typeface="Fira Sans Extra Condensed Medium"/>
                <a:sym typeface="Fira Sans Extra Condensed Medium"/>
              </a:endParaRPr>
            </a:p>
          </p:txBody>
        </p:sp>
        <p:sp>
          <p:nvSpPr>
            <p:cNvPr id="160" name="Google Shape;160;g1c2db8e9b4d_0_6"/>
            <p:cNvSpPr/>
            <p:nvPr/>
          </p:nvSpPr>
          <p:spPr>
            <a:xfrm>
              <a:off x="815175" y="2929813"/>
              <a:ext cx="607500" cy="92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61" name="Google Shape;161;g1c2db8e9b4d_0_6"/>
          <p:cNvPicPr preferRelativeResize="0"/>
          <p:nvPr/>
        </p:nvPicPr>
        <p:blipFill rotWithShape="1">
          <a:blip r:embed="rId3">
            <a:alphaModFix/>
          </a:blip>
          <a:srcRect l="972" r="824"/>
          <a:stretch/>
        </p:blipFill>
        <p:spPr>
          <a:xfrm>
            <a:off x="1096000" y="862175"/>
            <a:ext cx="6965575" cy="392247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grpSp>
        <p:nvGrpSpPr>
          <p:cNvPr id="166" name="Google Shape;166;g1c2db8e9b4d_0_81"/>
          <p:cNvGrpSpPr/>
          <p:nvPr/>
        </p:nvGrpSpPr>
        <p:grpSpPr>
          <a:xfrm>
            <a:off x="382207" y="287612"/>
            <a:ext cx="1772700" cy="427487"/>
            <a:chOff x="710275" y="2929813"/>
            <a:chExt cx="1772700" cy="427487"/>
          </a:xfrm>
        </p:grpSpPr>
        <p:sp>
          <p:nvSpPr>
            <p:cNvPr id="167" name="Google Shape;167;g1c2db8e9b4d_0_81"/>
            <p:cNvSpPr txBox="1"/>
            <p:nvPr/>
          </p:nvSpPr>
          <p:spPr>
            <a:xfrm>
              <a:off x="710275" y="3094800"/>
              <a:ext cx="1772700" cy="262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chemeClr val="accent3"/>
                  </a:solidFill>
                  <a:latin typeface="Fira Sans Extra Condensed Medium"/>
                  <a:ea typeface="Fira Sans Extra Condensed Medium"/>
                  <a:cs typeface="Fira Sans Extra Condensed Medium"/>
                  <a:sym typeface="Fira Sans Extra Condensed Medium"/>
                </a:rPr>
                <a:t>Visualisation</a:t>
              </a:r>
              <a:endParaRPr sz="1700" b="0" i="0" u="none" strike="noStrike" cap="none">
                <a:solidFill>
                  <a:schemeClr val="accent3"/>
                </a:solidFill>
                <a:latin typeface="Fira Sans Extra Condensed Medium"/>
                <a:ea typeface="Fira Sans Extra Condensed Medium"/>
                <a:cs typeface="Fira Sans Extra Condensed Medium"/>
                <a:sym typeface="Fira Sans Extra Condensed Medium"/>
              </a:endParaRPr>
            </a:p>
          </p:txBody>
        </p:sp>
        <p:sp>
          <p:nvSpPr>
            <p:cNvPr id="168" name="Google Shape;168;g1c2db8e9b4d_0_81"/>
            <p:cNvSpPr/>
            <p:nvPr/>
          </p:nvSpPr>
          <p:spPr>
            <a:xfrm>
              <a:off x="815175" y="2929813"/>
              <a:ext cx="607500" cy="92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69" name="Google Shape;169;g1c2db8e9b4d_0_81"/>
          <p:cNvPicPr preferRelativeResize="0"/>
          <p:nvPr/>
        </p:nvPicPr>
        <p:blipFill>
          <a:blip r:embed="rId3">
            <a:alphaModFix/>
          </a:blip>
          <a:stretch>
            <a:fillRect/>
          </a:stretch>
        </p:blipFill>
        <p:spPr>
          <a:xfrm>
            <a:off x="812163" y="935900"/>
            <a:ext cx="7519676" cy="387637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grpSp>
        <p:nvGrpSpPr>
          <p:cNvPr id="174" name="Google Shape;174;g1c2db8e9b4d_0_89"/>
          <p:cNvGrpSpPr/>
          <p:nvPr/>
        </p:nvGrpSpPr>
        <p:grpSpPr>
          <a:xfrm>
            <a:off x="382207" y="287612"/>
            <a:ext cx="1772700" cy="427487"/>
            <a:chOff x="710275" y="2929813"/>
            <a:chExt cx="1772700" cy="427487"/>
          </a:xfrm>
        </p:grpSpPr>
        <p:sp>
          <p:nvSpPr>
            <p:cNvPr id="175" name="Google Shape;175;g1c2db8e9b4d_0_89"/>
            <p:cNvSpPr txBox="1"/>
            <p:nvPr/>
          </p:nvSpPr>
          <p:spPr>
            <a:xfrm>
              <a:off x="710275" y="3094800"/>
              <a:ext cx="1772700" cy="262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chemeClr val="accent3"/>
                  </a:solidFill>
                  <a:latin typeface="Fira Sans Extra Condensed Medium"/>
                  <a:ea typeface="Fira Sans Extra Condensed Medium"/>
                  <a:cs typeface="Fira Sans Extra Condensed Medium"/>
                  <a:sym typeface="Fira Sans Extra Condensed Medium"/>
                </a:rPr>
                <a:t>Visualisation</a:t>
              </a:r>
              <a:endParaRPr sz="1700" b="0" i="0" u="none" strike="noStrike" cap="none">
                <a:solidFill>
                  <a:schemeClr val="accent3"/>
                </a:solidFill>
                <a:latin typeface="Fira Sans Extra Condensed Medium"/>
                <a:ea typeface="Fira Sans Extra Condensed Medium"/>
                <a:cs typeface="Fira Sans Extra Condensed Medium"/>
                <a:sym typeface="Fira Sans Extra Condensed Medium"/>
              </a:endParaRPr>
            </a:p>
          </p:txBody>
        </p:sp>
        <p:sp>
          <p:nvSpPr>
            <p:cNvPr id="176" name="Google Shape;176;g1c2db8e9b4d_0_89"/>
            <p:cNvSpPr/>
            <p:nvPr/>
          </p:nvSpPr>
          <p:spPr>
            <a:xfrm>
              <a:off x="815175" y="2929813"/>
              <a:ext cx="607500" cy="92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77" name="Google Shape;177;g1c2db8e9b4d_0_89"/>
          <p:cNvPicPr preferRelativeResize="0"/>
          <p:nvPr/>
        </p:nvPicPr>
        <p:blipFill>
          <a:blip r:embed="rId3">
            <a:alphaModFix/>
          </a:blip>
          <a:stretch>
            <a:fillRect/>
          </a:stretch>
        </p:blipFill>
        <p:spPr>
          <a:xfrm>
            <a:off x="976538" y="857850"/>
            <a:ext cx="7190925" cy="417612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grpSp>
        <p:nvGrpSpPr>
          <p:cNvPr id="182" name="Google Shape;182;g1c2db8e9b4d_0_95"/>
          <p:cNvGrpSpPr/>
          <p:nvPr/>
        </p:nvGrpSpPr>
        <p:grpSpPr>
          <a:xfrm>
            <a:off x="382207" y="287612"/>
            <a:ext cx="1772700" cy="427487"/>
            <a:chOff x="710275" y="2929813"/>
            <a:chExt cx="1772700" cy="427487"/>
          </a:xfrm>
        </p:grpSpPr>
        <p:sp>
          <p:nvSpPr>
            <p:cNvPr id="183" name="Google Shape;183;g1c2db8e9b4d_0_95"/>
            <p:cNvSpPr txBox="1"/>
            <p:nvPr/>
          </p:nvSpPr>
          <p:spPr>
            <a:xfrm>
              <a:off x="710275" y="3094800"/>
              <a:ext cx="1772700" cy="262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chemeClr val="accent3"/>
                  </a:solidFill>
                  <a:latin typeface="Fira Sans Extra Condensed Medium"/>
                  <a:ea typeface="Fira Sans Extra Condensed Medium"/>
                  <a:cs typeface="Fira Sans Extra Condensed Medium"/>
                  <a:sym typeface="Fira Sans Extra Condensed Medium"/>
                </a:rPr>
                <a:t>Visualisation</a:t>
              </a:r>
              <a:endParaRPr sz="1700" b="0" i="0" u="none" strike="noStrike" cap="none">
                <a:solidFill>
                  <a:schemeClr val="accent3"/>
                </a:solidFill>
                <a:latin typeface="Fira Sans Extra Condensed Medium"/>
                <a:ea typeface="Fira Sans Extra Condensed Medium"/>
                <a:cs typeface="Fira Sans Extra Condensed Medium"/>
                <a:sym typeface="Fira Sans Extra Condensed Medium"/>
              </a:endParaRPr>
            </a:p>
          </p:txBody>
        </p:sp>
        <p:sp>
          <p:nvSpPr>
            <p:cNvPr id="184" name="Google Shape;184;g1c2db8e9b4d_0_95"/>
            <p:cNvSpPr/>
            <p:nvPr/>
          </p:nvSpPr>
          <p:spPr>
            <a:xfrm>
              <a:off x="815175" y="2929813"/>
              <a:ext cx="607500" cy="92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5" name="Google Shape;185;g1c2db8e9b4d_0_95"/>
          <p:cNvPicPr preferRelativeResize="0"/>
          <p:nvPr/>
        </p:nvPicPr>
        <p:blipFill>
          <a:blip r:embed="rId3">
            <a:alphaModFix/>
          </a:blip>
          <a:stretch>
            <a:fillRect/>
          </a:stretch>
        </p:blipFill>
        <p:spPr>
          <a:xfrm>
            <a:off x="1018013" y="880600"/>
            <a:ext cx="7107976" cy="390765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grpSp>
        <p:nvGrpSpPr>
          <p:cNvPr id="190" name="Google Shape;190;g1c2db8e9b4d_0_101"/>
          <p:cNvGrpSpPr/>
          <p:nvPr/>
        </p:nvGrpSpPr>
        <p:grpSpPr>
          <a:xfrm>
            <a:off x="382207" y="287612"/>
            <a:ext cx="1772700" cy="427487"/>
            <a:chOff x="710275" y="2929813"/>
            <a:chExt cx="1772700" cy="427487"/>
          </a:xfrm>
        </p:grpSpPr>
        <p:sp>
          <p:nvSpPr>
            <p:cNvPr id="191" name="Google Shape;191;g1c2db8e9b4d_0_101"/>
            <p:cNvSpPr txBox="1"/>
            <p:nvPr/>
          </p:nvSpPr>
          <p:spPr>
            <a:xfrm>
              <a:off x="710275" y="3094800"/>
              <a:ext cx="1772700" cy="262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chemeClr val="accent3"/>
                  </a:solidFill>
                  <a:latin typeface="Fira Sans Extra Condensed Medium"/>
                  <a:ea typeface="Fira Sans Extra Condensed Medium"/>
                  <a:cs typeface="Fira Sans Extra Condensed Medium"/>
                  <a:sym typeface="Fira Sans Extra Condensed Medium"/>
                </a:rPr>
                <a:t>Visualisation</a:t>
              </a:r>
              <a:endParaRPr sz="1700" b="0" i="0" u="none" strike="noStrike" cap="none">
                <a:solidFill>
                  <a:schemeClr val="accent3"/>
                </a:solidFill>
                <a:latin typeface="Fira Sans Extra Condensed Medium"/>
                <a:ea typeface="Fira Sans Extra Condensed Medium"/>
                <a:cs typeface="Fira Sans Extra Condensed Medium"/>
                <a:sym typeface="Fira Sans Extra Condensed Medium"/>
              </a:endParaRPr>
            </a:p>
          </p:txBody>
        </p:sp>
        <p:sp>
          <p:nvSpPr>
            <p:cNvPr id="192" name="Google Shape;192;g1c2db8e9b4d_0_101"/>
            <p:cNvSpPr/>
            <p:nvPr/>
          </p:nvSpPr>
          <p:spPr>
            <a:xfrm>
              <a:off x="815175" y="2929813"/>
              <a:ext cx="607500" cy="92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93" name="Google Shape;193;g1c2db8e9b4d_0_101"/>
          <p:cNvPicPr preferRelativeResize="0"/>
          <p:nvPr/>
        </p:nvPicPr>
        <p:blipFill>
          <a:blip r:embed="rId3">
            <a:alphaModFix/>
          </a:blip>
          <a:stretch>
            <a:fillRect/>
          </a:stretch>
        </p:blipFill>
        <p:spPr>
          <a:xfrm>
            <a:off x="1317588" y="899050"/>
            <a:ext cx="6508825" cy="404545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1c2db8e9b4d_0_17"/>
          <p:cNvSpPr txBox="1">
            <a:spLocks noGrp="1"/>
          </p:cNvSpPr>
          <p:nvPr>
            <p:ph type="title"/>
          </p:nvPr>
        </p:nvSpPr>
        <p:spPr>
          <a:xfrm>
            <a:off x="470400" y="415925"/>
            <a:ext cx="8203200" cy="481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a:solidFill>
                  <a:schemeClr val="dk1"/>
                </a:solidFill>
              </a:rPr>
              <a:t>Conclusion</a:t>
            </a:r>
            <a:endParaRPr/>
          </a:p>
        </p:txBody>
      </p:sp>
      <p:sp>
        <p:nvSpPr>
          <p:cNvPr id="199" name="Google Shape;199;g1c2db8e9b4d_0_17"/>
          <p:cNvSpPr txBox="1"/>
          <p:nvPr/>
        </p:nvSpPr>
        <p:spPr>
          <a:xfrm>
            <a:off x="654450" y="1570300"/>
            <a:ext cx="78351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dk1"/>
                </a:solidFill>
              </a:rPr>
              <a:t>Ce projet était une opportunité qui nous a poussé à donner le maximum et bien exploiter nos connaissances sur le BI.</a:t>
            </a:r>
            <a:endParaRPr sz="1500">
              <a:solidFill>
                <a:schemeClr val="dk1"/>
              </a:solidFill>
            </a:endParaRPr>
          </a:p>
          <a:p>
            <a:pPr marL="0" lvl="0" indent="0" algn="l" rtl="0">
              <a:spcBef>
                <a:spcPts val="0"/>
              </a:spcBef>
              <a:spcAft>
                <a:spcPts val="0"/>
              </a:spcAft>
              <a:buClr>
                <a:schemeClr val="dk1"/>
              </a:buClr>
              <a:buSzPts val="1100"/>
              <a:buFont typeface="Arial"/>
              <a:buNone/>
            </a:pPr>
            <a:endParaRPr sz="1500">
              <a:solidFill>
                <a:schemeClr val="dk1"/>
              </a:solidFill>
            </a:endParaRPr>
          </a:p>
          <a:p>
            <a:pPr marL="0" lvl="0" indent="0" algn="l" rtl="0">
              <a:spcBef>
                <a:spcPts val="0"/>
              </a:spcBef>
              <a:spcAft>
                <a:spcPts val="0"/>
              </a:spcAft>
              <a:buClr>
                <a:schemeClr val="dk1"/>
              </a:buClr>
              <a:buSzPts val="1100"/>
              <a:buFont typeface="Arial"/>
              <a:buNone/>
            </a:pPr>
            <a:r>
              <a:rPr lang="en" sz="1500">
                <a:solidFill>
                  <a:schemeClr val="dk1"/>
                </a:solidFill>
              </a:rPr>
              <a:t>Nous tenons aussi tous à remercier notre prof Mme.Soussi pour ses efforts et son aide ainsi que pour nous avoir donné l’opportunité de pratiquer les outils acquis et de développer nos connaissances en ce module.</a:t>
            </a:r>
            <a:endParaRPr sz="1500">
              <a:solidFill>
                <a:schemeClr val="dk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1c2db8e9b4d_0_12"/>
          <p:cNvSpPr txBox="1">
            <a:spLocks noGrp="1"/>
          </p:cNvSpPr>
          <p:nvPr>
            <p:ph type="title"/>
          </p:nvPr>
        </p:nvSpPr>
        <p:spPr>
          <a:xfrm>
            <a:off x="311700" y="1847275"/>
            <a:ext cx="8520600" cy="122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300">
                <a:solidFill>
                  <a:srgbClr val="00B0F0"/>
                </a:solidFill>
              </a:rPr>
              <a:t>Merci de votre attention</a:t>
            </a:r>
            <a:endParaRPr sz="5300">
              <a:solidFill>
                <a:srgbClr val="00B0F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2"/>
          <p:cNvSpPr txBox="1">
            <a:spLocks noGrp="1"/>
          </p:cNvSpPr>
          <p:nvPr>
            <p:ph type="title"/>
          </p:nvPr>
        </p:nvSpPr>
        <p:spPr>
          <a:xfrm>
            <a:off x="483675" y="252530"/>
            <a:ext cx="8203200" cy="481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a:t>Sommaire</a:t>
            </a:r>
            <a:endParaRPr>
              <a:solidFill>
                <a:srgbClr val="000000"/>
              </a:solidFill>
            </a:endParaRPr>
          </a:p>
        </p:txBody>
      </p:sp>
      <p:sp>
        <p:nvSpPr>
          <p:cNvPr id="63" name="Google Shape;63;p2"/>
          <p:cNvSpPr/>
          <p:nvPr/>
        </p:nvSpPr>
        <p:spPr>
          <a:xfrm>
            <a:off x="2160357" y="2739465"/>
            <a:ext cx="380788" cy="254494"/>
          </a:xfrm>
          <a:prstGeom prst="roundRect">
            <a:avLst>
              <a:gd name="adj"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chemeClr val="lt1"/>
                </a:solidFill>
                <a:latin typeface="Fira Sans Extra Condensed Medium"/>
                <a:ea typeface="Fira Sans Extra Condensed Medium"/>
                <a:cs typeface="Fira Sans Extra Condensed Medium"/>
                <a:sym typeface="Fira Sans Extra Condensed Medium"/>
              </a:rPr>
              <a:t>3</a:t>
            </a:r>
            <a:endParaRPr sz="1200" b="0" i="0" u="none" strike="noStrike" cap="none">
              <a:solidFill>
                <a:schemeClr val="lt1"/>
              </a:solidFill>
              <a:latin typeface="Arial"/>
              <a:ea typeface="Arial"/>
              <a:cs typeface="Arial"/>
              <a:sym typeface="Arial"/>
            </a:endParaRPr>
          </a:p>
        </p:txBody>
      </p:sp>
      <p:cxnSp>
        <p:nvCxnSpPr>
          <p:cNvPr id="64" name="Google Shape;64;p2"/>
          <p:cNvCxnSpPr/>
          <p:nvPr/>
        </p:nvCxnSpPr>
        <p:spPr>
          <a:xfrm>
            <a:off x="1377525" y="4693848"/>
            <a:ext cx="6415500" cy="0"/>
          </a:xfrm>
          <a:prstGeom prst="straightConnector1">
            <a:avLst/>
          </a:prstGeom>
          <a:noFill/>
          <a:ln w="9525" cap="flat" cmpd="sng">
            <a:solidFill>
              <a:srgbClr val="434343"/>
            </a:solidFill>
            <a:prstDash val="solid"/>
            <a:round/>
            <a:headEnd type="none" w="sm" len="sm"/>
            <a:tailEnd type="none" w="sm" len="sm"/>
          </a:ln>
        </p:spPr>
      </p:cxnSp>
      <p:sp>
        <p:nvSpPr>
          <p:cNvPr id="65" name="Google Shape;65;p2"/>
          <p:cNvSpPr/>
          <p:nvPr/>
        </p:nvSpPr>
        <p:spPr>
          <a:xfrm>
            <a:off x="2160357" y="1126439"/>
            <a:ext cx="380788" cy="254495"/>
          </a:xfrm>
          <a:prstGeom prst="roundRect">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1500" b="0" i="0" u="none" strike="noStrike" cap="none">
                <a:solidFill>
                  <a:schemeClr val="lt1"/>
                </a:solidFill>
                <a:latin typeface="Fira Sans Extra Condensed Medium"/>
                <a:ea typeface="Fira Sans Extra Condensed Medium"/>
                <a:cs typeface="Fira Sans Extra Condensed Medium"/>
                <a:sym typeface="Fira Sans Extra Condensed Medium"/>
              </a:rPr>
              <a:t>1</a:t>
            </a:r>
            <a:endParaRPr sz="1200" b="0" i="0" u="none" strike="noStrike" cap="none">
              <a:solidFill>
                <a:schemeClr val="lt1"/>
              </a:solidFill>
              <a:latin typeface="Arial"/>
              <a:ea typeface="Arial"/>
              <a:cs typeface="Arial"/>
              <a:sym typeface="Arial"/>
            </a:endParaRPr>
          </a:p>
        </p:txBody>
      </p:sp>
      <p:sp>
        <p:nvSpPr>
          <p:cNvPr id="66" name="Google Shape;66;p2"/>
          <p:cNvSpPr/>
          <p:nvPr/>
        </p:nvSpPr>
        <p:spPr>
          <a:xfrm>
            <a:off x="2160357" y="1929444"/>
            <a:ext cx="380788" cy="254494"/>
          </a:xfrm>
          <a:prstGeom prst="roundRect">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chemeClr val="lt1"/>
                </a:solidFill>
                <a:latin typeface="Fira Sans Extra Condensed Medium"/>
                <a:ea typeface="Fira Sans Extra Condensed Medium"/>
                <a:cs typeface="Fira Sans Extra Condensed Medium"/>
                <a:sym typeface="Fira Sans Extra Condensed Medium"/>
              </a:rPr>
              <a:t>2</a:t>
            </a:r>
            <a:endParaRPr sz="1200" b="0" i="0" u="none" strike="noStrike" cap="none">
              <a:solidFill>
                <a:schemeClr val="lt1"/>
              </a:solidFill>
              <a:latin typeface="Arial"/>
              <a:ea typeface="Arial"/>
              <a:cs typeface="Arial"/>
              <a:sym typeface="Arial"/>
            </a:endParaRPr>
          </a:p>
        </p:txBody>
      </p:sp>
      <p:sp>
        <p:nvSpPr>
          <p:cNvPr id="67" name="Google Shape;67;p2"/>
          <p:cNvSpPr/>
          <p:nvPr/>
        </p:nvSpPr>
        <p:spPr>
          <a:xfrm>
            <a:off x="5163409" y="1117698"/>
            <a:ext cx="380788" cy="254495"/>
          </a:xfrm>
          <a:prstGeom prst="roundRect">
            <a:avLst>
              <a:gd name="adj" fmla="val 50000"/>
            </a:avLst>
          </a:prstGeom>
          <a:solidFill>
            <a:srgbClr val="3B5BF0"/>
          </a:solidFill>
          <a:ln w="9525" cap="flat" cmpd="sng">
            <a:solidFill>
              <a:srgbClr val="3B5BF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1500" b="0" i="0" u="none" strike="noStrike" cap="none">
                <a:solidFill>
                  <a:schemeClr val="lt1"/>
                </a:solidFill>
                <a:latin typeface="Fira Sans Extra Condensed Medium"/>
                <a:ea typeface="Fira Sans Extra Condensed Medium"/>
                <a:cs typeface="Fira Sans Extra Condensed Medium"/>
                <a:sym typeface="Fira Sans Extra Condensed Medium"/>
              </a:rPr>
              <a:t>4</a:t>
            </a:r>
            <a:endParaRPr sz="1200" b="0" i="0" u="none" strike="noStrike" cap="none">
              <a:solidFill>
                <a:schemeClr val="lt1"/>
              </a:solidFill>
              <a:latin typeface="Arial"/>
              <a:ea typeface="Arial"/>
              <a:cs typeface="Arial"/>
              <a:sym typeface="Arial"/>
            </a:endParaRPr>
          </a:p>
        </p:txBody>
      </p:sp>
      <p:sp>
        <p:nvSpPr>
          <p:cNvPr id="68" name="Google Shape;68;p2"/>
          <p:cNvSpPr/>
          <p:nvPr/>
        </p:nvSpPr>
        <p:spPr>
          <a:xfrm>
            <a:off x="5163409" y="1929444"/>
            <a:ext cx="380788" cy="254494"/>
          </a:xfrm>
          <a:prstGeom prst="roundRect">
            <a:avLst>
              <a:gd name="adj" fmla="val 50000"/>
            </a:avLst>
          </a:prstGeom>
          <a:solidFill>
            <a:srgbClr val="90A2EC"/>
          </a:solidFill>
          <a:ln w="9525" cap="flat" cmpd="sng">
            <a:solidFill>
              <a:srgbClr val="90A2EC"/>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chemeClr val="lt1"/>
                </a:solidFill>
                <a:latin typeface="Fira Sans Extra Condensed Medium"/>
                <a:ea typeface="Fira Sans Extra Condensed Medium"/>
                <a:cs typeface="Fira Sans Extra Condensed Medium"/>
                <a:sym typeface="Fira Sans Extra Condensed Medium"/>
              </a:rPr>
              <a:t>5</a:t>
            </a:r>
            <a:endParaRPr sz="1200" b="0" i="0" u="none" strike="noStrike" cap="none">
              <a:solidFill>
                <a:schemeClr val="lt1"/>
              </a:solidFill>
              <a:latin typeface="Arial"/>
              <a:ea typeface="Arial"/>
              <a:cs typeface="Arial"/>
              <a:sym typeface="Arial"/>
            </a:endParaRPr>
          </a:p>
        </p:txBody>
      </p:sp>
      <p:sp>
        <p:nvSpPr>
          <p:cNvPr id="69" name="Google Shape;69;p2"/>
          <p:cNvSpPr/>
          <p:nvPr/>
        </p:nvSpPr>
        <p:spPr>
          <a:xfrm>
            <a:off x="5163409" y="2739465"/>
            <a:ext cx="380788" cy="254494"/>
          </a:xfrm>
          <a:prstGeom prst="roundRect">
            <a:avLst>
              <a:gd name="adj" fmla="val 50000"/>
            </a:avLst>
          </a:prstGeom>
          <a:solidFill>
            <a:srgbClr val="00B0F0"/>
          </a:solid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chemeClr val="lt1"/>
                </a:solidFill>
                <a:latin typeface="Fira Sans Extra Condensed Medium"/>
                <a:ea typeface="Fira Sans Extra Condensed Medium"/>
                <a:cs typeface="Fira Sans Extra Condensed Medium"/>
                <a:sym typeface="Fira Sans Extra Condensed Medium"/>
              </a:rPr>
              <a:t>6</a:t>
            </a:r>
            <a:endParaRPr sz="1200" b="0" i="0" u="none" strike="noStrike" cap="none">
              <a:solidFill>
                <a:schemeClr val="lt1"/>
              </a:solidFill>
              <a:latin typeface="Arial"/>
              <a:ea typeface="Arial"/>
              <a:cs typeface="Arial"/>
              <a:sym typeface="Arial"/>
            </a:endParaRPr>
          </a:p>
        </p:txBody>
      </p:sp>
      <p:sp>
        <p:nvSpPr>
          <p:cNvPr id="70" name="Google Shape;70;p2"/>
          <p:cNvSpPr/>
          <p:nvPr/>
        </p:nvSpPr>
        <p:spPr>
          <a:xfrm>
            <a:off x="2458830" y="1225151"/>
            <a:ext cx="1764161" cy="602700"/>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2500" b="0" i="0" u="none" strike="noStrike" cap="none">
                <a:solidFill>
                  <a:schemeClr val="lt1"/>
                </a:solidFill>
                <a:latin typeface="Fira Sans Extra Condensed Medium"/>
                <a:ea typeface="Fira Sans Extra Condensed Medium"/>
                <a:cs typeface="Fira Sans Extra Condensed Medium"/>
                <a:sym typeface="Fira Sans Extra Condensed Medium"/>
              </a:rPr>
              <a:t>Introduction</a:t>
            </a:r>
            <a:endParaRPr sz="2000" b="0" i="0" u="none" strike="noStrike" cap="none">
              <a:solidFill>
                <a:schemeClr val="lt1"/>
              </a:solidFill>
              <a:latin typeface="Fira Sans Extra Condensed"/>
              <a:ea typeface="Fira Sans Extra Condensed"/>
              <a:cs typeface="Fira Sans Extra Condensed"/>
              <a:sym typeface="Fira Sans Extra Condensed"/>
            </a:endParaRPr>
          </a:p>
        </p:txBody>
      </p:sp>
      <p:sp>
        <p:nvSpPr>
          <p:cNvPr id="71" name="Google Shape;71;p2"/>
          <p:cNvSpPr/>
          <p:nvPr/>
        </p:nvSpPr>
        <p:spPr>
          <a:xfrm>
            <a:off x="2458829" y="2083634"/>
            <a:ext cx="1764161" cy="6027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2500" b="0" i="0" u="none" strike="noStrike" cap="none">
                <a:solidFill>
                  <a:schemeClr val="lt1"/>
                </a:solidFill>
                <a:latin typeface="Fira Sans Extra Condensed Medium"/>
                <a:ea typeface="Fira Sans Extra Condensed Medium"/>
                <a:cs typeface="Fira Sans Extra Condensed Medium"/>
                <a:sym typeface="Fira Sans Extra Condensed Medium"/>
              </a:rPr>
              <a:t>Objectif</a:t>
            </a:r>
            <a:endParaRPr sz="2000" b="0" i="0" u="none" strike="noStrike" cap="none">
              <a:solidFill>
                <a:schemeClr val="lt1"/>
              </a:solidFill>
              <a:latin typeface="Fira Sans Extra Condensed"/>
              <a:ea typeface="Fira Sans Extra Condensed"/>
              <a:cs typeface="Fira Sans Extra Condensed"/>
              <a:sym typeface="Fira Sans Extra Condensed"/>
            </a:endParaRPr>
          </a:p>
        </p:txBody>
      </p:sp>
      <p:sp>
        <p:nvSpPr>
          <p:cNvPr id="72" name="Google Shape;72;p2"/>
          <p:cNvSpPr/>
          <p:nvPr/>
        </p:nvSpPr>
        <p:spPr>
          <a:xfrm>
            <a:off x="2438982" y="2898927"/>
            <a:ext cx="1764161" cy="602700"/>
          </a:xfrm>
          <a:prstGeom prst="roundRect">
            <a:avLst>
              <a:gd name="adj" fmla="val 0"/>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2500" b="0" i="0" u="none" strike="noStrike" cap="none" dirty="0">
                <a:solidFill>
                  <a:schemeClr val="lt1"/>
                </a:solidFill>
                <a:latin typeface="Fira Sans Extra Condensed Medium"/>
                <a:ea typeface="Fira Sans Extra Condensed Medium"/>
                <a:cs typeface="Fira Sans Extra Condensed Medium"/>
                <a:sym typeface="Fira Sans Extra Condensed Medium"/>
              </a:rPr>
              <a:t>Data </a:t>
            </a:r>
            <a:r>
              <a:rPr lang="en" sz="2500" dirty="0">
                <a:solidFill>
                  <a:schemeClr val="lt1"/>
                </a:solidFill>
                <a:latin typeface="Fira Sans Extra Condensed Medium"/>
                <a:ea typeface="Fira Sans Extra Condensed Medium"/>
                <a:cs typeface="Fira Sans Extra Condensed Medium"/>
                <a:sym typeface="Fira Sans Extra Condensed Medium"/>
              </a:rPr>
              <a:t>source</a:t>
            </a:r>
            <a:endParaRPr sz="2000" b="0" i="0" u="none" strike="noStrike" cap="none" dirty="0">
              <a:solidFill>
                <a:schemeClr val="lt1"/>
              </a:solidFill>
              <a:latin typeface="Fira Sans Extra Condensed"/>
              <a:ea typeface="Fira Sans Extra Condensed"/>
              <a:cs typeface="Fira Sans Extra Condensed"/>
              <a:sym typeface="Fira Sans Extra Condensed"/>
            </a:endParaRPr>
          </a:p>
        </p:txBody>
      </p:sp>
      <p:sp>
        <p:nvSpPr>
          <p:cNvPr id="73" name="Google Shape;73;p2"/>
          <p:cNvSpPr/>
          <p:nvPr/>
        </p:nvSpPr>
        <p:spPr>
          <a:xfrm>
            <a:off x="5467413" y="1229066"/>
            <a:ext cx="2168873" cy="602700"/>
          </a:xfrm>
          <a:prstGeom prst="roundRect">
            <a:avLst>
              <a:gd name="adj" fmla="val 0"/>
            </a:avLst>
          </a:prstGeom>
          <a:solidFill>
            <a:srgbClr val="3B5BF0"/>
          </a:solidFill>
          <a:ln w="9525" cap="flat" cmpd="sng">
            <a:solidFill>
              <a:srgbClr val="3B5BF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2500" b="0" i="0" u="none" strike="noStrike" cap="none" dirty="0">
                <a:solidFill>
                  <a:schemeClr val="lt1"/>
                </a:solidFill>
                <a:latin typeface="Fira Sans Extra Condensed Medium"/>
                <a:ea typeface="Fira Sans Extra Condensed Medium"/>
                <a:cs typeface="Fira Sans Extra Condensed Medium"/>
                <a:sym typeface="Fira Sans Extra Condensed Medium"/>
              </a:rPr>
              <a:t>Data </a:t>
            </a:r>
            <a:r>
              <a:rPr lang="en" sz="2500" dirty="0">
                <a:solidFill>
                  <a:schemeClr val="lt1"/>
                </a:solidFill>
                <a:latin typeface="Fira Sans Extra Condensed Medium"/>
                <a:ea typeface="Fira Sans Extra Condensed Medium"/>
                <a:cs typeface="Fira Sans Extra Condensed Medium"/>
                <a:sym typeface="Fira Sans Extra Condensed Medium"/>
              </a:rPr>
              <a:t>mart</a:t>
            </a:r>
            <a:endParaRPr sz="2000" b="0" i="0" u="none" strike="noStrike" cap="none" dirty="0">
              <a:solidFill>
                <a:schemeClr val="lt1"/>
              </a:solidFill>
              <a:latin typeface="Fira Sans Extra Condensed"/>
              <a:ea typeface="Fira Sans Extra Condensed"/>
              <a:cs typeface="Fira Sans Extra Condensed"/>
              <a:sym typeface="Fira Sans Extra Condensed"/>
            </a:endParaRPr>
          </a:p>
        </p:txBody>
      </p:sp>
      <p:sp>
        <p:nvSpPr>
          <p:cNvPr id="74" name="Google Shape;74;p2"/>
          <p:cNvSpPr/>
          <p:nvPr/>
        </p:nvSpPr>
        <p:spPr>
          <a:xfrm>
            <a:off x="5467413" y="2049970"/>
            <a:ext cx="2168872" cy="602700"/>
          </a:xfrm>
          <a:prstGeom prst="roundRect">
            <a:avLst>
              <a:gd name="adj" fmla="val 0"/>
            </a:avLst>
          </a:prstGeom>
          <a:solidFill>
            <a:srgbClr val="90A2EC"/>
          </a:solidFill>
          <a:ln w="9525" cap="flat" cmpd="sng">
            <a:solidFill>
              <a:srgbClr val="90A2EC"/>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2500" b="0" i="0" u="none" strike="noStrike" cap="none">
                <a:solidFill>
                  <a:schemeClr val="lt1"/>
                </a:solidFill>
                <a:latin typeface="Fira Sans Extra Condensed Medium"/>
                <a:ea typeface="Fira Sans Extra Condensed Medium"/>
                <a:cs typeface="Fira Sans Extra Condensed Medium"/>
                <a:sym typeface="Fira Sans Extra Condensed Medium"/>
              </a:rPr>
              <a:t>ETL</a:t>
            </a:r>
            <a:endParaRPr sz="2000" b="0" i="0" u="none" strike="noStrike" cap="none">
              <a:solidFill>
                <a:schemeClr val="lt1"/>
              </a:solidFill>
              <a:latin typeface="Fira Sans Extra Condensed"/>
              <a:ea typeface="Fira Sans Extra Condensed"/>
              <a:cs typeface="Fira Sans Extra Condensed"/>
              <a:sym typeface="Fira Sans Extra Condensed"/>
            </a:endParaRPr>
          </a:p>
        </p:txBody>
      </p:sp>
      <p:sp>
        <p:nvSpPr>
          <p:cNvPr id="75" name="Google Shape;75;p2"/>
          <p:cNvSpPr/>
          <p:nvPr/>
        </p:nvSpPr>
        <p:spPr>
          <a:xfrm>
            <a:off x="5467412" y="2894007"/>
            <a:ext cx="2168871" cy="602700"/>
          </a:xfrm>
          <a:prstGeom prst="roundRect">
            <a:avLst>
              <a:gd name="adj" fmla="val 0"/>
            </a:avLst>
          </a:prstGeom>
          <a:solidFill>
            <a:srgbClr val="00B0F0"/>
          </a:solid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2500" b="0" i="0" u="none" strike="noStrike" cap="none">
                <a:solidFill>
                  <a:schemeClr val="lt1"/>
                </a:solidFill>
                <a:latin typeface="Fira Sans Extra Condensed Medium"/>
                <a:ea typeface="Fira Sans Extra Condensed Medium"/>
                <a:cs typeface="Fira Sans Extra Condensed Medium"/>
                <a:sym typeface="Fira Sans Extra Condensed Medium"/>
              </a:rPr>
              <a:t>Visualisation</a:t>
            </a:r>
            <a:endParaRPr sz="2000" b="0" i="0" u="none" strike="noStrike" cap="none">
              <a:solidFill>
                <a:schemeClr val="lt1"/>
              </a:solidFill>
              <a:latin typeface="Fira Sans Extra Condensed"/>
              <a:ea typeface="Fira Sans Extra Condensed"/>
              <a:cs typeface="Fira Sans Extra Condensed"/>
              <a:sym typeface="Fira Sans Extra Condensed"/>
            </a:endParaRPr>
          </a:p>
        </p:txBody>
      </p:sp>
      <p:sp>
        <p:nvSpPr>
          <p:cNvPr id="76" name="Google Shape;76;p2"/>
          <p:cNvSpPr/>
          <p:nvPr/>
        </p:nvSpPr>
        <p:spPr>
          <a:xfrm>
            <a:off x="3842202" y="3652320"/>
            <a:ext cx="380788" cy="254494"/>
          </a:xfrm>
          <a:prstGeom prst="roundRect">
            <a:avLst>
              <a:gd name="adj"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chemeClr val="lt1"/>
                </a:solidFill>
                <a:latin typeface="Fira Sans Extra Condensed Medium"/>
                <a:ea typeface="Fira Sans Extra Condensed Medium"/>
                <a:cs typeface="Fira Sans Extra Condensed Medium"/>
                <a:sym typeface="Fira Sans Extra Condensed Medium"/>
              </a:rPr>
              <a:t>7</a:t>
            </a:r>
            <a:endParaRPr sz="1200" b="0" i="0" u="none" strike="noStrike" cap="none">
              <a:solidFill>
                <a:schemeClr val="lt1"/>
              </a:solidFill>
              <a:latin typeface="Arial"/>
              <a:ea typeface="Arial"/>
              <a:cs typeface="Arial"/>
              <a:sym typeface="Arial"/>
            </a:endParaRPr>
          </a:p>
        </p:txBody>
      </p:sp>
      <p:sp>
        <p:nvSpPr>
          <p:cNvPr id="77" name="Google Shape;77;p2"/>
          <p:cNvSpPr/>
          <p:nvPr/>
        </p:nvSpPr>
        <p:spPr>
          <a:xfrm>
            <a:off x="4078974" y="3828035"/>
            <a:ext cx="1644752" cy="602700"/>
          </a:xfrm>
          <a:prstGeom prst="roundRect">
            <a:avLst>
              <a:gd name="adj" fmla="val 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2500" b="0" i="0" u="none" strike="noStrike" cap="none">
                <a:solidFill>
                  <a:schemeClr val="lt1"/>
                </a:solidFill>
                <a:latin typeface="Fira Sans Extra Condensed Medium"/>
                <a:ea typeface="Fira Sans Extra Condensed Medium"/>
                <a:cs typeface="Fira Sans Extra Condensed Medium"/>
                <a:sym typeface="Fira Sans Extra Condensed Medium"/>
              </a:rPr>
              <a:t>conclusion</a:t>
            </a:r>
            <a:endParaRPr sz="2000" b="0" i="0" u="none" strike="noStrike" cap="none">
              <a:solidFill>
                <a:schemeClr val="lt1"/>
              </a:solidFill>
              <a:latin typeface="Fira Sans Extra Condensed"/>
              <a:ea typeface="Fira Sans Extra Condensed"/>
              <a:cs typeface="Fira Sans Extra Condensed"/>
              <a:sym typeface="Fira Sans Extra Condense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3"/>
          <p:cNvSpPr txBox="1"/>
          <p:nvPr/>
        </p:nvSpPr>
        <p:spPr>
          <a:xfrm>
            <a:off x="562500" y="1235825"/>
            <a:ext cx="8124300" cy="215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t>L’analyse de données peut être très utile pour assister les entreprises dans leurs prises de décisions. Pour collecter et analyser les données, il est nécessaire d’utiliser une large variété d’outils et de technologies : c’est la Business Intelligence.</a:t>
            </a:r>
            <a:endParaRPr sz="1600"/>
          </a:p>
          <a:p>
            <a:pPr marL="0" lvl="0" indent="0" algn="l" rtl="0">
              <a:spcBef>
                <a:spcPts val="0"/>
              </a:spcBef>
              <a:spcAft>
                <a:spcPts val="0"/>
              </a:spcAft>
              <a:buClr>
                <a:schemeClr val="dk1"/>
              </a:buClr>
              <a:buSzPts val="1100"/>
              <a:buFont typeface="Arial"/>
              <a:buNone/>
            </a:pPr>
            <a:endParaRPr sz="1600"/>
          </a:p>
          <a:p>
            <a:pPr marL="0" lvl="0" indent="0" algn="l" rtl="0">
              <a:spcBef>
                <a:spcPts val="0"/>
              </a:spcBef>
              <a:spcAft>
                <a:spcPts val="0"/>
              </a:spcAft>
              <a:buNone/>
            </a:pPr>
            <a:r>
              <a:rPr lang="en" sz="1600"/>
              <a:t>Le terme Business Intelligence (BI), ou informatique décisionnelle, désigne les applications, les infrastructures, les outils et les pratiques offrant l’accès à l’information. La BI permet d’analyser l’information pour améliorer et optimiser les décisions et les performances d’une entreprise.</a:t>
            </a:r>
            <a:endParaRPr sz="1600"/>
          </a:p>
        </p:txBody>
      </p:sp>
      <p:grpSp>
        <p:nvGrpSpPr>
          <p:cNvPr id="83" name="Google Shape;83;p3"/>
          <p:cNvGrpSpPr/>
          <p:nvPr/>
        </p:nvGrpSpPr>
        <p:grpSpPr>
          <a:xfrm>
            <a:off x="403149" y="289797"/>
            <a:ext cx="1772700" cy="427487"/>
            <a:chOff x="710275" y="1563888"/>
            <a:chExt cx="1772700" cy="427487"/>
          </a:xfrm>
        </p:grpSpPr>
        <p:sp>
          <p:nvSpPr>
            <p:cNvPr id="84" name="Google Shape;84;p3"/>
            <p:cNvSpPr txBox="1"/>
            <p:nvPr/>
          </p:nvSpPr>
          <p:spPr>
            <a:xfrm>
              <a:off x="710275" y="1728875"/>
              <a:ext cx="1772700" cy="262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a:solidFill>
                    <a:schemeClr val="accent1"/>
                  </a:solidFill>
                  <a:latin typeface="Fira Sans Extra Condensed Medium"/>
                  <a:ea typeface="Fira Sans Extra Condensed Medium"/>
                  <a:cs typeface="Fira Sans Extra Condensed Medium"/>
                  <a:sym typeface="Fira Sans Extra Condensed Medium"/>
                </a:rPr>
                <a:t>Introduction</a:t>
              </a:r>
              <a:endParaRPr sz="1700" b="0" i="0" u="none" strike="noStrike" cap="none">
                <a:solidFill>
                  <a:schemeClr val="accent1"/>
                </a:solidFill>
                <a:latin typeface="Fira Sans Extra Condensed Medium"/>
                <a:ea typeface="Fira Sans Extra Condensed Medium"/>
                <a:cs typeface="Fira Sans Extra Condensed Medium"/>
                <a:sym typeface="Fira Sans Extra Condensed Medium"/>
              </a:endParaRPr>
            </a:p>
          </p:txBody>
        </p:sp>
        <p:sp>
          <p:nvSpPr>
            <p:cNvPr id="85" name="Google Shape;85;p3"/>
            <p:cNvSpPr/>
            <p:nvPr/>
          </p:nvSpPr>
          <p:spPr>
            <a:xfrm>
              <a:off x="815175" y="1563888"/>
              <a:ext cx="607500" cy="92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grpSp>
        <p:nvGrpSpPr>
          <p:cNvPr id="90" name="Google Shape;90;p4"/>
          <p:cNvGrpSpPr/>
          <p:nvPr/>
        </p:nvGrpSpPr>
        <p:grpSpPr>
          <a:xfrm>
            <a:off x="382207" y="287612"/>
            <a:ext cx="1772700" cy="427487"/>
            <a:chOff x="710275" y="2929813"/>
            <a:chExt cx="1772700" cy="427487"/>
          </a:xfrm>
        </p:grpSpPr>
        <p:sp>
          <p:nvSpPr>
            <p:cNvPr id="91" name="Google Shape;91;p4"/>
            <p:cNvSpPr txBox="1"/>
            <p:nvPr/>
          </p:nvSpPr>
          <p:spPr>
            <a:xfrm>
              <a:off x="710275" y="3094800"/>
              <a:ext cx="1772700" cy="262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a:solidFill>
                    <a:schemeClr val="accent3"/>
                  </a:solidFill>
                  <a:latin typeface="Fira Sans Extra Condensed Medium"/>
                  <a:ea typeface="Fira Sans Extra Condensed Medium"/>
                  <a:cs typeface="Fira Sans Extra Condensed Medium"/>
                  <a:sym typeface="Fira Sans Extra Condensed Medium"/>
                </a:rPr>
                <a:t>Objectif</a:t>
              </a:r>
              <a:endParaRPr sz="1700" b="0" i="0" u="none" strike="noStrike" cap="none">
                <a:solidFill>
                  <a:schemeClr val="accent3"/>
                </a:solidFill>
                <a:latin typeface="Fira Sans Extra Condensed Medium"/>
                <a:ea typeface="Fira Sans Extra Condensed Medium"/>
                <a:cs typeface="Fira Sans Extra Condensed Medium"/>
                <a:sym typeface="Fira Sans Extra Condensed Medium"/>
              </a:endParaRPr>
            </a:p>
          </p:txBody>
        </p:sp>
        <p:sp>
          <p:nvSpPr>
            <p:cNvPr id="92" name="Google Shape;92;p4"/>
            <p:cNvSpPr/>
            <p:nvPr/>
          </p:nvSpPr>
          <p:spPr>
            <a:xfrm>
              <a:off x="815175" y="2929813"/>
              <a:ext cx="607500" cy="92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 name="Google Shape;93;p4"/>
          <p:cNvSpPr txBox="1"/>
          <p:nvPr/>
        </p:nvSpPr>
        <p:spPr>
          <a:xfrm>
            <a:off x="516300" y="1079125"/>
            <a:ext cx="81705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t>Ce projet a pour objectif de réaliser un data mart permettant d’analyser les notes des étudiants. Plus particulièrement, nous aborderons les aspects suivants :</a:t>
            </a:r>
            <a:endParaRPr sz="1600" dirty="0"/>
          </a:p>
          <a:p>
            <a:pPr marL="0" lvl="0" indent="0" algn="l" rtl="0">
              <a:spcBef>
                <a:spcPts val="0"/>
              </a:spcBef>
              <a:spcAft>
                <a:spcPts val="0"/>
              </a:spcAft>
              <a:buClr>
                <a:schemeClr val="dk1"/>
              </a:buClr>
              <a:buSzPts val="1100"/>
              <a:buFont typeface="Arial"/>
              <a:buNone/>
            </a:pPr>
            <a:endParaRPr sz="1600" dirty="0"/>
          </a:p>
          <a:p>
            <a:pPr marL="457200" lvl="0" indent="-330200" algn="l" rtl="0">
              <a:spcBef>
                <a:spcPts val="0"/>
              </a:spcBef>
              <a:spcAft>
                <a:spcPts val="0"/>
              </a:spcAft>
              <a:buSzPts val="1600"/>
              <a:buChar char="-"/>
            </a:pPr>
            <a:r>
              <a:rPr lang="en" sz="1600" dirty="0"/>
              <a:t>Compréhension de la base de données relationnelle (BD source)</a:t>
            </a:r>
            <a:endParaRPr sz="1600" dirty="0"/>
          </a:p>
          <a:p>
            <a:pPr marL="457200" lvl="0" indent="-330200" algn="l" rtl="0">
              <a:spcBef>
                <a:spcPts val="0"/>
              </a:spcBef>
              <a:spcAft>
                <a:spcPts val="0"/>
              </a:spcAft>
              <a:buSzPts val="1600"/>
              <a:buChar char="-"/>
            </a:pPr>
            <a:r>
              <a:rPr lang="en" sz="1600" dirty="0"/>
              <a:t>Modélisation du schéma en étoile à partir d’un besoin utilisateur</a:t>
            </a:r>
            <a:endParaRPr sz="1600" dirty="0"/>
          </a:p>
          <a:p>
            <a:pPr marL="457200" lvl="0" indent="-330200" algn="l" rtl="0">
              <a:spcBef>
                <a:spcPts val="0"/>
              </a:spcBef>
              <a:spcAft>
                <a:spcPts val="0"/>
              </a:spcAft>
              <a:buSzPts val="1600"/>
              <a:buChar char="-"/>
            </a:pPr>
            <a:r>
              <a:rPr lang="en" sz="1600" dirty="0"/>
              <a:t>Mise en place de l’ETL pour la transformation des données nécessaire à la création des dimensions et des faits</a:t>
            </a:r>
            <a:endParaRPr sz="1600" dirty="0"/>
          </a:p>
          <a:p>
            <a:pPr marL="457200" lvl="0" indent="-330200" algn="l" rtl="0">
              <a:spcBef>
                <a:spcPts val="0"/>
              </a:spcBef>
              <a:spcAft>
                <a:spcPts val="0"/>
              </a:spcAft>
              <a:buSzPts val="1600"/>
              <a:buChar char="-"/>
            </a:pPr>
            <a:r>
              <a:rPr lang="en" sz="1600" dirty="0"/>
              <a:t>Construction du </a:t>
            </a:r>
            <a:r>
              <a:rPr lang="en" sz="1600"/>
              <a:t>data mart </a:t>
            </a:r>
            <a:r>
              <a:rPr lang="en" sz="1600" dirty="0"/>
              <a:t>en utilisant Pentaho data integration</a:t>
            </a:r>
            <a:endParaRPr sz="1600" dirty="0"/>
          </a:p>
          <a:p>
            <a:pPr marL="457200" lvl="0" indent="-330200" algn="l" rtl="0">
              <a:spcBef>
                <a:spcPts val="0"/>
              </a:spcBef>
              <a:spcAft>
                <a:spcPts val="0"/>
              </a:spcAft>
              <a:buSzPts val="1600"/>
              <a:buChar char="-"/>
            </a:pPr>
            <a:r>
              <a:rPr lang="en" sz="1600" dirty="0"/>
              <a:t>Visualisation selon les tableaux de bord en utilisant Power BI</a:t>
            </a:r>
            <a:endParaRPr sz="16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txBox="1">
            <a:spLocks noGrp="1"/>
          </p:cNvSpPr>
          <p:nvPr>
            <p:ph type="title"/>
          </p:nvPr>
        </p:nvSpPr>
        <p:spPr>
          <a:xfrm>
            <a:off x="483675" y="415425"/>
            <a:ext cx="8203200" cy="481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dirty="0">
                <a:solidFill>
                  <a:schemeClr val="dk1"/>
                </a:solidFill>
              </a:rPr>
              <a:t>Data source</a:t>
            </a:r>
            <a:endParaRPr dirty="0"/>
          </a:p>
        </p:txBody>
      </p:sp>
      <p:pic>
        <p:nvPicPr>
          <p:cNvPr id="99" name="Google Shape;99;p5"/>
          <p:cNvPicPr preferRelativeResize="0"/>
          <p:nvPr/>
        </p:nvPicPr>
        <p:blipFill>
          <a:blip r:embed="rId3">
            <a:alphaModFix/>
          </a:blip>
          <a:stretch>
            <a:fillRect/>
          </a:stretch>
        </p:blipFill>
        <p:spPr>
          <a:xfrm>
            <a:off x="2263275" y="1049025"/>
            <a:ext cx="4442082" cy="3942076"/>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6"/>
          <p:cNvSpPr txBox="1">
            <a:spLocks noGrp="1"/>
          </p:cNvSpPr>
          <p:nvPr>
            <p:ph type="title"/>
          </p:nvPr>
        </p:nvSpPr>
        <p:spPr>
          <a:xfrm>
            <a:off x="483675" y="415425"/>
            <a:ext cx="8203200" cy="481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a:solidFill>
                  <a:schemeClr val="dk1"/>
                </a:solidFill>
              </a:rPr>
              <a:t>Data mart</a:t>
            </a:r>
            <a:endParaRPr/>
          </a:p>
        </p:txBody>
      </p:sp>
      <p:pic>
        <p:nvPicPr>
          <p:cNvPr id="105" name="Google Shape;105;p6"/>
          <p:cNvPicPr preferRelativeResize="0"/>
          <p:nvPr/>
        </p:nvPicPr>
        <p:blipFill>
          <a:blip r:embed="rId3">
            <a:alphaModFix/>
          </a:blip>
          <a:stretch>
            <a:fillRect/>
          </a:stretch>
        </p:blipFill>
        <p:spPr>
          <a:xfrm>
            <a:off x="2202150" y="966075"/>
            <a:ext cx="4766256" cy="394207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pSp>
        <p:nvGrpSpPr>
          <p:cNvPr id="110" name="Google Shape;110;g1c2db8e9b4d_0_0"/>
          <p:cNvGrpSpPr/>
          <p:nvPr/>
        </p:nvGrpSpPr>
        <p:grpSpPr>
          <a:xfrm>
            <a:off x="403149" y="289797"/>
            <a:ext cx="1772700" cy="427487"/>
            <a:chOff x="710275" y="1563888"/>
            <a:chExt cx="1772700" cy="427487"/>
          </a:xfrm>
        </p:grpSpPr>
        <p:sp>
          <p:nvSpPr>
            <p:cNvPr id="111" name="Google Shape;111;g1c2db8e9b4d_0_0"/>
            <p:cNvSpPr txBox="1"/>
            <p:nvPr/>
          </p:nvSpPr>
          <p:spPr>
            <a:xfrm>
              <a:off x="710275" y="1728875"/>
              <a:ext cx="1772700" cy="262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chemeClr val="accent1"/>
                  </a:solidFill>
                  <a:latin typeface="Fira Sans Extra Condensed Medium"/>
                  <a:ea typeface="Fira Sans Extra Condensed Medium"/>
                  <a:cs typeface="Fira Sans Extra Condensed Medium"/>
                  <a:sym typeface="Fira Sans Extra Condensed Medium"/>
                </a:rPr>
                <a:t>ETL</a:t>
              </a:r>
              <a:endParaRPr sz="1700" b="0" i="0" u="none" strike="noStrike" cap="none">
                <a:solidFill>
                  <a:schemeClr val="accent1"/>
                </a:solidFill>
                <a:latin typeface="Fira Sans Extra Condensed Medium"/>
                <a:ea typeface="Fira Sans Extra Condensed Medium"/>
                <a:cs typeface="Fira Sans Extra Condensed Medium"/>
                <a:sym typeface="Fira Sans Extra Condensed Medium"/>
              </a:endParaRPr>
            </a:p>
          </p:txBody>
        </p:sp>
        <p:sp>
          <p:nvSpPr>
            <p:cNvPr id="112" name="Google Shape;112;g1c2db8e9b4d_0_0"/>
            <p:cNvSpPr/>
            <p:nvPr/>
          </p:nvSpPr>
          <p:spPr>
            <a:xfrm>
              <a:off x="815175" y="1563888"/>
              <a:ext cx="607500" cy="92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13" name="Google Shape;113;g1c2db8e9b4d_0_0"/>
          <p:cNvPicPr preferRelativeResize="0"/>
          <p:nvPr/>
        </p:nvPicPr>
        <p:blipFill>
          <a:blip r:embed="rId3">
            <a:alphaModFix/>
          </a:blip>
          <a:stretch>
            <a:fillRect/>
          </a:stretch>
        </p:blipFill>
        <p:spPr>
          <a:xfrm>
            <a:off x="1252700" y="965200"/>
            <a:ext cx="5838825" cy="376237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g1c2db8e9b4d_0_31"/>
          <p:cNvGrpSpPr/>
          <p:nvPr/>
        </p:nvGrpSpPr>
        <p:grpSpPr>
          <a:xfrm>
            <a:off x="403149" y="289797"/>
            <a:ext cx="1772700" cy="427487"/>
            <a:chOff x="710275" y="1563888"/>
            <a:chExt cx="1772700" cy="427487"/>
          </a:xfrm>
        </p:grpSpPr>
        <p:sp>
          <p:nvSpPr>
            <p:cNvPr id="119" name="Google Shape;119;g1c2db8e9b4d_0_31"/>
            <p:cNvSpPr txBox="1"/>
            <p:nvPr/>
          </p:nvSpPr>
          <p:spPr>
            <a:xfrm>
              <a:off x="710275" y="1728875"/>
              <a:ext cx="1772700" cy="262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chemeClr val="accent1"/>
                  </a:solidFill>
                  <a:latin typeface="Fira Sans Extra Condensed Medium"/>
                  <a:ea typeface="Fira Sans Extra Condensed Medium"/>
                  <a:cs typeface="Fira Sans Extra Condensed Medium"/>
                  <a:sym typeface="Fira Sans Extra Condensed Medium"/>
                </a:rPr>
                <a:t>ETL</a:t>
              </a:r>
              <a:endParaRPr sz="1700" b="0" i="0" u="none" strike="noStrike" cap="none">
                <a:solidFill>
                  <a:schemeClr val="accent1"/>
                </a:solidFill>
                <a:latin typeface="Fira Sans Extra Condensed Medium"/>
                <a:ea typeface="Fira Sans Extra Condensed Medium"/>
                <a:cs typeface="Fira Sans Extra Condensed Medium"/>
                <a:sym typeface="Fira Sans Extra Condensed Medium"/>
              </a:endParaRPr>
            </a:p>
          </p:txBody>
        </p:sp>
        <p:sp>
          <p:nvSpPr>
            <p:cNvPr id="120" name="Google Shape;120;g1c2db8e9b4d_0_31"/>
            <p:cNvSpPr/>
            <p:nvPr/>
          </p:nvSpPr>
          <p:spPr>
            <a:xfrm>
              <a:off x="815175" y="1563888"/>
              <a:ext cx="607500" cy="92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21" name="Google Shape;121;g1c2db8e9b4d_0_31"/>
          <p:cNvPicPr preferRelativeResize="0"/>
          <p:nvPr/>
        </p:nvPicPr>
        <p:blipFill>
          <a:blip r:embed="rId3">
            <a:alphaModFix/>
          </a:blip>
          <a:stretch>
            <a:fillRect/>
          </a:stretch>
        </p:blipFill>
        <p:spPr>
          <a:xfrm>
            <a:off x="768650" y="1060675"/>
            <a:ext cx="7246025" cy="348707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grpSp>
        <p:nvGrpSpPr>
          <p:cNvPr id="126" name="Google Shape;126;g1c2db8e9b4d_0_40"/>
          <p:cNvGrpSpPr/>
          <p:nvPr/>
        </p:nvGrpSpPr>
        <p:grpSpPr>
          <a:xfrm>
            <a:off x="403149" y="289797"/>
            <a:ext cx="1772700" cy="427487"/>
            <a:chOff x="710275" y="1563888"/>
            <a:chExt cx="1772700" cy="427487"/>
          </a:xfrm>
        </p:grpSpPr>
        <p:sp>
          <p:nvSpPr>
            <p:cNvPr id="127" name="Google Shape;127;g1c2db8e9b4d_0_40"/>
            <p:cNvSpPr txBox="1"/>
            <p:nvPr/>
          </p:nvSpPr>
          <p:spPr>
            <a:xfrm>
              <a:off x="710275" y="1728875"/>
              <a:ext cx="1772700" cy="262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a:solidFill>
                    <a:schemeClr val="accent1"/>
                  </a:solidFill>
                  <a:latin typeface="Fira Sans Extra Condensed Medium"/>
                  <a:ea typeface="Fira Sans Extra Condensed Medium"/>
                  <a:cs typeface="Fira Sans Extra Condensed Medium"/>
                  <a:sym typeface="Fira Sans Extra Condensed Medium"/>
                </a:rPr>
                <a:t>ETL</a:t>
              </a:r>
              <a:endParaRPr sz="1700" b="0" i="0" u="none" strike="noStrike" cap="none">
                <a:solidFill>
                  <a:schemeClr val="accent1"/>
                </a:solidFill>
                <a:latin typeface="Fira Sans Extra Condensed Medium"/>
                <a:ea typeface="Fira Sans Extra Condensed Medium"/>
                <a:cs typeface="Fira Sans Extra Condensed Medium"/>
                <a:sym typeface="Fira Sans Extra Condensed Medium"/>
              </a:endParaRPr>
            </a:p>
          </p:txBody>
        </p:sp>
        <p:sp>
          <p:nvSpPr>
            <p:cNvPr id="128" name="Google Shape;128;g1c2db8e9b4d_0_40"/>
            <p:cNvSpPr/>
            <p:nvPr/>
          </p:nvSpPr>
          <p:spPr>
            <a:xfrm>
              <a:off x="815175" y="1563888"/>
              <a:ext cx="607500" cy="92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29" name="Google Shape;129;g1c2db8e9b4d_0_40"/>
          <p:cNvPicPr preferRelativeResize="0"/>
          <p:nvPr/>
        </p:nvPicPr>
        <p:blipFill>
          <a:blip r:embed="rId3">
            <a:alphaModFix/>
          </a:blip>
          <a:stretch>
            <a:fillRect/>
          </a:stretch>
        </p:blipFill>
        <p:spPr>
          <a:xfrm>
            <a:off x="921975" y="879175"/>
            <a:ext cx="7699724" cy="370542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ata Charts Infographics by Slidesgo">
  <a:themeElements>
    <a:clrScheme name="Simple Light">
      <a:dk1>
        <a:srgbClr val="000000"/>
      </a:dk1>
      <a:lt1>
        <a:srgbClr val="FFFFFF"/>
      </a:lt1>
      <a:dk2>
        <a:srgbClr val="595959"/>
      </a:dk2>
      <a:lt2>
        <a:srgbClr val="EEEEEE"/>
      </a:lt2>
      <a:accent1>
        <a:srgbClr val="1E35A1"/>
      </a:accent1>
      <a:accent2>
        <a:srgbClr val="0C79F3"/>
      </a:accent2>
      <a:accent3>
        <a:srgbClr val="00D4F0"/>
      </a:accent3>
      <a:accent4>
        <a:srgbClr val="2170B7"/>
      </a:accent4>
      <a:accent5>
        <a:srgbClr val="59A7FF"/>
      </a:accent5>
      <a:accent6>
        <a:srgbClr val="07155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294</Words>
  <Application>Microsoft Office PowerPoint</Application>
  <PresentationFormat>On-screen Show (16:9)</PresentationFormat>
  <Paragraphs>50</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Roboto</vt:lpstr>
      <vt:lpstr>Arial</vt:lpstr>
      <vt:lpstr>Fira Sans Extra Condensed Medium</vt:lpstr>
      <vt:lpstr>Fira Sans Extra Condensed</vt:lpstr>
      <vt:lpstr>Data Charts Infographics by Slidesgo</vt:lpstr>
      <vt:lpstr>Projet BI Analyse des notes des étudiants </vt:lpstr>
      <vt:lpstr>Sommaire</vt:lpstr>
      <vt:lpstr>PowerPoint Presentation</vt:lpstr>
      <vt:lpstr>PowerPoint Presentation</vt:lpstr>
      <vt:lpstr>Data source</vt:lpstr>
      <vt:lpstr>Data mart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Merci de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BI</dc:title>
  <cp:lastModifiedBy>Siham Hafsi</cp:lastModifiedBy>
  <cp:revision>7</cp:revision>
  <dcterms:modified xsi:type="dcterms:W3CDTF">2023-01-05T09:13:34Z</dcterms:modified>
</cp:coreProperties>
</file>