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3004800" cy="97536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han chen" userId="8763cc3dfead79f2" providerId="LiveId" clId="{72EAD71A-3727-4657-9D62-EE249A16BA1B}"/>
    <pc:docChg chg="modSld">
      <pc:chgData name="sihan chen" userId="8763cc3dfead79f2" providerId="LiveId" clId="{72EAD71A-3727-4657-9D62-EE249A16BA1B}" dt="2023-10-01T14:56:55.131" v="1" actId="1076"/>
      <pc:docMkLst>
        <pc:docMk/>
      </pc:docMkLst>
      <pc:sldChg chg="modSp mod">
        <pc:chgData name="sihan chen" userId="8763cc3dfead79f2" providerId="LiveId" clId="{72EAD71A-3727-4657-9D62-EE249A16BA1B}" dt="2023-09-30T19:59:02.104" v="0" actId="207"/>
        <pc:sldMkLst>
          <pc:docMk/>
          <pc:sldMk cId="0" sldId="276"/>
        </pc:sldMkLst>
        <pc:spChg chg="mod">
          <ac:chgData name="sihan chen" userId="8763cc3dfead79f2" providerId="LiveId" clId="{72EAD71A-3727-4657-9D62-EE249A16BA1B}" dt="2023-09-30T19:59:02.104" v="0" actId="207"/>
          <ac:spMkLst>
            <pc:docMk/>
            <pc:sldMk cId="0" sldId="276"/>
            <ac:spMk id="210" creationId="{00000000-0000-0000-0000-000000000000}"/>
          </ac:spMkLst>
        </pc:spChg>
      </pc:sldChg>
      <pc:sldChg chg="modSp mod">
        <pc:chgData name="sihan chen" userId="8763cc3dfead79f2" providerId="LiveId" clId="{72EAD71A-3727-4657-9D62-EE249A16BA1B}" dt="2023-10-01T14:56:55.131" v="1" actId="1076"/>
        <pc:sldMkLst>
          <pc:docMk/>
          <pc:sldMk cId="0" sldId="278"/>
        </pc:sldMkLst>
        <pc:picChg chg="mod">
          <ac:chgData name="sihan chen" userId="8763cc3dfead79f2" providerId="LiveId" clId="{72EAD71A-3727-4657-9D62-EE249A16BA1B}" dt="2023-10-01T14:56:55.131" v="1" actId="1076"/>
          <ac:picMkLst>
            <pc:docMk/>
            <pc:sldMk cId="0" sldId="278"/>
            <ac:picMk id="217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0728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8564760" y="228204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501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body"/>
          </p:nvPr>
        </p:nvSpPr>
        <p:spPr>
          <a:xfrm>
            <a:off x="460728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body"/>
          </p:nvPr>
        </p:nvSpPr>
        <p:spPr>
          <a:xfrm>
            <a:off x="8564760" y="5236560"/>
            <a:ext cx="376848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50160" y="389160"/>
            <a:ext cx="11703600" cy="7549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47040" y="523656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5016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7040" y="2282040"/>
            <a:ext cx="571104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50160" y="5236560"/>
            <a:ext cx="11703600" cy="2697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/>
          <p:cNvSpPr/>
          <p:nvPr/>
        </p:nvSpPr>
        <p:spPr>
          <a:xfrm>
            <a:off x="0" y="9213480"/>
            <a:ext cx="13003560" cy="5389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2"/>
          <p:cNvSpPr/>
          <p:nvPr/>
        </p:nvSpPr>
        <p:spPr>
          <a:xfrm>
            <a:off x="0" y="0"/>
            <a:ext cx="13003560" cy="173880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644920" y="9315360"/>
            <a:ext cx="6631560" cy="39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5868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Institute of Visual Computing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3" name="Picture 6"/>
          <p:cNvPicPr/>
          <p:nvPr/>
        </p:nvPicPr>
        <p:blipFill>
          <a:blip r:embed="rId14"/>
          <a:stretch/>
        </p:blipFill>
        <p:spPr>
          <a:xfrm>
            <a:off x="647640" y="9421920"/>
            <a:ext cx="1002240" cy="203760"/>
          </a:xfrm>
          <a:prstGeom prst="rect">
            <a:avLst/>
          </a:prstGeom>
          <a:ln w="12600">
            <a:noFill/>
          </a:ln>
        </p:spPr>
      </p:pic>
      <p:pic>
        <p:nvPicPr>
          <p:cNvPr id="4" name="Picture 3" descr="C:\Users\pomarc\AppData\Local\Temp\wzfc1d\EMF\small\cvg_logo_rgb_pos_small.emf"/>
          <p:cNvPicPr/>
          <p:nvPr/>
        </p:nvPicPr>
        <p:blipFill>
          <a:blip r:embed="rId15"/>
          <a:stretch/>
        </p:blipFill>
        <p:spPr>
          <a:xfrm>
            <a:off x="10152000" y="9288000"/>
            <a:ext cx="2250000" cy="45936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0" y="0"/>
            <a:ext cx="13003560" cy="301824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14" descr="cvg_logo_rgb_pos_large.emf"/>
          <p:cNvPicPr/>
          <p:nvPr/>
        </p:nvPicPr>
        <p:blipFill>
          <a:blip r:embed="rId16"/>
          <a:stretch/>
        </p:blipFill>
        <p:spPr>
          <a:xfrm>
            <a:off x="3201840" y="804960"/>
            <a:ext cx="6656760" cy="1660320"/>
          </a:xfrm>
          <a:prstGeom prst="rect">
            <a:avLst/>
          </a:prstGeom>
          <a:ln>
            <a:noFill/>
          </a:ln>
        </p:spPr>
      </p:pic>
      <p:sp>
        <p:nvSpPr>
          <p:cNvPr id="7" name="CustomShape 5"/>
          <p:cNvSpPr/>
          <p:nvPr/>
        </p:nvSpPr>
        <p:spPr>
          <a:xfrm>
            <a:off x="0" y="4091040"/>
            <a:ext cx="10859040" cy="13561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2144520" y="6948360"/>
            <a:ext cx="10859040" cy="9277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" name="PlaceHolder 8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9213480"/>
            <a:ext cx="13003560" cy="5389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13003560" cy="173880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2644920" y="9315360"/>
            <a:ext cx="6631560" cy="39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5868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Institute of Visual Computing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50" name="Picture 6"/>
          <p:cNvPicPr/>
          <p:nvPr/>
        </p:nvPicPr>
        <p:blipFill>
          <a:blip r:embed="rId14"/>
          <a:stretch/>
        </p:blipFill>
        <p:spPr>
          <a:xfrm>
            <a:off x="647640" y="9421920"/>
            <a:ext cx="1002240" cy="203760"/>
          </a:xfrm>
          <a:prstGeom prst="rect">
            <a:avLst/>
          </a:prstGeom>
          <a:ln w="12600">
            <a:noFill/>
          </a:ln>
        </p:spPr>
      </p:pic>
      <p:pic>
        <p:nvPicPr>
          <p:cNvPr id="51" name="Picture 3" descr="C:\Users\pomarc\AppData\Local\Temp\wzfc1d\EMF\small\cvg_logo_rgb_pos_small.emf"/>
          <p:cNvPicPr/>
          <p:nvPr/>
        </p:nvPicPr>
        <p:blipFill>
          <a:blip r:embed="rId15"/>
          <a:stretch/>
        </p:blipFill>
        <p:spPr>
          <a:xfrm>
            <a:off x="10152000" y="9288000"/>
            <a:ext cx="2250000" cy="459360"/>
          </a:xfrm>
          <a:prstGeom prst="rect">
            <a:avLst/>
          </a:prstGeom>
          <a:ln w="9360">
            <a:noFill/>
          </a:ln>
        </p:spPr>
      </p:pic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9213480"/>
            <a:ext cx="13003560" cy="53892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0"/>
            <a:ext cx="13003560" cy="1738800"/>
          </a:xfrm>
          <a:prstGeom prst="rect">
            <a:avLst/>
          </a:prstGeom>
          <a:solidFill>
            <a:srgbClr val="EAEAEA"/>
          </a:solidFill>
          <a:ln w="25560">
            <a:noFill/>
          </a:ln>
          <a:effectLst>
            <a:innerShdw blurRad="1143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2644920" y="9315360"/>
            <a:ext cx="6631560" cy="3927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58680" bIns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901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Institute of Visual Computing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93" name="Picture 6"/>
          <p:cNvPicPr/>
          <p:nvPr/>
        </p:nvPicPr>
        <p:blipFill>
          <a:blip r:embed="rId14"/>
          <a:stretch/>
        </p:blipFill>
        <p:spPr>
          <a:xfrm>
            <a:off x="647640" y="9421920"/>
            <a:ext cx="1002240" cy="203760"/>
          </a:xfrm>
          <a:prstGeom prst="rect">
            <a:avLst/>
          </a:prstGeom>
          <a:ln w="12600">
            <a:noFill/>
          </a:ln>
        </p:spPr>
      </p:pic>
      <p:pic>
        <p:nvPicPr>
          <p:cNvPr id="94" name="Picture 3" descr="C:\Users\pomarc\AppData\Local\Temp\wzfc1d\EMF\small\cvg_logo_rgb_pos_small.emf"/>
          <p:cNvPicPr/>
          <p:nvPr/>
        </p:nvPicPr>
        <p:blipFill>
          <a:blip r:embed="rId15"/>
          <a:stretch/>
        </p:blipFill>
        <p:spPr>
          <a:xfrm>
            <a:off x="10152000" y="9288000"/>
            <a:ext cx="2250000" cy="459360"/>
          </a:xfrm>
          <a:prstGeom prst="rect">
            <a:avLst/>
          </a:prstGeom>
          <a:ln w="9360">
            <a:noFill/>
          </a:ln>
        </p:spPr>
      </p:pic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50160" y="389160"/>
            <a:ext cx="11703600" cy="162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50160" y="2282040"/>
            <a:ext cx="11703600" cy="5656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974880" y="4233960"/>
            <a:ext cx="11054160" cy="1070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Computer Vision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287440" y="7020000"/>
            <a:ext cx="8765280" cy="78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Local </a:t>
            </a:r>
            <a:r>
              <a:rPr lang="en-US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Features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65" name="Picture 3_3"/>
          <p:cNvPicPr/>
          <p:nvPr/>
        </p:nvPicPr>
        <p:blipFill>
          <a:blip r:embed="rId2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66" name="CustomShape 2"/>
          <p:cNvSpPr/>
          <p:nvPr/>
        </p:nvSpPr>
        <p:spPr>
          <a:xfrm>
            <a:off x="731520" y="4663440"/>
            <a:ext cx="11337840" cy="402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67" name="CustomShape 3"/>
          <p:cNvSpPr/>
          <p:nvPr/>
        </p:nvSpPr>
        <p:spPr>
          <a:xfrm>
            <a:off x="7108560" y="350172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8" name="Line 4"/>
          <p:cNvSpPr/>
          <p:nvPr/>
        </p:nvSpPr>
        <p:spPr>
          <a:xfrm>
            <a:off x="9144000" y="4663440"/>
            <a:ext cx="1645920" cy="0"/>
          </a:xfrm>
          <a:prstGeom prst="line">
            <a:avLst/>
          </a:prstGeom>
          <a:ln w="2916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69" name="CustomShape 5"/>
          <p:cNvSpPr/>
          <p:nvPr/>
        </p:nvSpPr>
        <p:spPr>
          <a:xfrm>
            <a:off x="9418320" y="4754880"/>
            <a:ext cx="31122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1D41A"/>
                </a:solidFill>
                <a:latin typeface="Arial"/>
                <a:ea typeface="DejaVu Sans"/>
              </a:rPr>
              <a:t>Negligible for small </a:t>
            </a:r>
            <a:r>
              <a:rPr lang="en-US" sz="1800" b="1" strike="noStrike" spc="-1">
                <a:solidFill>
                  <a:srgbClr val="81D41A"/>
                </a:solidFill>
                <a:latin typeface="Arial"/>
                <a:ea typeface="Arial"/>
              </a:rPr>
              <a:t>Δx, Δy.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71" name="Picture 3_2"/>
          <p:cNvPicPr/>
          <p:nvPr/>
        </p:nvPicPr>
        <p:blipFill>
          <a:blip r:embed="rId2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731520" y="5394960"/>
            <a:ext cx="11337840" cy="3291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73" name="CustomShape 3"/>
          <p:cNvSpPr/>
          <p:nvPr/>
        </p:nvSpPr>
        <p:spPr>
          <a:xfrm>
            <a:off x="7108560" y="350172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Line 4"/>
          <p:cNvSpPr/>
          <p:nvPr/>
        </p:nvSpPr>
        <p:spPr>
          <a:xfrm>
            <a:off x="9144000" y="4663440"/>
            <a:ext cx="1645920" cy="0"/>
          </a:xfrm>
          <a:prstGeom prst="line">
            <a:avLst/>
          </a:prstGeom>
          <a:ln w="29160">
            <a:solidFill>
              <a:srgbClr val="81D41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76" name="Picture 3_0"/>
          <p:cNvPicPr/>
          <p:nvPr/>
        </p:nvPicPr>
        <p:blipFill>
          <a:blip r:embed="rId2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7108560" y="350208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79" name="Picture 4"/>
          <p:cNvPicPr/>
          <p:nvPr/>
        </p:nvPicPr>
        <p:blipFill>
          <a:blip r:embed="rId2"/>
          <a:stretch/>
        </p:blipFill>
        <p:spPr>
          <a:xfrm>
            <a:off x="508680" y="1996560"/>
            <a:ext cx="11986560" cy="664344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274320" y="6217920"/>
            <a:ext cx="8046360" cy="2468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82" name="Picture 4_0"/>
          <p:cNvPicPr/>
          <p:nvPr/>
        </p:nvPicPr>
        <p:blipFill>
          <a:blip r:embed="rId2"/>
          <a:stretch/>
        </p:blipFill>
        <p:spPr>
          <a:xfrm>
            <a:off x="508680" y="1996560"/>
            <a:ext cx="11986560" cy="664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Compute intensity gradients in x and y direction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en-US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Blur gradients to get rid of noise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Compute Harris response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Thresholding and non-maximum suppression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Step 1: compute image gradients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	You may use scipy.signal.convolve2d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3600" b="0" strike="noStrike" spc="-1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pos="0" algn="l"/>
              </a:tabLst>
            </a:pPr>
            <a:endParaRPr lang="en-US" sz="3600" b="0" strike="noStrike" spc="-1">
              <a:latin typeface="Arial"/>
            </a:endParaRPr>
          </a:p>
        </p:txBody>
      </p:sp>
      <p:pic>
        <p:nvPicPr>
          <p:cNvPr id="187" name="Picture 3"/>
          <p:cNvPicPr/>
          <p:nvPr/>
        </p:nvPicPr>
        <p:blipFill>
          <a:blip r:embed="rId2"/>
          <a:stretch/>
        </p:blipFill>
        <p:spPr>
          <a:xfrm>
            <a:off x="1807560" y="2932560"/>
            <a:ext cx="9388440" cy="244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Step 2: blur the image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     You may use cv2.GaussianBlur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3600" b="0" strike="noStrike" spc="-1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pos="0" algn="l"/>
              </a:tabLst>
            </a:pPr>
            <a:endParaRPr lang="en-US" sz="3600" b="0" strike="noStrike" spc="-1">
              <a:latin typeface="Arial"/>
            </a:endParaRPr>
          </a:p>
        </p:txBody>
      </p:sp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1101960" y="3207600"/>
            <a:ext cx="10984320" cy="326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20000" y="1980000"/>
            <a:ext cx="11518920" cy="8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Why blur?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363840" y="3200400"/>
            <a:ext cx="1645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/>
              </a:rPr>
              <a:t>Intensity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8439840" y="3200760"/>
            <a:ext cx="1645560" cy="42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/>
              </a:rPr>
              <a:t>Gradient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11840" y="4388760"/>
            <a:ext cx="141660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/>
              </a:rPr>
              <a:t>Without blur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6" name="CustomShape 6"/>
          <p:cNvSpPr/>
          <p:nvPr/>
        </p:nvSpPr>
        <p:spPr>
          <a:xfrm>
            <a:off x="411840" y="6693120"/>
            <a:ext cx="1416600" cy="76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latin typeface="Arial"/>
              </a:rPr>
              <a:t>With blur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7" name="图片 196"/>
          <p:cNvPicPr/>
          <p:nvPr/>
        </p:nvPicPr>
        <p:blipFill>
          <a:blip r:embed="rId2"/>
          <a:stretch/>
        </p:blipFill>
        <p:spPr>
          <a:xfrm>
            <a:off x="2083680" y="4100400"/>
            <a:ext cx="4350600" cy="1496520"/>
          </a:xfrm>
          <a:prstGeom prst="rect">
            <a:avLst/>
          </a:prstGeom>
          <a:ln>
            <a:noFill/>
          </a:ln>
        </p:spPr>
      </p:pic>
      <p:sp>
        <p:nvSpPr>
          <p:cNvPr id="198" name="CustomShape 7"/>
          <p:cNvSpPr/>
          <p:nvPr/>
        </p:nvSpPr>
        <p:spPr>
          <a:xfrm>
            <a:off x="274320" y="8781120"/>
            <a:ext cx="704916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/>
              </a:rPr>
              <a:t>Images taken from DZO course by Václav Hlaváč @ CTU in Prague</a:t>
            </a:r>
          </a:p>
        </p:txBody>
      </p:sp>
      <p:pic>
        <p:nvPicPr>
          <p:cNvPr id="199" name="图片 198"/>
          <p:cNvPicPr/>
          <p:nvPr/>
        </p:nvPicPr>
        <p:blipFill>
          <a:blip r:embed="rId3"/>
          <a:stretch/>
        </p:blipFill>
        <p:spPr>
          <a:xfrm>
            <a:off x="7057440" y="4120560"/>
            <a:ext cx="4336200" cy="1476360"/>
          </a:xfrm>
          <a:prstGeom prst="rect">
            <a:avLst/>
          </a:prstGeom>
          <a:ln>
            <a:noFill/>
          </a:ln>
        </p:spPr>
      </p:pic>
      <p:pic>
        <p:nvPicPr>
          <p:cNvPr id="200" name="图片 199"/>
          <p:cNvPicPr/>
          <p:nvPr/>
        </p:nvPicPr>
        <p:blipFill>
          <a:blip r:embed="rId4"/>
          <a:stretch/>
        </p:blipFill>
        <p:spPr>
          <a:xfrm>
            <a:off x="2100240" y="6492240"/>
            <a:ext cx="4205880" cy="1188360"/>
          </a:xfrm>
          <a:prstGeom prst="rect">
            <a:avLst/>
          </a:prstGeom>
          <a:ln>
            <a:noFill/>
          </a:ln>
        </p:spPr>
      </p:pic>
      <p:pic>
        <p:nvPicPr>
          <p:cNvPr id="201" name="图片 200"/>
          <p:cNvPicPr/>
          <p:nvPr/>
        </p:nvPicPr>
        <p:blipFill>
          <a:blip r:embed="rId5"/>
          <a:stretch/>
        </p:blipFill>
        <p:spPr>
          <a:xfrm>
            <a:off x="7151760" y="6429600"/>
            <a:ext cx="4205880" cy="134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Step 3: compute Harris response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</p:txBody>
      </p:sp>
      <p:pic>
        <p:nvPicPr>
          <p:cNvPr id="204" name="Picture 3"/>
          <p:cNvPicPr/>
          <p:nvPr/>
        </p:nvPicPr>
        <p:blipFill>
          <a:blip r:embed="rId2"/>
          <a:stretch/>
        </p:blipFill>
        <p:spPr>
          <a:xfrm>
            <a:off x="1022400" y="2724480"/>
            <a:ext cx="10728000" cy="2935800"/>
          </a:xfrm>
          <a:prstGeom prst="rect">
            <a:avLst/>
          </a:prstGeom>
          <a:ln>
            <a:noFill/>
          </a:ln>
        </p:spPr>
      </p:pic>
      <p:pic>
        <p:nvPicPr>
          <p:cNvPr id="205" name="Picture 6"/>
          <p:cNvPicPr/>
          <p:nvPr/>
        </p:nvPicPr>
        <p:blipFill>
          <a:blip r:embed="rId3"/>
          <a:stretch/>
        </p:blipFill>
        <p:spPr>
          <a:xfrm>
            <a:off x="1029960" y="5550120"/>
            <a:ext cx="11262600" cy="30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Where are we now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36" name="图片 135"/>
          <p:cNvPicPr/>
          <p:nvPr/>
        </p:nvPicPr>
        <p:blipFill>
          <a:blip r:embed="rId2"/>
          <a:stretch/>
        </p:blipFill>
        <p:spPr>
          <a:xfrm>
            <a:off x="1268280" y="2528280"/>
            <a:ext cx="10629000" cy="4780440"/>
          </a:xfrm>
          <a:prstGeom prst="rect">
            <a:avLst/>
          </a:prstGeom>
          <a:ln>
            <a:noFill/>
          </a:ln>
        </p:spPr>
      </p:pic>
      <p:sp>
        <p:nvSpPr>
          <p:cNvPr id="137" name="Line 2"/>
          <p:cNvSpPr/>
          <p:nvPr/>
        </p:nvSpPr>
        <p:spPr>
          <a:xfrm>
            <a:off x="365760" y="3144960"/>
            <a:ext cx="822960" cy="0"/>
          </a:xfrm>
          <a:prstGeom prst="line">
            <a:avLst/>
          </a:prstGeom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8" name="CustomShape 3"/>
          <p:cNvSpPr/>
          <p:nvPr/>
        </p:nvSpPr>
        <p:spPr>
          <a:xfrm>
            <a:off x="1268280" y="2926080"/>
            <a:ext cx="10629000" cy="4564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Step 4: non-maximum suppression</a:t>
            </a:r>
            <a:endParaRPr lang="en-US" sz="4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de-CH" sz="28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	For every pixel above the threshold, check the surrounding pixels inside 	a window for the maximum response intensiy.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de-CH" sz="28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	If the center pixel response is smaller than a pixel inside the window, 	remove the center pixel from the corner candidates.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  <a:p>
            <a:pPr marL="555480">
              <a:lnSpc>
                <a:spcPct val="110000"/>
              </a:lnSpc>
              <a:spcBef>
                <a:spcPts val="901"/>
              </a:spcBef>
              <a:tabLst>
                <a:tab pos="0" algn="l"/>
              </a:tabLst>
            </a:pPr>
            <a:r>
              <a:rPr lang="de-CH" sz="36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You may use scipy.ndimage.maximum_filter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208" name="Picture 3"/>
          <p:cNvPicPr/>
          <p:nvPr/>
        </p:nvPicPr>
        <p:blipFill>
          <a:blip r:embed="rId2"/>
          <a:stretch/>
        </p:blipFill>
        <p:spPr>
          <a:xfrm>
            <a:off x="4630320" y="5524920"/>
            <a:ext cx="4006080" cy="1827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Description &amp; Matching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742320" y="192456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I</a:t>
            </a:r>
            <a:r>
              <a:rPr lang="de-CH" sz="36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nput: a pair of images</a:t>
            </a:r>
            <a:endParaRPr lang="en-US" sz="3600" b="0" strike="noStrike" spc="-1" dirty="0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6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Convert to </a:t>
            </a:r>
            <a:r>
              <a:rPr lang="de-CH" sz="3600" b="0" strike="noStrike" spc="-1" dirty="0">
                <a:solidFill>
                  <a:srgbClr val="FF0000"/>
                </a:solidFill>
                <a:latin typeface="ETH Light"/>
                <a:ea typeface="ヒラギノ角ゴ Pro W3"/>
              </a:rPr>
              <a:t>gray image</a:t>
            </a:r>
            <a:r>
              <a:rPr lang="de-CH" sz="36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 -&gt; Harris corner detection</a:t>
            </a:r>
            <a:endParaRPr lang="en-US" sz="3600" b="0" strike="noStrike" spc="-1" dirty="0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1295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6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Extract local patch descriptors</a:t>
            </a:r>
            <a:endParaRPr lang="en-US" sz="3600" b="0" strike="noStrike" spc="-1" dirty="0">
              <a:latin typeface="Arial"/>
            </a:endParaRPr>
          </a:p>
          <a:p>
            <a:pPr marL="961920" lvl="1" indent="-405360">
              <a:lnSpc>
                <a:spcPct val="110000"/>
              </a:lnSpc>
              <a:spcBef>
                <a:spcPts val="720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2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Filter out keypoints around the edges</a:t>
            </a:r>
            <a:endParaRPr lang="en-US" sz="3200" b="0" strike="noStrike" spc="-1" dirty="0">
              <a:latin typeface="Arial"/>
            </a:endParaRPr>
          </a:p>
          <a:p>
            <a:pPr marL="961920" lvl="1" indent="-405360">
              <a:lnSpc>
                <a:spcPct val="110000"/>
              </a:lnSpc>
              <a:spcBef>
                <a:spcPts val="9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200" b="0" strike="noStrike" spc="-1" dirty="0">
                <a:solidFill>
                  <a:srgbClr val="000000"/>
                </a:solidFill>
                <a:latin typeface="ETH Light"/>
                <a:ea typeface="ヒラギノ角ゴ Pro W3"/>
              </a:rPr>
              <a:t>Extract 9x9 patches around the detected keypoints as descriptor (this function is provided)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211" name="Picture 4"/>
          <p:cNvPicPr/>
          <p:nvPr/>
        </p:nvPicPr>
        <p:blipFill>
          <a:blip r:embed="rId2"/>
          <a:stretch/>
        </p:blipFill>
        <p:spPr>
          <a:xfrm>
            <a:off x="2518200" y="6663600"/>
            <a:ext cx="7967520" cy="256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Description &amp; Matching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42320" y="2789280"/>
            <a:ext cx="11518920" cy="31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en-US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Feature distances: 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FF0000"/>
                </a:solidFill>
                <a:latin typeface="ETH Light"/>
                <a:ea typeface="ヒラギノ角ゴ Pro W3"/>
              </a:rPr>
              <a:t>Make sure to avoid Python for-loop with vectorized computation.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14" name="Picture 6"/>
          <p:cNvPicPr/>
          <p:nvPr/>
        </p:nvPicPr>
        <p:blipFill>
          <a:blip r:embed="rId2"/>
          <a:stretch/>
        </p:blipFill>
        <p:spPr>
          <a:xfrm>
            <a:off x="5854320" y="2789280"/>
            <a:ext cx="4933080" cy="1243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Description &amp; Matching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217" name="Picture 5"/>
          <p:cNvPicPr/>
          <p:nvPr/>
        </p:nvPicPr>
        <p:blipFill>
          <a:blip r:embed="rId2"/>
          <a:srcRect b="13461"/>
          <a:stretch/>
        </p:blipFill>
        <p:spPr>
          <a:xfrm>
            <a:off x="299780" y="1980000"/>
            <a:ext cx="12405240" cy="5487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Hand-in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Source code (please do not change the interface)</a:t>
            </a:r>
            <a:endParaRPr lang="en-US" sz="36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Write up a short report explaining the main steps of your implementation.</a:t>
            </a:r>
            <a:endParaRPr lang="en-US" sz="36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Include images showing the results and write down your comments.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</a:pPr>
            <a:endParaRPr lang="en-US" sz="36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By </a:t>
            </a:r>
            <a:r>
              <a:rPr lang="de-CH" sz="3600" b="1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12:00 pm</a:t>
            </a: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 on </a:t>
            </a:r>
            <a:r>
              <a:rPr lang="de-CH" sz="3600" b="1" strike="noStrike" spc="-1">
                <a:solidFill>
                  <a:srgbClr val="C9211E"/>
                </a:solidFill>
                <a:latin typeface="ETH Light"/>
                <a:ea typeface="ヒラギノ角ゴ Pro W3"/>
              </a:rPr>
              <a:t>Friday 13th October, 2023</a:t>
            </a:r>
            <a:r>
              <a:rPr lang="de-CH" sz="36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 on Moodle. 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Assignment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720000" y="2285280"/>
            <a:ext cx="11518920" cy="417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Task 1: Harris corner detection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Task 2: Description &amp; matching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10000"/>
              </a:lnSpc>
              <a:spcBef>
                <a:spcPts val="2001"/>
              </a:spcBef>
              <a:tabLst>
                <a:tab pos="0" algn="l"/>
              </a:tabLst>
            </a:pP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Compute intensity gradients in x and y direction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en-US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Blur Images to get rid of noise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Compute Harris response</a:t>
            </a:r>
            <a:endParaRPr lang="en-US" sz="4000" b="0" strike="noStrike" spc="-1">
              <a:latin typeface="Arial"/>
            </a:endParaRPr>
          </a:p>
          <a:p>
            <a:pPr marL="406440" indent="-405360">
              <a:lnSpc>
                <a:spcPct val="110000"/>
              </a:lnSpc>
              <a:spcBef>
                <a:spcPts val="2001"/>
              </a:spcBef>
              <a:buClr>
                <a:srgbClr val="808080"/>
              </a:buClr>
              <a:buSzPct val="150000"/>
              <a:buFont typeface="Wingdings" charset="2"/>
              <a:buChar char=""/>
            </a:pPr>
            <a:r>
              <a:rPr lang="de-CH" sz="4000" b="0" strike="noStrike" spc="-1">
                <a:solidFill>
                  <a:srgbClr val="000000"/>
                </a:solidFill>
                <a:latin typeface="ETH Light"/>
                <a:ea typeface="ヒラギノ角ゴ Pro W3"/>
              </a:rPr>
              <a:t>Thresholding and non-maximum suppression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145" name="Picture 5"/>
          <p:cNvPicPr/>
          <p:nvPr/>
        </p:nvPicPr>
        <p:blipFill>
          <a:blip r:embed="rId2"/>
          <a:stretch/>
        </p:blipFill>
        <p:spPr>
          <a:xfrm>
            <a:off x="359280" y="1852560"/>
            <a:ext cx="12240360" cy="641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1980000"/>
            <a:ext cx="11518920" cy="68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148" name="Picture 5_0"/>
          <p:cNvPicPr/>
          <p:nvPr/>
        </p:nvPicPr>
        <p:blipFill>
          <a:blip r:embed="rId2"/>
          <a:stretch/>
        </p:blipFill>
        <p:spPr>
          <a:xfrm>
            <a:off x="359280" y="1852560"/>
            <a:ext cx="12240360" cy="6415560"/>
          </a:xfrm>
          <a:prstGeom prst="rect">
            <a:avLst/>
          </a:prstGeom>
          <a:ln>
            <a:noFill/>
          </a:ln>
        </p:spPr>
      </p:pic>
      <p:pic>
        <p:nvPicPr>
          <p:cNvPr id="149" name="图片 148"/>
          <p:cNvPicPr/>
          <p:nvPr/>
        </p:nvPicPr>
        <p:blipFill>
          <a:blip r:embed="rId3"/>
          <a:srcRect t="1417" r="30740" b="34165"/>
          <a:stretch/>
        </p:blipFill>
        <p:spPr>
          <a:xfrm>
            <a:off x="720000" y="3749040"/>
            <a:ext cx="3303000" cy="3072240"/>
          </a:xfrm>
          <a:prstGeom prst="rect">
            <a:avLst/>
          </a:prstGeom>
          <a:ln>
            <a:noFill/>
          </a:ln>
        </p:spPr>
      </p:pic>
      <p:pic>
        <p:nvPicPr>
          <p:cNvPr id="150" name="图片 149"/>
          <p:cNvPicPr/>
          <p:nvPr/>
        </p:nvPicPr>
        <p:blipFill>
          <a:blip r:embed="rId3"/>
          <a:srcRect t="1417" r="30740" b="34165"/>
          <a:stretch/>
        </p:blipFill>
        <p:spPr>
          <a:xfrm>
            <a:off x="4860000" y="3749400"/>
            <a:ext cx="3303000" cy="3072240"/>
          </a:xfrm>
          <a:prstGeom prst="rect">
            <a:avLst/>
          </a:prstGeom>
          <a:ln>
            <a:noFill/>
          </a:ln>
        </p:spPr>
      </p:pic>
      <p:pic>
        <p:nvPicPr>
          <p:cNvPr id="151" name="图片 150"/>
          <p:cNvPicPr/>
          <p:nvPr/>
        </p:nvPicPr>
        <p:blipFill>
          <a:blip r:embed="rId3"/>
          <a:srcRect t="1417" r="30740" b="34165"/>
          <a:stretch/>
        </p:blipFill>
        <p:spPr>
          <a:xfrm>
            <a:off x="8964000" y="3749400"/>
            <a:ext cx="3303000" cy="307224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914400" y="4297680"/>
            <a:ext cx="548280" cy="548280"/>
          </a:xfrm>
          <a:prstGeom prst="rect">
            <a:avLst/>
          </a:prstGeom>
          <a:solidFill>
            <a:srgbClr val="729FCF">
              <a:alpha val="62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53" name="CustomShape 4"/>
          <p:cNvSpPr/>
          <p:nvPr/>
        </p:nvSpPr>
        <p:spPr>
          <a:xfrm>
            <a:off x="5774400" y="4585680"/>
            <a:ext cx="548280" cy="548280"/>
          </a:xfrm>
          <a:prstGeom prst="rect">
            <a:avLst/>
          </a:prstGeom>
          <a:solidFill>
            <a:srgbClr val="729FCF">
              <a:alpha val="62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54" name="CustomShape 5"/>
          <p:cNvSpPr/>
          <p:nvPr/>
        </p:nvSpPr>
        <p:spPr>
          <a:xfrm>
            <a:off x="9911520" y="4023360"/>
            <a:ext cx="548280" cy="548280"/>
          </a:xfrm>
          <a:prstGeom prst="rect">
            <a:avLst/>
          </a:prstGeom>
          <a:solidFill>
            <a:srgbClr val="729FCF">
              <a:alpha val="62000"/>
            </a:srgbClr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6" name="Picture 4"/>
          <p:cNvPicPr/>
          <p:nvPr/>
        </p:nvPicPr>
        <p:blipFill>
          <a:blip r:embed="rId2"/>
          <a:stretch/>
        </p:blipFill>
        <p:spPr>
          <a:xfrm>
            <a:off x="1085400" y="1778760"/>
            <a:ext cx="10833120" cy="7199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58" name="Picture 3"/>
          <p:cNvPicPr/>
          <p:nvPr/>
        </p:nvPicPr>
        <p:blipFill>
          <a:blip r:embed="rId2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>
            <a:off x="731520" y="3291840"/>
            <a:ext cx="11337840" cy="539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330120"/>
            <a:ext cx="11518920" cy="1141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6320" tIns="76320" rIns="135000" bIns="76320" anchor="ctr">
            <a:noAutofit/>
          </a:bodyPr>
          <a:lstStyle/>
          <a:p>
            <a:pPr marL="57240" indent="-56160">
              <a:lnSpc>
                <a:spcPct val="100000"/>
              </a:lnSpc>
              <a:tabLst>
                <a:tab pos="0" algn="l"/>
              </a:tabLst>
            </a:pPr>
            <a:r>
              <a:rPr lang="de-CH" sz="4800" b="1" strike="noStrike" spc="-1">
                <a:solidFill>
                  <a:srgbClr val="000000"/>
                </a:solidFill>
                <a:latin typeface="ETH Light"/>
                <a:ea typeface="ヒラギノ角ゴ Pro W6"/>
              </a:rPr>
              <a:t>Harris corner detection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61" name="Picture 3_1"/>
          <p:cNvPicPr/>
          <p:nvPr/>
        </p:nvPicPr>
        <p:blipFill>
          <a:blip r:embed="rId2"/>
          <a:stretch/>
        </p:blipFill>
        <p:spPr>
          <a:xfrm>
            <a:off x="1174320" y="1996560"/>
            <a:ext cx="10131840" cy="6839640"/>
          </a:xfrm>
          <a:prstGeom prst="rect">
            <a:avLst/>
          </a:prstGeom>
          <a:ln>
            <a:noFill/>
          </a:ln>
        </p:spPr>
      </p:pic>
      <p:sp>
        <p:nvSpPr>
          <p:cNvPr id="162" name="CustomShape 2"/>
          <p:cNvSpPr/>
          <p:nvPr/>
        </p:nvSpPr>
        <p:spPr>
          <a:xfrm>
            <a:off x="731520" y="4663440"/>
            <a:ext cx="11337840" cy="402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63" name="CustomShape 3"/>
          <p:cNvSpPr/>
          <p:nvPr/>
        </p:nvSpPr>
        <p:spPr>
          <a:xfrm>
            <a:off x="7108560" y="3501720"/>
            <a:ext cx="2766240" cy="42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1D41A"/>
                </a:solidFill>
                <a:latin typeface="Arial"/>
                <a:ea typeface="DejaVu Sans"/>
              </a:rPr>
              <a:t>Taylor polynomial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CVG_SlideTemplate</Template>
  <TotalTime>1027</TotalTime>
  <Pages>0</Pages>
  <Words>356</Words>
  <Characters>0</Characters>
  <Application>Microsoft Office PowerPoint</Application>
  <PresentationFormat>自定义</PresentationFormat>
  <Paragraphs>81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ETH Light</vt:lpstr>
      <vt:lpstr>Arial</vt:lpstr>
      <vt:lpstr>Symbol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Lab - Local Features</dc:title>
  <dc:subject/>
  <dc:creator/>
  <dc:description/>
  <cp:lastModifiedBy>sihan chen</cp:lastModifiedBy>
  <cp:revision>1087</cp:revision>
  <dcterms:created xsi:type="dcterms:W3CDTF">2010-02-28T13:04:32Z</dcterms:created>
  <dcterms:modified xsi:type="dcterms:W3CDTF">2023-10-01T14:57:05Z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