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FC01-0A78-4B34-B47A-58FA2ADD68F1}" type="datetimeFigureOut">
              <a:rPr lang="fr-FR" smtClean="0"/>
              <a:t>24/08/2017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78A4-C76C-4C8B-8A22-05A3DF1D6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78A4-C76C-4C8B-8A22-05A3DF1D6F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9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5AF1-3E05-419B-8ED0-2C924C657492}" type="datetime1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22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EA11-9370-4B0B-9C6B-9E141922D785}" type="datetime1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B18C-6DD9-4EE7-AD98-FB752F85FA9E}" type="datetime1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9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531C-AE09-4E14-918F-7247A7B2E6D6}" type="datetime1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46CD-5E6D-4592-A7BF-895B75717826}" type="datetime1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5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93F9-D081-45AD-8702-70FC50E3519D}" type="datetime1">
              <a:rPr lang="fr-FR" smtClean="0"/>
              <a:t>24/08/2017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4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8482-EA06-4FC1-A23E-CBEED58805DD}" type="datetime1">
              <a:rPr lang="fr-FR" smtClean="0"/>
              <a:t>24/08/2017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2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669E-EB0F-4536-B5B5-FE33AF64B0A9}" type="datetime1">
              <a:rPr lang="fr-FR" smtClean="0"/>
              <a:t>24/08/2017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2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2A6F-0D03-40EE-AB55-797158748EE2}" type="datetime1">
              <a:rPr lang="fr-FR" smtClean="0"/>
              <a:t>24/08/2017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9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168C-1988-4B14-A7DF-D20AD26AC82E}" type="datetime1">
              <a:rPr lang="fr-FR" smtClean="0"/>
              <a:t>24/08/2017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9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A235-D75F-4617-9CD8-0E0127C75DE5}" type="datetime1">
              <a:rPr lang="fr-FR" smtClean="0"/>
              <a:t>24/08/2017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60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4C87-22F8-4B5F-9F7D-D62B3B03379A}" type="datetime1">
              <a:rPr lang="fr-FR" smtClean="0"/>
              <a:t>24/08/2017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C8B7-4E61-49E5-8707-CAE8B247E8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9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440" y="162560"/>
            <a:ext cx="11501120" cy="78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 Université  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Faculté des S </a:t>
            </a:r>
            <a:endParaRPr lang="fr-FR" sz="2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2626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titre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265" y="863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38572" y="4213076"/>
            <a:ext cx="6607988" cy="181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présenté par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Mm/Mr,,,,, </a:t>
            </a:r>
          </a:p>
          <a:p>
            <a:pPr algn="ctr"/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Sous la direction de</a:t>
            </a:r>
          </a:p>
          <a:p>
            <a:pPr algn="ctr"/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Madame/Monsieur le professeur ,,,,,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fr-FR" sz="2400" b="1" dirty="0" smtClean="0">
                <a:solidFill>
                  <a:srgbClr val="002060"/>
                </a:solidFill>
              </a:rPr>
              <a:t>1</a:t>
            </a:r>
            <a:endParaRPr lang="fr-FR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Méthodologie  </a:t>
            </a:r>
            <a:r>
              <a:rPr lang="fr-FR" sz="40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exemple</a:t>
            </a:r>
            <a:endParaRPr lang="fr-FR" sz="3200" b="1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Paradigme			: Positiviste/hypothético-déductive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Secteur d’activité			: Secteur des services (banque conventionnelle)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Méthode de l’enquête		: Enquête quantitative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L’instrument de mesure		: Questionnaire (échelles nominales, échelle de </a:t>
            </a:r>
            <a:r>
              <a:rPr lang="fr-FR" sz="16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lickert</a:t>
            </a:r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à 5 points)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L’ échantillon			: Technique de l’échantillon aléatoire enquête principale ( 154 entreprises)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			Pré-enquête: 20 entreprises/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Méthodes d’analyses des données 	: (SPSS)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- Méthodes descriptives: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			Analyse des correspondances (chi-deux)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     			Analyse factorielle (ACP, alpha de Cronbach)</a:t>
            </a:r>
          </a:p>
          <a:p>
            <a:endParaRPr lang="fr-FR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- Méthodes explicatives: </a:t>
            </a:r>
          </a:p>
          <a:p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     			Analyse </a:t>
            </a:r>
            <a:r>
              <a:rPr lang="fr-FR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discriminante (1 variable métrique)</a:t>
            </a:r>
          </a:p>
          <a:p>
            <a:r>
              <a:rPr lang="fr-FR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                                       </a:t>
            </a:r>
            <a:r>
              <a:rPr lang="fr-FR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	 		Modèle </a:t>
            </a:r>
            <a:r>
              <a:rPr lang="fr-FR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log-linéaires (variables qualitatives nominales)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7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07798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1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2250440" y="2466968"/>
            <a:ext cx="8208911" cy="2024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548640" marR="0" lvl="0" indent="-411480" algn="ctr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Arial" pitchFamily="34" charset="0"/>
              </a:rPr>
              <a:t>RESULTATS</a:t>
            </a:r>
            <a:endParaRPr kumimoji="0" lang="fr-FR" sz="2400" b="1" i="0" u="none" strike="noStrike" kern="1200" cap="none" spc="0" normalizeH="0" baseline="0" noProof="0" dirty="0" smtClean="0">
              <a:ln w="5080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950569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Purification des échelles (ACP)</a:t>
            </a:r>
            <a:endParaRPr lang="fr-FR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395536" y="1163320"/>
          <a:ext cx="11358313" cy="5392729"/>
        </p:xfrm>
        <a:graphic>
          <a:graphicData uri="http://schemas.openxmlformats.org/drawingml/2006/table">
            <a:tbl>
              <a:tblPr/>
              <a:tblGrid>
                <a:gridCol w="3776414"/>
                <a:gridCol w="1353751"/>
                <a:gridCol w="1595031"/>
                <a:gridCol w="1757001"/>
                <a:gridCol w="1438058"/>
                <a:gridCol w="1438058"/>
              </a:tblGrid>
              <a:tr h="12874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Arial"/>
                        </a:rPr>
                        <a:t>VARIABLES</a:t>
                      </a:r>
                      <a:endParaRPr lang="fr-FR" sz="11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QUALITE</a:t>
                      </a:r>
                      <a:r>
                        <a:rPr lang="fr-FR" sz="1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  EBAO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QUANTITE EBAO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IMPLICATION ENVERS LE PRODUIT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HOMOPHILIE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/>
                          <a:cs typeface="Arial"/>
                        </a:rPr>
                        <a:t>INTENTION D’ACHAT</a:t>
                      </a:r>
                      <a:endParaRPr lang="fr-F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86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Arial"/>
                        </a:rPr>
                        <a:t>Auteurs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Park et al. (2007)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Park et al. (2007)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Zaichkowsky</a:t>
                      </a: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 (1986)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Steffes</a:t>
                      </a: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 et </a:t>
                      </a:r>
                      <a:r>
                        <a:rPr lang="fr-FR" sz="1400" b="1" kern="1200" dirty="0" err="1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Burgee</a:t>
                      </a: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 (2009)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latin typeface="Cambria" pitchFamily="18" charset="0"/>
                          <a:ea typeface="Times New Roman"/>
                          <a:cs typeface="Arial"/>
                        </a:rPr>
                        <a:t>Baker et Churchill (1977)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2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Arial"/>
                        </a:rPr>
                        <a:t>Nombre d’items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7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3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6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4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6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5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3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Eigen Value</a:t>
                      </a: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4,609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2,686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4,180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2,659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2,856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%  de la variance expliquée</a:t>
                      </a: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65,840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89,522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69,670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66,477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57,126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K.M.O (Kaiser-Meyer-</a:t>
                      </a:r>
                      <a:r>
                        <a:rPr lang="en-US" sz="1600" b="1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Olkin</a:t>
                      </a:r>
                      <a:r>
                        <a:rPr lang="en-US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)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,925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,759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,893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,758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,808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6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600" b="1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Bartlett's</a:t>
                      </a:r>
                      <a:r>
                        <a:rPr lang="fr-FR" sz="16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 Test of </a:t>
                      </a:r>
                      <a:r>
                        <a:rPr lang="fr-FR" sz="1600" b="1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Sphericity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,000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05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latin typeface="Cambria" pitchFamily="18" charset="0"/>
                          <a:ea typeface="Times New Roman"/>
                          <a:cs typeface="Arial"/>
                        </a:rPr>
                        <a:t>Alpha  de Cronbach</a:t>
                      </a:r>
                      <a:endParaRPr lang="fr-FR" sz="1600" b="1" dirty="0">
                        <a:latin typeface="Cambria" pitchFamily="18" charset="0"/>
                        <a:ea typeface="Times New Roman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,912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,941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,894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,830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,812</a:t>
                      </a:r>
                      <a:endParaRPr lang="fr-FR" sz="16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59055" marR="590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475681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07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TESTS DES HYPOTHESES</a:t>
            </a:r>
            <a:endParaRPr lang="fr-FR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ZoneTexte 6"/>
          <p:cNvSpPr txBox="1">
            <a:spLocks noChangeArrowheads="1"/>
          </p:cNvSpPr>
          <p:nvPr/>
        </p:nvSpPr>
        <p:spPr bwMode="auto">
          <a:xfrm>
            <a:off x="690880" y="1249680"/>
            <a:ext cx="8786812" cy="338138"/>
          </a:xfrm>
          <a:prstGeom prst="rect">
            <a:avLst/>
          </a:prstGeom>
          <a:solidFill>
            <a:schemeClr val="accent2"/>
          </a:solidFill>
          <a:ln w="57150">
            <a:solidFill>
              <a:srgbClr val="775F55">
                <a:lumMod val="60000"/>
                <a:lumOff val="40000"/>
              </a:srgb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H 1. La religiosité a un effet positif sur l’attitude envers le placement de produit.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	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1926590" y="5253831"/>
            <a:ext cx="857250" cy="357187"/>
          </a:xfrm>
          <a:prstGeom prst="rightArrow">
            <a:avLst/>
          </a:prstGeom>
          <a:solidFill>
            <a:srgbClr val="775F55">
              <a:lumMod val="60000"/>
              <a:lumOff val="40000"/>
            </a:srgbClr>
          </a:solidFill>
          <a:ln w="19050" cap="flat" cmpd="sng" algn="ctr">
            <a:solidFill>
              <a:srgbClr val="775F55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77004" y="4750118"/>
            <a:ext cx="7481569" cy="142875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itchFamily="34" charset="0"/>
              </a:rPr>
              <a:t>H1 est testée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</a:rPr>
              <a:t>H 7.1 est partiellement testée.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itchFamily="34" charset="0"/>
            </a:endParaRPr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/>
          </p:nvPr>
        </p:nvGraphicFramePr>
        <p:xfrm>
          <a:off x="690880" y="2659380"/>
          <a:ext cx="10767695" cy="1682749"/>
        </p:xfrm>
        <a:graphic>
          <a:graphicData uri="http://schemas.openxmlformats.org/drawingml/2006/table">
            <a:tbl>
              <a:tblPr/>
              <a:tblGrid>
                <a:gridCol w="4107021"/>
                <a:gridCol w="1665168"/>
                <a:gridCol w="1665169"/>
                <a:gridCol w="1665168"/>
                <a:gridCol w="1665169"/>
              </a:tblGrid>
              <a:tr h="4478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0025" algn="l"/>
                        </a:tabLst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cs typeface="Times New Roman" pitchFamily="18" charset="0"/>
                        </a:rPr>
                        <a:t>Régression linéaire simple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Sig</a:t>
                      </a:r>
                      <a:r>
                        <a:rPr kumimoji="0" lang="nl-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 p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F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R2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nl-NL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itchFamily="18" charset="0"/>
                          <a:ea typeface="Times New Roman" pitchFamily="18" charset="0"/>
                          <a:cs typeface="Arial" charset="0"/>
                        </a:rPr>
                        <a:t>Beta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  <a:tr h="411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457200" marR="0" lvl="1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0025" algn="l"/>
                        </a:tabLst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 pitchFamily="18" charset="0"/>
                          <a:cs typeface="Arial" charset="0"/>
                        </a:rPr>
                        <a:t>Effet global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0.042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4.25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0.036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+0.216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  <a:tr h="411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lvl="1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1295" algn="l"/>
                        </a:tabLs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Effet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 pour les femmes</a:t>
                      </a:r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0.004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9.40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0.163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+0.428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  <a:tr h="4116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lvl="1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01295" algn="l"/>
                        </a:tabLs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Effet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 pour les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ndara" panose="020E0502030303020204" pitchFamily="34" charset="0"/>
                          <a:ea typeface="Times New Roman"/>
                          <a:cs typeface="Cambria"/>
                        </a:rPr>
                        <a:t>hommes</a:t>
                      </a:r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ndara" panose="020E0502030303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0.882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-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-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Cambria"/>
                        </a:rPr>
                        <a:t>-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alpha val="65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19" name="ZoneTexte 17"/>
          <p:cNvSpPr txBox="1">
            <a:spLocks noChangeArrowheads="1"/>
          </p:cNvSpPr>
          <p:nvPr/>
        </p:nvSpPr>
        <p:spPr bwMode="auto">
          <a:xfrm>
            <a:off x="690879" y="1821180"/>
            <a:ext cx="10767695" cy="338554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775F55">
                <a:lumMod val="60000"/>
                <a:lumOff val="40000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cs typeface="Arial" panose="020B0604020202020204" pitchFamily="34" charset="0"/>
              </a:rPr>
              <a:t>H 7.1. Le genre a un effet modérateur sur la relation entre la religiosité et l’attitude envers le placement de produit.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2272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13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4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PLS-SEM ALGORITHM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pic>
        <p:nvPicPr>
          <p:cNvPr id="15" name="Image 26" descr="ALG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1352232"/>
            <a:ext cx="10443844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Ellipse 15"/>
          <p:cNvSpPr/>
          <p:nvPr/>
        </p:nvSpPr>
        <p:spPr>
          <a:xfrm>
            <a:off x="3867150" y="5536882"/>
            <a:ext cx="3048000" cy="406717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250440" y="2822258"/>
            <a:ext cx="816610" cy="2714625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8693467" y="3281045"/>
            <a:ext cx="802957" cy="1285875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783840" y="1750695"/>
            <a:ext cx="4255135" cy="52578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0197624" y="1361440"/>
            <a:ext cx="1518126" cy="642937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R2= 69.9%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2272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14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3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fr-FR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Bootstraping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7720" y="3860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8050" y="4775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Image 26" descr="BOOSTR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1249680"/>
            <a:ext cx="1085342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27100" y="9652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8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103360" y="6543675"/>
            <a:ext cx="2743200" cy="365125"/>
          </a:xfrm>
        </p:spPr>
        <p:txBody>
          <a:bodyPr/>
          <a:lstStyle/>
          <a:p>
            <a:fld id="{F045C8B7-4E61-49E5-8707-CAE8B247E8D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4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Discussions des résultats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9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86362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conclusion générale et perspectives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10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47763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4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2250440" y="2466968"/>
            <a:ext cx="8208911" cy="2024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548640" marR="0" lvl="0" indent="-411480" algn="ctr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Arial" pitchFamily="34" charset="0"/>
              </a:rPr>
              <a:t>Merci pour votre attention </a:t>
            </a:r>
            <a:endParaRPr kumimoji="0" lang="fr-FR" sz="2400" b="1" i="0" u="none" strike="noStrike" kern="1200" cap="none" spc="0" normalizeH="0" baseline="0" noProof="0" dirty="0" smtClean="0">
              <a:ln w="5080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868507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fr-FR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77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840" y="152400"/>
            <a:ext cx="9062720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sommaire </a:t>
            </a:r>
            <a:endParaRPr lang="fr-FR" sz="32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CONCEPTS DE BASE 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PROBLEMATIQUE  </a:t>
            </a:r>
            <a:endParaRPr lang="fr-FR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OBJECTIFS  </a:t>
            </a: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DE  LA RECHERCHE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REVUE DE LA </a:t>
            </a: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LITTÉRATURE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HYPOTHÈSES </a:t>
            </a: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ET MODÈLE PROVISOIRE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METHODOLOGIE </a:t>
            </a: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PROVISOIRE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RESULTATS SI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DISCUSSION </a:t>
            </a:r>
            <a:endParaRPr lang="fr-F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CONCLUSION GÉNÉRALE </a:t>
            </a:r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ET PERSPECTIVES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APPORTS </a:t>
            </a:r>
            <a:r>
              <a:rPr lang="fr-F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DE LA RECHERCHE SI </a:t>
            </a:r>
            <a:r>
              <a:rPr lang="fr-F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POSSIBLE</a:t>
            </a:r>
            <a:endParaRPr lang="fr-F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LIMITES ET VOIES FUTURES DE RECHERCHES SI </a:t>
            </a:r>
            <a:r>
              <a:rPr lang="fr-F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POSSIBLE</a:t>
            </a:r>
            <a:endParaRPr lang="fr-F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440" y="914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9120" y="403629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9450" y="495069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045C8B7-4E61-49E5-8707-CAE8B247E8D7}" type="slidenum">
              <a:rPr lang="fr-FR" sz="2400" b="1" smtClean="0">
                <a:solidFill>
                  <a:srgbClr val="002060"/>
                </a:solidFill>
              </a:rPr>
              <a:t>2</a:t>
            </a:fld>
            <a:endParaRPr lang="fr-FR" sz="2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Introduction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1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913642" y="6500178"/>
            <a:ext cx="2743200" cy="365125"/>
          </a:xfrm>
        </p:spPr>
        <p:txBody>
          <a:bodyPr/>
          <a:lstStyle/>
          <a:p>
            <a:fld id="{F045C8B7-4E61-49E5-8707-CAE8B247E8D7}" type="slidenum">
              <a:rPr lang="fr-FR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5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2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986032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4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0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3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5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8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4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6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3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5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1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6738" y="152400"/>
            <a:ext cx="10082824" cy="80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440" y="1107440"/>
            <a:ext cx="11501120" cy="541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endParaRPr lang="fr-FR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770" y="11684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6</a:t>
            </a:r>
            <a:endParaRPr lang="fr-FR" sz="6600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33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29562" y="650748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29562" y="-1524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29892" y="7620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29892" y="659892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036197" y="6507797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2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272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560" y="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440" y="152400"/>
            <a:ext cx="345440" cy="335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" y="2438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6890" y="9144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0" y="6614160"/>
            <a:ext cx="14478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2250440" y="2466968"/>
            <a:ext cx="8208911" cy="2024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marL="548640" marR="0" lvl="0" indent="-411480" algn="ctr" defTabSz="914400" rtl="0" eaLnBrk="1" fontAlgn="auto" latinLnBrk="0" hangingPunct="1">
              <a:lnSpc>
                <a:spcPct val="10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10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Arial" pitchFamily="34" charset="0"/>
              </a:rPr>
              <a:t>MÉTHODOLOGIE</a:t>
            </a:r>
            <a:r>
              <a:rPr kumimoji="0" lang="fr-FR" sz="2400" b="1" i="0" u="none" strike="noStrike" kern="1200" cap="none" spc="0" normalizeH="0" baseline="0" noProof="0" smtClean="0">
                <a:ln w="5080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itchFamily="18" charset="0"/>
                <a:ea typeface="+mj-ea"/>
                <a:cs typeface="+mj-cs"/>
              </a:rPr>
              <a:t> DE LA RECHERCHE</a:t>
            </a:r>
            <a:endParaRPr kumimoji="0" lang="fr-FR" sz="2400" b="1" i="0" u="none" strike="noStrike" kern="1200" cap="none" spc="0" normalizeH="0" baseline="0" noProof="0" dirty="0" smtClean="0">
              <a:ln w="5080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950569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F045C8B7-4E61-49E5-8707-CAE8B247E8D7}" type="slidenum">
              <a:rPr lang="fr-FR" sz="16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sz="16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1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344</Words>
  <Application>Microsoft Office PowerPoint</Application>
  <PresentationFormat>Grand écran</PresentationFormat>
  <Paragraphs>177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Candara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DEKHIL</dc:creator>
  <cp:lastModifiedBy>HP</cp:lastModifiedBy>
  <cp:revision>15</cp:revision>
  <dcterms:created xsi:type="dcterms:W3CDTF">2016-02-13T12:52:42Z</dcterms:created>
  <dcterms:modified xsi:type="dcterms:W3CDTF">2017-08-24T08:39:50Z</dcterms:modified>
</cp:coreProperties>
</file>