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325EC-9346-4401-A7A6-19F682C3A0D4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202F9-4045-4A53-BEE5-CE78509C7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93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78A4-C76C-4C8B-8A22-05A3DF1D6FA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0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D23F-9F2F-4183-AB8D-3A96D2C5EF9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B54-5D8F-4CD2-8CFF-BB8CF7CA6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79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D23F-9F2F-4183-AB8D-3A96D2C5EF9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B54-5D8F-4CD2-8CFF-BB8CF7CA6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97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D23F-9F2F-4183-AB8D-3A96D2C5EF9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B54-5D8F-4CD2-8CFF-BB8CF7CA6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0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D23F-9F2F-4183-AB8D-3A96D2C5EF9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B54-5D8F-4CD2-8CFF-BB8CF7CA6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51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D23F-9F2F-4183-AB8D-3A96D2C5EF9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B54-5D8F-4CD2-8CFF-BB8CF7CA6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44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D23F-9F2F-4183-AB8D-3A96D2C5EF9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B54-5D8F-4CD2-8CFF-BB8CF7CA6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94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D23F-9F2F-4183-AB8D-3A96D2C5EF9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B54-5D8F-4CD2-8CFF-BB8CF7CA6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D23F-9F2F-4183-AB8D-3A96D2C5EF9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B54-5D8F-4CD2-8CFF-BB8CF7CA6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43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D23F-9F2F-4183-AB8D-3A96D2C5EF9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B54-5D8F-4CD2-8CFF-BB8CF7CA6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75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D23F-9F2F-4183-AB8D-3A96D2C5EF9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B54-5D8F-4CD2-8CFF-BB8CF7CA6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88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D23F-9F2F-4183-AB8D-3A96D2C5EF9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B54-5D8F-4CD2-8CFF-BB8CF7CA6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53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D23F-9F2F-4183-AB8D-3A96D2C5EF9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5B54-5D8F-4CD2-8CFF-BB8CF7CA60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0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440" y="162560"/>
            <a:ext cx="11501120" cy="782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Université  </a:t>
            </a:r>
          </a:p>
          <a:p>
            <a:pPr algn="ctr"/>
            <a:r>
              <a:rPr lang="fr-FR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Faculté des S </a:t>
            </a:r>
            <a:endParaRPr lang="fr-FR" sz="2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2626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T</a:t>
            </a: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itre de la communication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265" y="863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38572" y="3963039"/>
            <a:ext cx="6607988" cy="1811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présenté par</a:t>
            </a:r>
          </a:p>
          <a:p>
            <a:pPr algn="ctr"/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Mm/Mr,,,,, </a:t>
            </a:r>
          </a:p>
          <a:p>
            <a:pPr algn="ctr"/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pPr algn="ctr"/>
            <a:r>
              <a:rPr lang="fr-FR" sz="20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002060"/>
                </a:solidFill>
              </a:rPr>
              <a:t>1</a:t>
            </a:r>
            <a:endParaRPr lang="fr-FR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840" y="152400"/>
            <a:ext cx="9062720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Méthodologie  </a:t>
            </a:r>
            <a:r>
              <a:rPr lang="fr-FR" sz="40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exemple</a:t>
            </a:r>
            <a:endParaRPr lang="fr-FR" sz="3200" b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Paradigme			: Positiviste/hypothético-déductive</a:t>
            </a:r>
          </a:p>
          <a:p>
            <a:endParaRPr lang="fr-FR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Secteur d’activité			: Secteur des services (banque conventionnelle)</a:t>
            </a:r>
          </a:p>
          <a:p>
            <a:endParaRPr lang="fr-FR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Méthode de l’enquête		: Enquête quantitative</a:t>
            </a:r>
          </a:p>
          <a:p>
            <a:endParaRPr lang="fr-FR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L’instrument de mesure		: Questionnaire (échelles nominales, échelle de </a:t>
            </a:r>
            <a:r>
              <a:rPr lang="fr-FR" sz="1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lickert</a:t>
            </a:r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à 5 points)</a:t>
            </a:r>
          </a:p>
          <a:p>
            <a:endParaRPr lang="fr-FR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L’ échantillon			: Technique de l’échantillon aléatoire enquête principale ( 154 entreprises)</a:t>
            </a: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                        			Pré-enquête: 20 entreprises/</a:t>
            </a:r>
          </a:p>
          <a:p>
            <a:endParaRPr lang="fr-FR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Méthodes d’analyses des données 	: (SPSS)</a:t>
            </a:r>
          </a:p>
          <a:p>
            <a:endParaRPr lang="fr-FR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- Méthodes descriptives:</a:t>
            </a: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                                			Analyse des correspondances (chi-deux)</a:t>
            </a: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                                     			Analyse factorielle (ACP, alpha de Cronbach)</a:t>
            </a:r>
          </a:p>
          <a:p>
            <a:endParaRPr lang="fr-FR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- Méthodes explicatives: </a:t>
            </a: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                                     			Analyse </a:t>
            </a:r>
            <a:r>
              <a:rPr lang="fr-FR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discriminante (1 variable métrique)</a:t>
            </a:r>
          </a:p>
          <a:p>
            <a:r>
              <a:rPr lang="fr-FR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                                    </a:t>
            </a:r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	 		Modèle </a:t>
            </a:r>
            <a:r>
              <a:rPr lang="fr-FR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log-linéaires (variables qualitatives nominales)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440" y="15240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720" y="3860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70" y="2438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8050" y="4775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7100" y="9652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7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103360" y="6507798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fr-FR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99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440" y="15240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70" y="2438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 bwMode="auto">
          <a:xfrm>
            <a:off x="2250440" y="2466968"/>
            <a:ext cx="8208911" cy="2024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marL="548640" marR="0" lvl="0" indent="-411480" algn="ctr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Arial" pitchFamily="34" charset="0"/>
              </a:rPr>
              <a:t>RESULTATS</a:t>
            </a:r>
            <a:endParaRPr kumimoji="0" lang="fr-FR" sz="2400" b="1" i="0" u="none" strike="noStrike" kern="1200" cap="none" spc="0" normalizeH="0" baseline="0" noProof="0" dirty="0" smtClean="0">
              <a:ln w="5080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950569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16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840" y="152400"/>
            <a:ext cx="9062720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Purification des échelles (ACP)</a:t>
            </a:r>
            <a:endParaRPr lang="fr-FR" sz="3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440" y="15240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720" y="3860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70" y="2438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8050" y="4775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/>
          </p:nvPr>
        </p:nvGraphicFramePr>
        <p:xfrm>
          <a:off x="395536" y="1163320"/>
          <a:ext cx="11358313" cy="5392729"/>
        </p:xfrm>
        <a:graphic>
          <a:graphicData uri="http://schemas.openxmlformats.org/drawingml/2006/table">
            <a:tbl>
              <a:tblPr/>
              <a:tblGrid>
                <a:gridCol w="3776414"/>
                <a:gridCol w="1353751"/>
                <a:gridCol w="1595031"/>
                <a:gridCol w="1757001"/>
                <a:gridCol w="1438058"/>
                <a:gridCol w="1438058"/>
              </a:tblGrid>
              <a:tr h="12874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Arial"/>
                        </a:rPr>
                        <a:t>VARIABLES</a:t>
                      </a:r>
                      <a:endParaRPr lang="fr-FR" sz="1100" b="1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/>
                          <a:cs typeface="Arial"/>
                        </a:rPr>
                        <a:t>QUALITE</a:t>
                      </a:r>
                      <a:r>
                        <a:rPr lang="fr-FR" sz="1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/>
                          <a:cs typeface="Arial"/>
                        </a:rPr>
                        <a:t>  EBAO</a:t>
                      </a:r>
                      <a:endParaRPr lang="fr-F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/>
                          <a:cs typeface="Arial"/>
                        </a:rPr>
                        <a:t>QUANTITE EBAO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/>
                          <a:cs typeface="Arial"/>
                        </a:rPr>
                        <a:t>IMPLICATION ENVERS LE PRODUIT</a:t>
                      </a:r>
                      <a:endParaRPr lang="fr-F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/>
                          <a:cs typeface="Arial"/>
                        </a:rPr>
                        <a:t>HOMOPHILIE</a:t>
                      </a:r>
                      <a:endParaRPr lang="fr-F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/>
                          <a:cs typeface="Arial"/>
                        </a:rPr>
                        <a:t>INTENTION D’ACHAT</a:t>
                      </a:r>
                      <a:endParaRPr lang="fr-F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86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 pitchFamily="18" charset="0"/>
                          <a:ea typeface="Times New Roman"/>
                          <a:cs typeface="Arial"/>
                        </a:rPr>
                        <a:t>Auteurs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Park et al. (2007)</a:t>
                      </a:r>
                      <a:endParaRPr lang="fr-FR" sz="1400" b="1" kern="1200" dirty="0">
                        <a:solidFill>
                          <a:schemeClr val="tx1"/>
                        </a:solidFill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Park et al. (2007)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Zaichkowsky</a:t>
                      </a: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 (1986)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Steffes</a:t>
                      </a: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 et </a:t>
                      </a:r>
                      <a:r>
                        <a:rPr lang="fr-FR" sz="1400" b="1" kern="12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Burgee</a:t>
                      </a: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 (2009)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Baker et Churchill (1977)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62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 pitchFamily="18" charset="0"/>
                          <a:ea typeface="Times New Roman"/>
                          <a:cs typeface="Arial"/>
                        </a:rPr>
                        <a:t>Nombre d’items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Cambria" pitchFamily="18" charset="0"/>
                          <a:ea typeface="Times New Roman"/>
                          <a:cs typeface="Arial"/>
                        </a:rPr>
                        <a:t>7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Cambria" pitchFamily="18" charset="0"/>
                          <a:ea typeface="Times New Roman"/>
                          <a:cs typeface="Arial"/>
                        </a:rPr>
                        <a:t>3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mbria" pitchFamily="18" charset="0"/>
                          <a:ea typeface="Times New Roman"/>
                          <a:cs typeface="Arial"/>
                        </a:rPr>
                        <a:t>6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Cambria" pitchFamily="18" charset="0"/>
                          <a:ea typeface="Times New Roman"/>
                          <a:cs typeface="Arial"/>
                        </a:rPr>
                        <a:t>4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mbria" pitchFamily="18" charset="0"/>
                          <a:ea typeface="Times New Roman"/>
                          <a:cs typeface="Arial"/>
                        </a:rPr>
                        <a:t>5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63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Eigen Value</a:t>
                      </a: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4,609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2,686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4,180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2,659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2,856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6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%  de la variance expliquée</a:t>
                      </a: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mbria" pitchFamily="18" charset="0"/>
                          <a:ea typeface="Times New Roman"/>
                          <a:cs typeface="Times New Roman"/>
                        </a:rPr>
                        <a:t>65,840</a:t>
                      </a:r>
                      <a:endParaRPr lang="fr-FR" sz="16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89,522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69,670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mbria" pitchFamily="18" charset="0"/>
                          <a:ea typeface="Times New Roman"/>
                          <a:cs typeface="Times New Roman"/>
                        </a:rPr>
                        <a:t>66,477</a:t>
                      </a:r>
                      <a:endParaRPr lang="fr-FR" sz="16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mbria" pitchFamily="18" charset="0"/>
                          <a:ea typeface="Times New Roman"/>
                          <a:cs typeface="Times New Roman"/>
                        </a:rPr>
                        <a:t>57,126</a:t>
                      </a:r>
                      <a:endParaRPr lang="fr-FR" sz="16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68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K.M.O (Kaiser-Meyer-</a:t>
                      </a:r>
                      <a:r>
                        <a:rPr lang="en-US" sz="1600" b="1" dirty="0" err="1">
                          <a:latin typeface="Cambria" pitchFamily="18" charset="0"/>
                          <a:ea typeface="Times New Roman"/>
                          <a:cs typeface="Times New Roman"/>
                        </a:rPr>
                        <a:t>Olkin</a:t>
                      </a:r>
                      <a:r>
                        <a:rPr lang="en-US" sz="16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)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 pitchFamily="18" charset="0"/>
                          <a:ea typeface="Times New Roman"/>
                          <a:cs typeface="Times New Roman"/>
                        </a:rPr>
                        <a:t>,925</a:t>
                      </a:r>
                      <a:endParaRPr lang="fr-FR" sz="16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,759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,893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,758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 pitchFamily="18" charset="0"/>
                          <a:ea typeface="Times New Roman"/>
                          <a:cs typeface="Times New Roman"/>
                        </a:rPr>
                        <a:t>,808</a:t>
                      </a:r>
                      <a:endParaRPr lang="fr-FR" sz="16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68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Cambria" pitchFamily="18" charset="0"/>
                          <a:ea typeface="Times New Roman"/>
                          <a:cs typeface="Times New Roman"/>
                        </a:rPr>
                        <a:t>Bartlett's</a:t>
                      </a:r>
                      <a:r>
                        <a:rPr lang="fr-FR" sz="16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 Test of </a:t>
                      </a:r>
                      <a:r>
                        <a:rPr lang="fr-FR" sz="1600" b="1" dirty="0" err="1">
                          <a:latin typeface="Cambria" pitchFamily="18" charset="0"/>
                          <a:ea typeface="Times New Roman"/>
                          <a:cs typeface="Times New Roman"/>
                        </a:rPr>
                        <a:t>Sphericity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 pitchFamily="18" charset="0"/>
                          <a:ea typeface="Times New Roman"/>
                          <a:cs typeface="Times New Roman"/>
                        </a:rPr>
                        <a:t>,000</a:t>
                      </a:r>
                      <a:endParaRPr lang="fr-FR" sz="16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 pitchFamily="18" charset="0"/>
                          <a:ea typeface="Times New Roman"/>
                          <a:cs typeface="Times New Roman"/>
                        </a:rPr>
                        <a:t>,000</a:t>
                      </a:r>
                      <a:endParaRPr lang="fr-FR" sz="16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,000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,000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,000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5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latin typeface="Cambria" pitchFamily="18" charset="0"/>
                          <a:ea typeface="Times New Roman"/>
                          <a:cs typeface="Arial"/>
                        </a:rPr>
                        <a:t>Alpha  de Cronbach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,912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,941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,894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,830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,812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27100" y="9652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8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103360" y="6475681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fr-FR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3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840" y="152400"/>
            <a:ext cx="9062720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TESTS DES HYPOTHESES</a:t>
            </a:r>
            <a:endParaRPr lang="fr-FR" sz="3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440" y="15240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720" y="3860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70" y="2438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8050" y="4775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ZoneTexte 6"/>
          <p:cNvSpPr txBox="1">
            <a:spLocks noChangeArrowheads="1"/>
          </p:cNvSpPr>
          <p:nvPr/>
        </p:nvSpPr>
        <p:spPr bwMode="auto">
          <a:xfrm>
            <a:off x="690880" y="1249680"/>
            <a:ext cx="8786812" cy="338138"/>
          </a:xfrm>
          <a:prstGeom prst="rect">
            <a:avLst/>
          </a:prstGeom>
          <a:solidFill>
            <a:schemeClr val="accent2"/>
          </a:solidFill>
          <a:ln w="57150">
            <a:solidFill>
              <a:srgbClr val="775F55">
                <a:lumMod val="60000"/>
                <a:lumOff val="40000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H 1. La religiosité a un effet positif sur l’attitude envers le placement de produit.</a:t>
            </a: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	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1926590" y="5253831"/>
            <a:ext cx="857250" cy="357187"/>
          </a:xfrm>
          <a:prstGeom prst="rightArrow">
            <a:avLst/>
          </a:prstGeom>
          <a:solidFill>
            <a:srgbClr val="775F55">
              <a:lumMod val="60000"/>
              <a:lumOff val="40000"/>
            </a:srgbClr>
          </a:solidFill>
          <a:ln w="19050" cap="flat" cmpd="sng" algn="ctr">
            <a:solidFill>
              <a:srgbClr val="775F55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77004" y="4750118"/>
            <a:ext cx="7481569" cy="142875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Arial" pitchFamily="34" charset="0"/>
              </a:rPr>
              <a:t>H1 est testée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H 7.1 est partiellement testée.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itchFamily="34" charset="0"/>
            </a:endParaRPr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/>
          </p:nvPr>
        </p:nvGraphicFramePr>
        <p:xfrm>
          <a:off x="690880" y="2659380"/>
          <a:ext cx="10767695" cy="1682749"/>
        </p:xfrm>
        <a:graphic>
          <a:graphicData uri="http://schemas.openxmlformats.org/drawingml/2006/table">
            <a:tbl>
              <a:tblPr/>
              <a:tblGrid>
                <a:gridCol w="4107021"/>
                <a:gridCol w="1665168"/>
                <a:gridCol w="1665169"/>
                <a:gridCol w="1665168"/>
                <a:gridCol w="1665169"/>
              </a:tblGrid>
              <a:tr h="4478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0025" algn="l"/>
                        </a:tabLst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cs typeface="Times New Roman" pitchFamily="18" charset="0"/>
                        </a:rPr>
                        <a:t>Régression linéaire simple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nl-NL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 pitchFamily="18" charset="0"/>
                          <a:cs typeface="Arial" charset="0"/>
                        </a:rPr>
                        <a:t>Sig</a:t>
                      </a:r>
                      <a:r>
                        <a:rPr kumimoji="0" lang="nl-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 pitchFamily="18" charset="0"/>
                          <a:cs typeface="Arial" charset="0"/>
                        </a:rPr>
                        <a:t> p</a:t>
                      </a: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nl-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 pitchFamily="18" charset="0"/>
                          <a:cs typeface="Arial" charset="0"/>
                        </a:rPr>
                        <a:t>F</a:t>
                      </a: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nl-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 pitchFamily="18" charset="0"/>
                          <a:cs typeface="Arial" charset="0"/>
                        </a:rPr>
                        <a:t>R2</a:t>
                      </a: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nl-NL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 pitchFamily="18" charset="0"/>
                          <a:cs typeface="Arial" charset="0"/>
                        </a:rPr>
                        <a:t>Beta</a:t>
                      </a: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</a:tr>
              <a:tr h="411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457200" marR="0" lvl="1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0025" algn="l"/>
                        </a:tabLst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  <a:ea typeface="Times New Roman" pitchFamily="18" charset="0"/>
                          <a:cs typeface="Arial" charset="0"/>
                        </a:rPr>
                        <a:t>Effet global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0.042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4.25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0.036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+0.216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</a:tr>
              <a:tr h="411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lvl="1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1295" algn="l"/>
                        </a:tabLs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  <a:ea typeface="Times New Roman"/>
                          <a:cs typeface="Cambria"/>
                        </a:rPr>
                        <a:t>Effet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  <a:ea typeface="Times New Roman"/>
                          <a:cs typeface="Cambria"/>
                        </a:rPr>
                        <a:t> pour les femmes</a:t>
                      </a:r>
                      <a:endParaRPr 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ndara" panose="020E0502030303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0.004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9.40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0.163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+0.428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</a:tr>
              <a:tr h="411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lvl="1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1295" algn="l"/>
                        </a:tabLs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  <a:ea typeface="Times New Roman"/>
                          <a:cs typeface="Cambria"/>
                        </a:rPr>
                        <a:t>Effet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  <a:ea typeface="Times New Roman"/>
                          <a:cs typeface="Cambria"/>
                        </a:rPr>
                        <a:t> pour les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  <a:ea typeface="Times New Roman"/>
                          <a:cs typeface="Cambria"/>
                        </a:rPr>
                        <a:t>hommes</a:t>
                      </a:r>
                      <a:endParaRPr 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ndara" panose="020E0502030303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0.882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-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-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</a:tr>
            </a:tbl>
          </a:graphicData>
        </a:graphic>
      </p:graphicFrame>
      <p:sp>
        <p:nvSpPr>
          <p:cNvPr id="19" name="ZoneTexte 17"/>
          <p:cNvSpPr txBox="1">
            <a:spLocks noChangeArrowheads="1"/>
          </p:cNvSpPr>
          <p:nvPr/>
        </p:nvSpPr>
        <p:spPr bwMode="auto">
          <a:xfrm>
            <a:off x="690879" y="1821180"/>
            <a:ext cx="10767695" cy="338554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775F55">
                <a:lumMod val="60000"/>
                <a:lumOff val="40000"/>
              </a:srgb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H 7.1. Le genre a un effet modérateur sur la relation entre la religiosité et l’attitude envers le placement de produit.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7100" y="9652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8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103360" y="652272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13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12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840" y="152400"/>
            <a:ext cx="9062720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rgbClr val="002060"/>
                </a:solidFill>
                <a:latin typeface="Candara" panose="020E0502030303020204" pitchFamily="34" charset="0"/>
              </a:rPr>
              <a:t>PLS-SEM ALGORITHM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440" y="15240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720" y="3860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70" y="2438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8050" y="4775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pic>
        <p:nvPicPr>
          <p:cNvPr id="15" name="Image 26" descr="ALG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1352232"/>
            <a:ext cx="10443844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Ellipse 15"/>
          <p:cNvSpPr/>
          <p:nvPr/>
        </p:nvSpPr>
        <p:spPr>
          <a:xfrm>
            <a:off x="3867150" y="5536882"/>
            <a:ext cx="3048000" cy="406717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2250440" y="2822258"/>
            <a:ext cx="816610" cy="2714625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8693467" y="3281045"/>
            <a:ext cx="802957" cy="1285875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2783840" y="1750695"/>
            <a:ext cx="4255135" cy="525780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0197624" y="1361440"/>
            <a:ext cx="1518126" cy="642937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R2= 69.9%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7100" y="9652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8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103360" y="652272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14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07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840" y="152400"/>
            <a:ext cx="9062720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fr-FR" sz="3200" b="1" dirty="0">
                <a:solidFill>
                  <a:srgbClr val="002060"/>
                </a:solidFill>
                <a:latin typeface="Candara" panose="020E0502030303020204" pitchFamily="34" charset="0"/>
              </a:rPr>
              <a:t>Bootstraping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440" y="15240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720" y="3860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70" y="2438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8050" y="4775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Image 26" descr="BOOSTR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1249680"/>
            <a:ext cx="1085342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927100" y="9652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8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103360" y="6543675"/>
            <a:ext cx="2743200" cy="365125"/>
          </a:xfrm>
        </p:spPr>
        <p:txBody>
          <a:bodyPr/>
          <a:lstStyle/>
          <a:p>
            <a:fld id="{F045C8B7-4E61-49E5-8707-CAE8B247E8D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7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 Discussions des résultats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9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086362" y="6507797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16</a:t>
            </a:fld>
            <a:endParaRPr lang="fr-FR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10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conclusion générale et perspectives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10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036197" y="647763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17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38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 bwMode="auto">
          <a:xfrm>
            <a:off x="2250440" y="2466968"/>
            <a:ext cx="8208911" cy="2024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marL="548640" marR="0" lvl="0" indent="-411480" algn="ctr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Arial" pitchFamily="34" charset="0"/>
              </a:rPr>
              <a:t>Merci pour votre attention </a:t>
            </a:r>
            <a:endParaRPr kumimoji="0" lang="fr-FR" sz="2400" b="1" i="0" u="none" strike="noStrike" kern="1200" cap="none" spc="0" normalizeH="0" baseline="0" noProof="0" dirty="0" smtClean="0">
              <a:ln w="5080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itchFamily="18" charset="0"/>
              <a:ea typeface="+mj-e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868507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18</a:t>
            </a:fld>
            <a:endParaRPr lang="fr-FR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15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840" y="152400"/>
            <a:ext cx="9062720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sommaire </a:t>
            </a:r>
            <a:endParaRPr lang="fr-FR" sz="3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+mj-lt"/>
              <a:buAutoNum type="arabicPeriod"/>
            </a:pPr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INTRODUCTION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CONCEPTS DE BASE 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PROBLEMATIQUE ET QUESTIONS DE RECHERCHE 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OBJECTIFS  </a:t>
            </a:r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DE  LA RECHERCHE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REVUE DE LA </a:t>
            </a: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LITTÉRATURE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HYPOTHÈSES ET MODÈLE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METHODOLOGIE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RESULTATS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DISCUSSION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CONCLUSION GÉNÉRALE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APPORTS DE LA RECHERCHE </a:t>
            </a:r>
            <a:endParaRPr lang="fr-FR" sz="2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LIMITES </a:t>
            </a:r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ET VOIES FUTURES DE </a:t>
            </a: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RECHERCHE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440" y="914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9120" y="403629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9450" y="495069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045C8B7-4E61-49E5-8707-CAE8B247E8D7}" type="slidenum">
              <a:rPr lang="fr-FR" sz="2400" b="1" smtClean="0">
                <a:solidFill>
                  <a:srgbClr val="002060"/>
                </a:solidFill>
              </a:rPr>
              <a:t>2</a:t>
            </a:fld>
            <a:endParaRPr lang="fr-FR" sz="2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Introduction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1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913642" y="6500178"/>
            <a:ext cx="2743200" cy="365125"/>
          </a:xfrm>
        </p:spPr>
        <p:txBody>
          <a:bodyPr/>
          <a:lstStyle/>
          <a:p>
            <a:fld id="{F045C8B7-4E61-49E5-8707-CAE8B247E8D7}" type="slidenum">
              <a:rPr lang="fr-FR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3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2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986032" y="6507797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5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3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036197" y="6507797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2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4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036197" y="6507797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6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6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5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036197" y="6507797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46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6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036197" y="6507797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08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440" y="15240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70" y="2438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 bwMode="auto">
          <a:xfrm>
            <a:off x="2250440" y="2466968"/>
            <a:ext cx="8208911" cy="2024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marL="548640" marR="0" lvl="0" indent="-411480" algn="ctr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100" normalizeH="0" baseline="0" noProof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Arial" pitchFamily="34" charset="0"/>
              </a:rPr>
              <a:t>MÉTHODOLOGIE</a:t>
            </a:r>
            <a:r>
              <a:rPr kumimoji="0" lang="fr-FR" sz="2400" b="1" i="0" u="none" strike="noStrike" kern="1200" cap="none" spc="0" normalizeH="0" baseline="0" noProof="0" smtClean="0">
                <a:ln w="5080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+mj-cs"/>
              </a:rPr>
              <a:t> DE LA RECHERCHE</a:t>
            </a:r>
            <a:endParaRPr kumimoji="0" lang="fr-FR" sz="2400" b="1" i="0" u="none" strike="noStrike" kern="1200" cap="none" spc="0" normalizeH="0" baseline="0" noProof="0" dirty="0" smtClean="0">
              <a:ln w="5080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950569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60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335</Words>
  <Application>Microsoft Office PowerPoint</Application>
  <PresentationFormat>Grand écran</PresentationFormat>
  <Paragraphs>177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Candara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3</cp:revision>
  <dcterms:created xsi:type="dcterms:W3CDTF">2017-08-24T08:36:51Z</dcterms:created>
  <dcterms:modified xsi:type="dcterms:W3CDTF">2017-08-24T11:15:23Z</dcterms:modified>
</cp:coreProperties>
</file>