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6" r:id="rId4"/>
    <p:sldId id="267" r:id="rId5"/>
    <p:sldId id="268" r:id="rId6"/>
    <p:sldId id="258" r:id="rId7"/>
    <p:sldId id="259" r:id="rId8"/>
    <p:sldId id="260" r:id="rId9"/>
    <p:sldId id="261" r:id="rId10"/>
    <p:sldId id="262" r:id="rId11"/>
    <p:sldId id="263" r:id="rId12"/>
    <p:sldId id="264" r:id="rId13"/>
    <p:sldId id="2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7" autoAdjust="0"/>
    <p:restoredTop sz="94687" autoAdjust="0"/>
  </p:normalViewPr>
  <p:slideViewPr>
    <p:cSldViewPr>
      <p:cViewPr varScale="1">
        <p:scale>
          <a:sx n="92" d="100"/>
          <a:sy n="92" d="100"/>
        </p:scale>
        <p:origin x="-1338"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611DA82D-0E37-4D12-AD97-4C451A424605}" type="datetimeFigureOut">
              <a:rPr lang="en-US" smtClean="0"/>
              <a:t>5/7/2013</a:t>
            </a:fld>
            <a:endParaRPr lang="en-US" dirty="0"/>
          </a:p>
        </p:txBody>
      </p:sp>
      <p:sp>
        <p:nvSpPr>
          <p:cNvPr id="17" name="Footer Placeholder 16"/>
          <p:cNvSpPr>
            <a:spLocks noGrp="1"/>
          </p:cNvSpPr>
          <p:nvPr>
            <p:ph type="ftr" sz="quarter" idx="11"/>
          </p:nvPr>
        </p:nvSpPr>
        <p:spPr>
          <a:xfrm>
            <a:off x="2898648" y="6355080"/>
            <a:ext cx="3474720" cy="365760"/>
          </a:xfrm>
        </p:spPr>
        <p:txBody>
          <a:bodyPr/>
          <a:lstStyle/>
          <a:p>
            <a:endParaRPr lang="en-US" dirty="0"/>
          </a:p>
        </p:txBody>
      </p:sp>
      <p:sp>
        <p:nvSpPr>
          <p:cNvPr id="29" name="Slide Number Placeholder 28"/>
          <p:cNvSpPr>
            <a:spLocks noGrp="1"/>
          </p:cNvSpPr>
          <p:nvPr>
            <p:ph type="sldNum" sz="quarter" idx="12"/>
          </p:nvPr>
        </p:nvSpPr>
        <p:spPr>
          <a:xfrm>
            <a:off x="1216152" y="6355080"/>
            <a:ext cx="1219200" cy="365760"/>
          </a:xfrm>
        </p:spPr>
        <p:txBody>
          <a:bodyPr/>
          <a:lstStyle/>
          <a:p>
            <a:fld id="{E5FC5400-F593-4E6F-8E17-A7C47ABE0E25}" type="slidenum">
              <a:rPr lang="en-US" smtClean="0"/>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11DA82D-0E37-4D12-AD97-4C451A424605}" type="datetimeFigureOut">
              <a:rPr lang="en-US" smtClean="0"/>
              <a:t>5/7/2013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5FC5400-F593-4E6F-8E17-A7C47ABE0E2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11DA82D-0E37-4D12-AD97-4C451A424605}" type="datetimeFigureOut">
              <a:rPr lang="en-US" smtClean="0"/>
              <a:t>5/7/2013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5FC5400-F593-4E6F-8E17-A7C47ABE0E25}" type="slidenum">
              <a:rPr lang="en-US" smtClean="0"/>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11DA82D-0E37-4D12-AD97-4C451A424605}" type="datetimeFigureOut">
              <a:rPr lang="en-US" smtClean="0"/>
              <a:t>5/7/2013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5FC5400-F593-4E6F-8E17-A7C47ABE0E25}" type="slidenum">
              <a:rPr lang="en-US" smtClean="0"/>
              <a:t>‹#›</a:t>
            </a:fld>
            <a:endParaRPr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611DA82D-0E37-4D12-AD97-4C451A424605}" type="datetimeFigureOut">
              <a:rPr lang="en-US" smtClean="0"/>
              <a:t>5/7/2013</a:t>
            </a:fld>
            <a:endParaRPr lang="en-US" dirty="0"/>
          </a:p>
        </p:txBody>
      </p:sp>
      <p:sp>
        <p:nvSpPr>
          <p:cNvPr id="5" name="Footer Placeholder 4"/>
          <p:cNvSpPr>
            <a:spLocks noGrp="1"/>
          </p:cNvSpPr>
          <p:nvPr>
            <p:ph type="ftr" sz="quarter" idx="11"/>
          </p:nvPr>
        </p:nvSpPr>
        <p:spPr>
          <a:xfrm>
            <a:off x="2898648" y="6355080"/>
            <a:ext cx="3474720" cy="365760"/>
          </a:xfr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E5FC5400-F593-4E6F-8E17-A7C47ABE0E25}" type="slidenum">
              <a:rPr lang="en-US" smtClean="0"/>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11DA82D-0E37-4D12-AD97-4C451A424605}" type="datetimeFigureOut">
              <a:rPr lang="en-US" smtClean="0"/>
              <a:t>5/7/2013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5FC5400-F593-4E6F-8E17-A7C47ABE0E25}" type="slidenum">
              <a:rPr lang="en-US" smtClean="0"/>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11DA82D-0E37-4D12-AD97-4C451A424605}" type="datetimeFigureOut">
              <a:rPr lang="en-US" smtClean="0"/>
              <a:t>5/7/2013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5FC5400-F593-4E6F-8E17-A7C47ABE0E25}" type="slidenum">
              <a:rPr lang="en-US" smtClean="0"/>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11DA82D-0E37-4D12-AD97-4C451A424605}" type="datetimeFigureOut">
              <a:rPr lang="en-US" smtClean="0"/>
              <a:t>5/7/2013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5FC5400-F593-4E6F-8E17-A7C47ABE0E25}" type="slidenum">
              <a:rPr lang="en-US" smtClean="0"/>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1DA82D-0E37-4D12-AD97-4C451A424605}" type="datetimeFigureOut">
              <a:rPr lang="en-US" smtClean="0"/>
              <a:t>5/7/2013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5FC5400-F593-4E6F-8E17-A7C47ABE0E25}" type="slidenum">
              <a:rPr lang="en-US" smtClean="0"/>
              <a:t>‹#›</a:t>
            </a:fld>
            <a:endParaRPr lang="en-US" dirty="0"/>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11DA82D-0E37-4D12-AD97-4C451A424605}" type="datetimeFigureOut">
              <a:rPr lang="en-US" smtClean="0"/>
              <a:t>5/7/2013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5FC5400-F593-4E6F-8E17-A7C47ABE0E25}" type="slidenum">
              <a:rPr lang="en-US" smtClean="0"/>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11DA82D-0E37-4D12-AD97-4C451A424605}" type="datetimeFigureOut">
              <a:rPr lang="en-US" smtClean="0"/>
              <a:t>5/7/2013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5FC5400-F593-4E6F-8E17-A7C47ABE0E25}" type="slidenum">
              <a:rPr lang="en-US" smtClean="0"/>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611DA82D-0E37-4D12-AD97-4C451A424605}" type="datetimeFigureOut">
              <a:rPr lang="en-US" smtClean="0"/>
              <a:t>5/7/2013</a:t>
            </a:fld>
            <a:endParaRPr lang="en-US" dirty="0"/>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E5FC5400-F593-4E6F-8E17-A7C47ABE0E25}" type="slidenum">
              <a:rPr lang="en-US" smtClean="0"/>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Colloids Simulation</a:t>
            </a:r>
            <a:endParaRPr lang="en-US" dirty="0"/>
          </a:p>
        </p:txBody>
      </p:sp>
      <p:sp>
        <p:nvSpPr>
          <p:cNvPr id="3" name="Subtitle 2"/>
          <p:cNvSpPr>
            <a:spLocks noGrp="1"/>
          </p:cNvSpPr>
          <p:nvPr>
            <p:ph type="subTitle" idx="1"/>
          </p:nvPr>
        </p:nvSpPr>
        <p:spPr/>
        <p:txBody>
          <a:bodyPr>
            <a:normAutofit fontScale="70000" lnSpcReduction="20000"/>
          </a:bodyPr>
          <a:lstStyle/>
          <a:p>
            <a:r>
              <a:rPr lang="en-US" dirty="0" smtClean="0"/>
              <a:t>Created: 5/7/2013</a:t>
            </a:r>
          </a:p>
          <a:p>
            <a:r>
              <a:rPr lang="en-US" dirty="0" smtClean="0"/>
              <a:t>Chris Lee</a:t>
            </a:r>
            <a:endParaRPr lang="en-US" dirty="0"/>
          </a:p>
        </p:txBody>
      </p:sp>
    </p:spTree>
    <p:extLst>
      <p:ext uri="{BB962C8B-B14F-4D97-AF65-F5344CB8AC3E}">
        <p14:creationId xmlns:p14="http://schemas.microsoft.com/office/powerpoint/2010/main" val="13356009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Inter_force</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Calculates the inter-distance between every particle in an </a:t>
            </a:r>
            <a:r>
              <a:rPr lang="en-US" i="1" dirty="0" smtClean="0"/>
              <a:t>n</a:t>
            </a:r>
            <a:r>
              <a:rPr lang="en-US" dirty="0" smtClean="0"/>
              <a:t> by </a:t>
            </a:r>
            <a:r>
              <a:rPr lang="en-US" i="1" dirty="0" smtClean="0"/>
              <a:t>n</a:t>
            </a:r>
            <a:r>
              <a:rPr lang="en-US" dirty="0" smtClean="0"/>
              <a:t> by </a:t>
            </a:r>
            <a:r>
              <a:rPr lang="en-US" i="1" dirty="0" smtClean="0"/>
              <a:t>3</a:t>
            </a:r>
            <a:r>
              <a:rPr lang="en-US" dirty="0" smtClean="0"/>
              <a:t> matrix.</a:t>
            </a:r>
          </a:p>
          <a:p>
            <a:r>
              <a:rPr lang="en-US" dirty="0" smtClean="0"/>
              <a:t>Determines whether or not any are close enough to interact (</a:t>
            </a:r>
            <a:r>
              <a:rPr lang="en-US" dirty="0" err="1" smtClean="0"/>
              <a:t>inter_dist</a:t>
            </a:r>
            <a:r>
              <a:rPr lang="en-US" dirty="0" smtClean="0"/>
              <a:t>)</a:t>
            </a:r>
          </a:p>
          <a:p>
            <a:r>
              <a:rPr lang="en-US" dirty="0" smtClean="0"/>
              <a:t>Calculates the forces based on the interaction potential. </a:t>
            </a:r>
            <a:endParaRPr lang="en-US" dirty="0"/>
          </a:p>
        </p:txBody>
      </p:sp>
      <p:sp>
        <p:nvSpPr>
          <p:cNvPr id="4" name="Content Placeholder 3"/>
          <p:cNvSpPr>
            <a:spLocks noGrp="1"/>
          </p:cNvSpPr>
          <p:nvPr>
            <p:ph sz="quarter" idx="2"/>
          </p:nvPr>
        </p:nvSpPr>
        <p:spPr/>
        <p:txBody>
          <a:bodyPr>
            <a:normAutofit lnSpcReduction="10000"/>
          </a:bodyPr>
          <a:lstStyle/>
          <a:p>
            <a:r>
              <a:rPr lang="en-US" dirty="0" smtClean="0"/>
              <a:t>Concerns</a:t>
            </a:r>
          </a:p>
          <a:p>
            <a:pPr lvl="1"/>
            <a:r>
              <a:rPr lang="en-US" dirty="0" smtClean="0"/>
              <a:t>This function is the largest time sink during runtime.</a:t>
            </a:r>
          </a:p>
          <a:p>
            <a:pPr lvl="1"/>
            <a:r>
              <a:rPr lang="en-US" dirty="0" smtClean="0"/>
              <a:t>This has  been optimize by using </a:t>
            </a:r>
            <a:r>
              <a:rPr lang="en-US" dirty="0" err="1" smtClean="0"/>
              <a:t>numexpr</a:t>
            </a:r>
            <a:r>
              <a:rPr lang="en-US" dirty="0" smtClean="0"/>
              <a:t>, which greatly enhances the speed of large matrix calculations.</a:t>
            </a:r>
          </a:p>
          <a:p>
            <a:pPr lvl="1"/>
            <a:r>
              <a:rPr lang="en-US" dirty="0" smtClean="0"/>
              <a:t>This has also been optimize to return 0 if no particles are interacting.</a:t>
            </a:r>
          </a:p>
          <a:p>
            <a:pPr lvl="1"/>
            <a:r>
              <a:rPr lang="en-US" dirty="0" smtClean="0"/>
              <a:t>The method of creating the </a:t>
            </a:r>
            <a:r>
              <a:rPr lang="en-US" dirty="0" err="1" smtClean="0"/>
              <a:t>meshgrid</a:t>
            </a:r>
            <a:r>
              <a:rPr lang="en-US" dirty="0" smtClean="0"/>
              <a:t> has also been optimized.</a:t>
            </a:r>
            <a:endParaRPr lang="en-US" dirty="0"/>
          </a:p>
        </p:txBody>
      </p:sp>
    </p:spTree>
    <p:extLst>
      <p:ext uri="{BB962C8B-B14F-4D97-AF65-F5344CB8AC3E}">
        <p14:creationId xmlns:p14="http://schemas.microsoft.com/office/powerpoint/2010/main" val="1620183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Wall_check</a:t>
            </a:r>
            <a:endParaRPr lang="en-US" dirty="0"/>
          </a:p>
        </p:txBody>
      </p:sp>
      <p:sp>
        <p:nvSpPr>
          <p:cNvPr id="3" name="Content Placeholder 2"/>
          <p:cNvSpPr>
            <a:spLocks noGrp="1"/>
          </p:cNvSpPr>
          <p:nvPr>
            <p:ph sz="quarter" idx="1"/>
          </p:nvPr>
        </p:nvSpPr>
        <p:spPr/>
        <p:txBody>
          <a:bodyPr/>
          <a:lstStyle/>
          <a:p>
            <a:r>
              <a:rPr lang="en-US" dirty="0" smtClean="0"/>
              <a:t>Implements Periodic Boundaries in all directions.</a:t>
            </a:r>
          </a:p>
          <a:p>
            <a:r>
              <a:rPr lang="en-US" dirty="0" smtClean="0"/>
              <a:t>Looks for the particles less than a diameter away from the sides of the container. </a:t>
            </a:r>
          </a:p>
          <a:p>
            <a:r>
              <a:rPr lang="en-US" dirty="0" smtClean="0"/>
              <a:t>Calculates interaction forces with particles on the other side of the periodic boundary.</a:t>
            </a:r>
            <a:endParaRPr lang="en-US" dirty="0"/>
          </a:p>
        </p:txBody>
      </p:sp>
      <p:sp>
        <p:nvSpPr>
          <p:cNvPr id="4" name="Content Placeholder 3"/>
          <p:cNvSpPr>
            <a:spLocks noGrp="1"/>
          </p:cNvSpPr>
          <p:nvPr>
            <p:ph sz="quarter" idx="2"/>
          </p:nvPr>
        </p:nvSpPr>
        <p:spPr/>
        <p:txBody>
          <a:bodyPr/>
          <a:lstStyle/>
          <a:p>
            <a:r>
              <a:rPr lang="en-US" dirty="0" smtClean="0"/>
              <a:t>Concerns</a:t>
            </a:r>
          </a:p>
          <a:p>
            <a:pPr lvl="1"/>
            <a:r>
              <a:rPr lang="en-US" dirty="0" smtClean="0"/>
              <a:t>This is simply running </a:t>
            </a:r>
            <a:r>
              <a:rPr lang="en-US" dirty="0" err="1" smtClean="0"/>
              <a:t>inter_force</a:t>
            </a:r>
            <a:r>
              <a:rPr lang="en-US" dirty="0" smtClean="0"/>
              <a:t> on particles near walls.</a:t>
            </a:r>
          </a:p>
          <a:p>
            <a:pPr lvl="1"/>
            <a:r>
              <a:rPr lang="en-US" dirty="0" smtClean="0"/>
              <a:t>This has not been extensively tested yet, but has thus far not exhibited significant effects on the simulation.</a:t>
            </a:r>
            <a:endParaRPr lang="en-US" dirty="0"/>
          </a:p>
        </p:txBody>
      </p:sp>
    </p:spTree>
    <p:extLst>
      <p:ext uri="{BB962C8B-B14F-4D97-AF65-F5344CB8AC3E}">
        <p14:creationId xmlns:p14="http://schemas.microsoft.com/office/powerpoint/2010/main" val="7341841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Force</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Implements a Random Gaussian Distribution to randomly generate forces on the particles.</a:t>
            </a:r>
          </a:p>
          <a:p>
            <a:r>
              <a:rPr lang="en-US" dirty="0" smtClean="0"/>
              <a:t>The forces are generated 10 times and averaged to avoid extreme forces, which result in the occasional explosion of particles.</a:t>
            </a:r>
            <a:endParaRPr lang="en-US" dirty="0"/>
          </a:p>
        </p:txBody>
      </p:sp>
      <p:sp>
        <p:nvSpPr>
          <p:cNvPr id="4" name="Content Placeholder 3"/>
          <p:cNvSpPr>
            <a:spLocks noGrp="1"/>
          </p:cNvSpPr>
          <p:nvPr>
            <p:ph sz="quarter" idx="2"/>
          </p:nvPr>
        </p:nvSpPr>
        <p:spPr/>
        <p:txBody>
          <a:bodyPr>
            <a:normAutofit lnSpcReduction="10000"/>
          </a:bodyPr>
          <a:lstStyle/>
          <a:p>
            <a:r>
              <a:rPr lang="en-US" dirty="0" smtClean="0"/>
              <a:t>The magnitude of this force in relation with the </a:t>
            </a:r>
            <a:r>
              <a:rPr lang="en-US" dirty="0" err="1" smtClean="0"/>
              <a:t>inter_force</a:t>
            </a:r>
            <a:r>
              <a:rPr lang="en-US" dirty="0" smtClean="0"/>
              <a:t> is being tested. </a:t>
            </a:r>
          </a:p>
          <a:p>
            <a:r>
              <a:rPr lang="en-US" dirty="0" smtClean="0"/>
              <a:t>They are calibrated using </a:t>
            </a:r>
            <a:r>
              <a:rPr lang="en-US" dirty="0" err="1" smtClean="0"/>
              <a:t>random_coeff</a:t>
            </a:r>
            <a:r>
              <a:rPr lang="en-US" dirty="0" smtClean="0"/>
              <a:t> and </a:t>
            </a:r>
            <a:r>
              <a:rPr lang="en-US" dirty="0" err="1" smtClean="0"/>
              <a:t>inter_coeff</a:t>
            </a:r>
            <a:r>
              <a:rPr lang="en-US" dirty="0" smtClean="0"/>
              <a:t>. </a:t>
            </a:r>
          </a:p>
          <a:p>
            <a:r>
              <a:rPr lang="en-US" dirty="0" smtClean="0"/>
              <a:t>They should be nearly the same order of magnitude – enough to almost separate interacting particles without exploding particles.</a:t>
            </a:r>
            <a:endParaRPr lang="en-US" dirty="0"/>
          </a:p>
        </p:txBody>
      </p:sp>
    </p:spTree>
    <p:extLst>
      <p:ext uri="{BB962C8B-B14F-4D97-AF65-F5344CB8AC3E}">
        <p14:creationId xmlns:p14="http://schemas.microsoft.com/office/powerpoint/2010/main" val="30620281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sz="quarter" idx="1"/>
          </p:nvPr>
        </p:nvSpPr>
        <p:spPr>
          <a:xfrm>
            <a:off x="457200" y="1219200"/>
            <a:ext cx="8229600" cy="4937760"/>
          </a:xfrm>
        </p:spPr>
        <p:txBody>
          <a:bodyPr/>
          <a:lstStyle/>
          <a:p>
            <a:r>
              <a:rPr lang="en-US" dirty="0" smtClean="0"/>
              <a:t>Further work on this simulation include:</a:t>
            </a:r>
          </a:p>
          <a:p>
            <a:pPr lvl="1"/>
            <a:r>
              <a:rPr lang="en-US" dirty="0" smtClean="0"/>
              <a:t>Calibrating </a:t>
            </a:r>
            <a:r>
              <a:rPr lang="en-US" dirty="0" err="1" smtClean="0"/>
              <a:t>inter_coeff</a:t>
            </a:r>
            <a:r>
              <a:rPr lang="en-US" dirty="0" smtClean="0"/>
              <a:t> and </a:t>
            </a:r>
            <a:r>
              <a:rPr lang="en-US" dirty="0" err="1" smtClean="0"/>
              <a:t>random_coeff</a:t>
            </a:r>
            <a:r>
              <a:rPr lang="en-US" dirty="0" smtClean="0"/>
              <a:t> to exhibit the correct packing results at different volume fractions without particles overlapping and exploding.</a:t>
            </a:r>
          </a:p>
          <a:p>
            <a:pPr lvl="1"/>
            <a:r>
              <a:rPr lang="en-US" dirty="0" smtClean="0"/>
              <a:t>Testing gofr.py validate packing.</a:t>
            </a:r>
          </a:p>
          <a:p>
            <a:pPr lvl="1"/>
            <a:r>
              <a:rPr lang="en-US" dirty="0" smtClean="0"/>
              <a:t>Further optimizing the runtime of the simulation, so the simulation can be run at lower time steps, which may increase the quality of results (less overlaps &amp; explosions)</a:t>
            </a:r>
          </a:p>
          <a:p>
            <a:pPr lvl="1"/>
            <a:r>
              <a:rPr lang="en-US" dirty="0" smtClean="0"/>
              <a:t>Implement external forces &amp; taking away periodic boundaries in certain directions (i.e. gravity and the z-direction)</a:t>
            </a:r>
            <a:endParaRPr lang="en-US" dirty="0"/>
          </a:p>
        </p:txBody>
      </p:sp>
    </p:spTree>
    <p:extLst>
      <p:ext uri="{BB962C8B-B14F-4D97-AF65-F5344CB8AC3E}">
        <p14:creationId xmlns:p14="http://schemas.microsoft.com/office/powerpoint/2010/main" val="15769866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Scripts</a:t>
            </a:r>
            <a:endParaRPr lang="en-US" dirty="0"/>
          </a:p>
        </p:txBody>
      </p:sp>
      <p:sp>
        <p:nvSpPr>
          <p:cNvPr id="3" name="Content Placeholder 2"/>
          <p:cNvSpPr>
            <a:spLocks noGrp="1"/>
          </p:cNvSpPr>
          <p:nvPr>
            <p:ph sz="quarter" idx="1"/>
          </p:nvPr>
        </p:nvSpPr>
        <p:spPr/>
        <p:txBody>
          <a:bodyPr/>
          <a:lstStyle/>
          <a:p>
            <a:r>
              <a:rPr lang="en-US" dirty="0" smtClean="0"/>
              <a:t>Main.py</a:t>
            </a:r>
          </a:p>
          <a:p>
            <a:pPr lvl="1"/>
            <a:r>
              <a:rPr lang="en-US" dirty="0" smtClean="0"/>
              <a:t>Actual simulation</a:t>
            </a:r>
          </a:p>
          <a:p>
            <a:r>
              <a:rPr lang="en-US" dirty="0" smtClean="0"/>
              <a:t>Visual_main.py</a:t>
            </a:r>
          </a:p>
          <a:p>
            <a:pPr lvl="1"/>
            <a:r>
              <a:rPr lang="en-US" dirty="0" smtClean="0"/>
              <a:t>Animates the simulation (linked at the end of Main.py)</a:t>
            </a:r>
          </a:p>
          <a:p>
            <a:r>
              <a:rPr lang="en-US" dirty="0" smtClean="0"/>
              <a:t>Msd.py</a:t>
            </a:r>
          </a:p>
          <a:p>
            <a:pPr lvl="1"/>
            <a:r>
              <a:rPr lang="en-US" dirty="0" smtClean="0"/>
              <a:t>Validation for the random force (commented in Main.py)</a:t>
            </a:r>
          </a:p>
          <a:p>
            <a:r>
              <a:rPr lang="en-US" dirty="0" smtClean="0"/>
              <a:t>Gofr.py</a:t>
            </a:r>
          </a:p>
          <a:p>
            <a:pPr lvl="1"/>
            <a:r>
              <a:rPr lang="en-US" dirty="0" smtClean="0"/>
              <a:t>Validation for crystallization</a:t>
            </a:r>
          </a:p>
          <a:p>
            <a:pPr marL="274320" lvl="1" indent="0">
              <a:buNone/>
            </a:pPr>
            <a:endParaRPr lang="en-US" dirty="0"/>
          </a:p>
        </p:txBody>
      </p:sp>
    </p:spTree>
    <p:extLst>
      <p:ext uri="{BB962C8B-B14F-4D97-AF65-F5344CB8AC3E}">
        <p14:creationId xmlns:p14="http://schemas.microsoft.com/office/powerpoint/2010/main" val="18242742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Dependencies</a:t>
            </a:r>
            <a:endParaRPr lang="en-US" dirty="0"/>
          </a:p>
        </p:txBody>
      </p:sp>
      <p:sp>
        <p:nvSpPr>
          <p:cNvPr id="3" name="Content Placeholder 2"/>
          <p:cNvSpPr>
            <a:spLocks noGrp="1"/>
          </p:cNvSpPr>
          <p:nvPr>
            <p:ph sz="quarter" idx="1"/>
          </p:nvPr>
        </p:nvSpPr>
        <p:spPr/>
        <p:txBody>
          <a:bodyPr/>
          <a:lstStyle/>
          <a:p>
            <a:r>
              <a:rPr lang="en-US" dirty="0" smtClean="0"/>
              <a:t>Run in Python2.7</a:t>
            </a:r>
          </a:p>
          <a:p>
            <a:r>
              <a:rPr lang="en-US" dirty="0" smtClean="0"/>
              <a:t>Necessary Libraries are located in the “Install” folder.</a:t>
            </a:r>
          </a:p>
          <a:p>
            <a:pPr lvl="1"/>
            <a:r>
              <a:rPr lang="en-US" dirty="0" smtClean="0"/>
              <a:t>The order of installation</a:t>
            </a:r>
          </a:p>
          <a:p>
            <a:pPr lvl="2"/>
            <a:r>
              <a:rPr lang="en-US" dirty="0" smtClean="0"/>
              <a:t>Reinstalling Python2.7</a:t>
            </a:r>
          </a:p>
          <a:p>
            <a:pPr lvl="2"/>
            <a:r>
              <a:rPr lang="en-US" dirty="0" err="1" smtClean="0"/>
              <a:t>VPython</a:t>
            </a:r>
            <a:endParaRPr lang="en-US" dirty="0" smtClean="0"/>
          </a:p>
          <a:p>
            <a:pPr lvl="2"/>
            <a:r>
              <a:rPr lang="en-US" dirty="0" err="1" smtClean="0"/>
              <a:t>Matplotlib</a:t>
            </a:r>
            <a:endParaRPr lang="en-US" dirty="0" smtClean="0"/>
          </a:p>
          <a:p>
            <a:pPr lvl="2"/>
            <a:r>
              <a:rPr lang="en-US" dirty="0" err="1" smtClean="0"/>
              <a:t>Scipy</a:t>
            </a:r>
            <a:endParaRPr lang="en-US" dirty="0" smtClean="0"/>
          </a:p>
          <a:p>
            <a:pPr lvl="2"/>
            <a:r>
              <a:rPr lang="en-US" dirty="0" err="1" smtClean="0"/>
              <a:t>Numpy</a:t>
            </a:r>
            <a:endParaRPr lang="en-US" dirty="0" smtClean="0"/>
          </a:p>
          <a:p>
            <a:pPr lvl="1"/>
            <a:r>
              <a:rPr lang="en-US" dirty="0" smtClean="0"/>
              <a:t>Remember to install everything for 32-bit python despite a 64-bit operating system.</a:t>
            </a:r>
          </a:p>
          <a:p>
            <a:pPr lvl="1"/>
            <a:r>
              <a:rPr lang="en-US" dirty="0" smtClean="0"/>
              <a:t>If running in windows command line, remember to set the Path Environment for Python. – under system settings.</a:t>
            </a:r>
          </a:p>
          <a:p>
            <a:pPr lvl="2"/>
            <a:endParaRPr lang="en-US" dirty="0"/>
          </a:p>
        </p:txBody>
      </p:sp>
    </p:spTree>
    <p:extLst>
      <p:ext uri="{BB962C8B-B14F-4D97-AF65-F5344CB8AC3E}">
        <p14:creationId xmlns:p14="http://schemas.microsoft.com/office/powerpoint/2010/main" val="23209870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a:t>
            </a:r>
            <a:endParaRPr lang="en-US" dirty="0"/>
          </a:p>
        </p:txBody>
      </p:sp>
      <p:sp>
        <p:nvSpPr>
          <p:cNvPr id="3" name="Content Placeholder 2"/>
          <p:cNvSpPr>
            <a:spLocks noGrp="1"/>
          </p:cNvSpPr>
          <p:nvPr>
            <p:ph sz="quarter" idx="1"/>
          </p:nvPr>
        </p:nvSpPr>
        <p:spPr/>
        <p:txBody>
          <a:bodyPr/>
          <a:lstStyle/>
          <a:p>
            <a:r>
              <a:rPr lang="en-US" dirty="0" smtClean="0"/>
              <a:t>Python main.py [number of particles] [ duration of simulation] [time step] [volume fraction]</a:t>
            </a:r>
          </a:p>
          <a:p>
            <a:r>
              <a:rPr lang="en-US" dirty="0" smtClean="0"/>
              <a:t>Main.py outputs a .</a:t>
            </a:r>
            <a:r>
              <a:rPr lang="en-US" dirty="0" err="1" smtClean="0"/>
              <a:t>csv</a:t>
            </a:r>
            <a:r>
              <a:rPr lang="en-US" dirty="0" smtClean="0"/>
              <a:t> file with the positions of particles and the interaction flag. </a:t>
            </a:r>
          </a:p>
          <a:p>
            <a:r>
              <a:rPr lang="en-US" dirty="0" smtClean="0"/>
              <a:t>Visual_main.py is called in Main.py using </a:t>
            </a:r>
            <a:r>
              <a:rPr lang="en-US" dirty="0" err="1" smtClean="0"/>
              <a:t>subprocess</a:t>
            </a:r>
            <a:r>
              <a:rPr lang="en-US" dirty="0" smtClean="0"/>
              <a:t> calls in windows command line (remember to set the path).</a:t>
            </a:r>
          </a:p>
          <a:p>
            <a:r>
              <a:rPr lang="en-US" dirty="0" smtClean="0"/>
              <a:t>Visual_main.py can also be called through the command line directly:</a:t>
            </a:r>
          </a:p>
          <a:p>
            <a:pPr lvl="1"/>
            <a:r>
              <a:rPr lang="en-US" dirty="0" smtClean="0"/>
              <a:t>Python visual_main.py [</a:t>
            </a:r>
            <a:r>
              <a:rPr lang="en-US" dirty="0" err="1" smtClean="0"/>
              <a:t>datafile</a:t>
            </a:r>
            <a:r>
              <a:rPr lang="en-US" dirty="0"/>
              <a:t> </a:t>
            </a:r>
            <a:r>
              <a:rPr lang="en-US" dirty="0" smtClean="0"/>
              <a:t>output from main] [number of loops a second to animate]</a:t>
            </a:r>
          </a:p>
          <a:p>
            <a:pPr lvl="2"/>
            <a:r>
              <a:rPr lang="en-US" dirty="0" smtClean="0"/>
              <a:t>Typically to run the simulation in real time – the number of loops a second should be the number of particles. </a:t>
            </a:r>
            <a:endParaRPr lang="en-US" dirty="0"/>
          </a:p>
        </p:txBody>
      </p:sp>
    </p:spTree>
    <p:extLst>
      <p:ext uri="{BB962C8B-B14F-4D97-AF65-F5344CB8AC3E}">
        <p14:creationId xmlns:p14="http://schemas.microsoft.com/office/powerpoint/2010/main" val="11587372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a:t>
            </a:r>
            <a:endParaRPr lang="en-US" dirty="0"/>
          </a:p>
        </p:txBody>
      </p:sp>
      <p:sp>
        <p:nvSpPr>
          <p:cNvPr id="3" name="Content Placeholder 2"/>
          <p:cNvSpPr>
            <a:spLocks noGrp="1"/>
          </p:cNvSpPr>
          <p:nvPr>
            <p:ph sz="quarter" idx="1"/>
          </p:nvPr>
        </p:nvSpPr>
        <p:spPr/>
        <p:txBody>
          <a:bodyPr/>
          <a:lstStyle/>
          <a:p>
            <a:r>
              <a:rPr lang="en-US" dirty="0" smtClean="0"/>
              <a:t>Gofr.py </a:t>
            </a:r>
          </a:p>
          <a:p>
            <a:pPr lvl="1"/>
            <a:r>
              <a:rPr lang="en-US" dirty="0" smtClean="0"/>
              <a:t>Also takes in the output file of main.py</a:t>
            </a:r>
          </a:p>
          <a:p>
            <a:pPr lvl="1"/>
            <a:r>
              <a:rPr lang="en-US" dirty="0" smtClean="0"/>
              <a:t>Plots the g(r) for the particles at each time-step</a:t>
            </a:r>
          </a:p>
          <a:p>
            <a:pPr lvl="2"/>
            <a:r>
              <a:rPr lang="en-US" dirty="0" err="1" smtClean="0"/>
              <a:t>Matplotlib</a:t>
            </a:r>
            <a:r>
              <a:rPr lang="en-US" dirty="0" smtClean="0"/>
              <a:t> has trouble plotting each </a:t>
            </a:r>
            <a:r>
              <a:rPr lang="en-US" dirty="0" err="1" smtClean="0"/>
              <a:t>timestep</a:t>
            </a:r>
            <a:r>
              <a:rPr lang="en-US" dirty="0" smtClean="0"/>
              <a:t>. This is a known bug. The display window freezes until the script is done.</a:t>
            </a:r>
          </a:p>
          <a:p>
            <a:pPr lvl="2"/>
            <a:r>
              <a:rPr lang="en-US" dirty="0" smtClean="0"/>
              <a:t>An alternative to running at each time step is running at the beginning and end, or intermediate steps.</a:t>
            </a:r>
          </a:p>
          <a:p>
            <a:r>
              <a:rPr lang="en-US" dirty="0" smtClean="0"/>
              <a:t>MSD.py</a:t>
            </a:r>
          </a:p>
          <a:p>
            <a:pPr lvl="1"/>
            <a:r>
              <a:rPr lang="en-US" dirty="0" smtClean="0"/>
              <a:t>Takes in the </a:t>
            </a:r>
            <a:r>
              <a:rPr lang="en-US" dirty="0" err="1" smtClean="0"/>
              <a:t>msd</a:t>
            </a:r>
            <a:r>
              <a:rPr lang="en-US" dirty="0" smtClean="0"/>
              <a:t> output file of main.py</a:t>
            </a:r>
          </a:p>
          <a:p>
            <a:pPr lvl="2"/>
            <a:r>
              <a:rPr lang="en-US" dirty="0" smtClean="0"/>
              <a:t>This requires the uncommenting of the </a:t>
            </a:r>
            <a:r>
              <a:rPr lang="en-US" dirty="0" err="1" smtClean="0"/>
              <a:t>msd</a:t>
            </a:r>
            <a:r>
              <a:rPr lang="en-US" dirty="0" smtClean="0"/>
              <a:t> section in main.py</a:t>
            </a:r>
          </a:p>
          <a:p>
            <a:pPr lvl="1"/>
            <a:r>
              <a:rPr lang="en-US" dirty="0" smtClean="0"/>
              <a:t>Plots the mean square displacement of the particles each time step to validate the </a:t>
            </a:r>
            <a:r>
              <a:rPr lang="en-US" dirty="0" err="1" smtClean="0"/>
              <a:t>random_force</a:t>
            </a:r>
            <a:r>
              <a:rPr lang="en-US" dirty="0"/>
              <a:t>.</a:t>
            </a:r>
          </a:p>
        </p:txBody>
      </p:sp>
    </p:spTree>
    <p:extLst>
      <p:ext uri="{BB962C8B-B14F-4D97-AF65-F5344CB8AC3E}">
        <p14:creationId xmlns:p14="http://schemas.microsoft.com/office/powerpoint/2010/main" val="19883322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p:cNvGrpSpPr/>
          <p:nvPr/>
        </p:nvGrpSpPr>
        <p:grpSpPr>
          <a:xfrm>
            <a:off x="3048000" y="560595"/>
            <a:ext cx="5649192" cy="5162867"/>
            <a:chOff x="516082" y="523010"/>
            <a:chExt cx="5649192" cy="5162867"/>
          </a:xfrm>
        </p:grpSpPr>
        <p:sp>
          <p:nvSpPr>
            <p:cNvPr id="4" name="Rounded Rectangle 3"/>
            <p:cNvSpPr/>
            <p:nvPr/>
          </p:nvSpPr>
          <p:spPr>
            <a:xfrm>
              <a:off x="516082" y="523010"/>
              <a:ext cx="1447800" cy="533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Main.py</a:t>
              </a:r>
              <a:endParaRPr lang="en-US" dirty="0"/>
            </a:p>
          </p:txBody>
        </p:sp>
        <p:sp>
          <p:nvSpPr>
            <p:cNvPr id="5" name="Rounded Rectangle 4"/>
            <p:cNvSpPr/>
            <p:nvPr/>
          </p:nvSpPr>
          <p:spPr>
            <a:xfrm>
              <a:off x="1239982" y="3584864"/>
              <a:ext cx="1447800" cy="533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Eulers</a:t>
              </a:r>
              <a:r>
                <a:rPr lang="en-US" dirty="0" smtClean="0"/>
                <a:t>()</a:t>
              </a:r>
              <a:endParaRPr lang="en-US" dirty="0"/>
            </a:p>
          </p:txBody>
        </p:sp>
        <p:sp>
          <p:nvSpPr>
            <p:cNvPr id="6" name="Rounded Rectangle 5"/>
            <p:cNvSpPr/>
            <p:nvPr/>
          </p:nvSpPr>
          <p:spPr>
            <a:xfrm>
              <a:off x="1149926" y="1275649"/>
              <a:ext cx="4184074" cy="40075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particles = Generate( number of particles)</a:t>
              </a:r>
              <a:endParaRPr lang="en-US" dirty="0"/>
            </a:p>
          </p:txBody>
        </p:sp>
        <p:sp>
          <p:nvSpPr>
            <p:cNvPr id="7" name="Rounded Rectangle 6"/>
            <p:cNvSpPr/>
            <p:nvPr/>
          </p:nvSpPr>
          <p:spPr>
            <a:xfrm>
              <a:off x="1981200" y="1822389"/>
              <a:ext cx="4184074" cy="40075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Positions = lattice( number of particles)</a:t>
              </a:r>
              <a:endParaRPr lang="en-US" dirty="0"/>
            </a:p>
          </p:txBody>
        </p:sp>
        <p:sp>
          <p:nvSpPr>
            <p:cNvPr id="8" name="Rounded Rectangle 7"/>
            <p:cNvSpPr/>
            <p:nvPr/>
          </p:nvSpPr>
          <p:spPr>
            <a:xfrm>
              <a:off x="1149926" y="2431989"/>
              <a:ext cx="4184074" cy="40075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Boolean = overlaps( positions)</a:t>
              </a:r>
              <a:endParaRPr lang="en-US" dirty="0"/>
            </a:p>
          </p:txBody>
        </p:sp>
        <p:sp>
          <p:nvSpPr>
            <p:cNvPr id="9" name="Rounded Rectangle 8"/>
            <p:cNvSpPr/>
            <p:nvPr/>
          </p:nvSpPr>
          <p:spPr>
            <a:xfrm>
              <a:off x="1149926" y="3041589"/>
              <a:ext cx="4184074" cy="40075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Positions = </a:t>
              </a:r>
              <a:r>
                <a:rPr lang="en-US" dirty="0" err="1" smtClean="0"/>
                <a:t>no_overlaps</a:t>
              </a:r>
              <a:r>
                <a:rPr lang="en-US" dirty="0" smtClean="0"/>
                <a:t>(positions)</a:t>
              </a:r>
              <a:endParaRPr lang="en-US" dirty="0"/>
            </a:p>
          </p:txBody>
        </p:sp>
        <p:sp>
          <p:nvSpPr>
            <p:cNvPr id="10" name="Rounded Rectangle 9"/>
            <p:cNvSpPr/>
            <p:nvPr/>
          </p:nvSpPr>
          <p:spPr>
            <a:xfrm>
              <a:off x="2057400" y="4260789"/>
              <a:ext cx="1447800" cy="40075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Inter_force</a:t>
              </a:r>
              <a:r>
                <a:rPr lang="en-US" dirty="0" smtClean="0"/>
                <a:t>()</a:t>
              </a:r>
              <a:endParaRPr lang="en-US" dirty="0"/>
            </a:p>
          </p:txBody>
        </p:sp>
        <p:sp>
          <p:nvSpPr>
            <p:cNvPr id="11" name="Rounded Rectangle 10"/>
            <p:cNvSpPr/>
            <p:nvPr/>
          </p:nvSpPr>
          <p:spPr>
            <a:xfrm>
              <a:off x="2057400" y="4799065"/>
              <a:ext cx="1607128" cy="36431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Wall_check</a:t>
              </a:r>
              <a:r>
                <a:rPr lang="en-US" dirty="0" smtClean="0"/>
                <a:t>()</a:t>
              </a:r>
              <a:endParaRPr lang="en-US" dirty="0"/>
            </a:p>
          </p:txBody>
        </p:sp>
        <p:sp>
          <p:nvSpPr>
            <p:cNvPr id="12" name="Rounded Rectangle 11"/>
            <p:cNvSpPr/>
            <p:nvPr/>
          </p:nvSpPr>
          <p:spPr>
            <a:xfrm>
              <a:off x="2057400" y="5321558"/>
              <a:ext cx="1828800" cy="36431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Random_force</a:t>
              </a:r>
              <a:r>
                <a:rPr lang="en-US" dirty="0" smtClean="0"/>
                <a:t>()</a:t>
              </a:r>
              <a:endParaRPr lang="en-US" dirty="0"/>
            </a:p>
          </p:txBody>
        </p:sp>
        <p:sp>
          <p:nvSpPr>
            <p:cNvPr id="18" name="Bent-Up Arrow 17"/>
            <p:cNvSpPr/>
            <p:nvPr/>
          </p:nvSpPr>
          <p:spPr>
            <a:xfrm rot="5400000">
              <a:off x="721302" y="1173307"/>
              <a:ext cx="483177" cy="249382"/>
            </a:xfrm>
            <a:prstGeom prst="bentUpArrow">
              <a:avLst>
                <a:gd name="adj1" fmla="val 12500"/>
                <a:gd name="adj2" fmla="val 25000"/>
                <a:gd name="adj3" fmla="val 312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Bent-Up Arrow 18"/>
            <p:cNvSpPr/>
            <p:nvPr/>
          </p:nvSpPr>
          <p:spPr>
            <a:xfrm rot="5400000">
              <a:off x="403944" y="1948729"/>
              <a:ext cx="1117890" cy="249383"/>
            </a:xfrm>
            <a:prstGeom prst="bentUpArrow">
              <a:avLst>
                <a:gd name="adj1" fmla="val 12500"/>
                <a:gd name="adj2" fmla="val 25000"/>
                <a:gd name="adj3" fmla="val 312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Bent-Up Arrow 19"/>
            <p:cNvSpPr/>
            <p:nvPr/>
          </p:nvSpPr>
          <p:spPr>
            <a:xfrm rot="5400000">
              <a:off x="594877" y="2749265"/>
              <a:ext cx="736023" cy="249380"/>
            </a:xfrm>
            <a:prstGeom prst="bentUpArrow">
              <a:avLst>
                <a:gd name="adj1" fmla="val 12500"/>
                <a:gd name="adj2" fmla="val 25000"/>
                <a:gd name="adj3" fmla="val 312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Bent-Up Arrow 20"/>
            <p:cNvSpPr/>
            <p:nvPr/>
          </p:nvSpPr>
          <p:spPr>
            <a:xfrm rot="5400000">
              <a:off x="601804" y="3458927"/>
              <a:ext cx="736023" cy="251874"/>
            </a:xfrm>
            <a:prstGeom prst="bentUpArrow">
              <a:avLst>
                <a:gd name="adj1" fmla="val 12500"/>
                <a:gd name="adj2" fmla="val 25000"/>
                <a:gd name="adj3" fmla="val 312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Bent-Up Arrow 21"/>
            <p:cNvSpPr/>
            <p:nvPr/>
          </p:nvSpPr>
          <p:spPr>
            <a:xfrm rot="5400000">
              <a:off x="1589157" y="1755414"/>
              <a:ext cx="407409" cy="249381"/>
            </a:xfrm>
            <a:prstGeom prst="bentUpArrow">
              <a:avLst>
                <a:gd name="adj1" fmla="val 12500"/>
                <a:gd name="adj2" fmla="val 25000"/>
                <a:gd name="adj3" fmla="val 312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Bent-Up Arrow 22"/>
            <p:cNvSpPr/>
            <p:nvPr/>
          </p:nvSpPr>
          <p:spPr>
            <a:xfrm rot="5400000">
              <a:off x="1680513" y="4197278"/>
              <a:ext cx="407409" cy="249381"/>
            </a:xfrm>
            <a:prstGeom prst="bentUpArrow">
              <a:avLst>
                <a:gd name="adj1" fmla="val 12500"/>
                <a:gd name="adj2" fmla="val 25000"/>
                <a:gd name="adj3" fmla="val 312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Bent-Up Arrow 23"/>
            <p:cNvSpPr/>
            <p:nvPr/>
          </p:nvSpPr>
          <p:spPr>
            <a:xfrm rot="5400000">
              <a:off x="1606800" y="4627093"/>
              <a:ext cx="554831" cy="249382"/>
            </a:xfrm>
            <a:prstGeom prst="bentUpArrow">
              <a:avLst>
                <a:gd name="adj1" fmla="val 12500"/>
                <a:gd name="adj2" fmla="val 25000"/>
                <a:gd name="adj3" fmla="val 312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Bent-Up Arrow 24"/>
            <p:cNvSpPr/>
            <p:nvPr/>
          </p:nvSpPr>
          <p:spPr>
            <a:xfrm rot="5400000">
              <a:off x="1610588" y="5171210"/>
              <a:ext cx="533400" cy="249379"/>
            </a:xfrm>
            <a:prstGeom prst="bentUpArrow">
              <a:avLst>
                <a:gd name="adj1" fmla="val 12500"/>
                <a:gd name="adj2" fmla="val 25000"/>
                <a:gd name="adj3" fmla="val 312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p:cNvSpPr txBox="1"/>
          <p:nvPr/>
        </p:nvSpPr>
        <p:spPr>
          <a:xfrm>
            <a:off x="304800" y="685800"/>
            <a:ext cx="2590800" cy="5632311"/>
          </a:xfrm>
          <a:prstGeom prst="rect">
            <a:avLst/>
          </a:prstGeom>
          <a:noFill/>
        </p:spPr>
        <p:txBody>
          <a:bodyPr wrap="square" rtlCol="0">
            <a:spAutoFit/>
          </a:bodyPr>
          <a:lstStyle/>
          <a:p>
            <a:r>
              <a:rPr lang="en-US" dirty="0" smtClean="0"/>
              <a:t>“Particles” is the </a:t>
            </a:r>
            <a:r>
              <a:rPr lang="en-US" dirty="0" err="1" smtClean="0"/>
              <a:t>numpy</a:t>
            </a:r>
            <a:r>
              <a:rPr lang="en-US" dirty="0" smtClean="0"/>
              <a:t> array containing the particles’ position, velocity, acceleration, and interaction flag. </a:t>
            </a:r>
          </a:p>
          <a:p>
            <a:endParaRPr lang="en-US" dirty="0" smtClean="0"/>
          </a:p>
          <a:p>
            <a:r>
              <a:rPr lang="en-US" dirty="0" smtClean="0"/>
              <a:t>The positions (0:3), velocities, (3:6) and accelerations (6:9) are in [x, y, z] components.</a:t>
            </a:r>
          </a:p>
          <a:p>
            <a:endParaRPr lang="en-US" dirty="0"/>
          </a:p>
          <a:p>
            <a:r>
              <a:rPr lang="en-US" dirty="0" smtClean="0"/>
              <a:t>The interaction flag (10) is a Boolean that is True when the particles are close enough to interact with each other. The purpose of this flag is for the specific coloration of interacting particles during the animation.</a:t>
            </a:r>
            <a:endParaRPr lang="en-US" dirty="0"/>
          </a:p>
        </p:txBody>
      </p:sp>
    </p:spTree>
    <p:extLst>
      <p:ext uri="{BB962C8B-B14F-4D97-AF65-F5344CB8AC3E}">
        <p14:creationId xmlns:p14="http://schemas.microsoft.com/office/powerpoint/2010/main" val="40701703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Particles = Generate(</a:t>
            </a:r>
            <a:r>
              <a:rPr lang="en-US" i="1" dirty="0" smtClean="0"/>
              <a:t>n</a:t>
            </a:r>
            <a:r>
              <a:rPr lang="en-US" dirty="0" smtClean="0"/>
              <a:t>)</a:t>
            </a:r>
            <a:endParaRPr lang="en-US" dirty="0"/>
          </a:p>
        </p:txBody>
      </p:sp>
      <p:sp>
        <p:nvSpPr>
          <p:cNvPr id="3" name="Content Placeholder 2"/>
          <p:cNvSpPr>
            <a:spLocks noGrp="1"/>
          </p:cNvSpPr>
          <p:nvPr>
            <p:ph sz="quarter" idx="1"/>
          </p:nvPr>
        </p:nvSpPr>
        <p:spPr/>
        <p:txBody>
          <a:bodyPr/>
          <a:lstStyle/>
          <a:p>
            <a:r>
              <a:rPr lang="en-US" dirty="0" smtClean="0"/>
              <a:t>Pre-determined Lattice</a:t>
            </a:r>
          </a:p>
          <a:p>
            <a:pPr lvl="1"/>
            <a:r>
              <a:rPr lang="en-US" sz="2000" i="1" dirty="0" smtClean="0"/>
              <a:t>Generate</a:t>
            </a:r>
            <a:r>
              <a:rPr lang="en-US" sz="2000" dirty="0" smtClean="0"/>
              <a:t> calls a separate function called </a:t>
            </a:r>
            <a:r>
              <a:rPr lang="en-US" sz="2000" i="1" dirty="0" smtClean="0"/>
              <a:t>Lattice</a:t>
            </a:r>
            <a:r>
              <a:rPr lang="en-US" sz="2000" dirty="0" smtClean="0"/>
              <a:t> for a pre-determined lattice structure.</a:t>
            </a:r>
          </a:p>
          <a:p>
            <a:r>
              <a:rPr lang="en-US" i="1" dirty="0" smtClean="0"/>
              <a:t>Lattice(n)</a:t>
            </a:r>
          </a:p>
          <a:p>
            <a:pPr lvl="1"/>
            <a:r>
              <a:rPr lang="en-US" dirty="0" smtClean="0"/>
              <a:t>Uses </a:t>
            </a:r>
            <a:r>
              <a:rPr lang="en-US" dirty="0" err="1" smtClean="0"/>
              <a:t>Bravais</a:t>
            </a:r>
            <a:r>
              <a:rPr lang="en-US" dirty="0" smtClean="0"/>
              <a:t> Vectors to generate a Face Centered Cubic lattice structure.</a:t>
            </a:r>
          </a:p>
          <a:p>
            <a:pPr lvl="1"/>
            <a:r>
              <a:rPr lang="en-US" dirty="0" smtClean="0"/>
              <a:t>Calculates the unit length between particles using an inputted volume fraction.</a:t>
            </a:r>
            <a:endParaRPr lang="en-US" dirty="0"/>
          </a:p>
        </p:txBody>
      </p:sp>
      <p:sp>
        <p:nvSpPr>
          <p:cNvPr id="4" name="Content Placeholder 3"/>
          <p:cNvSpPr>
            <a:spLocks noGrp="1"/>
          </p:cNvSpPr>
          <p:nvPr>
            <p:ph sz="quarter" idx="2"/>
          </p:nvPr>
        </p:nvSpPr>
        <p:spPr/>
        <p:txBody>
          <a:bodyPr/>
          <a:lstStyle/>
          <a:p>
            <a:r>
              <a:rPr lang="en-US" dirty="0" smtClean="0"/>
              <a:t>Randomly Placed</a:t>
            </a:r>
          </a:p>
          <a:p>
            <a:pPr lvl="1"/>
            <a:r>
              <a:rPr lang="en-US" sz="2000" i="1" dirty="0" smtClean="0"/>
              <a:t>Generate </a:t>
            </a:r>
            <a:r>
              <a:rPr lang="en-US" sz="2000" dirty="0" smtClean="0"/>
              <a:t>calls built-in function in </a:t>
            </a:r>
            <a:r>
              <a:rPr lang="en-US" sz="2000" dirty="0" err="1" smtClean="0"/>
              <a:t>NumPy</a:t>
            </a:r>
            <a:r>
              <a:rPr lang="en-US" sz="2000" dirty="0"/>
              <a:t> </a:t>
            </a:r>
            <a:r>
              <a:rPr lang="en-US" sz="2000" dirty="0" smtClean="0"/>
              <a:t>– </a:t>
            </a:r>
            <a:r>
              <a:rPr lang="en-US" sz="2000" i="1" dirty="0" err="1" smtClean="0"/>
              <a:t>numpy.random.uniform</a:t>
            </a:r>
            <a:endParaRPr lang="en-US" sz="2000" i="1" dirty="0" smtClean="0"/>
          </a:p>
          <a:p>
            <a:pPr marL="274320" lvl="1" indent="0">
              <a:buNone/>
            </a:pPr>
            <a:endParaRPr lang="en-US" sz="2000" i="1" dirty="0" smtClean="0"/>
          </a:p>
          <a:p>
            <a:pPr lvl="1"/>
            <a:r>
              <a:rPr lang="en-US" sz="2000" i="1" dirty="0" err="1" smtClean="0"/>
              <a:t>Numpy.random.uniform</a:t>
            </a:r>
            <a:r>
              <a:rPr lang="en-US" sz="2000" dirty="0" smtClean="0"/>
              <a:t> generates random positions for the particles.</a:t>
            </a:r>
            <a:endParaRPr lang="en-US" sz="2000" i="1" dirty="0"/>
          </a:p>
        </p:txBody>
      </p:sp>
    </p:spTree>
    <p:extLst>
      <p:ext uri="{BB962C8B-B14F-4D97-AF65-F5344CB8AC3E}">
        <p14:creationId xmlns:p14="http://schemas.microsoft.com/office/powerpoint/2010/main" val="33343892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Overlapping Particles</a:t>
            </a:r>
            <a:endParaRPr lang="en-US" dirty="0"/>
          </a:p>
        </p:txBody>
      </p:sp>
      <p:sp>
        <p:nvSpPr>
          <p:cNvPr id="3" name="Content Placeholder 2"/>
          <p:cNvSpPr>
            <a:spLocks noGrp="1"/>
          </p:cNvSpPr>
          <p:nvPr>
            <p:ph sz="quarter" idx="1"/>
          </p:nvPr>
        </p:nvSpPr>
        <p:spPr/>
        <p:txBody>
          <a:bodyPr/>
          <a:lstStyle/>
          <a:p>
            <a:r>
              <a:rPr lang="en-US" i="1" dirty="0" smtClean="0"/>
              <a:t>Overlaps</a:t>
            </a:r>
          </a:p>
          <a:p>
            <a:pPr lvl="1"/>
            <a:r>
              <a:rPr lang="en-US" i="1" dirty="0" smtClean="0"/>
              <a:t>Checks whether or not the particles are still overlapping.</a:t>
            </a:r>
          </a:p>
          <a:p>
            <a:pPr lvl="1"/>
            <a:r>
              <a:rPr lang="en-US" i="1" dirty="0" smtClean="0"/>
              <a:t>Main.py runs </a:t>
            </a:r>
            <a:r>
              <a:rPr lang="en-US" i="1" dirty="0" err="1" smtClean="0"/>
              <a:t>No_Overlaps</a:t>
            </a:r>
            <a:r>
              <a:rPr lang="en-US" i="1" dirty="0" smtClean="0"/>
              <a:t> until Overlaps returns False.</a:t>
            </a:r>
            <a:endParaRPr lang="en-US" i="1" dirty="0"/>
          </a:p>
        </p:txBody>
      </p:sp>
      <p:sp>
        <p:nvSpPr>
          <p:cNvPr id="4" name="Content Placeholder 3"/>
          <p:cNvSpPr>
            <a:spLocks noGrp="1"/>
          </p:cNvSpPr>
          <p:nvPr>
            <p:ph sz="quarter" idx="2"/>
          </p:nvPr>
        </p:nvSpPr>
        <p:spPr/>
        <p:txBody>
          <a:bodyPr/>
          <a:lstStyle/>
          <a:p>
            <a:r>
              <a:rPr lang="en-US" i="1" dirty="0" err="1" smtClean="0"/>
              <a:t>No_Overlaps</a:t>
            </a:r>
            <a:endParaRPr lang="en-US" i="1" dirty="0" smtClean="0"/>
          </a:p>
          <a:p>
            <a:pPr lvl="1"/>
            <a:r>
              <a:rPr lang="en-US" i="1" dirty="0" smtClean="0"/>
              <a:t>Runs the particles through a short simulation of particles acting on each other with a spring potential if the particles are overlapping.</a:t>
            </a:r>
            <a:endParaRPr lang="en-US" i="1" dirty="0"/>
          </a:p>
        </p:txBody>
      </p:sp>
    </p:spTree>
    <p:extLst>
      <p:ext uri="{BB962C8B-B14F-4D97-AF65-F5344CB8AC3E}">
        <p14:creationId xmlns:p14="http://schemas.microsoft.com/office/powerpoint/2010/main" val="1942795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Eulers</a:t>
            </a:r>
            <a:endParaRPr lang="en-US" dirty="0"/>
          </a:p>
        </p:txBody>
      </p:sp>
      <p:sp>
        <p:nvSpPr>
          <p:cNvPr id="3" name="Content Placeholder 2"/>
          <p:cNvSpPr>
            <a:spLocks noGrp="1"/>
          </p:cNvSpPr>
          <p:nvPr>
            <p:ph sz="quarter" idx="1"/>
          </p:nvPr>
        </p:nvSpPr>
        <p:spPr>
          <a:xfrm>
            <a:off x="457200" y="1219200"/>
            <a:ext cx="8229600" cy="4937760"/>
          </a:xfrm>
        </p:spPr>
        <p:txBody>
          <a:bodyPr>
            <a:normAutofit/>
          </a:bodyPr>
          <a:lstStyle/>
          <a:p>
            <a:r>
              <a:rPr lang="en-US" dirty="0" smtClean="0"/>
              <a:t>Main.py loops </a:t>
            </a:r>
            <a:r>
              <a:rPr lang="en-US" dirty="0" err="1" smtClean="0"/>
              <a:t>Eulers</a:t>
            </a:r>
            <a:r>
              <a:rPr lang="en-US" dirty="0" smtClean="0"/>
              <a:t> Method for the duration of the simulation.</a:t>
            </a:r>
          </a:p>
          <a:p>
            <a:endParaRPr lang="en-US" dirty="0"/>
          </a:p>
          <a:p>
            <a:r>
              <a:rPr lang="en-US" dirty="0" smtClean="0"/>
              <a:t>Moves the simulation forward with at given time step using Euler’s forward method.</a:t>
            </a:r>
          </a:p>
          <a:p>
            <a:pPr marL="0" indent="0">
              <a:buNone/>
            </a:pPr>
            <a:endParaRPr lang="en-US" dirty="0" smtClean="0"/>
          </a:p>
          <a:p>
            <a:r>
              <a:rPr lang="en-US" dirty="0" smtClean="0"/>
              <a:t>Runs </a:t>
            </a:r>
            <a:r>
              <a:rPr lang="en-US" dirty="0" err="1" smtClean="0"/>
              <a:t>Inter_force</a:t>
            </a:r>
            <a:r>
              <a:rPr lang="en-US" dirty="0" smtClean="0"/>
              <a:t>, </a:t>
            </a:r>
            <a:r>
              <a:rPr lang="en-US" dirty="0" err="1" smtClean="0"/>
              <a:t>wall_check</a:t>
            </a:r>
            <a:r>
              <a:rPr lang="en-US" dirty="0" smtClean="0"/>
              <a:t>, and </a:t>
            </a:r>
            <a:r>
              <a:rPr lang="en-US" dirty="0" err="1" smtClean="0"/>
              <a:t>random_force</a:t>
            </a:r>
            <a:endParaRPr lang="en-US" dirty="0" smtClean="0"/>
          </a:p>
          <a:p>
            <a:pPr lvl="1"/>
            <a:r>
              <a:rPr lang="en-US" dirty="0" smtClean="0"/>
              <a:t>These pass around particles – declared global variable.</a:t>
            </a:r>
          </a:p>
          <a:p>
            <a:r>
              <a:rPr lang="en-US" dirty="0" smtClean="0"/>
              <a:t>Makes sure particles are within the boundaries of the container.</a:t>
            </a:r>
          </a:p>
          <a:p>
            <a:endParaRPr lang="en-US" dirty="0"/>
          </a:p>
        </p:txBody>
      </p:sp>
    </p:spTree>
    <p:extLst>
      <p:ext uri="{BB962C8B-B14F-4D97-AF65-F5344CB8AC3E}">
        <p14:creationId xmlns:p14="http://schemas.microsoft.com/office/powerpoint/2010/main" val="27580072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58</TotalTime>
  <Words>910</Words>
  <Application>Microsoft Office PowerPoint</Application>
  <PresentationFormat>On-screen Show (4:3)</PresentationFormat>
  <Paragraphs>106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Origin</vt:lpstr>
      <vt:lpstr>Colloids Simulation</vt:lpstr>
      <vt:lpstr>Scripts</vt:lpstr>
      <vt:lpstr>Dependencies</vt:lpstr>
      <vt:lpstr>Usage</vt:lpstr>
      <vt:lpstr>Usage</vt:lpstr>
      <vt:lpstr>PowerPoint Presentation</vt:lpstr>
      <vt:lpstr>Particles = Generate(n)</vt:lpstr>
      <vt:lpstr>Overlapping Particles</vt:lpstr>
      <vt:lpstr>Eulers</vt:lpstr>
      <vt:lpstr>Inter_force</vt:lpstr>
      <vt:lpstr>Wall_check</vt:lpstr>
      <vt:lpstr>Random Force</vt:lpstr>
      <vt:lpstr>Future Work</vt:lpstr>
    </vt:vector>
  </TitlesOfParts>
  <Company>Olin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Colloids Simulation</dc:title>
  <dc:creator>Christopher Lee</dc:creator>
  <cp:lastModifiedBy>Christopher Lee</cp:lastModifiedBy>
  <cp:revision>7</cp:revision>
  <dcterms:created xsi:type="dcterms:W3CDTF">2013-05-07T15:40:13Z</dcterms:created>
  <dcterms:modified xsi:type="dcterms:W3CDTF">2013-05-07T16:38:34Z</dcterms:modified>
</cp:coreProperties>
</file>