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Economica"/>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71D7CB-8D92-4C79-BB93-A6D4527E33A0}">
  <a:tblStyle styleId="{F371D7CB-8D92-4C79-BB93-A6D4527E33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Economica-italic.fntdata"/><Relationship Id="rId12" Type="http://schemas.openxmlformats.org/officeDocument/2006/relationships/slide" Target="slides/slide6.xml"/><Relationship Id="rId34" Type="http://schemas.openxmlformats.org/officeDocument/2006/relationships/font" Target="fonts/Economica-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Economica-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kootenpv/contrac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he-real-world-as-seen-on-twitter-sentiment-analysis-part-one-5ac2d06b63fb"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eaa26969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eaa26969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eaa26969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feaa26969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Last step in the data process section is to convert the cleaned tweets, which now are lists of words, to be numerically represented. I explore two techniques in this projects --  Bag-of-Words (BOW) and TF-IDF.  Bag-of-Words approach is like to look at the counts of the words in each Twitter messages. The implementation, CountVectorizer, in sklearn this BOW approach. It counts the occurrences of words and builds a sparse matrix of the counts. Moreover, the target variable, emotion, needs converting to. It is transformed to a binary variable where 0 means negative emotion and 1 means positive emotion.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eaa26969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eaa26969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TF-IDF is short for term Term Frequency - Inverse Document Frequency. It is the product of term frequency and inverse document frequency.The term frequency is simply words’ counts. The inverse document frequency is a measure of how much information the word provides, i.e. if it is common or rare across all documents. TF-IDF is intended to reflect how important a word is to a document. In other words, if a word occurs in every tweets regardless the sentiment of the tweets, then this word give little information. Its TF-IDF score is 0 or very close to zero. The implementation in sklearn is called TfidVectorizer.  These two methods will be compared during the model training process.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feaa26969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feaa26969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feaa26969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eaa26969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 will try two classification algorithms, the Multinomial Naive Bayes classification and the Support Vector Machine (SVM). Please recall that I have two approaches to convert the Twitter texts to numeric values, so that makes total four different combinations of text transformer and classifier.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feaa26969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eaa26969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After comparing the accuracy score on training data and test data, the best combination is to convert the tweets by CountVectorizer and train the model with Multinomial Naive Bayes classifier.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feaa26969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eaa26969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Next, I do a hyperparameter tuning with a pipeline so that the transformation and the classification can be cross-validated together while setting different parameters. The tuning is about the maximum and minimum document frequency, terms have higher or lower frequency than which will be ignored when building the vocabulary during words converting. The additive smoothing in MultinomialNB is tuned as well. The technique used in the hyperparameter tuning is the GridSearchCV in sklearn.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feaa26969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feaa26969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best score is 0.863 on the training data set and 0.875 on the test data set. The test score is even a little bit better than the training’. It seems like a great result, but it is not really like that. I will explain why shortly.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0a9b8f9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0a9b8f9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The best model is achieved after hyperparameter tuning done. I would like to extract the strongly and weakly predictive features. In other words, I want to see what words my model learns that indicate positivity the most and what words indicate negativity the most.</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I need to use the </a:t>
            </a:r>
            <a:r>
              <a:rPr i="1" lang="en" sz="1200">
                <a:solidFill>
                  <a:schemeClr val="dk1"/>
                </a:solidFill>
                <a:latin typeface="Times New Roman"/>
                <a:ea typeface="Times New Roman"/>
                <a:cs typeface="Times New Roman"/>
                <a:sym typeface="Times New Roman"/>
              </a:rPr>
              <a:t>get_feature_names </a:t>
            </a:r>
            <a:r>
              <a:rPr lang="en" sz="1200">
                <a:solidFill>
                  <a:schemeClr val="dk1"/>
                </a:solidFill>
                <a:latin typeface="Times New Roman"/>
                <a:ea typeface="Times New Roman"/>
                <a:cs typeface="Times New Roman"/>
                <a:sym typeface="Times New Roman"/>
              </a:rPr>
              <a:t>method from the CountVectorizer convector to get the actually words. An identity matrix is used to create a matrix that each row has exactly one word. Then, I use the trained MultinomialNB classifier to predict on this matrix. Finally, sort the rows by predicted probabilities, and pick the top and bottom 10 rows.</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0a9b8f91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0a9b8f91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outcomes are not exactly as good as when looking at the top 10 positive words, anyone will agree that they would think these words mean positive or negative. For instance, set, congress, and begins are listed in the top 10 strongest predictive words, but when I think of them, I don't really have any emotion towards them. Some words in the weakest predictive words make few sense, such as classiest and novelty. These words definitely indicate positiveness to me. I am not sure why my model would learn that they are the top 10 negative words, unless they are used sarcastically very often in my data set.  Moreover, I notice that both win and wins appear in the top 10 strongest predictive words list, but clearly win and wins mean the same thing. Thus, I think I should try word stemming and lemmatization and see if that could help improve my model.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feaa2696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feaa2696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a9b8f91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a9b8f91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 use the two functions defined earlier to get the word stems as well as verb lemma and noun lemma as my data. Then I perform the transformation and the classification process on the stems and lemma as before. Here are the results: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a9b8f91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a9b8f91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0a9b8f91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0a9b8f91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a9b8f91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0a9b8f91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looks like using word stems to train this  MultinomialNB classifier performs the best on test data.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Please recall that at the very beginning, I split the original data set into two parts based on the two different targeted brands-- Google and Apple.And my goal is to build an as generalized as possible model such that can be used to predict tweets about many brands. By far, I have been using only the data about Apple products. Now I will compare the accuracy scores of using my four models to predict the tweets on Google products to make the final decision on which model is going to be my final model. The difference among those models are the data set used to train them.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0a9b8f91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0a9b8f91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It looks like the best model is the one trained with word stems as it has the best score on test data and Google data in multiple runs.. Let’s take a look at the top 10 strongest and weakest predictive words of this model: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0a9b8f91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0a9b8f91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Please note that there are some word stems in the above list do not seem like proper English words. That is what one may get when using the LancasterStemmer. LancasterStemmer tends to be heavy stemming, which leads stems to be non-linguistic. But it does give the best classification accuracy among my four models.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0a9b8f91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0a9b8f91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classification model built with word stems data has a good accuracy score on test set and it can be considered as a generalized model since the accuracy score on a completely new data set, the tweets about Google products, is 0.787. My first goal of this project is achieved. However, I am not really sure whether this model is able to provide brands with readable feedback from Twitter users.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other words, brands and companies do not only care about whether customers have good feeling at their products or they have bad experience with the products, but also, if not more, care about how to improve the products or what features they would like to keep. My intention is to build a model that predicts the tweets’ sentiment and is able to provide meaningful key words by extracting the strongest and weakest predictive features. However, this model does not accomplish the second goal. Part of the reason is using the LancasterStemmer algorithm, which tends to overstem and returns non-linguistic ‘words’.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feaa26969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feaa26969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eaa26969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eaa26969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Just from the first five rows, it looks like this data set contains tweets on more than one brand's products. Let's discover how many different brands these tweets are about.</a:t>
            </a:r>
            <a:endParaRPr sz="18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feaa2696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eaa2696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latin typeface="Open Sans"/>
                <a:ea typeface="Open Sans"/>
                <a:cs typeface="Open Sans"/>
                <a:sym typeface="Open Sans"/>
              </a:rPr>
              <a:t>It seems like tweets are mainly about  products of two brands  -- Google and Apple. I am going to divide the data into two parts based on the brands. For those tweets which have 'Android' and 'Android App' as brand, you can't tell which specific brand's products they are about, so those tweets will be dropped. I will build the model using tweets about Apple products. After the model is finalized, I will test on the data of Google products to see whether the model can use on data about a different brand, in other words, how generalized the model 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eaa26969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eaa26969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Moreover, this data set has four emotions: ‘Negative emotion’, ‘Positive emotion’, ‘I can’t tell’, and ‘No emotion toward brand or product’. Only two are the ones that matter in this project -- positive emotion and negative emotion. Thus, the samples with emotions other than positive or negative will be ignored.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eaa2696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eaa2696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050">
                <a:solidFill>
                  <a:schemeClr val="dk1"/>
                </a:solidFill>
              </a:rPr>
              <a:t>Now, the tweets need cleaning. Remove the URLs, tweet user names (@something), any punctuations, numbers, and special characters. Then tokenize the tweets. Before all the punctuation taken off, I will expand the contractions of words first as the contractions can result in misinterpreting the meaning of a phrase, especially in the case of negations. In other words, the main goal to use the package, </a:t>
            </a:r>
            <a:r>
              <a:rPr b="1" i="1" lang="en" sz="1050">
                <a:solidFill>
                  <a:schemeClr val="dk1"/>
                </a:solidFill>
              </a:rPr>
              <a:t>contractions</a:t>
            </a:r>
            <a:r>
              <a:rPr b="1" lang="en" sz="1050">
                <a:solidFill>
                  <a:schemeClr val="dk1"/>
                </a:solidFill>
              </a:rPr>
              <a:t>, is to avoid the misinterpreting any negations. Thus, phrases, such as '' </a:t>
            </a:r>
            <a:r>
              <a:rPr b="1" i="1" lang="en" sz="1050">
                <a:solidFill>
                  <a:schemeClr val="dk1"/>
                </a:solidFill>
              </a:rPr>
              <a:t>year's</a:t>
            </a:r>
            <a:r>
              <a:rPr b="1" lang="en" sz="1050">
                <a:solidFill>
                  <a:schemeClr val="dk1"/>
                </a:solidFill>
              </a:rPr>
              <a:t> '', are not going to be expanded. For more information on this package, please see </a:t>
            </a:r>
            <a:r>
              <a:rPr b="1" lang="en" sz="1050" u="sng">
                <a:solidFill>
                  <a:srgbClr val="337AB7"/>
                </a:solidFill>
                <a:hlinkClick r:id="rId2"/>
              </a:rPr>
              <a:t>here</a:t>
            </a:r>
            <a:r>
              <a:rPr b="1" lang="en" sz="1050">
                <a:solidFill>
                  <a:schemeClr val="dk1"/>
                </a:solidFill>
              </a:rPr>
              <a:t>.</a:t>
            </a:r>
            <a:endParaRPr b="1"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eaa26969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eaa26969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eaa26969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eaa26969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Furthermore, I create two functions to normalize the tweets even more by stemming words or lemmatizating words. The goal of both stemming and lemmatization is to get the root forms of derived words, but they differ in their approaches. Stemming usually just chops ff the ends of words. Lemmatization uses the morphological analysis of words. </a:t>
            </a:r>
            <a:r>
              <a:rPr lang="en" sz="1200" u="sng">
                <a:solidFill>
                  <a:srgbClr val="1155CC"/>
                </a:solidFill>
                <a:latin typeface="Times New Roman"/>
                <a:ea typeface="Times New Roman"/>
                <a:cs typeface="Times New Roman"/>
                <a:sym typeface="Times New Roman"/>
                <a:hlinkClick r:id="rId2"/>
              </a:rPr>
              <a:t>Ronald Wahome</a:t>
            </a:r>
            <a:r>
              <a:rPr lang="en" sz="1200">
                <a:solidFill>
                  <a:schemeClr val="dk1"/>
                </a:solidFill>
                <a:latin typeface="Times New Roman"/>
                <a:ea typeface="Times New Roman"/>
                <a:cs typeface="Times New Roman"/>
                <a:sym typeface="Times New Roman"/>
              </a:rPr>
              <a:t> claims that the above two techniques may not work so well because they essentially shorten words to their base words and the Twitter messages are short messages by design. I still would like to try the two methods and to see whether they would make a distinct difference on improving my model. There many different  implementations for stemming and lemmatization in python, I use the LancasterStemmer and the WordNetLemmatizer from the NLTK library.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www.google.com/url?sa=i&amp;source=images&amp;cd=&amp;ved=2ahUKEwimpbXd8NbgAhUMGt8KHS5BC30QjRx6BAgBEAU&amp;url=https%3A%2F%2Fwww.slideserve.com%2Fbritain%2Fintroduction-to-dkpro-core&amp;psig=AOvVaw2qhkkHC0APHrH-YY6fTUyB&amp;ust=155118389238127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figure-eight.com/data-for-everyo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58850" y="194650"/>
            <a:ext cx="3802200" cy="224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Sentiment Analysis on Tweets</a:t>
            </a:r>
            <a:endParaRPr/>
          </a:p>
        </p:txBody>
      </p:sp>
      <p:sp>
        <p:nvSpPr>
          <p:cNvPr id="63" name="Google Shape;63;p13"/>
          <p:cNvSpPr txBox="1"/>
          <p:nvPr>
            <p:ph idx="1" type="subTitle"/>
          </p:nvPr>
        </p:nvSpPr>
        <p:spPr>
          <a:xfrm>
            <a:off x="2952875" y="2915150"/>
            <a:ext cx="3506700" cy="14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Springboard Data Science Track 2nd Capstone Project</a:t>
            </a:r>
            <a:endParaRPr/>
          </a:p>
        </p:txBody>
      </p:sp>
      <p:sp>
        <p:nvSpPr>
          <p:cNvPr id="64" name="Google Shape;64;p13"/>
          <p:cNvSpPr txBox="1"/>
          <p:nvPr/>
        </p:nvSpPr>
        <p:spPr>
          <a:xfrm>
            <a:off x="6971475" y="3663000"/>
            <a:ext cx="1889700" cy="11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Economica"/>
                <a:ea typeface="Economica"/>
                <a:cs typeface="Economica"/>
                <a:sym typeface="Economica"/>
              </a:rPr>
              <a:t>Mia Zong</a:t>
            </a:r>
            <a:endParaRPr sz="2500">
              <a:solidFill>
                <a:srgbClr val="000000"/>
              </a:solidFill>
              <a:latin typeface="Economica"/>
              <a:ea typeface="Economica"/>
              <a:cs typeface="Economica"/>
              <a:sym typeface="Economica"/>
            </a:endParaRPr>
          </a:p>
          <a:p>
            <a:pPr indent="0" lvl="0" marL="0" rtl="0" algn="l">
              <a:spcBef>
                <a:spcPts val="0"/>
              </a:spcBef>
              <a:spcAft>
                <a:spcPts val="0"/>
              </a:spcAft>
              <a:buNone/>
            </a:pPr>
            <a:r>
              <a:rPr lang="en" sz="2100">
                <a:solidFill>
                  <a:srgbClr val="000000"/>
                </a:solidFill>
                <a:latin typeface="Economica"/>
                <a:ea typeface="Economica"/>
                <a:cs typeface="Economica"/>
                <a:sym typeface="Economica"/>
              </a:rPr>
              <a:t>Dec. 2018</a:t>
            </a:r>
            <a:endParaRPr sz="2100">
              <a:solidFill>
                <a:srgbClr val="00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176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125" name="Google Shape;125;p22"/>
          <p:cNvSpPr txBox="1"/>
          <p:nvPr>
            <p:ph idx="1" type="body"/>
          </p:nvPr>
        </p:nvSpPr>
        <p:spPr>
          <a:xfrm>
            <a:off x="1961925" y="851575"/>
            <a:ext cx="8520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Stemming V.S. Lemmatization Examples</a:t>
            </a:r>
            <a:endParaRPr/>
          </a:p>
          <a:p>
            <a:pPr indent="0" lvl="0" marL="0" rtl="0" algn="l">
              <a:spcBef>
                <a:spcPts val="160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2123050" y="1336800"/>
            <a:ext cx="4212717" cy="3066275"/>
          </a:xfrm>
          <a:prstGeom prst="rect">
            <a:avLst/>
          </a:prstGeom>
          <a:noFill/>
          <a:ln>
            <a:noFill/>
          </a:ln>
        </p:spPr>
      </p:pic>
      <p:sp>
        <p:nvSpPr>
          <p:cNvPr id="127" name="Google Shape;127;p22"/>
          <p:cNvSpPr txBox="1"/>
          <p:nvPr/>
        </p:nvSpPr>
        <p:spPr>
          <a:xfrm>
            <a:off x="2590350" y="4461825"/>
            <a:ext cx="22557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r>
              <a:rPr lang="en" u="sng">
                <a:solidFill>
                  <a:schemeClr val="hlink"/>
                </a:solidFill>
                <a:latin typeface="Open Sans"/>
                <a:ea typeface="Open Sans"/>
                <a:cs typeface="Open Sans"/>
                <a:sym typeface="Open Sans"/>
                <a:hlinkClick r:id="rId4"/>
              </a:rPr>
              <a:t>Image Source]</a:t>
            </a:r>
            <a:endParaRPr>
              <a:latin typeface="Open Sans"/>
              <a:ea typeface="Open Sans"/>
              <a:cs typeface="Open Sans"/>
              <a:sym typeface="Open Sans"/>
            </a:endParaRPr>
          </a:p>
        </p:txBody>
      </p:sp>
      <p:sp>
        <p:nvSpPr>
          <p:cNvPr id="128" name="Google Shape;128;p22"/>
          <p:cNvSpPr txBox="1"/>
          <p:nvPr/>
        </p:nvSpPr>
        <p:spPr>
          <a:xfrm>
            <a:off x="7597525" y="4403075"/>
            <a:ext cx="917100" cy="2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latin typeface="Open Sans"/>
                <a:ea typeface="Open Sans"/>
                <a:cs typeface="Open Sans"/>
                <a:sym typeface="Open Sans"/>
                <a:hlinkClick action="ppaction://hlinkshowjump?jump=previousslide"/>
              </a:rPr>
              <a:t>Back</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92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134" name="Google Shape;134;p23"/>
          <p:cNvSpPr txBox="1"/>
          <p:nvPr>
            <p:ph idx="1" type="body"/>
          </p:nvPr>
        </p:nvSpPr>
        <p:spPr>
          <a:xfrm>
            <a:off x="311700" y="1225225"/>
            <a:ext cx="8520600" cy="17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Text to be numerical </a:t>
            </a:r>
            <a:endParaRPr/>
          </a:p>
          <a:p>
            <a:pPr indent="-342900" lvl="0" marL="914400" rtl="0" algn="l">
              <a:spcBef>
                <a:spcPts val="1600"/>
              </a:spcBef>
              <a:spcAft>
                <a:spcPts val="0"/>
              </a:spcAft>
              <a:buSzPts val="1800"/>
              <a:buChar char="●"/>
            </a:pPr>
            <a:r>
              <a:rPr lang="en"/>
              <a:t>Bag of Words</a:t>
            </a:r>
            <a:endParaRPr/>
          </a:p>
          <a:p>
            <a:pPr indent="-317500" lvl="1" marL="1371600" rtl="0" algn="l">
              <a:spcBef>
                <a:spcPts val="0"/>
              </a:spcBef>
              <a:spcAft>
                <a:spcPts val="0"/>
              </a:spcAft>
              <a:buSzPts val="1400"/>
              <a:buChar char="○"/>
            </a:pPr>
            <a:r>
              <a:rPr lang="en"/>
              <a:t>Counts of the words in each Twitter</a:t>
            </a:r>
            <a:endParaRPr/>
          </a:p>
          <a:p>
            <a:pPr indent="-317500" lvl="1" marL="1371600" rtl="0" algn="l">
              <a:spcBef>
                <a:spcPts val="0"/>
              </a:spcBef>
              <a:spcAft>
                <a:spcPts val="0"/>
              </a:spcAft>
              <a:buSzPts val="1400"/>
              <a:buChar char="○"/>
            </a:pPr>
            <a:r>
              <a:rPr lang="en"/>
              <a:t>CountVectorizer in NLTK</a:t>
            </a:r>
            <a:endParaRPr/>
          </a:p>
          <a:p>
            <a:pPr indent="0" lvl="0" marL="0" rtl="0" algn="l">
              <a:spcBef>
                <a:spcPts val="160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995200" y="2829575"/>
            <a:ext cx="4891950" cy="182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Text to be numerical </a:t>
            </a:r>
            <a:endParaRPr/>
          </a:p>
          <a:p>
            <a:pPr indent="-342900" lvl="0" marL="914400" rtl="0" algn="l">
              <a:spcBef>
                <a:spcPts val="1600"/>
              </a:spcBef>
              <a:spcAft>
                <a:spcPts val="0"/>
              </a:spcAft>
              <a:buSzPts val="1800"/>
              <a:buChar char="●"/>
            </a:pPr>
            <a:r>
              <a:rPr lang="en"/>
              <a:t>Term Frequency - Inverse Document Frequency (TF-IDF)</a:t>
            </a:r>
            <a:endParaRPr/>
          </a:p>
          <a:p>
            <a:pPr indent="-317500" lvl="1" marL="1371600" rtl="0" algn="l">
              <a:spcBef>
                <a:spcPts val="0"/>
              </a:spcBef>
              <a:spcAft>
                <a:spcPts val="0"/>
              </a:spcAft>
              <a:buSzPts val="1400"/>
              <a:buChar char="○"/>
            </a:pPr>
            <a:r>
              <a:rPr lang="en"/>
              <a:t>Term frequency is words’ counts</a:t>
            </a:r>
            <a:endParaRPr/>
          </a:p>
          <a:p>
            <a:pPr indent="-317500" lvl="1" marL="1371600" rtl="0" algn="l">
              <a:spcBef>
                <a:spcPts val="0"/>
              </a:spcBef>
              <a:spcAft>
                <a:spcPts val="0"/>
              </a:spcAft>
              <a:buSzPts val="1400"/>
              <a:buChar char="○"/>
            </a:pPr>
            <a:r>
              <a:rPr lang="en"/>
              <a:t>Inverse document frequency is a measure of how much information a particular word provides</a:t>
            </a:r>
            <a:endParaRPr/>
          </a:p>
          <a:p>
            <a:pPr indent="-317500" lvl="1" marL="1371600" rtl="0" algn="l">
              <a:spcBef>
                <a:spcPts val="0"/>
              </a:spcBef>
              <a:spcAft>
                <a:spcPts val="0"/>
              </a:spcAft>
              <a:buSzPts val="1400"/>
              <a:buChar char="○"/>
            </a:pPr>
            <a:r>
              <a:rPr lang="en"/>
              <a:t>TF-IDF tends to reflect how important a word is to a document</a:t>
            </a:r>
            <a:endParaRPr/>
          </a:p>
          <a:p>
            <a:pPr indent="-317500" lvl="1" marL="1371600" rtl="0" algn="l">
              <a:spcBef>
                <a:spcPts val="0"/>
              </a:spcBef>
              <a:spcAft>
                <a:spcPts val="0"/>
              </a:spcAft>
              <a:buSzPts val="1400"/>
              <a:buChar char="○"/>
            </a:pPr>
            <a:r>
              <a:rPr lang="en"/>
              <a:t>TfidVectorizer from the NLTK library</a:t>
            </a:r>
            <a:endParaRPr/>
          </a:p>
          <a:p>
            <a:pPr indent="-342900" lvl="0" marL="914400" rtl="0" algn="l">
              <a:spcBef>
                <a:spcPts val="0"/>
              </a:spcBef>
              <a:spcAft>
                <a:spcPts val="0"/>
              </a:spcAft>
              <a:buSzPts val="1800"/>
              <a:buChar char="●"/>
            </a:pPr>
            <a:r>
              <a:rPr lang="en"/>
              <a:t>Map ‘0’ to negative emotion and ‘1’ to positive emotion so that the target variable is numeric as well.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Train Models</a:t>
            </a:r>
            <a:endParaRPr/>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a:p>
            <a:pPr indent="-342900" lvl="0" marL="914400" rtl="0" algn="l">
              <a:spcBef>
                <a:spcPts val="1600"/>
              </a:spcBef>
              <a:spcAft>
                <a:spcPts val="0"/>
              </a:spcAft>
              <a:buSzPts val="1800"/>
              <a:buAutoNum type="arabicPeriod"/>
            </a:pPr>
            <a:r>
              <a:rPr lang="en"/>
              <a:t>Choose the best combo of the transformation method for words to be numeric and the algorithm to train the model.</a:t>
            </a:r>
            <a:endParaRPr/>
          </a:p>
          <a:p>
            <a:pPr indent="-342900" lvl="0" marL="914400" rtl="0" algn="l">
              <a:spcBef>
                <a:spcPts val="0"/>
              </a:spcBef>
              <a:spcAft>
                <a:spcPts val="0"/>
              </a:spcAft>
              <a:buSzPts val="1800"/>
              <a:buAutoNum type="arabicPeriod"/>
            </a:pPr>
            <a:r>
              <a:rPr lang="en"/>
              <a:t>Tune the hyper-parameters to get the best model</a:t>
            </a:r>
            <a:endParaRPr/>
          </a:p>
          <a:p>
            <a:pPr indent="-342900" lvl="0" marL="914400" rtl="0" algn="l">
              <a:spcBef>
                <a:spcPts val="0"/>
              </a:spcBef>
              <a:spcAft>
                <a:spcPts val="0"/>
              </a:spcAft>
              <a:buSzPts val="1800"/>
              <a:buAutoNum type="arabicPeriod"/>
            </a:pPr>
            <a:r>
              <a:rPr lang="en"/>
              <a:t>Try to use words’ stems and lemmas to train models and compare the models with the best model trained by words only.</a:t>
            </a:r>
            <a:endParaRPr/>
          </a:p>
          <a:p>
            <a:pPr indent="-342900" lvl="0" marL="914400" rtl="0" algn="l">
              <a:spcBef>
                <a:spcPts val="0"/>
              </a:spcBef>
              <a:spcAft>
                <a:spcPts val="0"/>
              </a:spcAft>
              <a:buSzPts val="1800"/>
              <a:buAutoNum type="arabicPeriod"/>
            </a:pPr>
            <a:r>
              <a:rPr lang="en"/>
              <a:t>Test on Google data to see how generalized models are and choose the one is better generalized.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 Models Cont.</a:t>
            </a:r>
            <a:endParaRPr/>
          </a:p>
        </p:txBody>
      </p:sp>
      <p:sp>
        <p:nvSpPr>
          <p:cNvPr id="153" name="Google Shape;153;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a:t>
            </a:r>
            <a:endParaRPr/>
          </a:p>
          <a:p>
            <a:pPr indent="-342900" lvl="0" marL="914400" rtl="0" algn="l">
              <a:spcBef>
                <a:spcPts val="1600"/>
              </a:spcBef>
              <a:spcAft>
                <a:spcPts val="0"/>
              </a:spcAft>
              <a:buSzPts val="1800"/>
              <a:buChar char="●"/>
            </a:pPr>
            <a:r>
              <a:rPr lang="en"/>
              <a:t>Two classification algorithms -- MultinomialNB and SVM</a:t>
            </a:r>
            <a:endParaRPr/>
          </a:p>
          <a:p>
            <a:pPr indent="-342900" lvl="0" marL="914400" rtl="0" algn="l">
              <a:spcBef>
                <a:spcPts val="0"/>
              </a:spcBef>
              <a:spcAft>
                <a:spcPts val="0"/>
              </a:spcAft>
              <a:buSzPts val="1800"/>
              <a:buChar char="●"/>
            </a:pPr>
            <a:r>
              <a:rPr lang="en"/>
              <a:t>Two words transformation approaches -- CountVectorizer (BOW) and TfidfVectorizer (TF-IDF)</a:t>
            </a:r>
            <a:endParaRPr/>
          </a:p>
          <a:p>
            <a:pPr indent="0" lvl="0" marL="0" rtl="0" algn="l">
              <a:spcBef>
                <a:spcPts val="1600"/>
              </a:spcBef>
              <a:spcAft>
                <a:spcPts val="1600"/>
              </a:spcAft>
              <a:buNone/>
            </a:pPr>
            <a:r>
              <a:rPr lang="en"/>
              <a:t>Compare the accuracy scores of two combinations of words transformation approaches and classification algorithms.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524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Train Models Cont.</a:t>
            </a:r>
            <a:endParaRPr sz="4800"/>
          </a:p>
        </p:txBody>
      </p:sp>
      <p:sp>
        <p:nvSpPr>
          <p:cNvPr id="159" name="Google Shape;159;p27"/>
          <p:cNvSpPr txBox="1"/>
          <p:nvPr/>
        </p:nvSpPr>
        <p:spPr>
          <a:xfrm>
            <a:off x="322250" y="1115450"/>
            <a:ext cx="20079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Results</a:t>
            </a:r>
            <a:endParaRPr sz="1800">
              <a:latin typeface="Open Sans"/>
              <a:ea typeface="Open Sans"/>
              <a:cs typeface="Open Sans"/>
              <a:sym typeface="Open Sans"/>
            </a:endParaRPr>
          </a:p>
        </p:txBody>
      </p:sp>
      <p:pic>
        <p:nvPicPr>
          <p:cNvPr id="160" name="Google Shape;160;p27"/>
          <p:cNvPicPr preferRelativeResize="0"/>
          <p:nvPr/>
        </p:nvPicPr>
        <p:blipFill>
          <a:blip r:embed="rId3">
            <a:alphaModFix/>
          </a:blip>
          <a:stretch>
            <a:fillRect/>
          </a:stretch>
        </p:blipFill>
        <p:spPr>
          <a:xfrm>
            <a:off x="1243050" y="1821100"/>
            <a:ext cx="4819650" cy="466725"/>
          </a:xfrm>
          <a:prstGeom prst="rect">
            <a:avLst/>
          </a:prstGeom>
          <a:noFill/>
          <a:ln>
            <a:noFill/>
          </a:ln>
        </p:spPr>
      </p:pic>
      <p:pic>
        <p:nvPicPr>
          <p:cNvPr id="161" name="Google Shape;161;p27"/>
          <p:cNvPicPr preferRelativeResize="0"/>
          <p:nvPr/>
        </p:nvPicPr>
        <p:blipFill>
          <a:blip r:embed="rId4">
            <a:alphaModFix/>
          </a:blip>
          <a:stretch>
            <a:fillRect/>
          </a:stretch>
        </p:blipFill>
        <p:spPr>
          <a:xfrm>
            <a:off x="1243050" y="2390650"/>
            <a:ext cx="5010150" cy="476250"/>
          </a:xfrm>
          <a:prstGeom prst="rect">
            <a:avLst/>
          </a:prstGeom>
          <a:noFill/>
          <a:ln>
            <a:noFill/>
          </a:ln>
        </p:spPr>
      </p:pic>
      <p:pic>
        <p:nvPicPr>
          <p:cNvPr id="162" name="Google Shape;162;p27"/>
          <p:cNvPicPr preferRelativeResize="0"/>
          <p:nvPr/>
        </p:nvPicPr>
        <p:blipFill>
          <a:blip r:embed="rId5">
            <a:alphaModFix/>
          </a:blip>
          <a:stretch>
            <a:fillRect/>
          </a:stretch>
        </p:blipFill>
        <p:spPr>
          <a:xfrm>
            <a:off x="1243050" y="3118450"/>
            <a:ext cx="4819650" cy="846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Train Models Cont. </a:t>
            </a:r>
            <a:endParaRPr sz="3600"/>
          </a:p>
        </p:txBody>
      </p:sp>
      <p:sp>
        <p:nvSpPr>
          <p:cNvPr id="168" name="Google Shape;168;p28"/>
          <p:cNvSpPr txBox="1"/>
          <p:nvPr>
            <p:ph idx="1" type="body"/>
          </p:nvPr>
        </p:nvSpPr>
        <p:spPr>
          <a:xfrm>
            <a:off x="238550" y="1240125"/>
            <a:ext cx="8667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with A Pipeline:</a:t>
            </a:r>
            <a:endParaRPr/>
          </a:p>
          <a:p>
            <a:pPr indent="-342900" lvl="0" marL="457200" rtl="0" algn="l">
              <a:spcBef>
                <a:spcPts val="1600"/>
              </a:spcBef>
              <a:spcAft>
                <a:spcPts val="0"/>
              </a:spcAft>
              <a:buSzPts val="1800"/>
              <a:buChar char="●"/>
            </a:pPr>
            <a:r>
              <a:rPr lang="en">
                <a:latin typeface="Times New Roman"/>
                <a:ea typeface="Times New Roman"/>
                <a:cs typeface="Times New Roman"/>
                <a:sym typeface="Times New Roman"/>
              </a:rPr>
              <a:t>T</a:t>
            </a:r>
            <a:r>
              <a:rPr lang="en">
                <a:latin typeface="Times New Roman"/>
                <a:ea typeface="Times New Roman"/>
                <a:cs typeface="Times New Roman"/>
                <a:sym typeface="Times New Roman"/>
              </a:rPr>
              <a:t>ransformation and the classification can be cross-validated together.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Tuned parameters: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CountVectorizer:</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max_df and min_df -- ‘ignore’ frequency</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inary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 MultinomialNB:</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Alpha: smoothing parameter</a:t>
            </a:r>
            <a:endParaRPr sz="1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GridSearchCV</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Train Models Cont. </a:t>
            </a:r>
            <a:endParaRPr/>
          </a:p>
        </p:txBody>
      </p:sp>
      <p:sp>
        <p:nvSpPr>
          <p:cNvPr id="174" name="Google Shape;174;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with A Pipeline Cont.</a:t>
            </a:r>
            <a:endParaRPr/>
          </a:p>
          <a:p>
            <a:pPr indent="0" lvl="0" marL="0" rtl="0" algn="l">
              <a:spcBef>
                <a:spcPts val="1600"/>
              </a:spcBef>
              <a:spcAft>
                <a:spcPts val="1600"/>
              </a:spcAft>
              <a:buClr>
                <a:schemeClr val="dk1"/>
              </a:buClr>
              <a:buSzPts val="1100"/>
              <a:buFont typeface="Arial"/>
              <a:buNone/>
            </a:pPr>
            <a:r>
              <a:t/>
            </a:r>
            <a:endParaRPr/>
          </a:p>
        </p:txBody>
      </p:sp>
      <p:pic>
        <p:nvPicPr>
          <p:cNvPr id="175" name="Google Shape;175;p29"/>
          <p:cNvPicPr preferRelativeResize="0"/>
          <p:nvPr/>
        </p:nvPicPr>
        <p:blipFill>
          <a:blip r:embed="rId3">
            <a:alphaModFix/>
          </a:blip>
          <a:stretch>
            <a:fillRect/>
          </a:stretch>
        </p:blipFill>
        <p:spPr>
          <a:xfrm>
            <a:off x="368803" y="1944950"/>
            <a:ext cx="6655650" cy="240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 Important Predictive Words</a:t>
            </a:r>
            <a:endParaRPr/>
          </a:p>
        </p:txBody>
      </p:sp>
      <p:sp>
        <p:nvSpPr>
          <p:cNvPr id="181" name="Google Shape;181;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0"/>
          <p:cNvPicPr preferRelativeResize="0"/>
          <p:nvPr/>
        </p:nvPicPr>
        <p:blipFill>
          <a:blip r:embed="rId3">
            <a:alphaModFix/>
          </a:blip>
          <a:stretch>
            <a:fillRect/>
          </a:stretch>
        </p:blipFill>
        <p:spPr>
          <a:xfrm>
            <a:off x="377700" y="1147225"/>
            <a:ext cx="6346975" cy="370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Extract Important Predictive Words Cont.</a:t>
            </a:r>
            <a:endParaRPr/>
          </a:p>
        </p:txBody>
      </p:sp>
      <p:sp>
        <p:nvSpPr>
          <p:cNvPr id="188" name="Google Shape;188;p31"/>
          <p:cNvSpPr txBox="1"/>
          <p:nvPr>
            <p:ph idx="1" type="body"/>
          </p:nvPr>
        </p:nvSpPr>
        <p:spPr>
          <a:xfrm>
            <a:off x="311700" y="1094200"/>
            <a:ext cx="8520600" cy="62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Top 10 Most Positive and Most Negative Words</a:t>
            </a:r>
            <a:endParaRPr/>
          </a:p>
        </p:txBody>
      </p:sp>
      <p:pic>
        <p:nvPicPr>
          <p:cNvPr id="189" name="Google Shape;189;p31"/>
          <p:cNvPicPr preferRelativeResize="0"/>
          <p:nvPr/>
        </p:nvPicPr>
        <p:blipFill>
          <a:blip r:embed="rId3">
            <a:alphaModFix/>
          </a:blip>
          <a:stretch>
            <a:fillRect/>
          </a:stretch>
        </p:blipFill>
        <p:spPr>
          <a:xfrm>
            <a:off x="563200" y="1612800"/>
            <a:ext cx="3837418" cy="342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289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Description </a:t>
            </a:r>
            <a:endParaRPr/>
          </a:p>
        </p:txBody>
      </p:sp>
      <p:sp>
        <p:nvSpPr>
          <p:cNvPr id="70" name="Google Shape;70;p14"/>
          <p:cNvSpPr txBox="1"/>
          <p:nvPr>
            <p:ph idx="1" type="body"/>
          </p:nvPr>
        </p:nvSpPr>
        <p:spPr>
          <a:xfrm>
            <a:off x="311700" y="1225225"/>
            <a:ext cx="8520600" cy="373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Essentially a binary classification task with special processing </a:t>
            </a:r>
            <a:r>
              <a:rPr lang="en"/>
              <a:t>approaches on the text data.</a:t>
            </a:r>
            <a:r>
              <a:rPr lang="en"/>
              <a:t> </a:t>
            </a:r>
            <a:endParaRPr/>
          </a:p>
          <a:p>
            <a:pPr indent="-342900" lvl="0" marL="457200" rtl="0" algn="l">
              <a:spcBef>
                <a:spcPts val="1600"/>
              </a:spcBef>
              <a:spcAft>
                <a:spcPts val="0"/>
              </a:spcAft>
              <a:buSzPts val="1800"/>
              <a:buChar char="●"/>
            </a:pPr>
            <a:r>
              <a:rPr lang="en"/>
              <a:t>Goal:</a:t>
            </a:r>
            <a:endParaRPr/>
          </a:p>
          <a:p>
            <a:pPr indent="-317500" lvl="2" marL="1371600" rtl="0" algn="l">
              <a:spcBef>
                <a:spcPts val="0"/>
              </a:spcBef>
              <a:spcAft>
                <a:spcPts val="0"/>
              </a:spcAft>
              <a:buSzPts val="1400"/>
              <a:buChar char="■"/>
            </a:pPr>
            <a:r>
              <a:rPr lang="en"/>
              <a:t>determine whether the Twitter users’ attitude towards products from two particular brands,  Apple and Google, is positive or negative; </a:t>
            </a:r>
            <a:endParaRPr/>
          </a:p>
          <a:p>
            <a:pPr indent="-317500" lvl="2" marL="1371600" rtl="0" algn="l">
              <a:spcBef>
                <a:spcPts val="0"/>
              </a:spcBef>
              <a:spcAft>
                <a:spcPts val="0"/>
              </a:spcAft>
              <a:buSzPts val="1400"/>
              <a:buChar char="■"/>
            </a:pPr>
            <a:r>
              <a:rPr lang="en"/>
              <a:t>provide feedback based on the Twitter messages. </a:t>
            </a:r>
            <a:endParaRPr/>
          </a:p>
          <a:p>
            <a:pPr indent="-342900" lvl="0" marL="457200" rtl="0" algn="l">
              <a:spcBef>
                <a:spcPts val="0"/>
              </a:spcBef>
              <a:spcAft>
                <a:spcPts val="0"/>
              </a:spcAft>
              <a:buSzPts val="1800"/>
              <a:buChar char="●"/>
            </a:pPr>
            <a:r>
              <a:rPr lang="en"/>
              <a:t>Data: </a:t>
            </a:r>
            <a:endParaRPr/>
          </a:p>
          <a:p>
            <a:pPr indent="-317500" lvl="2" marL="1371600" rtl="0" algn="l">
              <a:spcBef>
                <a:spcPts val="0"/>
              </a:spcBef>
              <a:spcAft>
                <a:spcPts val="0"/>
              </a:spcAft>
              <a:buSzPts val="1400"/>
              <a:buChar char="■"/>
            </a:pPr>
            <a:r>
              <a:rPr lang="en"/>
              <a:t>retrieved from the website, </a:t>
            </a:r>
            <a:r>
              <a:rPr lang="en" u="sng">
                <a:solidFill>
                  <a:schemeClr val="hlink"/>
                </a:solidFill>
                <a:hlinkClick r:id="rId3"/>
              </a:rPr>
              <a:t>Figure Eight</a:t>
            </a:r>
            <a:r>
              <a:rPr lang="en"/>
              <a:t>.</a:t>
            </a:r>
            <a:endParaRPr/>
          </a:p>
          <a:p>
            <a:pPr indent="-317500" lvl="2" marL="1371600" rtl="0" algn="l">
              <a:spcBef>
                <a:spcPts val="0"/>
              </a:spcBef>
              <a:spcAft>
                <a:spcPts val="0"/>
              </a:spcAft>
              <a:buSzPts val="1400"/>
              <a:buChar char="■"/>
            </a:pPr>
            <a:r>
              <a:rPr lang="en"/>
              <a:t>contains three columns -- tweets, brands tweets’ emotions are directed at, and the emotions, and 9093 samples</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Try Word Stemming and Lemmatization</a:t>
            </a:r>
            <a:endParaRPr/>
          </a:p>
        </p:txBody>
      </p:sp>
      <p:pic>
        <p:nvPicPr>
          <p:cNvPr id="195" name="Google Shape;195;p32"/>
          <p:cNvPicPr preferRelativeResize="0"/>
          <p:nvPr/>
        </p:nvPicPr>
        <p:blipFill>
          <a:blip r:embed="rId3">
            <a:alphaModFix/>
          </a:blip>
          <a:stretch>
            <a:fillRect/>
          </a:stretch>
        </p:blipFill>
        <p:spPr>
          <a:xfrm>
            <a:off x="616250" y="1339400"/>
            <a:ext cx="6553200" cy="277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Try Word Stemming and Lemmatization Cont.</a:t>
            </a:r>
            <a:endParaRPr/>
          </a:p>
        </p:txBody>
      </p:sp>
      <p:pic>
        <p:nvPicPr>
          <p:cNvPr id="201" name="Google Shape;201;p33"/>
          <p:cNvPicPr preferRelativeResize="0"/>
          <p:nvPr/>
        </p:nvPicPr>
        <p:blipFill>
          <a:blip r:embed="rId3">
            <a:alphaModFix/>
          </a:blip>
          <a:stretch>
            <a:fillRect/>
          </a:stretch>
        </p:blipFill>
        <p:spPr>
          <a:xfrm>
            <a:off x="907775" y="1352625"/>
            <a:ext cx="7187899" cy="296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Try Word Stemming and Lemmatization Cont.</a:t>
            </a:r>
            <a:endParaRPr/>
          </a:p>
        </p:txBody>
      </p:sp>
      <p:pic>
        <p:nvPicPr>
          <p:cNvPr id="207" name="Google Shape;207;p34"/>
          <p:cNvPicPr preferRelativeResize="0"/>
          <p:nvPr/>
        </p:nvPicPr>
        <p:blipFill>
          <a:blip r:embed="rId3">
            <a:alphaModFix/>
          </a:blip>
          <a:stretch>
            <a:fillRect/>
          </a:stretch>
        </p:blipFill>
        <p:spPr>
          <a:xfrm>
            <a:off x="735763" y="1613050"/>
            <a:ext cx="7210425" cy="268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Try Word Stemming and Lemmatization Cont.</a:t>
            </a:r>
            <a:endParaRPr/>
          </a:p>
        </p:txBody>
      </p:sp>
      <p:sp>
        <p:nvSpPr>
          <p:cNvPr id="213" name="Google Shape;213;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 up the results:</a:t>
            </a:r>
            <a:endParaRPr/>
          </a:p>
          <a:p>
            <a:pPr indent="0" lvl="0" marL="0" rtl="0" algn="l">
              <a:spcBef>
                <a:spcPts val="1600"/>
              </a:spcBef>
              <a:spcAft>
                <a:spcPts val="1600"/>
              </a:spcAft>
              <a:buNone/>
            </a:pPr>
            <a:r>
              <a:t/>
            </a:r>
            <a:endParaRPr/>
          </a:p>
        </p:txBody>
      </p:sp>
      <p:graphicFrame>
        <p:nvGraphicFramePr>
          <p:cNvPr id="214" name="Google Shape;214;p35"/>
          <p:cNvGraphicFramePr/>
          <p:nvPr/>
        </p:nvGraphicFramePr>
        <p:xfrm>
          <a:off x="952500" y="2483990"/>
          <a:ext cx="3000000" cy="3000000"/>
        </p:xfrm>
        <a:graphic>
          <a:graphicData uri="http://schemas.openxmlformats.org/drawingml/2006/table">
            <a:tbl>
              <a:tblPr>
                <a:noFill/>
                <a:tableStyleId>{F371D7CB-8D92-4C79-BB93-A6D4527E33A0}</a:tableStyleId>
              </a:tblPr>
              <a:tblGrid>
                <a:gridCol w="2413000"/>
                <a:gridCol w="2413000"/>
                <a:gridCol w="2413000"/>
              </a:tblGrid>
              <a:tr h="414425">
                <a:tc>
                  <a:txBody>
                    <a:bodyPr>
                      <a:noAutofit/>
                    </a:bodyPr>
                    <a:lstStyle/>
                    <a:p>
                      <a:pPr indent="0" lvl="0" marL="0" rtl="0" algn="l">
                        <a:spcBef>
                          <a:spcPts val="0"/>
                        </a:spcBef>
                        <a:spcAft>
                          <a:spcPts val="0"/>
                        </a:spcAft>
                        <a:buNone/>
                      </a:pPr>
                      <a:r>
                        <a:t/>
                      </a:r>
                      <a:endParaRPr/>
                    </a:p>
                  </a:txBody>
                  <a:tcPr marT="91425" marB="91425" marR="91425" marL="91425"/>
                </a:tc>
                <a:tc gridSpan="2">
                  <a:txBody>
                    <a:bodyPr>
                      <a:noAutofit/>
                    </a:bodyPr>
                    <a:lstStyle/>
                    <a:p>
                      <a:pPr indent="0" lvl="0" marL="0" rtl="0" algn="ctr">
                        <a:spcBef>
                          <a:spcPts val="0"/>
                        </a:spcBef>
                        <a:spcAft>
                          <a:spcPts val="0"/>
                        </a:spcAft>
                        <a:buNone/>
                      </a:pPr>
                      <a:r>
                        <a:rPr lang="en"/>
                        <a:t>Accuracy </a:t>
                      </a:r>
                      <a:r>
                        <a:rPr lang="en"/>
                        <a:t>Score</a:t>
                      </a:r>
                      <a:r>
                        <a:rPr lang="en"/>
                        <a:t> on </a:t>
                      </a:r>
                      <a:endParaRPr/>
                    </a:p>
                  </a:txBody>
                  <a:tcPr marT="91425" marB="91425" marR="91425" marL="91425"/>
                </a:tc>
                <a:tc hMerge="1"/>
              </a:tr>
              <a:tr h="4144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Training Data</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Test Data</a:t>
                      </a:r>
                      <a:endParaRPr/>
                    </a:p>
                  </a:txBody>
                  <a:tcPr marT="91425" marB="91425" marR="91425" marL="91425">
                    <a:lnB cap="flat" cmpd="sng" w="9525">
                      <a:solidFill>
                        <a:srgbClr val="9E9E9E"/>
                      </a:solidFill>
                      <a:prstDash val="solid"/>
                      <a:round/>
                      <a:headEnd len="sm" w="sm" type="none"/>
                      <a:tailEnd len="sm" w="sm" type="none"/>
                    </a:lnB>
                  </a:tcPr>
                </a:tc>
              </a:tr>
              <a:tr h="414425">
                <a:tc>
                  <a:txBody>
                    <a:bodyPr>
                      <a:noAutofit/>
                    </a:bodyPr>
                    <a:lstStyle/>
                    <a:p>
                      <a:pPr indent="0" lvl="0" marL="0" rtl="0" algn="l">
                        <a:spcBef>
                          <a:spcPts val="0"/>
                        </a:spcBef>
                        <a:spcAft>
                          <a:spcPts val="0"/>
                        </a:spcAft>
                        <a:buNone/>
                      </a:pPr>
                      <a:r>
                        <a:rPr lang="en"/>
                        <a:t>Word Stems</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0.956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0.870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425">
                <a:tc>
                  <a:txBody>
                    <a:bodyPr>
                      <a:noAutofit/>
                    </a:bodyPr>
                    <a:lstStyle/>
                    <a:p>
                      <a:pPr indent="0" lvl="0" marL="0" rtl="0" algn="l">
                        <a:spcBef>
                          <a:spcPts val="0"/>
                        </a:spcBef>
                        <a:spcAft>
                          <a:spcPts val="0"/>
                        </a:spcAft>
                        <a:buNone/>
                      </a:pPr>
                      <a:r>
                        <a:rPr lang="en"/>
                        <a:t>Verb Lemmas</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0.960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0.842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425">
                <a:tc>
                  <a:txBody>
                    <a:bodyPr>
                      <a:noAutofit/>
                    </a:bodyPr>
                    <a:lstStyle/>
                    <a:p>
                      <a:pPr indent="0" lvl="0" marL="0" rtl="0" algn="l">
                        <a:spcBef>
                          <a:spcPts val="0"/>
                        </a:spcBef>
                        <a:spcAft>
                          <a:spcPts val="0"/>
                        </a:spcAft>
                        <a:buNone/>
                      </a:pPr>
                      <a:r>
                        <a:rPr lang="en"/>
                        <a:t>Noun Lemmas</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chemeClr val="dk1"/>
                          </a:solidFill>
                        </a:rPr>
                        <a:t>0.966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chemeClr val="dk1"/>
                          </a:solidFill>
                        </a:rPr>
                        <a:t>0.870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a:t>
            </a:r>
            <a:r>
              <a:rPr lang="en"/>
              <a:t> Four Models</a:t>
            </a:r>
            <a:endParaRPr/>
          </a:p>
        </p:txBody>
      </p:sp>
      <p:graphicFrame>
        <p:nvGraphicFramePr>
          <p:cNvPr id="220" name="Google Shape;220;p36"/>
          <p:cNvGraphicFramePr/>
          <p:nvPr/>
        </p:nvGraphicFramePr>
        <p:xfrm>
          <a:off x="541700" y="1649115"/>
          <a:ext cx="3000000" cy="3000000"/>
        </p:xfrm>
        <a:graphic>
          <a:graphicData uri="http://schemas.openxmlformats.org/drawingml/2006/table">
            <a:tbl>
              <a:tblPr>
                <a:noFill/>
                <a:tableStyleId>{F371D7CB-8D92-4C79-BB93-A6D4527E33A0}</a:tableStyleId>
              </a:tblPr>
              <a:tblGrid>
                <a:gridCol w="1809750"/>
                <a:gridCol w="1809750"/>
                <a:gridCol w="1809750"/>
                <a:gridCol w="1809750"/>
              </a:tblGrid>
              <a:tr h="414425">
                <a:tc>
                  <a:txBody>
                    <a:bodyPr>
                      <a:noAutofit/>
                    </a:bodyPr>
                    <a:lstStyle/>
                    <a:p>
                      <a:pPr indent="0" lvl="0" marL="0" rtl="0" algn="l">
                        <a:spcBef>
                          <a:spcPts val="0"/>
                        </a:spcBef>
                        <a:spcAft>
                          <a:spcPts val="0"/>
                        </a:spcAft>
                        <a:buNone/>
                      </a:pPr>
                      <a:r>
                        <a:t/>
                      </a:r>
                      <a:endParaRPr/>
                    </a:p>
                  </a:txBody>
                  <a:tcPr marT="91425" marB="91425" marR="91425" marL="91425"/>
                </a:tc>
                <a:tc gridSpan="3">
                  <a:txBody>
                    <a:bodyPr>
                      <a:noAutofit/>
                    </a:bodyPr>
                    <a:lstStyle/>
                    <a:p>
                      <a:pPr indent="0" lvl="0" marL="0" rtl="0" algn="ctr">
                        <a:spcBef>
                          <a:spcPts val="0"/>
                        </a:spcBef>
                        <a:spcAft>
                          <a:spcPts val="0"/>
                        </a:spcAft>
                        <a:buNone/>
                      </a:pPr>
                      <a:r>
                        <a:rPr lang="en"/>
                        <a:t>Accuracy Score on </a:t>
                      </a:r>
                      <a:endParaRPr/>
                    </a:p>
                  </a:txBody>
                  <a:tcPr marT="91425" marB="91425" marR="91425" marL="91425"/>
                </a:tc>
                <a:tc hMerge="1"/>
                <a:tc hMerge="1"/>
              </a:tr>
              <a:tr h="4144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Training Data</a:t>
                      </a:r>
                      <a:endParaRPr/>
                    </a:p>
                  </a:txBody>
                  <a:tcPr marT="91425" marB="91425" marR="91425" marL="91425"/>
                </a:tc>
                <a:tc>
                  <a:txBody>
                    <a:bodyPr>
                      <a:noAutofit/>
                    </a:bodyPr>
                    <a:lstStyle/>
                    <a:p>
                      <a:pPr indent="0" lvl="0" marL="0" rtl="0" algn="l">
                        <a:spcBef>
                          <a:spcPts val="0"/>
                        </a:spcBef>
                        <a:spcAft>
                          <a:spcPts val="0"/>
                        </a:spcAft>
                        <a:buNone/>
                      </a:pPr>
                      <a:r>
                        <a:rPr lang="en"/>
                        <a:t>Test Data</a:t>
                      </a:r>
                      <a:endParaRPr/>
                    </a:p>
                  </a:txBody>
                  <a:tcPr marT="91425" marB="91425" marR="91425" marL="91425"/>
                </a:tc>
                <a:tc>
                  <a:txBody>
                    <a:bodyPr>
                      <a:noAutofit/>
                    </a:bodyPr>
                    <a:lstStyle/>
                    <a:p>
                      <a:pPr indent="0" lvl="0" marL="0" rtl="0" algn="l">
                        <a:spcBef>
                          <a:spcPts val="0"/>
                        </a:spcBef>
                        <a:spcAft>
                          <a:spcPts val="0"/>
                        </a:spcAft>
                        <a:buNone/>
                      </a:pPr>
                      <a:r>
                        <a:rPr lang="en"/>
                        <a:t>Google Data</a:t>
                      </a:r>
                      <a:endParaRPr/>
                    </a:p>
                  </a:txBody>
                  <a:tcPr marT="91425" marB="91425" marR="91425" marL="91425"/>
                </a:tc>
              </a:tr>
              <a:tr h="414425">
                <a:tc>
                  <a:txBody>
                    <a:bodyPr>
                      <a:noAutofit/>
                    </a:bodyPr>
                    <a:lstStyle/>
                    <a:p>
                      <a:pPr indent="0" lvl="0" marL="0" rtl="0" algn="l">
                        <a:spcBef>
                          <a:spcPts val="0"/>
                        </a:spcBef>
                        <a:spcAft>
                          <a:spcPts val="0"/>
                        </a:spcAft>
                        <a:buNone/>
                      </a:pPr>
                      <a:r>
                        <a:rPr lang="en"/>
                        <a:t>Words</a:t>
                      </a:r>
                      <a:endParaRPr/>
                    </a:p>
                  </a:txBody>
                  <a:tcPr marT="91425" marB="91425" marR="91425" marL="91425"/>
                </a:tc>
                <a:tc>
                  <a:txBody>
                    <a:bodyPr>
                      <a:noAutofit/>
                    </a:bodyPr>
                    <a:lstStyle/>
                    <a:p>
                      <a:pPr indent="0" lvl="0" marL="0" rtl="0" algn="l">
                        <a:spcBef>
                          <a:spcPts val="0"/>
                        </a:spcBef>
                        <a:spcAft>
                          <a:spcPts val="0"/>
                        </a:spcAft>
                        <a:buNone/>
                      </a:pPr>
                      <a:r>
                        <a:rPr lang="en"/>
                        <a:t>0.969</a:t>
                      </a:r>
                      <a:endParaRPr/>
                    </a:p>
                  </a:txBody>
                  <a:tcPr marT="91425" marB="91425" marR="91425" marL="91425"/>
                </a:tc>
                <a:tc>
                  <a:txBody>
                    <a:bodyPr>
                      <a:noAutofit/>
                    </a:bodyPr>
                    <a:lstStyle/>
                    <a:p>
                      <a:pPr indent="0" lvl="0" marL="0" rtl="0" algn="l">
                        <a:spcBef>
                          <a:spcPts val="0"/>
                        </a:spcBef>
                        <a:spcAft>
                          <a:spcPts val="0"/>
                        </a:spcAft>
                        <a:buNone/>
                      </a:pPr>
                      <a:r>
                        <a:rPr lang="en"/>
                        <a:t>0.825</a:t>
                      </a:r>
                      <a:endParaRPr/>
                    </a:p>
                  </a:txBody>
                  <a:tcPr marT="91425" marB="91425" marR="91425" marL="91425"/>
                </a:tc>
                <a:tc>
                  <a:txBody>
                    <a:bodyPr>
                      <a:noAutofit/>
                    </a:bodyPr>
                    <a:lstStyle/>
                    <a:p>
                      <a:pPr indent="0" lvl="0" marL="0" rtl="0" algn="l">
                        <a:spcBef>
                          <a:spcPts val="0"/>
                        </a:spcBef>
                        <a:spcAft>
                          <a:spcPts val="0"/>
                        </a:spcAft>
                        <a:buNone/>
                      </a:pPr>
                      <a:r>
                        <a:rPr lang="en"/>
                        <a:t>0.754</a:t>
                      </a:r>
                      <a:endParaRPr/>
                    </a:p>
                  </a:txBody>
                  <a:tcPr marT="91425" marB="91425" marR="91425" marL="91425"/>
                </a:tc>
              </a:tr>
              <a:tr h="414425">
                <a:tc>
                  <a:txBody>
                    <a:bodyPr>
                      <a:noAutofit/>
                    </a:bodyPr>
                    <a:lstStyle/>
                    <a:p>
                      <a:pPr indent="0" lvl="0" marL="0" rtl="0" algn="l">
                        <a:spcBef>
                          <a:spcPts val="0"/>
                        </a:spcBef>
                        <a:spcAft>
                          <a:spcPts val="0"/>
                        </a:spcAft>
                        <a:buNone/>
                      </a:pPr>
                      <a:r>
                        <a:rPr lang="en"/>
                        <a:t>Word Stems</a:t>
                      </a:r>
                      <a:endParaRPr/>
                    </a:p>
                  </a:txBody>
                  <a:tcPr marT="91425" marB="91425" marR="91425" marL="91425"/>
                </a:tc>
                <a:tc>
                  <a:txBody>
                    <a:bodyPr>
                      <a:noAutofit/>
                    </a:bodyPr>
                    <a:lstStyle/>
                    <a:p>
                      <a:pPr indent="0" lvl="0" marL="0" rtl="0" algn="l">
                        <a:spcBef>
                          <a:spcPts val="0"/>
                        </a:spcBef>
                        <a:spcAft>
                          <a:spcPts val="0"/>
                        </a:spcAft>
                        <a:buNone/>
                      </a:pPr>
                      <a:r>
                        <a:rPr lang="en"/>
                        <a:t>0.956</a:t>
                      </a:r>
                      <a:endParaRPr/>
                    </a:p>
                  </a:txBody>
                  <a:tcPr marT="91425" marB="91425" marR="91425" marL="91425"/>
                </a:tc>
                <a:tc>
                  <a:txBody>
                    <a:bodyPr>
                      <a:noAutofit/>
                    </a:bodyPr>
                    <a:lstStyle/>
                    <a:p>
                      <a:pPr indent="0" lvl="0" marL="0" rtl="0" algn="l">
                        <a:spcBef>
                          <a:spcPts val="0"/>
                        </a:spcBef>
                        <a:spcAft>
                          <a:spcPts val="0"/>
                        </a:spcAft>
                        <a:buNone/>
                      </a:pPr>
                      <a:r>
                        <a:rPr lang="en"/>
                        <a:t>0.870</a:t>
                      </a:r>
                      <a:endParaRPr/>
                    </a:p>
                  </a:txBody>
                  <a:tcPr marT="91425" marB="91425" marR="91425" marL="91425"/>
                </a:tc>
                <a:tc>
                  <a:txBody>
                    <a:bodyPr>
                      <a:noAutofit/>
                    </a:bodyPr>
                    <a:lstStyle/>
                    <a:p>
                      <a:pPr indent="0" lvl="0" marL="0" rtl="0" algn="l">
                        <a:spcBef>
                          <a:spcPts val="0"/>
                        </a:spcBef>
                        <a:spcAft>
                          <a:spcPts val="0"/>
                        </a:spcAft>
                        <a:buNone/>
                      </a:pPr>
                      <a:r>
                        <a:rPr lang="en"/>
                        <a:t>0.761</a:t>
                      </a:r>
                      <a:endParaRPr/>
                    </a:p>
                  </a:txBody>
                  <a:tcPr marT="91425" marB="91425" marR="91425" marL="91425"/>
                </a:tc>
              </a:tr>
              <a:tr h="414425">
                <a:tc>
                  <a:txBody>
                    <a:bodyPr>
                      <a:noAutofit/>
                    </a:bodyPr>
                    <a:lstStyle/>
                    <a:p>
                      <a:pPr indent="0" lvl="0" marL="0" rtl="0" algn="l">
                        <a:spcBef>
                          <a:spcPts val="0"/>
                        </a:spcBef>
                        <a:spcAft>
                          <a:spcPts val="0"/>
                        </a:spcAft>
                        <a:buNone/>
                      </a:pPr>
                      <a:r>
                        <a:rPr lang="en"/>
                        <a:t>Verb Lemmas</a:t>
                      </a:r>
                      <a:endParaRPr/>
                    </a:p>
                  </a:txBody>
                  <a:tcPr marT="91425" marB="91425" marR="91425" marL="91425"/>
                </a:tc>
                <a:tc>
                  <a:txBody>
                    <a:bodyPr>
                      <a:noAutofit/>
                    </a:bodyPr>
                    <a:lstStyle/>
                    <a:p>
                      <a:pPr indent="0" lvl="0" marL="0" rtl="0" algn="l">
                        <a:spcBef>
                          <a:spcPts val="0"/>
                        </a:spcBef>
                        <a:spcAft>
                          <a:spcPts val="0"/>
                        </a:spcAft>
                        <a:buNone/>
                      </a:pPr>
                      <a:r>
                        <a:rPr lang="en"/>
                        <a:t>0.960</a:t>
                      </a:r>
                      <a:endParaRPr/>
                    </a:p>
                  </a:txBody>
                  <a:tcPr marT="91425" marB="91425" marR="91425" marL="91425"/>
                </a:tc>
                <a:tc>
                  <a:txBody>
                    <a:bodyPr>
                      <a:noAutofit/>
                    </a:bodyPr>
                    <a:lstStyle/>
                    <a:p>
                      <a:pPr indent="0" lvl="0" marL="0" rtl="0" algn="l">
                        <a:spcBef>
                          <a:spcPts val="0"/>
                        </a:spcBef>
                        <a:spcAft>
                          <a:spcPts val="0"/>
                        </a:spcAft>
                        <a:buNone/>
                      </a:pPr>
                      <a:r>
                        <a:rPr lang="en"/>
                        <a:t>0.842</a:t>
                      </a:r>
                      <a:endParaRPr/>
                    </a:p>
                  </a:txBody>
                  <a:tcPr marT="91425" marB="91425" marR="91425" marL="91425"/>
                </a:tc>
                <a:tc>
                  <a:txBody>
                    <a:bodyPr>
                      <a:noAutofit/>
                    </a:bodyPr>
                    <a:lstStyle/>
                    <a:p>
                      <a:pPr indent="0" lvl="0" marL="0" rtl="0" algn="l">
                        <a:spcBef>
                          <a:spcPts val="0"/>
                        </a:spcBef>
                        <a:spcAft>
                          <a:spcPts val="0"/>
                        </a:spcAft>
                        <a:buNone/>
                      </a:pPr>
                      <a:r>
                        <a:rPr lang="en"/>
                        <a:t>0.745</a:t>
                      </a:r>
                      <a:endParaRPr/>
                    </a:p>
                  </a:txBody>
                  <a:tcPr marT="91425" marB="91425" marR="91425" marL="91425"/>
                </a:tc>
              </a:tr>
              <a:tr h="414425">
                <a:tc>
                  <a:txBody>
                    <a:bodyPr>
                      <a:noAutofit/>
                    </a:bodyPr>
                    <a:lstStyle/>
                    <a:p>
                      <a:pPr indent="0" lvl="0" marL="0" rtl="0" algn="l">
                        <a:spcBef>
                          <a:spcPts val="0"/>
                        </a:spcBef>
                        <a:spcAft>
                          <a:spcPts val="0"/>
                        </a:spcAft>
                        <a:buNone/>
                      </a:pPr>
                      <a:r>
                        <a:rPr lang="en"/>
                        <a:t>Noun Lemmas</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rPr>
                        <a:t>0.966</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rPr>
                        <a:t>0.870</a:t>
                      </a:r>
                      <a:endParaRPr/>
                    </a:p>
                  </a:txBody>
                  <a:tcPr marT="91425" marB="91425" marR="91425" marL="91425"/>
                </a:tc>
                <a:tc>
                  <a:txBody>
                    <a:bodyPr>
                      <a:noAutofit/>
                    </a:bodyPr>
                    <a:lstStyle/>
                    <a:p>
                      <a:pPr indent="0" lvl="0" marL="0" rtl="0" algn="l">
                        <a:spcBef>
                          <a:spcPts val="0"/>
                        </a:spcBef>
                        <a:spcAft>
                          <a:spcPts val="0"/>
                        </a:spcAft>
                        <a:buNone/>
                      </a:pPr>
                      <a:r>
                        <a:rPr lang="en"/>
                        <a:t>0.735</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Features from Model Trained by Word Stems</a:t>
            </a:r>
            <a:endParaRPr/>
          </a:p>
        </p:txBody>
      </p:sp>
      <p:sp>
        <p:nvSpPr>
          <p:cNvPr id="226" name="Google Shape;226;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7"/>
          <p:cNvPicPr preferRelativeResize="0"/>
          <p:nvPr/>
        </p:nvPicPr>
        <p:blipFill>
          <a:blip r:embed="rId3">
            <a:alphaModFix/>
          </a:blip>
          <a:stretch>
            <a:fillRect/>
          </a:stretch>
        </p:blipFill>
        <p:spPr>
          <a:xfrm>
            <a:off x="311700" y="1225213"/>
            <a:ext cx="4591050" cy="3705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196650"/>
            <a:ext cx="8520600" cy="1028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Conclusion and Thoughts</a:t>
            </a:r>
            <a:endParaRPr/>
          </a:p>
        </p:txBody>
      </p:sp>
      <p:sp>
        <p:nvSpPr>
          <p:cNvPr id="233" name="Google Shape;233;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classification model built with word stems data is good at </a:t>
            </a:r>
            <a:r>
              <a:rPr lang="en"/>
              <a:t>classifying</a:t>
            </a:r>
            <a:r>
              <a:rPr lang="en"/>
              <a:t> the sentmenti of Twitter messages towards brands and it can be considered as a generalized model.</a:t>
            </a:r>
            <a:endParaRPr/>
          </a:p>
          <a:p>
            <a:pPr indent="0" lvl="0" marL="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The model might not be a good fit to provide brands with readable feedback from Twitter users.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Description Cont.</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Important Techniques</a:t>
            </a:r>
            <a:endParaRPr/>
          </a:p>
          <a:p>
            <a:pPr indent="-317500" lvl="2" marL="1371600" rtl="0" algn="l">
              <a:spcBef>
                <a:spcPts val="0"/>
              </a:spcBef>
              <a:spcAft>
                <a:spcPts val="0"/>
              </a:spcAft>
              <a:buSzPts val="1400"/>
              <a:buChar char="■"/>
            </a:pPr>
            <a:r>
              <a:rPr lang="en" sz="1400"/>
              <a:t>For data processing:</a:t>
            </a:r>
            <a:endParaRPr sz="1400"/>
          </a:p>
          <a:p>
            <a:pPr indent="-317500" lvl="3" marL="1828800" rtl="0" algn="l">
              <a:spcBef>
                <a:spcPts val="0"/>
              </a:spcBef>
              <a:spcAft>
                <a:spcPts val="0"/>
              </a:spcAft>
              <a:buSzPts val="1400"/>
              <a:buChar char="●"/>
            </a:pPr>
            <a:r>
              <a:rPr lang="en"/>
              <a:t>LancasterStemmer </a:t>
            </a:r>
            <a:endParaRPr/>
          </a:p>
          <a:p>
            <a:pPr indent="-317500" lvl="3" marL="1828800" rtl="0" algn="l">
              <a:spcBef>
                <a:spcPts val="0"/>
              </a:spcBef>
              <a:spcAft>
                <a:spcPts val="0"/>
              </a:spcAft>
              <a:buSzPts val="1400"/>
              <a:buChar char="●"/>
            </a:pPr>
            <a:r>
              <a:rPr lang="en"/>
              <a:t>WordNetLemmatizer</a:t>
            </a:r>
            <a:endParaRPr/>
          </a:p>
          <a:p>
            <a:pPr indent="-317500" lvl="3" marL="1828800" rtl="0" algn="l">
              <a:spcBef>
                <a:spcPts val="0"/>
              </a:spcBef>
              <a:spcAft>
                <a:spcPts val="0"/>
              </a:spcAft>
              <a:buSzPts val="1400"/>
              <a:buChar char="●"/>
            </a:pPr>
            <a:r>
              <a:rPr lang="en"/>
              <a:t>CountVectorizer</a:t>
            </a:r>
            <a:endParaRPr/>
          </a:p>
          <a:p>
            <a:pPr indent="-317500" lvl="3" marL="1828800" rtl="0" algn="l">
              <a:spcBef>
                <a:spcPts val="0"/>
              </a:spcBef>
              <a:spcAft>
                <a:spcPts val="0"/>
              </a:spcAft>
              <a:buSzPts val="1400"/>
              <a:buChar char="●"/>
            </a:pPr>
            <a:r>
              <a:rPr lang="en"/>
              <a:t>TfidfVectorizer</a:t>
            </a:r>
            <a:endParaRPr/>
          </a:p>
          <a:p>
            <a:pPr indent="-317500" lvl="2" marL="1371600" rtl="0" algn="l">
              <a:spcBef>
                <a:spcPts val="0"/>
              </a:spcBef>
              <a:spcAft>
                <a:spcPts val="0"/>
              </a:spcAft>
              <a:buSzPts val="1400"/>
              <a:buChar char="■"/>
            </a:pPr>
            <a:r>
              <a:rPr lang="en"/>
              <a:t>For classification:</a:t>
            </a:r>
            <a:endParaRPr/>
          </a:p>
          <a:p>
            <a:pPr indent="-317500" lvl="3" marL="1828800" rtl="0" algn="l">
              <a:spcBef>
                <a:spcPts val="0"/>
              </a:spcBef>
              <a:spcAft>
                <a:spcPts val="0"/>
              </a:spcAft>
              <a:buSzPts val="1400"/>
              <a:buChar char="●"/>
            </a:pPr>
            <a:r>
              <a:rPr lang="en"/>
              <a:t>MultinomialNB</a:t>
            </a:r>
            <a:endParaRPr/>
          </a:p>
          <a:p>
            <a:pPr indent="-317500" lvl="3" marL="1828800" rtl="0" algn="l">
              <a:spcBef>
                <a:spcPts val="0"/>
              </a:spcBef>
              <a:spcAft>
                <a:spcPts val="0"/>
              </a:spcAft>
              <a:buSzPts val="1400"/>
              <a:buChar char="●"/>
            </a:pPr>
            <a:r>
              <a:rPr lang="en"/>
              <a:t>Support Vector Machine (SVM)</a:t>
            </a:r>
            <a:endParaRPr/>
          </a:p>
          <a:p>
            <a:pPr indent="-317500" lvl="2" marL="1371600" rtl="0" algn="l">
              <a:spcBef>
                <a:spcPts val="0"/>
              </a:spcBef>
              <a:spcAft>
                <a:spcPts val="0"/>
              </a:spcAft>
              <a:buSzPts val="1400"/>
              <a:buChar char="■"/>
            </a:pPr>
            <a:r>
              <a:rPr lang="en"/>
              <a:t>Hyper-parameter tuning in a pipeline</a:t>
            </a:r>
            <a:endParaRPr/>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133500" y="1484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82" name="Google Shape;82;p16"/>
          <p:cNvSpPr txBox="1"/>
          <p:nvPr>
            <p:ph idx="1" type="body"/>
          </p:nvPr>
        </p:nvSpPr>
        <p:spPr>
          <a:xfrm>
            <a:off x="4785600" y="3474475"/>
            <a:ext cx="4358400" cy="17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Many different values in the ‘brand’ column. </a:t>
            </a:r>
            <a:endParaRPr sz="1400"/>
          </a:p>
          <a:p>
            <a:pPr indent="0" lvl="0" marL="0" rtl="0" algn="l">
              <a:spcBef>
                <a:spcPts val="1600"/>
              </a:spcBef>
              <a:spcAft>
                <a:spcPts val="0"/>
              </a:spcAft>
              <a:buNone/>
            </a:pPr>
            <a:r>
              <a:rPr lang="en" sz="1400"/>
              <a:t>Need to see how many unique brands in this data set and what they are.</a:t>
            </a:r>
            <a:endParaRPr sz="1400"/>
          </a:p>
          <a:p>
            <a:pPr indent="0" lvl="0" marL="0" rtl="0" algn="l">
              <a:spcBef>
                <a:spcPts val="1600"/>
              </a:spcBef>
              <a:spcAft>
                <a:spcPts val="1600"/>
              </a:spcAft>
              <a:buNone/>
            </a:pPr>
            <a:r>
              <a:t/>
            </a:r>
            <a:endParaRPr sz="1400"/>
          </a:p>
        </p:txBody>
      </p:sp>
      <p:pic>
        <p:nvPicPr>
          <p:cNvPr id="83" name="Google Shape;83;p16"/>
          <p:cNvPicPr preferRelativeResize="0"/>
          <p:nvPr/>
        </p:nvPicPr>
        <p:blipFill>
          <a:blip r:embed="rId3">
            <a:alphaModFix/>
          </a:blip>
          <a:stretch>
            <a:fillRect/>
          </a:stretch>
        </p:blipFill>
        <p:spPr>
          <a:xfrm>
            <a:off x="303000" y="3010650"/>
            <a:ext cx="4269000" cy="2034050"/>
          </a:xfrm>
          <a:prstGeom prst="rect">
            <a:avLst/>
          </a:prstGeom>
          <a:noFill/>
          <a:ln>
            <a:noFill/>
          </a:ln>
        </p:spPr>
      </p:pic>
      <p:pic>
        <p:nvPicPr>
          <p:cNvPr id="84" name="Google Shape;84;p16"/>
          <p:cNvPicPr preferRelativeResize="0"/>
          <p:nvPr/>
        </p:nvPicPr>
        <p:blipFill>
          <a:blip r:embed="rId4">
            <a:alphaModFix/>
          </a:blip>
          <a:stretch>
            <a:fillRect/>
          </a:stretch>
        </p:blipFill>
        <p:spPr>
          <a:xfrm>
            <a:off x="133500" y="1036213"/>
            <a:ext cx="6235100" cy="222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3831775"/>
            <a:ext cx="8832300" cy="10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two brands -- Google and Apple.</a:t>
            </a:r>
            <a:endParaRPr/>
          </a:p>
          <a:p>
            <a:pPr indent="0" lvl="0" marL="0" rtl="0" algn="l">
              <a:spcBef>
                <a:spcPts val="1600"/>
              </a:spcBef>
              <a:spcAft>
                <a:spcPts val="1600"/>
              </a:spcAft>
              <a:buNone/>
            </a:pPr>
            <a:r>
              <a:rPr lang="en"/>
              <a:t>Data set split into two parts based on brands.</a:t>
            </a:r>
            <a:endParaRPr/>
          </a:p>
        </p:txBody>
      </p:sp>
      <p:sp>
        <p:nvSpPr>
          <p:cNvPr id="90" name="Google Shape;90;p17"/>
          <p:cNvSpPr txBox="1"/>
          <p:nvPr>
            <p:ph type="title"/>
          </p:nvPr>
        </p:nvSpPr>
        <p:spPr>
          <a:xfrm>
            <a:off x="227050" y="2190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Processing Cont.</a:t>
            </a:r>
            <a:endParaRPr/>
          </a:p>
        </p:txBody>
      </p:sp>
      <p:pic>
        <p:nvPicPr>
          <p:cNvPr id="91" name="Google Shape;91;p17"/>
          <p:cNvPicPr preferRelativeResize="0"/>
          <p:nvPr/>
        </p:nvPicPr>
        <p:blipFill>
          <a:blip r:embed="rId3">
            <a:alphaModFix/>
          </a:blip>
          <a:stretch>
            <a:fillRect/>
          </a:stretch>
        </p:blipFill>
        <p:spPr>
          <a:xfrm>
            <a:off x="311700" y="1050325"/>
            <a:ext cx="3503150" cy="2283600"/>
          </a:xfrm>
          <a:prstGeom prst="rect">
            <a:avLst/>
          </a:prstGeom>
          <a:noFill/>
          <a:ln>
            <a:noFill/>
          </a:ln>
        </p:spPr>
      </p:pic>
      <p:pic>
        <p:nvPicPr>
          <p:cNvPr id="92" name="Google Shape;92;p17"/>
          <p:cNvPicPr preferRelativeResize="0"/>
          <p:nvPr/>
        </p:nvPicPr>
        <p:blipFill>
          <a:blip r:embed="rId4">
            <a:alphaModFix/>
          </a:blip>
          <a:stretch>
            <a:fillRect/>
          </a:stretch>
        </p:blipFill>
        <p:spPr>
          <a:xfrm>
            <a:off x="4664275" y="948425"/>
            <a:ext cx="3019425" cy="28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98" name="Google Shape;98;p18"/>
          <p:cNvSpPr txBox="1"/>
          <p:nvPr>
            <p:ph idx="1" type="body"/>
          </p:nvPr>
        </p:nvSpPr>
        <p:spPr>
          <a:xfrm>
            <a:off x="311700" y="3518525"/>
            <a:ext cx="85206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Only Negative and Positive Emotions Needed.</a:t>
            </a:r>
            <a:endParaRPr/>
          </a:p>
        </p:txBody>
      </p:sp>
      <p:pic>
        <p:nvPicPr>
          <p:cNvPr id="99" name="Google Shape;99;p18"/>
          <p:cNvPicPr preferRelativeResize="0"/>
          <p:nvPr/>
        </p:nvPicPr>
        <p:blipFill>
          <a:blip r:embed="rId3">
            <a:alphaModFix/>
          </a:blip>
          <a:stretch>
            <a:fillRect/>
          </a:stretch>
        </p:blipFill>
        <p:spPr>
          <a:xfrm>
            <a:off x="311700" y="1147225"/>
            <a:ext cx="4269000" cy="1835050"/>
          </a:xfrm>
          <a:prstGeom prst="rect">
            <a:avLst/>
          </a:prstGeom>
          <a:noFill/>
          <a:ln>
            <a:noFill/>
          </a:ln>
        </p:spPr>
      </p:pic>
      <p:pic>
        <p:nvPicPr>
          <p:cNvPr id="100" name="Google Shape;100;p18"/>
          <p:cNvPicPr preferRelativeResize="0"/>
          <p:nvPr/>
        </p:nvPicPr>
        <p:blipFill>
          <a:blip r:embed="rId4">
            <a:alphaModFix/>
          </a:blip>
          <a:stretch>
            <a:fillRect/>
          </a:stretch>
        </p:blipFill>
        <p:spPr>
          <a:xfrm>
            <a:off x="4974850" y="1405875"/>
            <a:ext cx="3203725" cy="131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106" name="Google Shape;106;p19"/>
          <p:cNvSpPr txBox="1"/>
          <p:nvPr>
            <p:ph idx="1" type="body"/>
          </p:nvPr>
        </p:nvSpPr>
        <p:spPr>
          <a:xfrm>
            <a:off x="0" y="1271175"/>
            <a:ext cx="3902400" cy="3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a:p>
            <a:pPr indent="-342900" lvl="0" marL="914400" rtl="0" algn="l">
              <a:spcBef>
                <a:spcPts val="1600"/>
              </a:spcBef>
              <a:spcAft>
                <a:spcPts val="0"/>
              </a:spcAft>
              <a:buSzPts val="1800"/>
              <a:buChar char="●"/>
            </a:pPr>
            <a:r>
              <a:rPr lang="en"/>
              <a:t>Remove URLs, Twitter Usernames (@...)</a:t>
            </a:r>
            <a:endParaRPr/>
          </a:p>
          <a:p>
            <a:pPr indent="-342900" lvl="0" marL="914400" rtl="0" algn="l">
              <a:spcBef>
                <a:spcPts val="0"/>
              </a:spcBef>
              <a:spcAft>
                <a:spcPts val="0"/>
              </a:spcAft>
              <a:buSzPts val="1800"/>
              <a:buChar char="●"/>
            </a:pPr>
            <a:r>
              <a:rPr lang="en"/>
              <a:t>Expand Words Contractions</a:t>
            </a:r>
            <a:endParaRPr/>
          </a:p>
          <a:p>
            <a:pPr indent="-342900" lvl="0" marL="914400" rtl="0" algn="l">
              <a:spcBef>
                <a:spcPts val="0"/>
              </a:spcBef>
              <a:spcAft>
                <a:spcPts val="0"/>
              </a:spcAft>
              <a:buSzPts val="1800"/>
              <a:buChar char="●"/>
            </a:pPr>
            <a:r>
              <a:rPr lang="en"/>
              <a:t>Remove any Punctuations, Numbers, and Special Characters</a:t>
            </a:r>
            <a:endParaRPr/>
          </a:p>
          <a:p>
            <a:pPr indent="0" lvl="0" marL="914400" rtl="0" algn="l">
              <a:spcBef>
                <a:spcPts val="1600"/>
              </a:spcBef>
              <a:spcAft>
                <a:spcPts val="1600"/>
              </a:spcAft>
              <a:buNone/>
            </a:pPr>
            <a:r>
              <a:t/>
            </a:r>
            <a:endParaRPr/>
          </a:p>
        </p:txBody>
      </p:sp>
      <p:pic>
        <p:nvPicPr>
          <p:cNvPr id="107" name="Google Shape;107;p19"/>
          <p:cNvPicPr preferRelativeResize="0"/>
          <p:nvPr/>
        </p:nvPicPr>
        <p:blipFill>
          <a:blip r:embed="rId3">
            <a:alphaModFix/>
          </a:blip>
          <a:stretch>
            <a:fillRect/>
          </a:stretch>
        </p:blipFill>
        <p:spPr>
          <a:xfrm>
            <a:off x="3716475" y="1841575"/>
            <a:ext cx="5517075" cy="282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113" name="Google Shape;113;p20"/>
          <p:cNvSpPr txBox="1"/>
          <p:nvPr>
            <p:ph idx="1" type="body"/>
          </p:nvPr>
        </p:nvSpPr>
        <p:spPr>
          <a:xfrm>
            <a:off x="311700" y="1225225"/>
            <a:ext cx="8832300" cy="3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a:p>
            <a:pPr indent="0" lvl="0" marL="0" rtl="0" algn="l">
              <a:spcBef>
                <a:spcPts val="1600"/>
              </a:spcBef>
              <a:spcAft>
                <a:spcPts val="0"/>
              </a:spcAft>
              <a:buClr>
                <a:schemeClr val="dk1"/>
              </a:buClr>
              <a:buSzPts val="1100"/>
              <a:buFont typeface="Arial"/>
              <a:buNone/>
            </a:pPr>
            <a:r>
              <a:rPr lang="en"/>
              <a:t>   On X:</a:t>
            </a:r>
            <a:endParaRPr/>
          </a:p>
          <a:p>
            <a:pPr indent="-342900" lvl="0" marL="914400" rtl="0" algn="l">
              <a:spcBef>
                <a:spcPts val="1600"/>
              </a:spcBef>
              <a:spcAft>
                <a:spcPts val="0"/>
              </a:spcAft>
              <a:buSzPts val="1800"/>
              <a:buChar char="●"/>
            </a:pPr>
            <a:r>
              <a:rPr lang="en"/>
              <a:t>Words Stemming</a:t>
            </a:r>
            <a:endParaRPr/>
          </a:p>
          <a:p>
            <a:pPr indent="-342900" lvl="0" marL="914400" rtl="0" algn="l">
              <a:spcBef>
                <a:spcPts val="0"/>
              </a:spcBef>
              <a:spcAft>
                <a:spcPts val="0"/>
              </a:spcAft>
              <a:buSzPts val="1800"/>
              <a:buChar char="●"/>
            </a:pPr>
            <a:r>
              <a:rPr lang="en"/>
              <a:t>Lemmatization</a:t>
            </a:r>
            <a:endParaRPr/>
          </a:p>
          <a:p>
            <a:pPr indent="-342900" lvl="0" marL="914400" rtl="0" algn="l">
              <a:spcBef>
                <a:spcPts val="0"/>
              </a:spcBef>
              <a:spcAft>
                <a:spcPts val="0"/>
              </a:spcAft>
              <a:buSzPts val="1800"/>
              <a:buChar char="●"/>
            </a:pPr>
            <a:r>
              <a:rPr lang="en"/>
              <a:t>CountVectorizer (Bag of Words)</a:t>
            </a:r>
            <a:endParaRPr/>
          </a:p>
          <a:p>
            <a:pPr indent="-342900" lvl="0" marL="914400" rtl="0" algn="l">
              <a:spcBef>
                <a:spcPts val="0"/>
              </a:spcBef>
              <a:spcAft>
                <a:spcPts val="0"/>
              </a:spcAft>
              <a:buSzPts val="1800"/>
              <a:buChar char="●"/>
            </a:pPr>
            <a:r>
              <a:rPr lang="en"/>
              <a:t>TfidfVectorizer (Term Frequency - Inverse Document Frequency, TF-IDF)</a:t>
            </a:r>
            <a:endParaRPr/>
          </a:p>
          <a:p>
            <a:pPr indent="0" lvl="0" marL="0" rtl="0" algn="l">
              <a:spcBef>
                <a:spcPts val="1600"/>
              </a:spcBef>
              <a:spcAft>
                <a:spcPts val="0"/>
              </a:spcAft>
              <a:buNone/>
            </a:pPr>
            <a:r>
              <a:rPr lang="en"/>
              <a:t>   On y:</a:t>
            </a:r>
            <a:endParaRPr/>
          </a:p>
          <a:p>
            <a:pPr indent="-342900" lvl="0" marL="914400" rtl="0" algn="l">
              <a:spcBef>
                <a:spcPts val="1600"/>
              </a:spcBef>
              <a:spcAft>
                <a:spcPts val="0"/>
              </a:spcAft>
              <a:buSzPts val="1800"/>
              <a:buChar char="●"/>
            </a:pPr>
            <a:r>
              <a:rPr lang="en"/>
              <a:t>Positive Emotion → 1</a:t>
            </a:r>
            <a:endParaRPr/>
          </a:p>
          <a:p>
            <a:pPr indent="-342900" lvl="0" marL="914400" rtl="0" algn="l">
              <a:spcBef>
                <a:spcPts val="0"/>
              </a:spcBef>
              <a:spcAft>
                <a:spcPts val="0"/>
              </a:spcAft>
              <a:buSzPts val="1800"/>
              <a:buChar char="●"/>
            </a:pPr>
            <a:r>
              <a:rPr lang="en"/>
              <a:t>Negative Emotion →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Processing Cont.</a:t>
            </a:r>
            <a:endParaRPr/>
          </a:p>
        </p:txBody>
      </p:sp>
      <p:sp>
        <p:nvSpPr>
          <p:cNvPr id="119" name="Google Shape;119;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 Stemming &amp; Lemmatization</a:t>
            </a:r>
            <a:endParaRPr/>
          </a:p>
          <a:p>
            <a:pPr indent="-342900" lvl="0" marL="914400" rtl="0" algn="l">
              <a:spcBef>
                <a:spcPts val="1600"/>
              </a:spcBef>
              <a:spcAft>
                <a:spcPts val="0"/>
              </a:spcAft>
              <a:buSzPts val="1800"/>
              <a:buChar char="●"/>
            </a:pPr>
            <a:r>
              <a:rPr lang="en"/>
              <a:t>B</a:t>
            </a:r>
            <a:r>
              <a:rPr lang="en"/>
              <a:t>oth aim to get the root of words, but different in </a:t>
            </a:r>
            <a:r>
              <a:rPr lang="en" u="sng">
                <a:solidFill>
                  <a:schemeClr val="hlink"/>
                </a:solidFill>
                <a:hlinkClick action="ppaction://hlinkshowjump?jump=nextslide"/>
              </a:rPr>
              <a:t>approaches</a:t>
            </a:r>
            <a:endParaRPr/>
          </a:p>
          <a:p>
            <a:pPr indent="-342900" lvl="0" marL="914400" rtl="0" algn="l">
              <a:spcBef>
                <a:spcPts val="0"/>
              </a:spcBef>
              <a:spcAft>
                <a:spcPts val="0"/>
              </a:spcAft>
              <a:buSzPts val="1800"/>
              <a:buChar char="●"/>
            </a:pPr>
            <a:r>
              <a:rPr lang="en"/>
              <a:t>Stemming chops off the end of words iteratively, thus tends to overstem and returns non-linguistic words</a:t>
            </a:r>
            <a:endParaRPr/>
          </a:p>
          <a:p>
            <a:pPr indent="-342900" lvl="0" marL="914400" rtl="0" algn="l">
              <a:spcBef>
                <a:spcPts val="0"/>
              </a:spcBef>
              <a:spcAft>
                <a:spcPts val="0"/>
              </a:spcAft>
              <a:buSzPts val="1800"/>
              <a:buChar char="●"/>
            </a:pPr>
            <a:r>
              <a:rPr lang="en"/>
              <a:t>Lemmatization follows the morphological analysis of words</a:t>
            </a:r>
            <a:endParaRPr/>
          </a:p>
          <a:p>
            <a:pPr indent="-342900" lvl="0" marL="914400" rtl="0" algn="l">
              <a:spcBef>
                <a:spcPts val="0"/>
              </a:spcBef>
              <a:spcAft>
                <a:spcPts val="0"/>
              </a:spcAft>
              <a:buSzPts val="1800"/>
              <a:buChar char="●"/>
            </a:pPr>
            <a:r>
              <a:rPr lang="en"/>
              <a:t>Compare models trained by original words pulled out from tweets directly, word stems, and lemmas. </a:t>
            </a:r>
            <a:endParaRPr/>
          </a:p>
          <a:p>
            <a:pPr indent="-342900" lvl="0" marL="914400" rtl="0" algn="l">
              <a:spcBef>
                <a:spcPts val="0"/>
              </a:spcBef>
              <a:spcAft>
                <a:spcPts val="0"/>
              </a:spcAft>
              <a:buSzPts val="1800"/>
              <a:buChar char="●"/>
            </a:pPr>
            <a:r>
              <a:rPr lang="en"/>
              <a:t>Implementations of these two </a:t>
            </a:r>
            <a:r>
              <a:rPr lang="en"/>
              <a:t>technique</a:t>
            </a:r>
            <a:r>
              <a:rPr lang="en"/>
              <a:t> I used in python is the LancasterStemmer and the WordNetLemmatizer from the NLTK library.</a:t>
            </a:r>
            <a:endParaRPr/>
          </a:p>
          <a:p>
            <a:pPr indent="0" lvl="0" marL="9144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