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g"/>
  <Override PartName="/ppt/media/image4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556500" cy="10693400"/>
  <p:notesSz cx="7556500" cy="10693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818" y="-37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736"/>
            <a:ext cx="680085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ltlgus313@naver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JPG"/><Relationship Id="rId4" Type="http://schemas.openxmlformats.org/officeDocument/2006/relationships/hyperlink" Target="https://github.com/sihyeonleee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nyon-nickel-820.notion.site/javascript-word2vector-skip-gram-701bd2dcaa2443f094da59d598b321e1?pvs=74" TargetMode="External"/><Relationship Id="rId7" Type="http://schemas.openxmlformats.org/officeDocument/2006/relationships/hyperlink" Target="https://github.com/sihyeonleee/AlgorithmPractice" TargetMode="External"/><Relationship Id="rId2" Type="http://schemas.openxmlformats.org/officeDocument/2006/relationships/hyperlink" Target="https://canyon-nickel-820.notion.site/webRTC-coturn-4a89d7b420634d6aa46ea4d96160fc9f?pvs=74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notion.so/8788e6ad16ce4a6c88971c906840c254?showMoveTo=true&amp;amp;saveParent=true" TargetMode="External"/><Relationship Id="rId5" Type="http://schemas.openxmlformats.org/officeDocument/2006/relationships/hyperlink" Target="https://canyon-nickel-820.notion.site/Elasticsearch-plugin-86de562db42d4468b8cadfb8ac37dc44?pvs=74" TargetMode="External"/><Relationship Id="rId4" Type="http://schemas.openxmlformats.org/officeDocument/2006/relationships/hyperlink" Target="https://canyon-nickel-820.notion.site/javascript-word2vector-CBOW-9a038ab814684e7ba1419cdaff2fb56b?pvs=74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blog.naver.com/dltlgus313" TargetMode="External"/><Relationship Id="rId7" Type="http://schemas.openxmlformats.org/officeDocument/2006/relationships/image" Target="../media/image3.jpg"/><Relationship Id="rId2" Type="http://schemas.openxmlformats.org/officeDocument/2006/relationships/hyperlink" Target="mailto:dltlgus313@naver.com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dltlgus312/TaskDoc-ANDROID" TargetMode="External"/><Relationship Id="rId5" Type="http://schemas.openxmlformats.org/officeDocument/2006/relationships/hyperlink" Target="https://github.com/dltlgus312/TaskDoc-WEB-SERVER" TargetMode="External"/><Relationship Id="rId4" Type="http://schemas.openxmlformats.org/officeDocument/2006/relationships/hyperlink" Target="https://github.com/dltlgus312/Ganttchart-Androi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6037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5452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4855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4258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3674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3077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2493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1896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61299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10714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60118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09521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58924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08339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57742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07145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56561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5964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55380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04783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54186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03601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53004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02407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51823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01226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50642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00045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49448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98863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48266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97682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7085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96488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45904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5307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44710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94126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43529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92932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42335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91750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41153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90556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39972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89375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38791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88194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37597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87012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36415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85831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35234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84637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34053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83456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32859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82275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31677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381093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30496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79899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29302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78718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28121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677524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26940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776342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825746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875161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24564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73980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23383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72786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122202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171605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21020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270424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19826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369242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418645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468048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517464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66867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16270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665685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715089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64491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813907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863310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912713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962129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011532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060935" y="1613115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66037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15452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64855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614258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663674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713077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762493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811896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861299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910714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960118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009521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058924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108339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157742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07145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256561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305964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355380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404783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454186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503601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553004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602407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651823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701226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750642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800045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849448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898863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48266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997682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047085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096488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145904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195307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244710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294126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343529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392932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442335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491750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541153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590556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639972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689375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738791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788194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837597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887012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936415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985831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035234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084637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134053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183456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232859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282275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331677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381093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430496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479899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529302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578718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628121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677524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726940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776342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825746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875161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924564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973980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23383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072786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122202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171605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21020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70424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319826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369242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18645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468048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517464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566867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616270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665685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715089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764491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813907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863310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912713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962129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011532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060935" y="327593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1392250" y="9378701"/>
            <a:ext cx="4772025" cy="0"/>
          </a:xfrm>
          <a:custGeom>
            <a:avLst/>
            <a:gdLst/>
            <a:ahLst/>
            <a:cxnLst/>
            <a:rect l="l" t="t" r="r" b="b"/>
            <a:pathLst>
              <a:path w="4772025">
                <a:moveTo>
                  <a:pt x="0" y="0"/>
                </a:moveTo>
                <a:lnTo>
                  <a:pt x="4771999" y="0"/>
                </a:lnTo>
              </a:path>
            </a:pathLst>
          </a:custGeom>
          <a:ln w="4914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1" name="object 191"/>
          <p:cNvSpPr txBox="1"/>
          <p:nvPr/>
        </p:nvSpPr>
        <p:spPr>
          <a:xfrm>
            <a:off x="3450691" y="1364283"/>
            <a:ext cx="652780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dirty="0">
                <a:solidFill>
                  <a:srgbClr val="323232"/>
                </a:solidFill>
                <a:latin typeface="Arial"/>
                <a:cs typeface="Arial"/>
              </a:rPr>
              <a:t>About</a:t>
            </a:r>
            <a:r>
              <a:rPr sz="1150" spc="-8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23232"/>
                </a:solidFill>
                <a:latin typeface="Arial"/>
                <a:cs typeface="Arial"/>
              </a:rPr>
              <a:t>Me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3551547" y="3027107"/>
            <a:ext cx="454025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30" dirty="0">
                <a:solidFill>
                  <a:srgbClr val="323232"/>
                </a:solidFill>
                <a:latin typeface="Arial"/>
                <a:cs typeface="Arial"/>
              </a:rPr>
              <a:t>Career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1453342" y="537790"/>
            <a:ext cx="1872614" cy="42418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550" spc="100" dirty="0">
                <a:solidFill>
                  <a:srgbClr val="323232"/>
                </a:solidFill>
                <a:latin typeface="한컴 고딕"/>
                <a:cs typeface="한컴 고딕"/>
              </a:rPr>
              <a:t>이시현</a:t>
            </a:r>
            <a:r>
              <a:rPr sz="1550" spc="-4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1550" spc="-65" dirty="0">
                <a:solidFill>
                  <a:srgbClr val="323232"/>
                </a:solidFill>
                <a:latin typeface="Trebuchet MS"/>
                <a:cs typeface="Trebuchet MS"/>
              </a:rPr>
              <a:t>-</a:t>
            </a:r>
            <a:r>
              <a:rPr sz="1550" spc="-100" dirty="0">
                <a:solidFill>
                  <a:srgbClr val="323232"/>
                </a:solidFill>
                <a:latin typeface="Trebuchet MS"/>
                <a:cs typeface="Trebuchet MS"/>
              </a:rPr>
              <a:t> </a:t>
            </a:r>
            <a:r>
              <a:rPr sz="1550" spc="60" dirty="0">
                <a:solidFill>
                  <a:srgbClr val="323232"/>
                </a:solidFill>
                <a:latin typeface="Trebuchet MS"/>
                <a:cs typeface="Trebuchet MS"/>
              </a:rPr>
              <a:t>si</a:t>
            </a:r>
            <a:r>
              <a:rPr sz="1550" spc="-105" dirty="0">
                <a:solidFill>
                  <a:srgbClr val="323232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323232"/>
                </a:solidFill>
                <a:latin typeface="Trebuchet MS"/>
                <a:cs typeface="Trebuchet MS"/>
              </a:rPr>
              <a:t>hyeon</a:t>
            </a:r>
            <a:r>
              <a:rPr sz="1550" spc="-105" dirty="0">
                <a:solidFill>
                  <a:srgbClr val="323232"/>
                </a:solidFill>
                <a:latin typeface="Trebuchet MS"/>
                <a:cs typeface="Trebuchet MS"/>
              </a:rPr>
              <a:t> </a:t>
            </a:r>
            <a:r>
              <a:rPr sz="1550" dirty="0">
                <a:solidFill>
                  <a:srgbClr val="323232"/>
                </a:solidFill>
                <a:latin typeface="Trebuchet MS"/>
                <a:cs typeface="Trebuchet MS"/>
              </a:rPr>
              <a:t>Lee</a:t>
            </a:r>
            <a:endParaRPr sz="15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750" spc="-20" dirty="0">
                <a:solidFill>
                  <a:srgbClr val="323232"/>
                </a:solidFill>
                <a:latin typeface="Arial"/>
                <a:cs typeface="Arial"/>
              </a:rPr>
              <a:t>1993. </a:t>
            </a:r>
            <a:r>
              <a:rPr sz="750" spc="-5" dirty="0">
                <a:solidFill>
                  <a:srgbClr val="323232"/>
                </a:solidFill>
                <a:latin typeface="Arial"/>
                <a:cs typeface="Arial"/>
              </a:rPr>
              <a:t>05. </a:t>
            </a:r>
            <a:r>
              <a:rPr sz="750" spc="10" dirty="0">
                <a:solidFill>
                  <a:srgbClr val="323232"/>
                </a:solidFill>
                <a:latin typeface="Arial"/>
                <a:cs typeface="Arial"/>
              </a:rPr>
              <a:t>08</a:t>
            </a:r>
            <a:r>
              <a:rPr sz="750" spc="-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750" spc="-15" dirty="0">
                <a:solidFill>
                  <a:srgbClr val="323232"/>
                </a:solidFill>
                <a:latin typeface="Arial"/>
                <a:cs typeface="Arial"/>
              </a:rPr>
              <a:t>Developer</a:t>
            </a:r>
            <a:endParaRPr sz="750">
              <a:latin typeface="Arial"/>
              <a:cs typeface="Arial"/>
            </a:endParaRPr>
          </a:p>
        </p:txBody>
      </p:sp>
      <p:sp>
        <p:nvSpPr>
          <p:cNvPr id="197" name="object 197"/>
          <p:cNvSpPr txBox="1"/>
          <p:nvPr/>
        </p:nvSpPr>
        <p:spPr>
          <a:xfrm>
            <a:off x="2646337" y="1788346"/>
            <a:ext cx="3454400" cy="8394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just">
              <a:lnSpc>
                <a:spcPct val="129099"/>
              </a:lnSpc>
              <a:spcBef>
                <a:spcPts val="95"/>
              </a:spcBef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책임감과 효율성을 중시하고 일상에서도 이를 실천하려고 </a:t>
            </a:r>
            <a:r>
              <a:rPr sz="600" spc="40" dirty="0">
                <a:solidFill>
                  <a:srgbClr val="323232"/>
                </a:solidFill>
                <a:latin typeface="한컴 고딕"/>
                <a:cs typeface="한컴 고딕"/>
              </a:rPr>
              <a:t>노력합니다</a:t>
            </a:r>
            <a:r>
              <a:rPr sz="600" spc="40" dirty="0">
                <a:solidFill>
                  <a:srgbClr val="323232"/>
                </a:solidFill>
                <a:latin typeface="Arial"/>
                <a:cs typeface="Arial"/>
              </a:rPr>
              <a:t>.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사적인 모임에서 사람들과  어울리는</a:t>
            </a:r>
            <a:r>
              <a:rPr sz="600" spc="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것을</a:t>
            </a:r>
            <a:r>
              <a:rPr sz="600" spc="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35" dirty="0">
                <a:solidFill>
                  <a:srgbClr val="323232"/>
                </a:solidFill>
                <a:latin typeface="한컴 고딕"/>
                <a:cs typeface="한컴 고딕"/>
              </a:rPr>
              <a:t>좋아하지만</a:t>
            </a:r>
            <a:r>
              <a:rPr sz="600" spc="3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동시에</a:t>
            </a:r>
            <a:r>
              <a:rPr sz="600" spc="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혼자만의</a:t>
            </a:r>
            <a:r>
              <a:rPr sz="600" spc="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시간도</a:t>
            </a:r>
            <a:r>
              <a:rPr sz="600" spc="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소중히</a:t>
            </a:r>
            <a:r>
              <a:rPr sz="600" spc="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40" dirty="0">
                <a:solidFill>
                  <a:srgbClr val="323232"/>
                </a:solidFill>
                <a:latin typeface="한컴 고딕"/>
                <a:cs typeface="한컴 고딕"/>
              </a:rPr>
              <a:t>여깁니다</a:t>
            </a:r>
            <a:r>
              <a:rPr sz="600" spc="4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다양한</a:t>
            </a:r>
            <a:r>
              <a:rPr sz="600" spc="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사람들과의</a:t>
            </a:r>
            <a:r>
              <a:rPr sz="600" spc="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교류를</a:t>
            </a:r>
            <a:r>
              <a:rPr sz="600" spc="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통  해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얻는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에너지와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혼자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있는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시간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동안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의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깊은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사고가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제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삶을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균형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있게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0" dirty="0">
                <a:solidFill>
                  <a:srgbClr val="323232"/>
                </a:solidFill>
                <a:latin typeface="한컴 고딕"/>
                <a:cs typeface="한컴 고딕"/>
              </a:rPr>
              <a:t>만들어줍니다</a:t>
            </a:r>
            <a:r>
              <a:rPr sz="600" spc="5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이러한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성향  은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업무와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개인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생활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모두에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긍정적인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영향을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40" dirty="0">
                <a:solidFill>
                  <a:srgbClr val="323232"/>
                </a:solidFill>
                <a:latin typeface="한컴 고딕"/>
                <a:cs typeface="한컴 고딕"/>
              </a:rPr>
              <a:t>미칩니다</a:t>
            </a:r>
            <a:r>
              <a:rPr sz="600" spc="4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endParaRPr sz="600" dirty="0">
              <a:latin typeface="Arial"/>
              <a:cs typeface="Arial"/>
            </a:endParaRPr>
          </a:p>
          <a:p>
            <a:pPr marL="46990" marR="472440">
              <a:lnSpc>
                <a:spcPct val="138300"/>
              </a:lnSpc>
              <a:spcBef>
                <a:spcPts val="370"/>
              </a:spcBef>
            </a:pPr>
            <a:r>
              <a:rPr sz="700" spc="-30" dirty="0">
                <a:solidFill>
                  <a:srgbClr val="FFFFFF"/>
                </a:solidFill>
                <a:latin typeface="Arial"/>
                <a:cs typeface="Arial"/>
              </a:rPr>
              <a:t>JAVA </a:t>
            </a:r>
            <a:r>
              <a:rPr sz="700" spc="-10" dirty="0">
                <a:solidFill>
                  <a:srgbClr val="FFFFFF"/>
                </a:solidFill>
                <a:latin typeface="Arial"/>
                <a:cs typeface="Arial"/>
              </a:rPr>
              <a:t>Spring</a:t>
            </a:r>
            <a:r>
              <a:rPr sz="700" spc="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15" dirty="0">
                <a:solidFill>
                  <a:srgbClr val="FFFFFF"/>
                </a:solidFill>
                <a:latin typeface="Arial"/>
                <a:cs typeface="Arial"/>
              </a:rPr>
              <a:t>JSP </a:t>
            </a:r>
            <a:r>
              <a:rPr sz="700" spc="-5" dirty="0">
                <a:solidFill>
                  <a:srgbClr val="FFFFFF"/>
                </a:solidFill>
                <a:latin typeface="Arial"/>
                <a:cs typeface="Arial"/>
              </a:rPr>
              <a:t>Node.js </a:t>
            </a:r>
            <a:r>
              <a:rPr sz="700" spc="-15" dirty="0">
                <a:solidFill>
                  <a:srgbClr val="FFFFFF"/>
                </a:solidFill>
                <a:latin typeface="Arial"/>
                <a:cs typeface="Arial"/>
              </a:rPr>
              <a:t>Express React </a:t>
            </a:r>
            <a:r>
              <a:rPr sz="700" dirty="0">
                <a:solidFill>
                  <a:srgbClr val="FFFFFF"/>
                </a:solidFill>
                <a:latin typeface="Arial"/>
                <a:cs typeface="Arial"/>
              </a:rPr>
              <a:t>Javascript </a:t>
            </a:r>
            <a:r>
              <a:rPr sz="700" spc="-40" dirty="0">
                <a:solidFill>
                  <a:srgbClr val="FFFFFF"/>
                </a:solidFill>
                <a:latin typeface="Arial"/>
                <a:cs typeface="Arial"/>
              </a:rPr>
              <a:t>RDBMS </a:t>
            </a:r>
            <a:r>
              <a:rPr sz="700" spc="0" dirty="0">
                <a:solidFill>
                  <a:srgbClr val="FFFFFF"/>
                </a:solidFill>
                <a:latin typeface="Arial"/>
                <a:cs typeface="Arial"/>
              </a:rPr>
              <a:t>Nifi  </a:t>
            </a:r>
            <a:r>
              <a:rPr sz="700" spc="-10" dirty="0">
                <a:solidFill>
                  <a:srgbClr val="FFFFFF"/>
                </a:solidFill>
                <a:latin typeface="Arial"/>
                <a:cs typeface="Arial"/>
              </a:rPr>
              <a:t>Elasticsearch </a:t>
            </a:r>
            <a:r>
              <a:rPr sz="700" spc="-20" dirty="0">
                <a:solidFill>
                  <a:srgbClr val="FFFFFF"/>
                </a:solidFill>
                <a:latin typeface="Arial"/>
                <a:cs typeface="Arial"/>
              </a:rPr>
              <a:t>Git</a:t>
            </a:r>
            <a:r>
              <a:rPr sz="7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00" spc="-35" dirty="0">
                <a:solidFill>
                  <a:srgbClr val="FFFFFF"/>
                </a:solidFill>
                <a:latin typeface="Arial"/>
                <a:cs typeface="Arial"/>
              </a:rPr>
              <a:t>SVN</a:t>
            </a:r>
            <a:endParaRPr sz="700" dirty="0">
              <a:latin typeface="Arial"/>
              <a:cs typeface="Arial"/>
            </a:endParaRPr>
          </a:p>
        </p:txBody>
      </p:sp>
      <p:sp>
        <p:nvSpPr>
          <p:cNvPr id="198" name="object 198"/>
          <p:cNvSpPr/>
          <p:nvPr/>
        </p:nvSpPr>
        <p:spPr>
          <a:xfrm>
            <a:off x="1864525" y="6414642"/>
            <a:ext cx="245986" cy="10331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9" name="object 199"/>
          <p:cNvSpPr txBox="1"/>
          <p:nvPr/>
        </p:nvSpPr>
        <p:spPr>
          <a:xfrm>
            <a:off x="1453337" y="6066173"/>
            <a:ext cx="832485" cy="4508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950" spc="10" dirty="0">
                <a:solidFill>
                  <a:srgbClr val="323232"/>
                </a:solidFill>
                <a:latin typeface="Trebuchet MS"/>
                <a:cs typeface="Trebuchet MS"/>
              </a:rPr>
              <a:t>I-Bricks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지능정보개발본부</a:t>
            </a:r>
            <a:r>
              <a:rPr sz="600" spc="-6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대리</a:t>
            </a:r>
            <a:endParaRPr sz="6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2023.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06 </a:t>
            </a:r>
            <a:r>
              <a:rPr sz="600" spc="65" dirty="0">
                <a:solidFill>
                  <a:srgbClr val="323232"/>
                </a:solidFill>
                <a:latin typeface="Arial"/>
                <a:cs typeface="Arial"/>
              </a:rPr>
              <a:t>~</a:t>
            </a:r>
            <a:r>
              <a:rPr sz="600" spc="9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550" spc="25" dirty="0">
                <a:solidFill>
                  <a:srgbClr val="FFFFFF"/>
                </a:solidFill>
                <a:latin typeface="한컴 고딕"/>
                <a:cs typeface="한컴 고딕"/>
              </a:rPr>
              <a:t>재직중</a:t>
            </a:r>
            <a:endParaRPr sz="550">
              <a:latin typeface="한컴 고딕"/>
              <a:cs typeface="한컴 고딕"/>
            </a:endParaRPr>
          </a:p>
        </p:txBody>
      </p:sp>
      <p:sp>
        <p:nvSpPr>
          <p:cNvPr id="200" name="object 200"/>
          <p:cNvSpPr txBox="1"/>
          <p:nvPr/>
        </p:nvSpPr>
        <p:spPr>
          <a:xfrm>
            <a:off x="4010291" y="3472674"/>
            <a:ext cx="728980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i="1" spc="-20" dirty="0">
                <a:solidFill>
                  <a:srgbClr val="323232"/>
                </a:solidFill>
                <a:latin typeface="Arial"/>
                <a:cs typeface="Arial"/>
              </a:rPr>
              <a:t>Elasticsearch </a:t>
            </a:r>
            <a:r>
              <a:rPr sz="550" spc="25" dirty="0">
                <a:solidFill>
                  <a:srgbClr val="323232"/>
                </a:solidFill>
                <a:latin typeface="한컴 고딕"/>
                <a:cs typeface="한컴 고딕"/>
              </a:rPr>
              <a:t>검색</a:t>
            </a:r>
            <a:r>
              <a:rPr sz="550" spc="-3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550" spc="25" dirty="0">
                <a:solidFill>
                  <a:srgbClr val="323232"/>
                </a:solidFill>
                <a:latin typeface="한컴 고딕"/>
                <a:cs typeface="한컴 고딕"/>
              </a:rPr>
              <a:t>개발</a:t>
            </a:r>
            <a:endParaRPr sz="550">
              <a:latin typeface="한컴 고딕"/>
              <a:cs typeface="한컴 고딕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2774657" y="3871213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3919" y="0"/>
                </a:moveTo>
                <a:lnTo>
                  <a:pt x="10655" y="0"/>
                </a:lnTo>
                <a:lnTo>
                  <a:pt x="9093" y="317"/>
                </a:lnTo>
                <a:lnTo>
                  <a:pt x="0" y="10668"/>
                </a:lnTo>
                <a:lnTo>
                  <a:pt x="0" y="13931"/>
                </a:lnTo>
                <a:lnTo>
                  <a:pt x="10655" y="24599"/>
                </a:lnTo>
                <a:lnTo>
                  <a:pt x="13919" y="24599"/>
                </a:lnTo>
                <a:lnTo>
                  <a:pt x="24587" y="13931"/>
                </a:lnTo>
                <a:lnTo>
                  <a:pt x="24587" y="10668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774657" y="4028642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3919" y="0"/>
                </a:moveTo>
                <a:lnTo>
                  <a:pt x="10655" y="0"/>
                </a:lnTo>
                <a:lnTo>
                  <a:pt x="9093" y="304"/>
                </a:lnTo>
                <a:lnTo>
                  <a:pt x="0" y="10668"/>
                </a:lnTo>
                <a:lnTo>
                  <a:pt x="0" y="13919"/>
                </a:lnTo>
                <a:lnTo>
                  <a:pt x="10655" y="24599"/>
                </a:lnTo>
                <a:lnTo>
                  <a:pt x="13919" y="24599"/>
                </a:lnTo>
                <a:lnTo>
                  <a:pt x="24587" y="13919"/>
                </a:lnTo>
                <a:lnTo>
                  <a:pt x="24587" y="10668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2774657" y="4181144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3919" y="0"/>
                </a:moveTo>
                <a:lnTo>
                  <a:pt x="10655" y="0"/>
                </a:lnTo>
                <a:lnTo>
                  <a:pt x="9093" y="317"/>
                </a:lnTo>
                <a:lnTo>
                  <a:pt x="0" y="10668"/>
                </a:lnTo>
                <a:lnTo>
                  <a:pt x="0" y="13931"/>
                </a:lnTo>
                <a:lnTo>
                  <a:pt x="10655" y="24599"/>
                </a:lnTo>
                <a:lnTo>
                  <a:pt x="13919" y="24599"/>
                </a:lnTo>
                <a:lnTo>
                  <a:pt x="24587" y="13931"/>
                </a:lnTo>
                <a:lnTo>
                  <a:pt x="24587" y="10668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2774657" y="4653432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3919" y="0"/>
                </a:moveTo>
                <a:lnTo>
                  <a:pt x="10655" y="0"/>
                </a:lnTo>
                <a:lnTo>
                  <a:pt x="9093" y="304"/>
                </a:lnTo>
                <a:lnTo>
                  <a:pt x="0" y="10668"/>
                </a:lnTo>
                <a:lnTo>
                  <a:pt x="0" y="13931"/>
                </a:lnTo>
                <a:lnTo>
                  <a:pt x="10655" y="24599"/>
                </a:lnTo>
                <a:lnTo>
                  <a:pt x="13919" y="24599"/>
                </a:lnTo>
                <a:lnTo>
                  <a:pt x="24587" y="13931"/>
                </a:lnTo>
                <a:lnTo>
                  <a:pt x="24587" y="10668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2971431" y="519950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24599" y="12293"/>
                </a:moveTo>
                <a:lnTo>
                  <a:pt x="24599" y="13931"/>
                </a:lnTo>
                <a:lnTo>
                  <a:pt x="24295" y="15494"/>
                </a:lnTo>
                <a:lnTo>
                  <a:pt x="23660" y="17005"/>
                </a:lnTo>
                <a:lnTo>
                  <a:pt x="23037" y="18516"/>
                </a:lnTo>
                <a:lnTo>
                  <a:pt x="13931" y="24599"/>
                </a:lnTo>
                <a:lnTo>
                  <a:pt x="12306" y="24599"/>
                </a:lnTo>
                <a:lnTo>
                  <a:pt x="10668" y="24599"/>
                </a:lnTo>
                <a:lnTo>
                  <a:pt x="9105" y="24282"/>
                </a:lnTo>
                <a:lnTo>
                  <a:pt x="7594" y="23660"/>
                </a:lnTo>
                <a:lnTo>
                  <a:pt x="6083" y="23037"/>
                </a:lnTo>
                <a:lnTo>
                  <a:pt x="4762" y="22148"/>
                </a:lnTo>
                <a:lnTo>
                  <a:pt x="3606" y="20993"/>
                </a:lnTo>
                <a:lnTo>
                  <a:pt x="2451" y="19837"/>
                </a:lnTo>
                <a:lnTo>
                  <a:pt x="1562" y="18516"/>
                </a:lnTo>
                <a:lnTo>
                  <a:pt x="939" y="17005"/>
                </a:lnTo>
                <a:lnTo>
                  <a:pt x="317" y="15494"/>
                </a:lnTo>
                <a:lnTo>
                  <a:pt x="0" y="13931"/>
                </a:lnTo>
                <a:lnTo>
                  <a:pt x="0" y="12293"/>
                </a:lnTo>
                <a:lnTo>
                  <a:pt x="0" y="10668"/>
                </a:lnTo>
                <a:lnTo>
                  <a:pt x="317" y="9093"/>
                </a:lnTo>
                <a:lnTo>
                  <a:pt x="939" y="7594"/>
                </a:lnTo>
                <a:lnTo>
                  <a:pt x="1562" y="6083"/>
                </a:lnTo>
                <a:lnTo>
                  <a:pt x="7594" y="939"/>
                </a:lnTo>
                <a:lnTo>
                  <a:pt x="9105" y="304"/>
                </a:lnTo>
                <a:lnTo>
                  <a:pt x="10668" y="0"/>
                </a:lnTo>
                <a:lnTo>
                  <a:pt x="12306" y="0"/>
                </a:lnTo>
                <a:lnTo>
                  <a:pt x="13931" y="0"/>
                </a:lnTo>
                <a:lnTo>
                  <a:pt x="15506" y="304"/>
                </a:lnTo>
                <a:lnTo>
                  <a:pt x="17018" y="939"/>
                </a:lnTo>
                <a:lnTo>
                  <a:pt x="18516" y="1562"/>
                </a:lnTo>
                <a:lnTo>
                  <a:pt x="23660" y="7594"/>
                </a:lnTo>
                <a:lnTo>
                  <a:pt x="24295" y="9093"/>
                </a:lnTo>
                <a:lnTo>
                  <a:pt x="24599" y="10668"/>
                </a:lnTo>
                <a:lnTo>
                  <a:pt x="24599" y="12293"/>
                </a:lnTo>
                <a:close/>
              </a:path>
            </a:pathLst>
          </a:custGeom>
          <a:ln w="4919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2971431" y="602599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24599" y="12293"/>
                </a:moveTo>
                <a:lnTo>
                  <a:pt x="24599" y="13931"/>
                </a:lnTo>
                <a:lnTo>
                  <a:pt x="24295" y="15494"/>
                </a:lnTo>
                <a:lnTo>
                  <a:pt x="23660" y="17005"/>
                </a:lnTo>
                <a:lnTo>
                  <a:pt x="23037" y="18516"/>
                </a:lnTo>
                <a:lnTo>
                  <a:pt x="13931" y="24599"/>
                </a:lnTo>
                <a:lnTo>
                  <a:pt x="12306" y="24599"/>
                </a:lnTo>
                <a:lnTo>
                  <a:pt x="10668" y="24599"/>
                </a:lnTo>
                <a:lnTo>
                  <a:pt x="3606" y="20993"/>
                </a:lnTo>
                <a:lnTo>
                  <a:pt x="2451" y="19837"/>
                </a:lnTo>
                <a:lnTo>
                  <a:pt x="1562" y="18516"/>
                </a:lnTo>
                <a:lnTo>
                  <a:pt x="939" y="17005"/>
                </a:lnTo>
                <a:lnTo>
                  <a:pt x="317" y="15494"/>
                </a:lnTo>
                <a:lnTo>
                  <a:pt x="0" y="13931"/>
                </a:lnTo>
                <a:lnTo>
                  <a:pt x="0" y="12293"/>
                </a:lnTo>
                <a:lnTo>
                  <a:pt x="0" y="10668"/>
                </a:lnTo>
                <a:lnTo>
                  <a:pt x="317" y="9093"/>
                </a:lnTo>
                <a:lnTo>
                  <a:pt x="939" y="7594"/>
                </a:lnTo>
                <a:lnTo>
                  <a:pt x="1562" y="6083"/>
                </a:lnTo>
                <a:lnTo>
                  <a:pt x="7594" y="939"/>
                </a:lnTo>
                <a:lnTo>
                  <a:pt x="9105" y="304"/>
                </a:lnTo>
                <a:lnTo>
                  <a:pt x="10668" y="0"/>
                </a:lnTo>
                <a:lnTo>
                  <a:pt x="12306" y="0"/>
                </a:lnTo>
                <a:lnTo>
                  <a:pt x="13931" y="0"/>
                </a:lnTo>
                <a:lnTo>
                  <a:pt x="15506" y="304"/>
                </a:lnTo>
                <a:lnTo>
                  <a:pt x="17018" y="939"/>
                </a:lnTo>
                <a:lnTo>
                  <a:pt x="18516" y="1562"/>
                </a:lnTo>
                <a:lnTo>
                  <a:pt x="23660" y="7594"/>
                </a:lnTo>
                <a:lnTo>
                  <a:pt x="24295" y="9093"/>
                </a:lnTo>
                <a:lnTo>
                  <a:pt x="24599" y="10668"/>
                </a:lnTo>
                <a:lnTo>
                  <a:pt x="24599" y="12293"/>
                </a:lnTo>
                <a:close/>
              </a:path>
            </a:pathLst>
          </a:custGeom>
          <a:ln w="4919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774657" y="6586829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13919" y="0"/>
                </a:moveTo>
                <a:lnTo>
                  <a:pt x="10655" y="0"/>
                </a:lnTo>
                <a:lnTo>
                  <a:pt x="9093" y="317"/>
                </a:lnTo>
                <a:lnTo>
                  <a:pt x="0" y="10668"/>
                </a:lnTo>
                <a:lnTo>
                  <a:pt x="0" y="13931"/>
                </a:lnTo>
                <a:lnTo>
                  <a:pt x="10655" y="24599"/>
                </a:lnTo>
                <a:lnTo>
                  <a:pt x="13919" y="24599"/>
                </a:lnTo>
                <a:lnTo>
                  <a:pt x="24587" y="13931"/>
                </a:lnTo>
                <a:lnTo>
                  <a:pt x="24587" y="10668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2774657" y="6739343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13919" y="0"/>
                </a:moveTo>
                <a:lnTo>
                  <a:pt x="10655" y="0"/>
                </a:lnTo>
                <a:lnTo>
                  <a:pt x="9093" y="304"/>
                </a:lnTo>
                <a:lnTo>
                  <a:pt x="0" y="10655"/>
                </a:lnTo>
                <a:lnTo>
                  <a:pt x="0" y="13931"/>
                </a:lnTo>
                <a:lnTo>
                  <a:pt x="10655" y="24587"/>
                </a:lnTo>
                <a:lnTo>
                  <a:pt x="13919" y="24587"/>
                </a:lnTo>
                <a:lnTo>
                  <a:pt x="24587" y="13931"/>
                </a:lnTo>
                <a:lnTo>
                  <a:pt x="24587" y="10655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2774657" y="6896760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13919" y="0"/>
                </a:moveTo>
                <a:lnTo>
                  <a:pt x="10655" y="0"/>
                </a:lnTo>
                <a:lnTo>
                  <a:pt x="9093" y="317"/>
                </a:lnTo>
                <a:lnTo>
                  <a:pt x="0" y="10680"/>
                </a:lnTo>
                <a:lnTo>
                  <a:pt x="0" y="13931"/>
                </a:lnTo>
                <a:lnTo>
                  <a:pt x="10655" y="24599"/>
                </a:lnTo>
                <a:lnTo>
                  <a:pt x="13919" y="24599"/>
                </a:lnTo>
                <a:lnTo>
                  <a:pt x="24587" y="13931"/>
                </a:lnTo>
                <a:lnTo>
                  <a:pt x="24587" y="10680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2774657" y="7723251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13919" y="0"/>
                </a:moveTo>
                <a:lnTo>
                  <a:pt x="10655" y="0"/>
                </a:lnTo>
                <a:lnTo>
                  <a:pt x="9093" y="317"/>
                </a:lnTo>
                <a:lnTo>
                  <a:pt x="0" y="10680"/>
                </a:lnTo>
                <a:lnTo>
                  <a:pt x="0" y="13931"/>
                </a:lnTo>
                <a:lnTo>
                  <a:pt x="10655" y="24612"/>
                </a:lnTo>
                <a:lnTo>
                  <a:pt x="13919" y="24612"/>
                </a:lnTo>
                <a:lnTo>
                  <a:pt x="24587" y="13931"/>
                </a:lnTo>
                <a:lnTo>
                  <a:pt x="24587" y="10680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9" name="object 229"/>
          <p:cNvSpPr/>
          <p:nvPr/>
        </p:nvSpPr>
        <p:spPr>
          <a:xfrm>
            <a:off x="2971431" y="838739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24599" y="12306"/>
                </a:moveTo>
                <a:lnTo>
                  <a:pt x="24599" y="13931"/>
                </a:lnTo>
                <a:lnTo>
                  <a:pt x="24295" y="15506"/>
                </a:lnTo>
                <a:lnTo>
                  <a:pt x="23660" y="17005"/>
                </a:lnTo>
                <a:lnTo>
                  <a:pt x="23037" y="18516"/>
                </a:lnTo>
                <a:lnTo>
                  <a:pt x="13931" y="24599"/>
                </a:lnTo>
                <a:lnTo>
                  <a:pt x="12306" y="24599"/>
                </a:lnTo>
                <a:lnTo>
                  <a:pt x="10668" y="24599"/>
                </a:lnTo>
                <a:lnTo>
                  <a:pt x="3606" y="21005"/>
                </a:lnTo>
                <a:lnTo>
                  <a:pt x="2451" y="19850"/>
                </a:lnTo>
                <a:lnTo>
                  <a:pt x="1562" y="18516"/>
                </a:lnTo>
                <a:lnTo>
                  <a:pt x="939" y="17005"/>
                </a:lnTo>
                <a:lnTo>
                  <a:pt x="317" y="15506"/>
                </a:lnTo>
                <a:lnTo>
                  <a:pt x="0" y="13931"/>
                </a:lnTo>
                <a:lnTo>
                  <a:pt x="0" y="12306"/>
                </a:lnTo>
                <a:lnTo>
                  <a:pt x="0" y="10680"/>
                </a:lnTo>
                <a:lnTo>
                  <a:pt x="3606" y="3606"/>
                </a:lnTo>
                <a:lnTo>
                  <a:pt x="4762" y="2451"/>
                </a:lnTo>
                <a:lnTo>
                  <a:pt x="6083" y="1562"/>
                </a:lnTo>
                <a:lnTo>
                  <a:pt x="7594" y="939"/>
                </a:lnTo>
                <a:lnTo>
                  <a:pt x="9105" y="317"/>
                </a:lnTo>
                <a:lnTo>
                  <a:pt x="10668" y="0"/>
                </a:lnTo>
                <a:lnTo>
                  <a:pt x="12306" y="0"/>
                </a:lnTo>
                <a:lnTo>
                  <a:pt x="13931" y="0"/>
                </a:lnTo>
                <a:lnTo>
                  <a:pt x="23660" y="7594"/>
                </a:lnTo>
                <a:lnTo>
                  <a:pt x="24295" y="9105"/>
                </a:lnTo>
                <a:lnTo>
                  <a:pt x="24599" y="10680"/>
                </a:lnTo>
                <a:lnTo>
                  <a:pt x="24599" y="12306"/>
                </a:lnTo>
                <a:close/>
              </a:path>
            </a:pathLst>
          </a:custGeom>
          <a:ln w="4919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2971431" y="8977756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24599" y="12293"/>
                </a:moveTo>
                <a:lnTo>
                  <a:pt x="24599" y="13931"/>
                </a:lnTo>
                <a:lnTo>
                  <a:pt x="24295" y="15494"/>
                </a:lnTo>
                <a:lnTo>
                  <a:pt x="23660" y="17005"/>
                </a:lnTo>
                <a:lnTo>
                  <a:pt x="23037" y="18516"/>
                </a:lnTo>
                <a:lnTo>
                  <a:pt x="13931" y="24599"/>
                </a:lnTo>
                <a:lnTo>
                  <a:pt x="12306" y="24599"/>
                </a:lnTo>
                <a:lnTo>
                  <a:pt x="10668" y="24599"/>
                </a:lnTo>
                <a:lnTo>
                  <a:pt x="3606" y="20993"/>
                </a:lnTo>
                <a:lnTo>
                  <a:pt x="2451" y="19837"/>
                </a:lnTo>
                <a:lnTo>
                  <a:pt x="1562" y="18516"/>
                </a:lnTo>
                <a:lnTo>
                  <a:pt x="939" y="17005"/>
                </a:lnTo>
                <a:lnTo>
                  <a:pt x="317" y="15494"/>
                </a:lnTo>
                <a:lnTo>
                  <a:pt x="0" y="13931"/>
                </a:lnTo>
                <a:lnTo>
                  <a:pt x="0" y="12293"/>
                </a:lnTo>
                <a:lnTo>
                  <a:pt x="0" y="10668"/>
                </a:lnTo>
                <a:lnTo>
                  <a:pt x="317" y="9093"/>
                </a:lnTo>
                <a:lnTo>
                  <a:pt x="939" y="7594"/>
                </a:lnTo>
                <a:lnTo>
                  <a:pt x="1562" y="6083"/>
                </a:lnTo>
                <a:lnTo>
                  <a:pt x="7594" y="939"/>
                </a:lnTo>
                <a:lnTo>
                  <a:pt x="9105" y="304"/>
                </a:lnTo>
                <a:lnTo>
                  <a:pt x="10668" y="0"/>
                </a:lnTo>
                <a:lnTo>
                  <a:pt x="12306" y="0"/>
                </a:lnTo>
                <a:lnTo>
                  <a:pt x="13931" y="0"/>
                </a:lnTo>
                <a:lnTo>
                  <a:pt x="15506" y="304"/>
                </a:lnTo>
                <a:lnTo>
                  <a:pt x="17018" y="939"/>
                </a:lnTo>
                <a:lnTo>
                  <a:pt x="18516" y="1562"/>
                </a:lnTo>
                <a:lnTo>
                  <a:pt x="23660" y="7594"/>
                </a:lnTo>
                <a:lnTo>
                  <a:pt x="24295" y="9093"/>
                </a:lnTo>
                <a:lnTo>
                  <a:pt x="24599" y="10668"/>
                </a:lnTo>
                <a:lnTo>
                  <a:pt x="24599" y="12293"/>
                </a:lnTo>
                <a:close/>
              </a:path>
            </a:pathLst>
          </a:custGeom>
          <a:ln w="4919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0" name="object 320"/>
          <p:cNvSpPr txBox="1"/>
          <p:nvPr/>
        </p:nvSpPr>
        <p:spPr>
          <a:xfrm>
            <a:off x="2646337" y="3601457"/>
            <a:ext cx="3454400" cy="568071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15570" marR="2265045" indent="-10287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116205" algn="l"/>
              </a:tabLst>
            </a:pPr>
            <a:r>
              <a:rPr sz="750" b="1" spc="25" dirty="0">
                <a:solidFill>
                  <a:srgbClr val="323232"/>
                </a:solidFill>
                <a:latin typeface="Arial"/>
                <a:cs typeface="Arial"/>
              </a:rPr>
              <a:t>LG</a:t>
            </a:r>
            <a:r>
              <a:rPr sz="750" spc="25" dirty="0">
                <a:latin typeface="한컴 고딕"/>
                <a:cs typeface="한컴 고딕"/>
              </a:rPr>
              <a:t>임원인사 </a:t>
            </a:r>
            <a:r>
              <a:rPr sz="750" spc="75" dirty="0">
                <a:latin typeface="한컴 고딕"/>
                <a:cs typeface="한컴 고딕"/>
              </a:rPr>
              <a:t>검색</a:t>
            </a:r>
            <a:r>
              <a:rPr sz="750" spc="-85" dirty="0">
                <a:latin typeface="한컴 고딕"/>
                <a:cs typeface="한컴 고딕"/>
              </a:rPr>
              <a:t> </a:t>
            </a:r>
            <a:r>
              <a:rPr sz="750" spc="75" dirty="0">
                <a:latin typeface="한컴 고딕"/>
                <a:cs typeface="한컴 고딕"/>
              </a:rPr>
              <a:t>시스템</a:t>
            </a:r>
            <a:endParaRPr sz="750" dirty="0">
              <a:latin typeface="한컴 고딕"/>
              <a:cs typeface="한컴 고딕"/>
            </a:endParaRPr>
          </a:p>
          <a:p>
            <a:pPr marL="208915" algn="just">
              <a:lnSpc>
                <a:spcPct val="100000"/>
              </a:lnSpc>
              <a:spcBef>
                <a:spcPts val="370"/>
              </a:spcBef>
            </a:pPr>
            <a:r>
              <a:rPr sz="600" spc="55" dirty="0">
                <a:latin typeface="한컴 고딕"/>
                <a:cs typeface="한컴 고딕"/>
              </a:rPr>
              <a:t>주요 </a:t>
            </a:r>
            <a:r>
              <a:rPr sz="600" spc="25" dirty="0">
                <a:latin typeface="한컴 고딕"/>
                <a:cs typeface="한컴 고딕"/>
              </a:rPr>
              <a:t>업무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r>
              <a:rPr sz="600" b="1" spc="-6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빅데이터</a:t>
            </a:r>
            <a:endParaRPr sz="600" dirty="0">
              <a:latin typeface="한컴 고딕"/>
              <a:cs typeface="한컴 고딕"/>
            </a:endParaRPr>
          </a:p>
          <a:p>
            <a:pPr marL="208915" algn="just">
              <a:lnSpc>
                <a:spcPct val="100000"/>
              </a:lnSpc>
              <a:spcBef>
                <a:spcPts val="520"/>
              </a:spcBef>
            </a:pPr>
            <a:r>
              <a:rPr sz="600" spc="55" dirty="0">
                <a:latin typeface="한컴 고딕"/>
                <a:cs typeface="한컴 고딕"/>
              </a:rPr>
              <a:t>서버 </a:t>
            </a:r>
            <a:r>
              <a:rPr sz="600" spc="25" dirty="0">
                <a:latin typeface="한컴 고딕"/>
                <a:cs typeface="한컴 고딕"/>
              </a:rPr>
              <a:t>구성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r>
              <a:rPr sz="600" b="1" spc="-114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nodejs,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elasticsearch, kibana, </a:t>
            </a:r>
            <a:r>
              <a:rPr sz="600" spc="10" dirty="0">
                <a:solidFill>
                  <a:srgbClr val="323232"/>
                </a:solidFill>
                <a:latin typeface="Arial"/>
                <a:cs typeface="Arial"/>
              </a:rPr>
              <a:t>mssql</a:t>
            </a:r>
            <a:endParaRPr sz="600" dirty="0">
              <a:latin typeface="Arial"/>
              <a:cs typeface="Arial"/>
            </a:endParaRPr>
          </a:p>
          <a:p>
            <a:pPr marL="208915" algn="just">
              <a:lnSpc>
                <a:spcPct val="100000"/>
              </a:lnSpc>
              <a:spcBef>
                <a:spcPts val="484"/>
              </a:spcBef>
            </a:pPr>
            <a:r>
              <a:rPr sz="600" spc="55" dirty="0">
                <a:latin typeface="한컴 고딕"/>
                <a:cs typeface="한컴 고딕"/>
              </a:rPr>
              <a:t>참여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25" dirty="0">
                <a:latin typeface="한컴 고딕"/>
                <a:cs typeface="한컴 고딕"/>
              </a:rPr>
              <a:t>내용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endParaRPr sz="600" dirty="0">
              <a:latin typeface="Arial"/>
              <a:cs typeface="Arial"/>
            </a:endParaRPr>
          </a:p>
          <a:p>
            <a:pPr marL="208915" lvl="1" indent="115570">
              <a:lnSpc>
                <a:spcPct val="100000"/>
              </a:lnSpc>
              <a:spcBef>
                <a:spcPts val="209"/>
              </a:spcBef>
              <a:buAutoNum type="arabicPeriod"/>
              <a:tabLst>
                <a:tab pos="406400" algn="l"/>
              </a:tabLst>
            </a:pP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Windows</a:t>
            </a:r>
            <a:r>
              <a:rPr sz="600" spc="-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서버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10" dirty="0">
                <a:solidFill>
                  <a:srgbClr val="323232"/>
                </a:solidFill>
                <a:latin typeface="Arial"/>
                <a:cs typeface="Arial"/>
              </a:rPr>
              <a:t>nssm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서비스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등록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운영</a:t>
            </a:r>
            <a:endParaRPr sz="600" dirty="0">
              <a:latin typeface="한컴 고딕"/>
              <a:cs typeface="한컴 고딕"/>
            </a:endParaRPr>
          </a:p>
          <a:p>
            <a:pPr marL="208915" lvl="1" indent="115570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406400" algn="l"/>
              </a:tabLst>
            </a:pP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MSSQL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데이터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색인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수집기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및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쿼리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작성</a:t>
            </a:r>
            <a:endParaRPr sz="600" dirty="0">
              <a:latin typeface="한컴 고딕"/>
              <a:cs typeface="한컴 고딕"/>
            </a:endParaRPr>
          </a:p>
          <a:p>
            <a:pPr marL="208915" marR="1564005" lvl="1" indent="115570">
              <a:lnSpc>
                <a:spcPct val="129099"/>
              </a:lnSpc>
              <a:buFont typeface="Arial"/>
              <a:buAutoNum type="arabicPeriod"/>
              <a:tabLst>
                <a:tab pos="40640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검색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필터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및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명령형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검색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NodeJS 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API</a:t>
            </a:r>
            <a:r>
              <a:rPr sz="600" spc="-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 </a:t>
            </a:r>
            <a:r>
              <a:rPr sz="600" spc="55" dirty="0">
                <a:latin typeface="한컴 고딕"/>
                <a:cs typeface="한컴 고딕"/>
              </a:rPr>
              <a:t> </a:t>
            </a:r>
            <a:r>
              <a:rPr sz="600" spc="25" dirty="0">
                <a:latin typeface="한컴 고딕"/>
                <a:cs typeface="한컴 고딕"/>
              </a:rPr>
              <a:t>성과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endParaRPr sz="600" dirty="0">
              <a:latin typeface="Arial"/>
              <a:cs typeface="Arial"/>
            </a:endParaRPr>
          </a:p>
          <a:p>
            <a:pPr marL="208915" marR="5080" indent="-635" algn="just">
              <a:lnSpc>
                <a:spcPct val="129099"/>
              </a:lnSpc>
              <a:spcBef>
                <a:spcPts val="310"/>
              </a:spcBef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프로젝트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관리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및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이관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시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프로세스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도식화에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유리하여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회사내에서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데이터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색인에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NiFi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사용을  </a:t>
            </a:r>
            <a:r>
              <a:rPr sz="600" spc="40" dirty="0">
                <a:solidFill>
                  <a:srgbClr val="323232"/>
                </a:solidFill>
                <a:latin typeface="한컴 고딕"/>
                <a:cs typeface="한컴 고딕"/>
              </a:rPr>
              <a:t>권장한다</a:t>
            </a:r>
            <a:r>
              <a:rPr sz="600" spc="4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하지만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NiFi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특성상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프로그램이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무거워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메모리와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저장소를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많이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차지하는데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운영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서  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자원의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한계로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다른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대처방안이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필요하여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해결하는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과정</a:t>
            </a:r>
            <a:endParaRPr sz="600" dirty="0">
              <a:latin typeface="한컴 고딕"/>
              <a:cs typeface="한컴 고딕"/>
            </a:endParaRPr>
          </a:p>
          <a:p>
            <a:pPr marL="405765">
              <a:lnSpc>
                <a:spcPct val="100000"/>
              </a:lnSpc>
              <a:spcBef>
                <a:spcPts val="484"/>
              </a:spcBef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전략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NiFi</a:t>
            </a: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대체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상대적으로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가벼운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NodeJS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수집기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</a:t>
            </a:r>
            <a:endParaRPr sz="600" dirty="0">
              <a:latin typeface="한컴 고딕"/>
              <a:cs typeface="한컴 고딕"/>
            </a:endParaRPr>
          </a:p>
          <a:p>
            <a:pPr marL="602615" marR="5080" lvl="2" indent="-81280">
              <a:lnSpc>
                <a:spcPct val="129099"/>
              </a:lnSpc>
              <a:buAutoNum type="arabicPeriod"/>
              <a:tabLst>
                <a:tab pos="603250" algn="l"/>
              </a:tabLst>
            </a:pP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MSSQL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쿼리를 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Chunk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로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분할하여 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Bulk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size</a:t>
            </a:r>
            <a:r>
              <a:rPr sz="600" spc="5" dirty="0">
                <a:solidFill>
                  <a:srgbClr val="323232"/>
                </a:solidFill>
                <a:latin typeface="한컴 고딕"/>
                <a:cs typeface="한컴 고딕"/>
              </a:rPr>
              <a:t>가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너무 커지는 것을 방지하고 순차적  색인기능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</a:t>
            </a:r>
            <a:endParaRPr sz="600" dirty="0">
              <a:latin typeface="한컴 고딕"/>
              <a:cs typeface="한컴 고딕"/>
            </a:endParaRPr>
          </a:p>
          <a:p>
            <a:pPr marL="602615" lvl="2" indent="-81280">
              <a:lnSpc>
                <a:spcPct val="100000"/>
              </a:lnSpc>
              <a:spcBef>
                <a:spcPts val="209"/>
              </a:spcBef>
              <a:buFont typeface="Arial"/>
              <a:buAutoNum type="arabicPeriod"/>
              <a:tabLst>
                <a:tab pos="60325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제한된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자원을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고려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최대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30" dirty="0">
                <a:solidFill>
                  <a:srgbClr val="323232"/>
                </a:solidFill>
                <a:latin typeface="Arial"/>
                <a:cs typeface="Arial"/>
              </a:rPr>
              <a:t>5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기준으로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데이터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백업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및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삭제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로직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추가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</a:t>
            </a:r>
            <a:endParaRPr sz="600" dirty="0">
              <a:latin typeface="한컴 고딕"/>
              <a:cs typeface="한컴 고딕"/>
            </a:endParaRPr>
          </a:p>
          <a:p>
            <a:pPr marL="602615" marR="5080" lvl="2" indent="-81280">
              <a:lnSpc>
                <a:spcPct val="129099"/>
              </a:lnSpc>
              <a:buFont typeface="Arial"/>
              <a:buAutoNum type="arabicPeriod"/>
              <a:tabLst>
                <a:tab pos="60325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자정마다 정적 색인 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수행</a:t>
            </a:r>
            <a:r>
              <a:rPr sz="600" spc="15" dirty="0">
                <a:solidFill>
                  <a:srgbClr val="323232"/>
                </a:solidFill>
                <a:latin typeface="Arial"/>
                <a:cs typeface="Arial"/>
              </a:rPr>
              <a:t>,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색인명을 증가시키고 </a:t>
            </a:r>
            <a:r>
              <a:rPr sz="600" spc="15" dirty="0">
                <a:solidFill>
                  <a:srgbClr val="323232"/>
                </a:solidFill>
                <a:latin typeface="Arial"/>
                <a:cs typeface="Arial"/>
              </a:rPr>
              <a:t>alias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를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활용하여 인덱스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target</a:t>
            </a:r>
            <a:r>
              <a:rPr sz="600" spc="5" dirty="0">
                <a:solidFill>
                  <a:srgbClr val="323232"/>
                </a:solidFill>
                <a:latin typeface="한컴 고딕"/>
                <a:cs typeface="한컴 고딕"/>
              </a:rPr>
              <a:t>을 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유동적으로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변경</a:t>
            </a:r>
            <a:endParaRPr sz="600" dirty="0">
              <a:latin typeface="한컴 고딕"/>
              <a:cs typeface="한컴 고딕"/>
            </a:endParaRPr>
          </a:p>
          <a:p>
            <a:pPr marL="602615" lvl="2" indent="-81280">
              <a:lnSpc>
                <a:spcPct val="100000"/>
              </a:lnSpc>
              <a:spcBef>
                <a:spcPts val="209"/>
              </a:spcBef>
              <a:buFont typeface="Arial"/>
              <a:buAutoNum type="arabicPeriod"/>
              <a:tabLst>
                <a:tab pos="60325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매시간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동적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색인을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수행하고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색인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시간을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기록하여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데이터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현행화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</a:t>
            </a:r>
            <a:endParaRPr sz="600" dirty="0">
              <a:latin typeface="한컴 고딕"/>
              <a:cs typeface="한컴 고딕"/>
            </a:endParaRPr>
          </a:p>
          <a:p>
            <a:pPr marL="405765" marR="5080" algn="just">
              <a:lnSpc>
                <a:spcPct val="129099"/>
              </a:lnSpc>
            </a:pPr>
            <a:r>
              <a:rPr lang="ko-KR" altLang="en-US" sz="600" spc="55" dirty="0">
                <a:latin typeface="한컴 고딕"/>
                <a:cs typeface="한컴 고딕"/>
              </a:rPr>
              <a:t>결과</a:t>
            </a:r>
            <a:r>
              <a:rPr lang="ko-KR" altLang="en-US" sz="600" spc="-10" dirty="0">
                <a:latin typeface="한컴 고딕"/>
                <a:cs typeface="한컴 고딕"/>
              </a:rPr>
              <a:t> </a:t>
            </a:r>
            <a:r>
              <a:rPr lang="en-US" altLang="ko-KR" sz="600" b="1" spc="-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r>
              <a:rPr lang="ko-KR" altLang="en-US" sz="600" b="1" spc="-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en-US" altLang="ko-KR" sz="600" b="1" spc="-5" dirty="0" err="1">
                <a:solidFill>
                  <a:srgbClr val="323232"/>
                </a:solidFill>
                <a:latin typeface="Arial"/>
                <a:cs typeface="Arial"/>
              </a:rPr>
              <a:t>NiFi</a:t>
            </a:r>
            <a:r>
              <a:rPr lang="ko-KR" altLang="en-US" sz="600" spc="-5" dirty="0" err="1">
                <a:latin typeface="한컴 고딕"/>
                <a:cs typeface="한컴 고딕"/>
              </a:rPr>
              <a:t>를</a:t>
            </a:r>
            <a:r>
              <a:rPr lang="ko-KR" altLang="en-US" sz="600" spc="-10" dirty="0">
                <a:latin typeface="한컴 고딕"/>
                <a:cs typeface="한컴 고딕"/>
              </a:rPr>
              <a:t> </a:t>
            </a:r>
            <a:r>
              <a:rPr lang="ko-KR" altLang="en-US" sz="600" spc="55" dirty="0">
                <a:latin typeface="한컴 고딕"/>
                <a:cs typeface="한컴 고딕"/>
              </a:rPr>
              <a:t>대체하면서</a:t>
            </a:r>
            <a:r>
              <a:rPr lang="ko-KR" altLang="en-US" sz="600" spc="-10" dirty="0">
                <a:latin typeface="한컴 고딕"/>
                <a:cs typeface="한컴 고딕"/>
              </a:rPr>
              <a:t> </a:t>
            </a:r>
            <a:r>
              <a:rPr lang="ko-KR" altLang="en-US" sz="600" spc="55" dirty="0">
                <a:latin typeface="한컴 고딕"/>
                <a:cs typeface="한컴 고딕"/>
              </a:rPr>
              <a:t>메모리와</a:t>
            </a:r>
            <a:r>
              <a:rPr lang="ko-KR" altLang="en-US" sz="600" spc="-10" dirty="0">
                <a:latin typeface="한컴 고딕"/>
                <a:cs typeface="한컴 고딕"/>
              </a:rPr>
              <a:t> </a:t>
            </a:r>
            <a:r>
              <a:rPr lang="ko-KR" altLang="en-US" sz="600" spc="55" dirty="0">
                <a:latin typeface="한컴 고딕"/>
                <a:cs typeface="한컴 고딕"/>
              </a:rPr>
              <a:t>저장소</a:t>
            </a:r>
            <a:r>
              <a:rPr lang="ko-KR" altLang="en-US" sz="600" spc="-10" dirty="0">
                <a:latin typeface="한컴 고딕"/>
                <a:cs typeface="한컴 고딕"/>
              </a:rPr>
              <a:t> </a:t>
            </a:r>
            <a:r>
              <a:rPr lang="ko-KR" altLang="en-US" sz="600" spc="55" dirty="0">
                <a:latin typeface="한컴 고딕"/>
                <a:cs typeface="한컴 고딕"/>
              </a:rPr>
              <a:t>리소스를</a:t>
            </a:r>
            <a:r>
              <a:rPr lang="ko-KR" altLang="en-US" sz="600" spc="-10" dirty="0">
                <a:latin typeface="한컴 고딕"/>
                <a:cs typeface="한컴 고딕"/>
              </a:rPr>
              <a:t> </a:t>
            </a:r>
            <a:r>
              <a:rPr lang="ko-KR" altLang="en-US" sz="600" spc="55" dirty="0">
                <a:latin typeface="한컴 고딕"/>
                <a:cs typeface="한컴 고딕"/>
              </a:rPr>
              <a:t>확보하게</a:t>
            </a:r>
            <a:r>
              <a:rPr lang="ko-KR" altLang="en-US" sz="600" spc="-10" dirty="0">
                <a:latin typeface="한컴 고딕"/>
                <a:cs typeface="한컴 고딕"/>
              </a:rPr>
              <a:t> </a:t>
            </a:r>
            <a:r>
              <a:rPr lang="ko-KR" altLang="en-US" sz="600" spc="55" dirty="0">
                <a:latin typeface="한컴 고딕"/>
                <a:cs typeface="한컴 고딕"/>
              </a:rPr>
              <a:t>되었고</a:t>
            </a:r>
            <a:r>
              <a:rPr lang="ko-KR" altLang="en-US" sz="600" spc="-10" dirty="0">
                <a:latin typeface="한컴 고딕"/>
                <a:cs typeface="한컴 고딕"/>
              </a:rPr>
              <a:t> </a:t>
            </a:r>
            <a:r>
              <a:rPr lang="ko-KR" altLang="en-US" sz="600" spc="55" dirty="0">
                <a:latin typeface="한컴 고딕"/>
                <a:cs typeface="한컴 고딕"/>
              </a:rPr>
              <a:t>확보된</a:t>
            </a:r>
            <a:r>
              <a:rPr lang="ko-KR" altLang="en-US" sz="600" spc="-10" dirty="0">
                <a:latin typeface="한컴 고딕"/>
                <a:cs typeface="한컴 고딕"/>
              </a:rPr>
              <a:t> </a:t>
            </a:r>
            <a:r>
              <a:rPr lang="ko-KR" altLang="en-US" sz="600" spc="55" dirty="0">
                <a:latin typeface="한컴 고딕"/>
                <a:cs typeface="한컴 고딕"/>
              </a:rPr>
              <a:t>리소스만큼  </a:t>
            </a:r>
            <a:r>
              <a:rPr lang="en-US" altLang="ko-KR" sz="600" b="1" spc="-15" dirty="0">
                <a:solidFill>
                  <a:srgbClr val="323232"/>
                </a:solidFill>
                <a:latin typeface="Arial"/>
                <a:cs typeface="Arial"/>
              </a:rPr>
              <a:t>Elasticsearch</a:t>
            </a:r>
            <a:r>
              <a:rPr lang="ko-KR" altLang="en-US" sz="600" b="1" spc="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lang="ko-KR" altLang="en-US" sz="600" spc="55" dirty="0">
                <a:latin typeface="한컴 고딕"/>
                <a:cs typeface="한컴 고딕"/>
              </a:rPr>
              <a:t>의</a:t>
            </a:r>
            <a:r>
              <a:rPr lang="ko-KR" altLang="en-US" sz="600" spc="25" dirty="0">
                <a:latin typeface="한컴 고딕"/>
                <a:cs typeface="한컴 고딕"/>
              </a:rPr>
              <a:t> </a:t>
            </a:r>
            <a:r>
              <a:rPr lang="ko-KR" altLang="en-US" sz="600" spc="55" dirty="0" err="1">
                <a:latin typeface="한컴 고딕"/>
                <a:cs typeface="한컴 고딕"/>
              </a:rPr>
              <a:t>힙메모리</a:t>
            </a:r>
            <a:r>
              <a:rPr lang="ko-KR" altLang="en-US" sz="600" spc="25" dirty="0">
                <a:latin typeface="한컴 고딕"/>
                <a:cs typeface="한컴 고딕"/>
              </a:rPr>
              <a:t> </a:t>
            </a:r>
            <a:r>
              <a:rPr lang="ko-KR" altLang="en-US" sz="600" spc="55" dirty="0">
                <a:latin typeface="한컴 고딕"/>
                <a:cs typeface="한컴 고딕"/>
              </a:rPr>
              <a:t>증가와</a:t>
            </a:r>
            <a:r>
              <a:rPr lang="ko-KR" altLang="en-US" sz="600" spc="25" dirty="0">
                <a:latin typeface="한컴 고딕"/>
                <a:cs typeface="한컴 고딕"/>
              </a:rPr>
              <a:t> </a:t>
            </a:r>
            <a:r>
              <a:rPr lang="ko-KR" altLang="en-US" sz="600" spc="55" dirty="0">
                <a:latin typeface="한컴 고딕"/>
                <a:cs typeface="한컴 고딕"/>
              </a:rPr>
              <a:t>인덱스</a:t>
            </a:r>
            <a:r>
              <a:rPr lang="ko-KR" altLang="en-US" sz="600" spc="25" dirty="0">
                <a:latin typeface="한컴 고딕"/>
                <a:cs typeface="한컴 고딕"/>
              </a:rPr>
              <a:t> </a:t>
            </a:r>
            <a:r>
              <a:rPr lang="ko-KR" altLang="en-US" sz="600" spc="55" dirty="0">
                <a:latin typeface="한컴 고딕"/>
                <a:cs typeface="한컴 고딕"/>
              </a:rPr>
              <a:t>데이터</a:t>
            </a:r>
            <a:r>
              <a:rPr lang="ko-KR" altLang="en-US" sz="600" spc="25" dirty="0">
                <a:latin typeface="한컴 고딕"/>
                <a:cs typeface="한컴 고딕"/>
              </a:rPr>
              <a:t> </a:t>
            </a:r>
            <a:r>
              <a:rPr lang="ko-KR" altLang="en-US" sz="600" spc="55" dirty="0">
                <a:latin typeface="한컴 고딕"/>
                <a:cs typeface="한컴 고딕"/>
              </a:rPr>
              <a:t>백업에</a:t>
            </a:r>
            <a:r>
              <a:rPr lang="ko-KR" altLang="en-US" sz="600" spc="25" dirty="0">
                <a:latin typeface="한컴 고딕"/>
                <a:cs typeface="한컴 고딕"/>
              </a:rPr>
              <a:t> </a:t>
            </a:r>
            <a:r>
              <a:rPr lang="ko-KR" altLang="en-US" sz="600" spc="55" dirty="0">
                <a:latin typeface="한컴 고딕"/>
                <a:cs typeface="한컴 고딕"/>
              </a:rPr>
              <a:t>여유분을</a:t>
            </a:r>
            <a:r>
              <a:rPr lang="ko-KR" altLang="en-US" sz="600" spc="25" dirty="0">
                <a:latin typeface="한컴 고딕"/>
                <a:cs typeface="한컴 고딕"/>
              </a:rPr>
              <a:t> </a:t>
            </a:r>
            <a:r>
              <a:rPr lang="ko-KR" altLang="en-US" sz="600" spc="55" dirty="0">
                <a:latin typeface="한컴 고딕"/>
                <a:cs typeface="한컴 고딕"/>
              </a:rPr>
              <a:t>둘</a:t>
            </a:r>
            <a:r>
              <a:rPr lang="ko-KR" altLang="en-US" sz="600" spc="25" dirty="0">
                <a:latin typeface="한컴 고딕"/>
                <a:cs typeface="한컴 고딕"/>
              </a:rPr>
              <a:t> </a:t>
            </a:r>
            <a:r>
              <a:rPr lang="ko-KR" altLang="en-US" sz="600" spc="55" dirty="0">
                <a:latin typeface="한컴 고딕"/>
                <a:cs typeface="한컴 고딕"/>
              </a:rPr>
              <a:t>수</a:t>
            </a:r>
            <a:r>
              <a:rPr lang="ko-KR" altLang="en-US" sz="600" spc="25" dirty="0">
                <a:latin typeface="한컴 고딕"/>
                <a:cs typeface="한컴 고딕"/>
              </a:rPr>
              <a:t> </a:t>
            </a:r>
            <a:r>
              <a:rPr lang="ko-KR" altLang="en-US" sz="600" spc="55" dirty="0">
                <a:latin typeface="한컴 고딕"/>
                <a:cs typeface="한컴 고딕"/>
              </a:rPr>
              <a:t>있게</a:t>
            </a:r>
            <a:r>
              <a:rPr lang="ko-KR" altLang="en-US" sz="600" spc="25" dirty="0">
                <a:latin typeface="한컴 고딕"/>
                <a:cs typeface="한컴 고딕"/>
              </a:rPr>
              <a:t> </a:t>
            </a:r>
            <a:r>
              <a:rPr lang="ko-KR" altLang="en-US" sz="600" spc="55" dirty="0">
                <a:latin typeface="한컴 고딕"/>
                <a:cs typeface="한컴 고딕"/>
              </a:rPr>
              <a:t>되었으며  자원의</a:t>
            </a:r>
            <a:r>
              <a:rPr lang="ko-KR" altLang="en-US" sz="600" spc="-10" dirty="0">
                <a:latin typeface="한컴 고딕"/>
                <a:cs typeface="한컴 고딕"/>
              </a:rPr>
              <a:t> </a:t>
            </a:r>
            <a:r>
              <a:rPr lang="ko-KR" altLang="en-US" sz="600" spc="55" dirty="0">
                <a:latin typeface="한컴 고딕"/>
                <a:cs typeface="한컴 고딕"/>
              </a:rPr>
              <a:t>한계에도</a:t>
            </a:r>
            <a:r>
              <a:rPr lang="ko-KR" altLang="en-US" sz="600" spc="-10" dirty="0">
                <a:latin typeface="한컴 고딕"/>
                <a:cs typeface="한컴 고딕"/>
              </a:rPr>
              <a:t> </a:t>
            </a:r>
            <a:r>
              <a:rPr lang="ko-KR" altLang="en-US" sz="600" spc="55" dirty="0">
                <a:latin typeface="한컴 고딕"/>
                <a:cs typeface="한컴 고딕"/>
              </a:rPr>
              <a:t>고객의</a:t>
            </a:r>
            <a:r>
              <a:rPr lang="ko-KR" altLang="en-US" sz="600" spc="-10" dirty="0">
                <a:latin typeface="한컴 고딕"/>
                <a:cs typeface="한컴 고딕"/>
              </a:rPr>
              <a:t> </a:t>
            </a:r>
            <a:r>
              <a:rPr lang="ko-KR" altLang="en-US" sz="600" spc="55" dirty="0">
                <a:latin typeface="한컴 고딕"/>
                <a:cs typeface="한컴 고딕"/>
              </a:rPr>
              <a:t>요구사항을</a:t>
            </a:r>
            <a:r>
              <a:rPr lang="ko-KR" altLang="en-US" sz="600" spc="-10" dirty="0">
                <a:latin typeface="한컴 고딕"/>
                <a:cs typeface="한컴 고딕"/>
              </a:rPr>
              <a:t> </a:t>
            </a:r>
            <a:r>
              <a:rPr lang="ko-KR" altLang="en-US" sz="600" spc="55" dirty="0" err="1">
                <a:latin typeface="한컴 고딕"/>
                <a:cs typeface="한컴 고딕"/>
              </a:rPr>
              <a:t>만족할수</a:t>
            </a:r>
            <a:r>
              <a:rPr lang="ko-KR" altLang="en-US" sz="600" spc="-10" dirty="0">
                <a:latin typeface="한컴 고딕"/>
                <a:cs typeface="한컴 고딕"/>
              </a:rPr>
              <a:t> </a:t>
            </a:r>
            <a:r>
              <a:rPr lang="ko-KR" altLang="en-US" sz="600" spc="55" dirty="0">
                <a:latin typeface="한컴 고딕"/>
                <a:cs typeface="한컴 고딕"/>
              </a:rPr>
              <a:t>있게</a:t>
            </a:r>
            <a:r>
              <a:rPr lang="ko-KR" altLang="en-US" sz="600" spc="-10" dirty="0">
                <a:latin typeface="한컴 고딕"/>
                <a:cs typeface="한컴 고딕"/>
              </a:rPr>
              <a:t> </a:t>
            </a:r>
            <a:r>
              <a:rPr lang="ko-KR" altLang="en-US" sz="600" spc="40" dirty="0">
                <a:latin typeface="한컴 고딕"/>
                <a:cs typeface="한컴 고딕"/>
              </a:rPr>
              <a:t>되었다</a:t>
            </a:r>
            <a:r>
              <a:rPr lang="en-US" altLang="ko-KR" sz="600" b="1" spc="4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endParaRPr lang="ko-KR" altLang="en-US" sz="6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525"/>
              </a:spcBef>
              <a:buClr>
                <a:srgbClr val="323232"/>
              </a:buClr>
              <a:buFont typeface="Arial"/>
              <a:buAutoNum type="arabicPeriod" startAt="2"/>
              <a:tabLst>
                <a:tab pos="121285" algn="l"/>
              </a:tabLst>
            </a:pPr>
            <a:r>
              <a:rPr sz="750" spc="75" dirty="0" err="1">
                <a:latin typeface="한컴 고딕"/>
                <a:cs typeface="한컴 고딕"/>
              </a:rPr>
              <a:t>이용장벽없는</a:t>
            </a:r>
            <a:r>
              <a:rPr sz="750" spc="-10" dirty="0">
                <a:latin typeface="한컴 고딕"/>
                <a:cs typeface="한컴 고딕"/>
              </a:rPr>
              <a:t> </a:t>
            </a:r>
            <a:r>
              <a:rPr sz="750" spc="75" dirty="0">
                <a:latin typeface="한컴 고딕"/>
                <a:cs typeface="한컴 고딕"/>
              </a:rPr>
              <a:t>스마트전시관</a:t>
            </a:r>
            <a:r>
              <a:rPr sz="750" spc="-10" dirty="0">
                <a:latin typeface="한컴 고딕"/>
                <a:cs typeface="한컴 고딕"/>
              </a:rPr>
              <a:t> </a:t>
            </a:r>
            <a:r>
              <a:rPr sz="750" spc="75" dirty="0">
                <a:latin typeface="한컴 고딕"/>
                <a:cs typeface="한컴 고딕"/>
              </a:rPr>
              <a:t>챗봇</a:t>
            </a:r>
            <a:r>
              <a:rPr sz="750" spc="-10" dirty="0">
                <a:latin typeface="한컴 고딕"/>
                <a:cs typeface="한컴 고딕"/>
              </a:rPr>
              <a:t> </a:t>
            </a:r>
            <a:r>
              <a:rPr sz="750" spc="75" dirty="0">
                <a:latin typeface="한컴 고딕"/>
                <a:cs typeface="한컴 고딕"/>
              </a:rPr>
              <a:t>응답</a:t>
            </a:r>
            <a:r>
              <a:rPr sz="750" spc="-10" dirty="0">
                <a:latin typeface="한컴 고딕"/>
                <a:cs typeface="한컴 고딕"/>
              </a:rPr>
              <a:t> </a:t>
            </a:r>
            <a:r>
              <a:rPr sz="750" spc="75" dirty="0">
                <a:latin typeface="한컴 고딕"/>
                <a:cs typeface="한컴 고딕"/>
              </a:rPr>
              <a:t>시스템</a:t>
            </a:r>
            <a:endParaRPr sz="750" dirty="0">
              <a:latin typeface="한컴 고딕"/>
              <a:cs typeface="한컴 고딕"/>
            </a:endParaRPr>
          </a:p>
          <a:p>
            <a:pPr marL="208915" algn="just">
              <a:lnSpc>
                <a:spcPct val="100000"/>
              </a:lnSpc>
              <a:spcBef>
                <a:spcPts val="409"/>
              </a:spcBef>
            </a:pPr>
            <a:r>
              <a:rPr sz="600" spc="55" dirty="0">
                <a:latin typeface="한컴 고딕"/>
                <a:cs typeface="한컴 고딕"/>
              </a:rPr>
              <a:t>주요 </a:t>
            </a:r>
            <a:r>
              <a:rPr sz="600" spc="25" dirty="0">
                <a:latin typeface="한컴 고딕"/>
                <a:cs typeface="한컴 고딕"/>
              </a:rPr>
              <a:t>업무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r>
              <a:rPr sz="600" b="1" spc="-6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빅데이터</a:t>
            </a:r>
            <a:endParaRPr sz="600" dirty="0">
              <a:latin typeface="한컴 고딕"/>
              <a:cs typeface="한컴 고딕"/>
            </a:endParaRPr>
          </a:p>
          <a:p>
            <a:pPr marL="208915" algn="just">
              <a:lnSpc>
                <a:spcPct val="100000"/>
              </a:lnSpc>
              <a:spcBef>
                <a:spcPts val="480"/>
              </a:spcBef>
            </a:pPr>
            <a:r>
              <a:rPr sz="600" spc="55" dirty="0">
                <a:latin typeface="한컴 고딕"/>
                <a:cs typeface="한컴 고딕"/>
              </a:rPr>
              <a:t>서버</a:t>
            </a:r>
            <a:r>
              <a:rPr sz="600" spc="-5" dirty="0">
                <a:latin typeface="한컴 고딕"/>
                <a:cs typeface="한컴 고딕"/>
              </a:rPr>
              <a:t> </a:t>
            </a:r>
            <a:r>
              <a:rPr sz="600" spc="25" dirty="0">
                <a:latin typeface="한컴 고딕"/>
                <a:cs typeface="한컴 고딕"/>
              </a:rPr>
              <a:t>구성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r>
              <a:rPr sz="600" b="1" spc="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nodejs,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ejs,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react,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typescript,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nifi,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elasticsearch,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kibana,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nginx</a:t>
            </a:r>
            <a:endParaRPr sz="600" dirty="0">
              <a:latin typeface="Arial"/>
              <a:cs typeface="Arial"/>
            </a:endParaRPr>
          </a:p>
          <a:p>
            <a:pPr marL="208915" algn="just">
              <a:lnSpc>
                <a:spcPct val="100000"/>
              </a:lnSpc>
              <a:spcBef>
                <a:spcPts val="520"/>
              </a:spcBef>
            </a:pPr>
            <a:r>
              <a:rPr sz="600" spc="55" dirty="0">
                <a:latin typeface="한컴 고딕"/>
                <a:cs typeface="한컴 고딕"/>
              </a:rPr>
              <a:t>참여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25" dirty="0">
                <a:latin typeface="한컴 고딕"/>
                <a:cs typeface="한컴 고딕"/>
              </a:rPr>
              <a:t>내용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endParaRPr sz="600" dirty="0">
              <a:latin typeface="Arial"/>
              <a:cs typeface="Arial"/>
            </a:endParaRPr>
          </a:p>
          <a:p>
            <a:pPr marL="208915" lvl="1" indent="11557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406400" algn="l"/>
              </a:tabLst>
            </a:pP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node,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ejs</a:t>
            </a:r>
            <a:r>
              <a:rPr sz="600" spc="-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기반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관리자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페이지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유지보수</a:t>
            </a:r>
            <a:endParaRPr sz="600" dirty="0">
              <a:latin typeface="한컴 고딕"/>
              <a:cs typeface="한컴 고딕"/>
            </a:endParaRPr>
          </a:p>
          <a:p>
            <a:pPr marL="208915" lvl="1" indent="11557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406400" algn="l"/>
              </a:tabLst>
            </a:pP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React,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TypeScript</a:t>
            </a:r>
            <a:r>
              <a:rPr sz="600" spc="-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기반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챗봇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화면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페이지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유지보수</a:t>
            </a:r>
            <a:endParaRPr sz="600" dirty="0">
              <a:latin typeface="한컴 고딕"/>
              <a:cs typeface="한컴 고딕"/>
            </a:endParaRPr>
          </a:p>
          <a:p>
            <a:pPr marL="208915" lvl="1" indent="115570">
              <a:lnSpc>
                <a:spcPct val="100000"/>
              </a:lnSpc>
              <a:spcBef>
                <a:spcPts val="210"/>
              </a:spcBef>
              <a:buFont typeface="Arial"/>
              <a:buAutoNum type="arabicPeriod"/>
              <a:tabLst>
                <a:tab pos="40640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40" dirty="0">
                <a:solidFill>
                  <a:srgbClr val="323232"/>
                </a:solidFill>
                <a:latin typeface="Arial"/>
                <a:cs typeface="Arial"/>
              </a:rPr>
              <a:t>&lt;&gt;</a:t>
            </a:r>
            <a:r>
              <a:rPr sz="600" spc="-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운영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서버간의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데이터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싱크를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위한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migration</a:t>
            </a: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프로그램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</a:t>
            </a:r>
            <a:endParaRPr sz="600" dirty="0">
              <a:latin typeface="한컴 고딕"/>
              <a:cs typeface="한컴 고딕"/>
            </a:endParaRPr>
          </a:p>
          <a:p>
            <a:pPr marL="208915" lvl="1" indent="11557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406400" algn="l"/>
              </a:tabLst>
            </a:pP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Apache 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NiFi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데이터 색인</a:t>
            </a:r>
            <a:r>
              <a:rPr sz="600" spc="-114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자동화</a:t>
            </a:r>
            <a:endParaRPr sz="600" dirty="0">
              <a:latin typeface="한컴 고딕"/>
              <a:cs typeface="한컴 고딕"/>
            </a:endParaRPr>
          </a:p>
          <a:p>
            <a:pPr marL="405765" lvl="1" indent="-81280">
              <a:lnSpc>
                <a:spcPct val="100000"/>
              </a:lnSpc>
              <a:spcBef>
                <a:spcPts val="210"/>
              </a:spcBef>
              <a:buFont typeface="Arial"/>
              <a:buAutoNum type="arabicPeriod"/>
              <a:tabLst>
                <a:tab pos="40640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리액트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화면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무중단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배포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설정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(</a:t>
            </a:r>
            <a:r>
              <a:rPr sz="600" spc="-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심볼릭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링크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이용한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쉘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스크립트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작성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10" dirty="0">
                <a:solidFill>
                  <a:srgbClr val="323232"/>
                </a:solidFill>
                <a:latin typeface="Arial"/>
                <a:cs typeface="Arial"/>
              </a:rPr>
              <a:t>)</a:t>
            </a:r>
            <a:endParaRPr sz="600" dirty="0">
              <a:latin typeface="Arial"/>
              <a:cs typeface="Arial"/>
            </a:endParaRPr>
          </a:p>
          <a:p>
            <a:pPr marL="208915" marR="1559560" lvl="1" indent="115570">
              <a:lnSpc>
                <a:spcPct val="129099"/>
              </a:lnSpc>
              <a:buFont typeface="Arial"/>
              <a:buAutoNum type="arabicPeriod"/>
              <a:tabLst>
                <a:tab pos="40640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외부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API</a:t>
            </a:r>
            <a:r>
              <a:rPr sz="600" spc="-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연계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cors</a:t>
            </a:r>
            <a:r>
              <a:rPr sz="600" spc="-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적용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및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nginx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서버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구성 </a:t>
            </a:r>
            <a:r>
              <a:rPr sz="600" spc="55" dirty="0">
                <a:latin typeface="한컴 고딕"/>
                <a:cs typeface="한컴 고딕"/>
              </a:rPr>
              <a:t> </a:t>
            </a:r>
            <a:r>
              <a:rPr sz="600" spc="25" dirty="0">
                <a:latin typeface="한컴 고딕"/>
                <a:cs typeface="한컴 고딕"/>
              </a:rPr>
              <a:t>성과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endParaRPr sz="600" dirty="0">
              <a:latin typeface="Arial"/>
              <a:cs typeface="Arial"/>
            </a:endParaRPr>
          </a:p>
          <a:p>
            <a:pPr marL="208915" marR="5080" indent="-635" algn="just">
              <a:lnSpc>
                <a:spcPct val="129099"/>
              </a:lnSpc>
              <a:spcBef>
                <a:spcPts val="270"/>
              </a:spcBef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프로젝트</a:t>
            </a:r>
            <a:r>
              <a:rPr sz="600" spc="3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특성으로</a:t>
            </a:r>
            <a:r>
              <a:rPr sz="600" spc="3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관리자</a:t>
            </a:r>
            <a:r>
              <a:rPr sz="600" spc="3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페이지에서</a:t>
            </a:r>
            <a:r>
              <a:rPr sz="600" spc="3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사용자</a:t>
            </a:r>
            <a:r>
              <a:rPr sz="600" spc="3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요구에맞는</a:t>
            </a:r>
            <a:r>
              <a:rPr sz="600" spc="3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데이터</a:t>
            </a:r>
            <a:r>
              <a:rPr sz="600" spc="3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편집이</a:t>
            </a:r>
            <a:r>
              <a:rPr sz="600" spc="3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빈번하게</a:t>
            </a:r>
            <a:r>
              <a:rPr sz="600" spc="3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일어나는  데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이를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위해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60" dirty="0">
                <a:solidFill>
                  <a:srgbClr val="323232"/>
                </a:solidFill>
                <a:latin typeface="한컴 고딕"/>
                <a:cs typeface="한컴 고딕"/>
              </a:rPr>
              <a:t>개발</a:t>
            </a:r>
            <a:r>
              <a:rPr sz="600" spc="60" dirty="0">
                <a:solidFill>
                  <a:srgbClr val="323232"/>
                </a:solidFill>
                <a:latin typeface="Arial"/>
                <a:cs typeface="Arial"/>
              </a:rPr>
              <a:t>/</a:t>
            </a:r>
            <a:r>
              <a:rPr sz="600" spc="60" dirty="0">
                <a:solidFill>
                  <a:srgbClr val="323232"/>
                </a:solidFill>
                <a:latin typeface="한컴 고딕"/>
                <a:cs typeface="한컴 고딕"/>
              </a:rPr>
              <a:t>운영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간의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데이터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 err="1">
                <a:solidFill>
                  <a:srgbClr val="323232"/>
                </a:solidFill>
                <a:latin typeface="한컴 고딕"/>
                <a:cs typeface="한컴 고딕"/>
              </a:rPr>
              <a:t>싱크를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 err="1">
                <a:solidFill>
                  <a:srgbClr val="323232"/>
                </a:solidFill>
                <a:latin typeface="한컴 고딕"/>
                <a:cs typeface="한컴 고딕"/>
              </a:rPr>
              <a:t>자주</a:t>
            </a:r>
            <a:r>
              <a:rPr lang="ko-KR" altLang="en-US"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40" dirty="0" err="1">
                <a:solidFill>
                  <a:srgbClr val="323232"/>
                </a:solidFill>
                <a:latin typeface="한컴 고딕"/>
                <a:cs typeface="한컴 고딕"/>
              </a:rPr>
              <a:t>맞춰야한다</a:t>
            </a:r>
            <a:r>
              <a:rPr sz="600" spc="4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하지만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운영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서버의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보안상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인가  되지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않은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포트의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차단으로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개발서버와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운영서버간의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데이터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싱크를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맞추기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어려운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상황이었  고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이를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해결하는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과정</a:t>
            </a:r>
            <a:endParaRPr sz="600" dirty="0">
              <a:latin typeface="한컴 고딕"/>
              <a:cs typeface="한컴 고딕"/>
            </a:endParaRPr>
          </a:p>
          <a:p>
            <a:pPr marL="405765" algn="just">
              <a:lnSpc>
                <a:spcPct val="100000"/>
              </a:lnSpc>
              <a:spcBef>
                <a:spcPts val="520"/>
              </a:spcBef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전략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NodeJS,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쉘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스크립트를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이용한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마이그레이션</a:t>
            </a:r>
            <a:endParaRPr sz="600" dirty="0">
              <a:latin typeface="한컴 고딕"/>
              <a:cs typeface="한컴 고딕"/>
            </a:endParaRPr>
          </a:p>
          <a:p>
            <a:pPr marL="602615" lvl="2" indent="-8128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603250" algn="l"/>
              </a:tabLst>
            </a:pP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NodeJS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프로그램으로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데이터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60" dirty="0">
                <a:solidFill>
                  <a:srgbClr val="323232"/>
                </a:solidFill>
                <a:latin typeface="한컴 고딕"/>
                <a:cs typeface="한컴 고딕"/>
              </a:rPr>
              <a:t>업</a:t>
            </a:r>
            <a:r>
              <a:rPr sz="600" spc="60" dirty="0">
                <a:solidFill>
                  <a:srgbClr val="323232"/>
                </a:solidFill>
                <a:latin typeface="Arial"/>
                <a:cs typeface="Arial"/>
              </a:rPr>
              <a:t>/</a:t>
            </a:r>
            <a:r>
              <a:rPr sz="600" spc="60" dirty="0">
                <a:solidFill>
                  <a:srgbClr val="323232"/>
                </a:solidFill>
                <a:latin typeface="한컴 고딕"/>
                <a:cs typeface="한컴 고딕"/>
              </a:rPr>
              <a:t>다운로드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</a:t>
            </a:r>
            <a:endParaRPr sz="600" dirty="0">
              <a:latin typeface="한컴 고딕"/>
              <a:cs typeface="한컴 고딕"/>
            </a:endParaRPr>
          </a:p>
          <a:p>
            <a:pPr marL="602615" lvl="2" indent="-81280">
              <a:lnSpc>
                <a:spcPct val="100000"/>
              </a:lnSpc>
              <a:spcBef>
                <a:spcPts val="210"/>
              </a:spcBef>
              <a:buFont typeface="Arial"/>
              <a:buAutoNum type="arabicPeriod"/>
              <a:tabLst>
                <a:tab pos="60325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다운로드된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데이터를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압축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하고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API</a:t>
            </a:r>
            <a:r>
              <a:rPr sz="600" spc="-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호출을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위한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Shell</a:t>
            </a: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Script</a:t>
            </a:r>
            <a:r>
              <a:rPr sz="600" spc="-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작성</a:t>
            </a:r>
            <a:endParaRPr sz="600" dirty="0">
              <a:latin typeface="한컴 고딕"/>
              <a:cs typeface="한컴 고딕"/>
            </a:endParaRPr>
          </a:p>
          <a:p>
            <a:pPr marL="602615" lvl="2" indent="-81280">
              <a:lnSpc>
                <a:spcPct val="100000"/>
              </a:lnSpc>
              <a:spcBef>
                <a:spcPts val="210"/>
              </a:spcBef>
              <a:buFont typeface="Arial"/>
              <a:buAutoNum type="arabicPeriod"/>
              <a:tabLst>
                <a:tab pos="60325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오픈된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포트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즉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운영중인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사이트에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API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만들어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업로드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</a:t>
            </a:r>
            <a:endParaRPr sz="600" dirty="0">
              <a:latin typeface="한컴 고딕"/>
              <a:cs typeface="한컴 고딕"/>
            </a:endParaRPr>
          </a:p>
          <a:p>
            <a:pPr marL="602615" lvl="2" indent="-81280">
              <a:lnSpc>
                <a:spcPct val="100000"/>
              </a:lnSpc>
              <a:spcBef>
                <a:spcPts val="210"/>
              </a:spcBef>
              <a:buFont typeface="Arial"/>
              <a:buAutoNum type="arabicPeriod"/>
              <a:tabLst>
                <a:tab pos="60325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외부사용자나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잘못된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접근을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제한하기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위해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key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체크로직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추가</a:t>
            </a:r>
            <a:endParaRPr sz="600" dirty="0">
              <a:latin typeface="한컴 고딕"/>
              <a:cs typeface="한컴 고딕"/>
            </a:endParaRPr>
          </a:p>
          <a:p>
            <a:pPr marL="405765" marR="5080" algn="just">
              <a:lnSpc>
                <a:spcPct val="129099"/>
              </a:lnSpc>
            </a:pPr>
            <a:r>
              <a:rPr sz="600" spc="55" dirty="0">
                <a:latin typeface="한컴 고딕"/>
                <a:cs typeface="한컴 고딕"/>
              </a:rPr>
              <a:t>결과</a:t>
            </a:r>
            <a:r>
              <a:rPr sz="600" spc="0" dirty="0">
                <a:latin typeface="한컴 고딕"/>
                <a:cs typeface="한컴 고딕"/>
              </a:rPr>
              <a:t> </a:t>
            </a:r>
            <a:r>
              <a:rPr sz="600" b="1" spc="-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r>
              <a:rPr sz="600" b="1" spc="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기존</a:t>
            </a:r>
            <a:r>
              <a:rPr sz="600" spc="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파일전송</a:t>
            </a:r>
            <a:r>
              <a:rPr sz="600" spc="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프로그램</a:t>
            </a:r>
            <a:r>
              <a:rPr sz="600" spc="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사용시</a:t>
            </a:r>
            <a:r>
              <a:rPr sz="600" spc="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불필요한</a:t>
            </a:r>
            <a:r>
              <a:rPr sz="600" spc="0" dirty="0">
                <a:latin typeface="한컴 고딕"/>
                <a:cs typeface="한컴 고딕"/>
              </a:rPr>
              <a:t> </a:t>
            </a:r>
            <a:r>
              <a:rPr sz="600" spc="35" dirty="0">
                <a:latin typeface="한컴 고딕"/>
                <a:cs typeface="한컴 고딕"/>
              </a:rPr>
              <a:t>파일전송</a:t>
            </a:r>
            <a:r>
              <a:rPr sz="600" b="1" spc="35" dirty="0">
                <a:solidFill>
                  <a:srgbClr val="323232"/>
                </a:solidFill>
                <a:latin typeface="Arial"/>
                <a:cs typeface="Arial"/>
              </a:rPr>
              <a:t>(</a:t>
            </a:r>
            <a:r>
              <a:rPr sz="600" spc="35" dirty="0">
                <a:latin typeface="한컴 고딕"/>
                <a:cs typeface="한컴 고딕"/>
              </a:rPr>
              <a:t>운영</a:t>
            </a:r>
            <a:r>
              <a:rPr sz="600" b="1" spc="35" dirty="0">
                <a:solidFill>
                  <a:srgbClr val="323232"/>
                </a:solidFill>
                <a:latin typeface="Arial"/>
                <a:cs typeface="Arial"/>
              </a:rPr>
              <a:t>&gt;</a:t>
            </a:r>
            <a:r>
              <a:rPr sz="600" spc="35" dirty="0">
                <a:latin typeface="한컴 고딕"/>
                <a:cs typeface="한컴 고딕"/>
              </a:rPr>
              <a:t>로컬</a:t>
            </a:r>
            <a:r>
              <a:rPr sz="600" b="1" spc="35" dirty="0">
                <a:solidFill>
                  <a:srgbClr val="323232"/>
                </a:solidFill>
                <a:latin typeface="Arial"/>
                <a:cs typeface="Arial"/>
              </a:rPr>
              <a:t>&gt;</a:t>
            </a:r>
            <a:r>
              <a:rPr sz="600" spc="35" dirty="0">
                <a:latin typeface="한컴 고딕"/>
                <a:cs typeface="한컴 고딕"/>
              </a:rPr>
              <a:t>개발</a:t>
            </a:r>
            <a:r>
              <a:rPr sz="600" b="1" spc="35" dirty="0">
                <a:solidFill>
                  <a:srgbClr val="323232"/>
                </a:solidFill>
                <a:latin typeface="Arial"/>
                <a:cs typeface="Arial"/>
              </a:rPr>
              <a:t>)</a:t>
            </a:r>
            <a:r>
              <a:rPr sz="600" spc="35" dirty="0">
                <a:latin typeface="한컴 고딕"/>
                <a:cs typeface="한컴 고딕"/>
              </a:rPr>
              <a:t>으로</a:t>
            </a:r>
            <a:r>
              <a:rPr sz="600" spc="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인해</a:t>
            </a:r>
            <a:r>
              <a:rPr sz="600" spc="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전  송</a:t>
            </a:r>
            <a:r>
              <a:rPr sz="600" spc="25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속도문제와</a:t>
            </a:r>
            <a:r>
              <a:rPr sz="600" spc="25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더불어</a:t>
            </a:r>
            <a:r>
              <a:rPr sz="600" spc="25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능률또한</a:t>
            </a:r>
            <a:r>
              <a:rPr sz="600" spc="25" dirty="0">
                <a:latin typeface="한컴 고딕"/>
                <a:cs typeface="한컴 고딕"/>
              </a:rPr>
              <a:t> </a:t>
            </a:r>
            <a:r>
              <a:rPr sz="600" spc="50" dirty="0">
                <a:latin typeface="한컴 고딕"/>
                <a:cs typeface="한컴 고딕"/>
              </a:rPr>
              <a:t>안좋았다</a:t>
            </a:r>
            <a:r>
              <a:rPr sz="600" b="1" spc="5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r>
              <a:rPr sz="600" b="1" spc="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그러나</a:t>
            </a:r>
            <a:r>
              <a:rPr sz="600" spc="25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이</a:t>
            </a:r>
            <a:r>
              <a:rPr sz="600" spc="25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구성으로</a:t>
            </a:r>
            <a:r>
              <a:rPr sz="600" spc="25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인해</a:t>
            </a:r>
            <a:r>
              <a:rPr sz="600" spc="25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스스로의</a:t>
            </a:r>
            <a:r>
              <a:rPr sz="600" spc="25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만족도는  </a:t>
            </a:r>
            <a:r>
              <a:rPr sz="600" u="heavy" spc="55" dirty="0">
                <a:uFill>
                  <a:solidFill>
                    <a:srgbClr val="323232"/>
                  </a:solidFill>
                </a:uFill>
                <a:latin typeface="한컴 고딕"/>
                <a:cs typeface="한컴 고딕"/>
              </a:rPr>
              <a:t>물</a:t>
            </a:r>
            <a:r>
              <a:rPr sz="600" spc="55" dirty="0">
                <a:latin typeface="한컴 고딕"/>
                <a:cs typeface="한컴 고딕"/>
              </a:rPr>
              <a:t>론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데이터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동기화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요청에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빠</a:t>
            </a:r>
            <a:r>
              <a:rPr sz="600" strike="sngStrike" spc="55" dirty="0">
                <a:latin typeface="한컴 고딕"/>
                <a:cs typeface="한컴 고딕"/>
              </a:rPr>
              <a:t>른</a:t>
            </a:r>
            <a:r>
              <a:rPr sz="600" strike="noStrike" spc="-10" dirty="0">
                <a:latin typeface="한컴 고딕"/>
                <a:cs typeface="한컴 고딕"/>
              </a:rPr>
              <a:t> </a:t>
            </a:r>
            <a:r>
              <a:rPr sz="600" strike="noStrike" spc="55" dirty="0">
                <a:latin typeface="한컴 고딕"/>
                <a:cs typeface="한컴 고딕"/>
              </a:rPr>
              <a:t>대응이</a:t>
            </a:r>
            <a:r>
              <a:rPr sz="600" strike="noStrike" spc="-10" dirty="0">
                <a:latin typeface="한컴 고딕"/>
                <a:cs typeface="한컴 고딕"/>
              </a:rPr>
              <a:t> </a:t>
            </a:r>
            <a:r>
              <a:rPr sz="600" strike="noStrike" spc="50" dirty="0">
                <a:latin typeface="한컴 고딕"/>
                <a:cs typeface="한컴 고딕"/>
              </a:rPr>
              <a:t>가능해졌다</a:t>
            </a:r>
            <a:r>
              <a:rPr sz="600" b="1" strike="noStrike" spc="5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324" name="object 324"/>
          <p:cNvSpPr/>
          <p:nvPr/>
        </p:nvSpPr>
        <p:spPr>
          <a:xfrm>
            <a:off x="2774657" y="9966593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13919" y="0"/>
                </a:moveTo>
                <a:lnTo>
                  <a:pt x="10655" y="0"/>
                </a:lnTo>
                <a:lnTo>
                  <a:pt x="9093" y="312"/>
                </a:lnTo>
                <a:lnTo>
                  <a:pt x="0" y="10670"/>
                </a:lnTo>
                <a:lnTo>
                  <a:pt x="0" y="13930"/>
                </a:lnTo>
                <a:lnTo>
                  <a:pt x="10655" y="24601"/>
                </a:lnTo>
                <a:lnTo>
                  <a:pt x="13919" y="24601"/>
                </a:lnTo>
                <a:lnTo>
                  <a:pt x="24587" y="13930"/>
                </a:lnTo>
                <a:lnTo>
                  <a:pt x="24587" y="10670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2774657" y="10119102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13919" y="0"/>
                </a:moveTo>
                <a:lnTo>
                  <a:pt x="10655" y="0"/>
                </a:lnTo>
                <a:lnTo>
                  <a:pt x="9093" y="312"/>
                </a:lnTo>
                <a:lnTo>
                  <a:pt x="0" y="10665"/>
                </a:lnTo>
                <a:lnTo>
                  <a:pt x="0" y="13930"/>
                </a:lnTo>
                <a:lnTo>
                  <a:pt x="10655" y="24596"/>
                </a:lnTo>
                <a:lnTo>
                  <a:pt x="13919" y="24596"/>
                </a:lnTo>
                <a:lnTo>
                  <a:pt x="24587" y="13930"/>
                </a:lnTo>
                <a:lnTo>
                  <a:pt x="24587" y="10665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2774657" y="1027652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13919" y="0"/>
                </a:moveTo>
                <a:lnTo>
                  <a:pt x="10655" y="0"/>
                </a:lnTo>
                <a:lnTo>
                  <a:pt x="9093" y="312"/>
                </a:lnTo>
                <a:lnTo>
                  <a:pt x="0" y="10665"/>
                </a:lnTo>
                <a:lnTo>
                  <a:pt x="0" y="13930"/>
                </a:lnTo>
                <a:lnTo>
                  <a:pt x="10655" y="24596"/>
                </a:lnTo>
                <a:lnTo>
                  <a:pt x="13919" y="24596"/>
                </a:lnTo>
                <a:lnTo>
                  <a:pt x="24587" y="13930"/>
                </a:lnTo>
                <a:lnTo>
                  <a:pt x="24587" y="10665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3" name="object 333"/>
          <p:cNvSpPr txBox="1"/>
          <p:nvPr/>
        </p:nvSpPr>
        <p:spPr>
          <a:xfrm>
            <a:off x="2646337" y="9568051"/>
            <a:ext cx="2077085" cy="8947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2705" algn="r">
              <a:lnSpc>
                <a:spcPct val="100000"/>
              </a:lnSpc>
              <a:spcBef>
                <a:spcPts val="110"/>
              </a:spcBef>
            </a:pPr>
            <a:r>
              <a:rPr sz="550" i="1" spc="-10" dirty="0">
                <a:solidFill>
                  <a:srgbClr val="323232"/>
                </a:solidFill>
                <a:latin typeface="Arial"/>
                <a:cs typeface="Arial"/>
              </a:rPr>
              <a:t>Java </a:t>
            </a:r>
            <a:r>
              <a:rPr sz="550" i="1" spc="-15" dirty="0">
                <a:solidFill>
                  <a:srgbClr val="323232"/>
                </a:solidFill>
                <a:latin typeface="Arial"/>
                <a:cs typeface="Arial"/>
              </a:rPr>
              <a:t>Spring</a:t>
            </a:r>
            <a:r>
              <a:rPr sz="550" i="1" spc="-1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550" spc="25" dirty="0">
                <a:solidFill>
                  <a:srgbClr val="323232"/>
                </a:solidFill>
                <a:latin typeface="한컴 고딕"/>
                <a:cs typeface="한컴 고딕"/>
              </a:rPr>
              <a:t>웹개발</a:t>
            </a:r>
            <a:endParaRPr sz="550">
              <a:latin typeface="한컴 고딕"/>
              <a:cs typeface="한컴 고딕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50">
              <a:latin typeface="Times New Roman"/>
              <a:cs typeface="Times New Roman"/>
            </a:endParaRPr>
          </a:p>
          <a:p>
            <a:pPr marL="115570" marR="5080" indent="-102870" algn="r">
              <a:lnSpc>
                <a:spcPct val="100000"/>
              </a:lnSpc>
              <a:buClr>
                <a:srgbClr val="323232"/>
              </a:buClr>
              <a:buFont typeface="Arial"/>
              <a:buAutoNum type="arabicPeriod"/>
              <a:tabLst>
                <a:tab pos="116205" algn="l"/>
              </a:tabLst>
            </a:pPr>
            <a:r>
              <a:rPr sz="750" spc="75" dirty="0">
                <a:latin typeface="한컴 고딕"/>
                <a:cs typeface="한컴 고딕"/>
              </a:rPr>
              <a:t>인사혁신처</a:t>
            </a:r>
            <a:r>
              <a:rPr sz="750" spc="-25" dirty="0">
                <a:latin typeface="한컴 고딕"/>
                <a:cs typeface="한컴 고딕"/>
              </a:rPr>
              <a:t> </a:t>
            </a:r>
            <a:r>
              <a:rPr sz="750" spc="75" dirty="0">
                <a:latin typeface="한컴 고딕"/>
                <a:cs typeface="한컴 고딕"/>
              </a:rPr>
              <a:t>발주</a:t>
            </a:r>
            <a:r>
              <a:rPr sz="750" spc="-25" dirty="0">
                <a:latin typeface="한컴 고딕"/>
                <a:cs typeface="한컴 고딕"/>
              </a:rPr>
              <a:t> </a:t>
            </a:r>
            <a:r>
              <a:rPr sz="750" spc="75" dirty="0">
                <a:latin typeface="한컴 고딕"/>
                <a:cs typeface="한컴 고딕"/>
              </a:rPr>
              <a:t>인재개발</a:t>
            </a:r>
            <a:r>
              <a:rPr sz="750" spc="-25" dirty="0">
                <a:latin typeface="한컴 고딕"/>
                <a:cs typeface="한컴 고딕"/>
              </a:rPr>
              <a:t> </a:t>
            </a:r>
            <a:r>
              <a:rPr sz="750" spc="75" dirty="0">
                <a:latin typeface="한컴 고딕"/>
                <a:cs typeface="한컴 고딕"/>
              </a:rPr>
              <a:t>플랫폼</a:t>
            </a:r>
            <a:r>
              <a:rPr sz="750" spc="-25" dirty="0">
                <a:latin typeface="한컴 고딕"/>
                <a:cs typeface="한컴 고딕"/>
              </a:rPr>
              <a:t> </a:t>
            </a:r>
            <a:r>
              <a:rPr sz="750" b="1" spc="50" dirty="0">
                <a:solidFill>
                  <a:srgbClr val="323232"/>
                </a:solidFill>
                <a:latin typeface="Arial"/>
                <a:cs typeface="Arial"/>
              </a:rPr>
              <a:t>3</a:t>
            </a:r>
            <a:r>
              <a:rPr sz="750" spc="50" dirty="0">
                <a:latin typeface="한컴 고딕"/>
                <a:cs typeface="한컴 고딕"/>
              </a:rPr>
              <a:t>단계</a:t>
            </a:r>
            <a:r>
              <a:rPr sz="750" spc="-25" dirty="0">
                <a:latin typeface="한컴 고딕"/>
                <a:cs typeface="한컴 고딕"/>
              </a:rPr>
              <a:t> </a:t>
            </a:r>
            <a:r>
              <a:rPr sz="750" spc="75" dirty="0">
                <a:latin typeface="한컴 고딕"/>
                <a:cs typeface="한컴 고딕"/>
              </a:rPr>
              <a:t>구축</a:t>
            </a:r>
            <a:endParaRPr sz="750">
              <a:latin typeface="한컴 고딕"/>
              <a:cs typeface="한컴 고딕"/>
            </a:endParaRPr>
          </a:p>
          <a:p>
            <a:pPr marL="208915">
              <a:lnSpc>
                <a:spcPct val="100000"/>
              </a:lnSpc>
              <a:spcBef>
                <a:spcPts val="415"/>
              </a:spcBef>
            </a:pPr>
            <a:r>
              <a:rPr sz="600" spc="55" dirty="0">
                <a:latin typeface="한컴 고딕"/>
                <a:cs typeface="한컴 고딕"/>
              </a:rPr>
              <a:t>주요 </a:t>
            </a:r>
            <a:r>
              <a:rPr sz="600" spc="25" dirty="0">
                <a:latin typeface="한컴 고딕"/>
                <a:cs typeface="한컴 고딕"/>
              </a:rPr>
              <a:t>업무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r>
              <a:rPr sz="600" b="1" spc="-6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웹개발자</a:t>
            </a:r>
            <a:endParaRPr sz="600">
              <a:latin typeface="한컴 고딕"/>
              <a:cs typeface="한컴 고딕"/>
            </a:endParaRPr>
          </a:p>
          <a:p>
            <a:pPr marL="208915">
              <a:lnSpc>
                <a:spcPct val="100000"/>
              </a:lnSpc>
              <a:spcBef>
                <a:spcPts val="480"/>
              </a:spcBef>
            </a:pPr>
            <a:r>
              <a:rPr sz="600" spc="55" dirty="0">
                <a:latin typeface="한컴 고딕"/>
                <a:cs typeface="한컴 고딕"/>
              </a:rPr>
              <a:t>서버</a:t>
            </a:r>
            <a:r>
              <a:rPr sz="600" spc="-100" dirty="0">
                <a:latin typeface="한컴 고딕"/>
                <a:cs typeface="한컴 고딕"/>
              </a:rPr>
              <a:t> </a:t>
            </a:r>
            <a:r>
              <a:rPr sz="600" spc="25" dirty="0">
                <a:latin typeface="한컴 고딕"/>
                <a:cs typeface="한컴 고딕"/>
              </a:rPr>
              <a:t>구성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: 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java, jsp,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cubrid, git, 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jenkins,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jboss</a:t>
            </a:r>
            <a:endParaRPr sz="6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520"/>
              </a:spcBef>
            </a:pPr>
            <a:r>
              <a:rPr sz="600" spc="55" dirty="0">
                <a:latin typeface="한컴 고딕"/>
                <a:cs typeface="한컴 고딕"/>
              </a:rPr>
              <a:t>참여</a:t>
            </a:r>
            <a:r>
              <a:rPr sz="600" spc="-105" dirty="0">
                <a:latin typeface="한컴 고딕"/>
                <a:cs typeface="한컴 고딕"/>
              </a:rPr>
              <a:t> </a:t>
            </a:r>
            <a:r>
              <a:rPr sz="600" spc="25" dirty="0">
                <a:latin typeface="한컴 고딕"/>
                <a:cs typeface="한컴 고딕"/>
              </a:rPr>
              <a:t>내용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endParaRPr sz="600">
              <a:latin typeface="Arial"/>
              <a:cs typeface="Arial"/>
            </a:endParaRPr>
          </a:p>
          <a:p>
            <a:pPr marL="405765" lvl="1" indent="-8128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406400" algn="l"/>
              </a:tabLst>
            </a:pP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BIX5</a:t>
            </a:r>
            <a:r>
              <a:rPr sz="600" spc="-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대시보드</a:t>
            </a:r>
            <a:r>
              <a:rPr sz="600" spc="-2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솔루션</a:t>
            </a:r>
            <a:r>
              <a:rPr sz="600" spc="-2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활용</a:t>
            </a:r>
            <a:r>
              <a:rPr sz="600" spc="-2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대시보드</a:t>
            </a:r>
            <a:r>
              <a:rPr sz="600" spc="-2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</a:t>
            </a:r>
            <a:endParaRPr sz="600">
              <a:latin typeface="한컴 고딕"/>
              <a:cs typeface="한컴 고딕"/>
            </a:endParaRPr>
          </a:p>
        </p:txBody>
      </p:sp>
      <p:sp>
        <p:nvSpPr>
          <p:cNvPr id="336" name="object 336"/>
          <p:cNvSpPr txBox="1"/>
          <p:nvPr/>
        </p:nvSpPr>
        <p:spPr>
          <a:xfrm>
            <a:off x="4788834" y="488593"/>
            <a:ext cx="1316355" cy="73025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57860" algn="ctr">
              <a:lnSpc>
                <a:spcPct val="100000"/>
              </a:lnSpc>
              <a:spcBef>
                <a:spcPts val="110"/>
              </a:spcBef>
              <a:tabLst>
                <a:tab pos="992505" algn="l"/>
              </a:tabLst>
            </a:pPr>
            <a:endParaRPr sz="11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50" dirty="0">
              <a:latin typeface="Times New Roman"/>
              <a:cs typeface="Times New Roman"/>
            </a:endParaRPr>
          </a:p>
          <a:p>
            <a:pPr marL="267970">
              <a:lnSpc>
                <a:spcPct val="100000"/>
              </a:lnSpc>
              <a:spcBef>
                <a:spcPts val="5"/>
              </a:spcBef>
            </a:pP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Email: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0" dirty="0">
                <a:solidFill>
                  <a:srgbClr val="323232"/>
                </a:solidFill>
                <a:latin typeface="Trebuchet MS"/>
                <a:cs typeface="Trebuchet MS"/>
                <a:hlinkClick r:id="rId3"/>
              </a:rPr>
              <a:t>dltlgus313@naver.com</a:t>
            </a:r>
            <a:endParaRPr sz="600" dirty="0">
              <a:latin typeface="Trebuchet MS"/>
              <a:cs typeface="Trebuchet MS"/>
            </a:endParaRPr>
          </a:p>
          <a:p>
            <a:pPr marL="541020" algn="ctr">
              <a:lnSpc>
                <a:spcPct val="100000"/>
              </a:lnSpc>
              <a:spcBef>
                <a:spcPts val="325"/>
              </a:spcBef>
            </a:pP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Phone:</a:t>
            </a:r>
            <a:r>
              <a:rPr sz="600" spc="-9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010-2381-4118</a:t>
            </a:r>
            <a:endParaRPr sz="6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Web: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323232"/>
                </a:solidFill>
                <a:latin typeface="Trebuchet MS"/>
                <a:cs typeface="Trebuchet MS"/>
                <a:hlinkClick r:id="rId4"/>
              </a:rPr>
              <a:t>https://github.com/sihyeonleee</a:t>
            </a:r>
            <a:endParaRPr sz="600" dirty="0">
              <a:latin typeface="Trebuchet MS"/>
              <a:cs typeface="Trebuchet MS"/>
            </a:endParaRPr>
          </a:p>
        </p:txBody>
      </p:sp>
      <p:sp>
        <p:nvSpPr>
          <p:cNvPr id="337" name="사각형: 둥근 모서리 336">
            <a:extLst>
              <a:ext uri="{FF2B5EF4-FFF2-40B4-BE49-F238E27FC236}">
                <a16:creationId xmlns:a16="http://schemas.microsoft.com/office/drawing/2014/main" id="{A241594A-9F8C-4D50-AA97-5FEE52F61B3C}"/>
              </a:ext>
            </a:extLst>
          </p:cNvPr>
          <p:cNvSpPr/>
          <p:nvPr/>
        </p:nvSpPr>
        <p:spPr>
          <a:xfrm>
            <a:off x="2660619" y="2325571"/>
            <a:ext cx="437348" cy="13693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</a:rPr>
              <a:t>JAVA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38" name="사각형: 둥근 모서리 337">
            <a:extLst>
              <a:ext uri="{FF2B5EF4-FFF2-40B4-BE49-F238E27FC236}">
                <a16:creationId xmlns:a16="http://schemas.microsoft.com/office/drawing/2014/main" id="{D18E0137-063B-9A8F-218F-0B7BA00E52C9}"/>
              </a:ext>
            </a:extLst>
          </p:cNvPr>
          <p:cNvSpPr/>
          <p:nvPr/>
        </p:nvSpPr>
        <p:spPr>
          <a:xfrm>
            <a:off x="3107517" y="2322370"/>
            <a:ext cx="533027" cy="13693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Spring</a:t>
            </a:r>
            <a:r>
              <a:rPr lang="en-US" altLang="ko-KR" sz="700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39" name="사각형: 둥근 모서리 338">
            <a:extLst>
              <a:ext uri="{FF2B5EF4-FFF2-40B4-BE49-F238E27FC236}">
                <a16:creationId xmlns:a16="http://schemas.microsoft.com/office/drawing/2014/main" id="{BB86EF69-3428-9F8A-9956-FC2B7E5070A8}"/>
              </a:ext>
            </a:extLst>
          </p:cNvPr>
          <p:cNvSpPr/>
          <p:nvPr/>
        </p:nvSpPr>
        <p:spPr>
          <a:xfrm>
            <a:off x="3650094" y="2322370"/>
            <a:ext cx="437348" cy="13693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</a:rPr>
              <a:t>JSP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40" name="사각형: 둥근 모서리 339">
            <a:extLst>
              <a:ext uri="{FF2B5EF4-FFF2-40B4-BE49-F238E27FC236}">
                <a16:creationId xmlns:a16="http://schemas.microsoft.com/office/drawing/2014/main" id="{E113B334-1F35-22C5-53D7-C0389F4E4944}"/>
              </a:ext>
            </a:extLst>
          </p:cNvPr>
          <p:cNvSpPr/>
          <p:nvPr/>
        </p:nvSpPr>
        <p:spPr>
          <a:xfrm>
            <a:off x="4091954" y="2322370"/>
            <a:ext cx="437348" cy="13693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</a:rPr>
              <a:t>Node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41" name="사각형: 둥근 모서리 340">
            <a:extLst>
              <a:ext uri="{FF2B5EF4-FFF2-40B4-BE49-F238E27FC236}">
                <a16:creationId xmlns:a16="http://schemas.microsoft.com/office/drawing/2014/main" id="{DDC15D7A-9D76-6933-6AED-3EA548046106}"/>
              </a:ext>
            </a:extLst>
          </p:cNvPr>
          <p:cNvSpPr/>
          <p:nvPr/>
        </p:nvSpPr>
        <p:spPr>
          <a:xfrm>
            <a:off x="4537805" y="2322370"/>
            <a:ext cx="522766" cy="13693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</a:rPr>
              <a:t>Express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42" name="사각형: 둥근 모서리 341">
            <a:extLst>
              <a:ext uri="{FF2B5EF4-FFF2-40B4-BE49-F238E27FC236}">
                <a16:creationId xmlns:a16="http://schemas.microsoft.com/office/drawing/2014/main" id="{898CC7EA-8545-E6D8-3D37-FBE18ACFCB23}"/>
              </a:ext>
            </a:extLst>
          </p:cNvPr>
          <p:cNvSpPr/>
          <p:nvPr/>
        </p:nvSpPr>
        <p:spPr>
          <a:xfrm>
            <a:off x="5073946" y="2316592"/>
            <a:ext cx="522766" cy="136938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</a:rPr>
              <a:t>React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43" name="사각형: 둥근 모서리 342">
            <a:extLst>
              <a:ext uri="{FF2B5EF4-FFF2-40B4-BE49-F238E27FC236}">
                <a16:creationId xmlns:a16="http://schemas.microsoft.com/office/drawing/2014/main" id="{FCD314A3-90F3-71D9-3B39-1B1D8BF934A7}"/>
              </a:ext>
            </a:extLst>
          </p:cNvPr>
          <p:cNvSpPr/>
          <p:nvPr/>
        </p:nvSpPr>
        <p:spPr>
          <a:xfrm>
            <a:off x="5605064" y="2312988"/>
            <a:ext cx="714129" cy="14414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bg1"/>
                </a:solidFill>
              </a:rPr>
              <a:t>Javascript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44" name="사각형: 둥근 모서리 343">
            <a:extLst>
              <a:ext uri="{FF2B5EF4-FFF2-40B4-BE49-F238E27FC236}">
                <a16:creationId xmlns:a16="http://schemas.microsoft.com/office/drawing/2014/main" id="{0B71758D-5BC8-4256-8530-18A9B549C3E5}"/>
              </a:ext>
            </a:extLst>
          </p:cNvPr>
          <p:cNvSpPr/>
          <p:nvPr/>
        </p:nvSpPr>
        <p:spPr>
          <a:xfrm>
            <a:off x="2660619" y="2481578"/>
            <a:ext cx="558984" cy="14414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</a:rPr>
              <a:t>RDBMS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45" name="사각형: 둥근 모서리 344">
            <a:extLst>
              <a:ext uri="{FF2B5EF4-FFF2-40B4-BE49-F238E27FC236}">
                <a16:creationId xmlns:a16="http://schemas.microsoft.com/office/drawing/2014/main" id="{BEEF386A-1CFE-6ACA-5536-CF4B4862929C}"/>
              </a:ext>
            </a:extLst>
          </p:cNvPr>
          <p:cNvSpPr/>
          <p:nvPr/>
        </p:nvSpPr>
        <p:spPr>
          <a:xfrm>
            <a:off x="3227554" y="2478594"/>
            <a:ext cx="422540" cy="14414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 err="1">
                <a:solidFill>
                  <a:schemeClr val="bg1"/>
                </a:solidFill>
              </a:rPr>
              <a:t>Nifi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46" name="사각형: 둥근 모서리 345">
            <a:extLst>
              <a:ext uri="{FF2B5EF4-FFF2-40B4-BE49-F238E27FC236}">
                <a16:creationId xmlns:a16="http://schemas.microsoft.com/office/drawing/2014/main" id="{2234AD50-A139-512C-78F1-6384119D9BF4}"/>
              </a:ext>
            </a:extLst>
          </p:cNvPr>
          <p:cNvSpPr/>
          <p:nvPr/>
        </p:nvSpPr>
        <p:spPr>
          <a:xfrm>
            <a:off x="3658701" y="2475171"/>
            <a:ext cx="782909" cy="14414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</a:rPr>
              <a:t>Elasticsearch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47" name="사각형: 둥근 모서리 346">
            <a:extLst>
              <a:ext uri="{FF2B5EF4-FFF2-40B4-BE49-F238E27FC236}">
                <a16:creationId xmlns:a16="http://schemas.microsoft.com/office/drawing/2014/main" id="{FF4D79B6-9FB0-28D2-EC0D-B8E50D4C4EE7}"/>
              </a:ext>
            </a:extLst>
          </p:cNvPr>
          <p:cNvSpPr/>
          <p:nvPr/>
        </p:nvSpPr>
        <p:spPr>
          <a:xfrm>
            <a:off x="4448460" y="2476999"/>
            <a:ext cx="307825" cy="144146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</a:rPr>
              <a:t>Git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48" name="사각형: 둥근 모서리 347">
            <a:extLst>
              <a:ext uri="{FF2B5EF4-FFF2-40B4-BE49-F238E27FC236}">
                <a16:creationId xmlns:a16="http://schemas.microsoft.com/office/drawing/2014/main" id="{88EF8A14-2D4A-07F1-D1A8-D347D637A2BE}"/>
              </a:ext>
            </a:extLst>
          </p:cNvPr>
          <p:cNvSpPr/>
          <p:nvPr/>
        </p:nvSpPr>
        <p:spPr>
          <a:xfrm>
            <a:off x="4763135" y="2476966"/>
            <a:ext cx="403197" cy="137299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</a:rPr>
              <a:t>SVN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349" name="타원 348">
            <a:extLst>
              <a:ext uri="{FF2B5EF4-FFF2-40B4-BE49-F238E27FC236}">
                <a16:creationId xmlns:a16="http://schemas.microsoft.com/office/drawing/2014/main" id="{348A148E-9054-C9ED-3EB0-491F169E923C}"/>
              </a:ext>
            </a:extLst>
          </p:cNvPr>
          <p:cNvSpPr/>
          <p:nvPr/>
        </p:nvSpPr>
        <p:spPr>
          <a:xfrm>
            <a:off x="1387916" y="1724907"/>
            <a:ext cx="1027784" cy="1099026"/>
          </a:xfrm>
          <a:prstGeom prst="ellipse">
            <a:avLst/>
          </a:prstGeom>
          <a:blipFill>
            <a:blip r:embed="rId5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92250" y="4183608"/>
            <a:ext cx="4772025" cy="0"/>
          </a:xfrm>
          <a:custGeom>
            <a:avLst/>
            <a:gdLst/>
            <a:ahLst/>
            <a:cxnLst/>
            <a:rect l="l" t="t" r="r" b="b"/>
            <a:pathLst>
              <a:path w="4772025">
                <a:moveTo>
                  <a:pt x="0" y="0"/>
                </a:moveTo>
                <a:lnTo>
                  <a:pt x="4771999" y="0"/>
                </a:lnTo>
              </a:path>
            </a:pathLst>
          </a:custGeom>
          <a:ln w="4927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453337" y="1367982"/>
            <a:ext cx="718820" cy="4508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950" spc="65" dirty="0">
                <a:solidFill>
                  <a:srgbClr val="323232"/>
                </a:solidFill>
                <a:latin typeface="Trebuchet MS"/>
                <a:cs typeface="Trebuchet MS"/>
              </a:rPr>
              <a:t>PCN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600" spc="25" dirty="0">
                <a:solidFill>
                  <a:srgbClr val="323232"/>
                </a:solidFill>
                <a:latin typeface="Trebuchet MS"/>
                <a:cs typeface="Trebuchet MS"/>
              </a:rPr>
              <a:t>dv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실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대리</a:t>
            </a:r>
            <a:endParaRPr sz="6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2022. 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10 </a:t>
            </a:r>
            <a:r>
              <a:rPr sz="600" spc="65" dirty="0">
                <a:solidFill>
                  <a:srgbClr val="323232"/>
                </a:solidFill>
                <a:latin typeface="Arial"/>
                <a:cs typeface="Arial"/>
              </a:rPr>
              <a:t>~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2023.</a:t>
            </a:r>
            <a:r>
              <a:rPr sz="600" spc="-1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05</a:t>
            </a:r>
            <a:endParaRPr sz="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74657" y="481609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13919" y="0"/>
                </a:moveTo>
                <a:lnTo>
                  <a:pt x="10655" y="0"/>
                </a:lnTo>
                <a:lnTo>
                  <a:pt x="9093" y="317"/>
                </a:lnTo>
                <a:lnTo>
                  <a:pt x="0" y="10668"/>
                </a:lnTo>
                <a:lnTo>
                  <a:pt x="0" y="13931"/>
                </a:lnTo>
                <a:lnTo>
                  <a:pt x="10655" y="24599"/>
                </a:lnTo>
                <a:lnTo>
                  <a:pt x="13919" y="24599"/>
                </a:lnTo>
                <a:lnTo>
                  <a:pt x="24587" y="13931"/>
                </a:lnTo>
                <a:lnTo>
                  <a:pt x="24587" y="10668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71431" y="909611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24599" y="12306"/>
                </a:moveTo>
                <a:lnTo>
                  <a:pt x="24599" y="13931"/>
                </a:lnTo>
                <a:lnTo>
                  <a:pt x="24295" y="15506"/>
                </a:lnTo>
                <a:lnTo>
                  <a:pt x="23660" y="17005"/>
                </a:lnTo>
                <a:lnTo>
                  <a:pt x="23037" y="18516"/>
                </a:lnTo>
                <a:lnTo>
                  <a:pt x="17018" y="23660"/>
                </a:lnTo>
                <a:lnTo>
                  <a:pt x="15506" y="24295"/>
                </a:lnTo>
                <a:lnTo>
                  <a:pt x="13931" y="24599"/>
                </a:lnTo>
                <a:lnTo>
                  <a:pt x="12306" y="24599"/>
                </a:lnTo>
                <a:lnTo>
                  <a:pt x="10668" y="24599"/>
                </a:lnTo>
                <a:lnTo>
                  <a:pt x="9105" y="24295"/>
                </a:lnTo>
                <a:lnTo>
                  <a:pt x="7594" y="23660"/>
                </a:lnTo>
                <a:lnTo>
                  <a:pt x="6083" y="23037"/>
                </a:lnTo>
                <a:lnTo>
                  <a:pt x="939" y="17005"/>
                </a:lnTo>
                <a:lnTo>
                  <a:pt x="317" y="15506"/>
                </a:lnTo>
                <a:lnTo>
                  <a:pt x="0" y="13931"/>
                </a:lnTo>
                <a:lnTo>
                  <a:pt x="0" y="12306"/>
                </a:lnTo>
                <a:lnTo>
                  <a:pt x="0" y="10668"/>
                </a:lnTo>
                <a:lnTo>
                  <a:pt x="3606" y="3606"/>
                </a:lnTo>
                <a:lnTo>
                  <a:pt x="4762" y="2451"/>
                </a:lnTo>
                <a:lnTo>
                  <a:pt x="6083" y="1562"/>
                </a:lnTo>
                <a:lnTo>
                  <a:pt x="7594" y="939"/>
                </a:lnTo>
                <a:lnTo>
                  <a:pt x="9105" y="317"/>
                </a:lnTo>
                <a:lnTo>
                  <a:pt x="10668" y="0"/>
                </a:lnTo>
                <a:lnTo>
                  <a:pt x="12306" y="0"/>
                </a:lnTo>
                <a:lnTo>
                  <a:pt x="13931" y="0"/>
                </a:lnTo>
                <a:lnTo>
                  <a:pt x="23660" y="7594"/>
                </a:lnTo>
                <a:lnTo>
                  <a:pt x="24295" y="9105"/>
                </a:lnTo>
                <a:lnTo>
                  <a:pt x="24599" y="10668"/>
                </a:lnTo>
                <a:lnTo>
                  <a:pt x="24599" y="12306"/>
                </a:lnTo>
                <a:close/>
              </a:path>
            </a:pathLst>
          </a:custGeom>
          <a:ln w="4919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1431" y="1618043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24599" y="12293"/>
                </a:moveTo>
                <a:lnTo>
                  <a:pt x="24599" y="13931"/>
                </a:lnTo>
                <a:lnTo>
                  <a:pt x="24295" y="15494"/>
                </a:lnTo>
                <a:lnTo>
                  <a:pt x="23660" y="16992"/>
                </a:lnTo>
                <a:lnTo>
                  <a:pt x="23037" y="18503"/>
                </a:lnTo>
                <a:lnTo>
                  <a:pt x="13931" y="24587"/>
                </a:lnTo>
                <a:lnTo>
                  <a:pt x="12306" y="24587"/>
                </a:lnTo>
                <a:lnTo>
                  <a:pt x="10668" y="24587"/>
                </a:lnTo>
                <a:lnTo>
                  <a:pt x="939" y="16992"/>
                </a:lnTo>
                <a:lnTo>
                  <a:pt x="317" y="15494"/>
                </a:lnTo>
                <a:lnTo>
                  <a:pt x="0" y="13931"/>
                </a:lnTo>
                <a:lnTo>
                  <a:pt x="0" y="12293"/>
                </a:lnTo>
                <a:lnTo>
                  <a:pt x="0" y="10668"/>
                </a:lnTo>
                <a:lnTo>
                  <a:pt x="3606" y="3594"/>
                </a:lnTo>
                <a:lnTo>
                  <a:pt x="4762" y="2438"/>
                </a:lnTo>
                <a:lnTo>
                  <a:pt x="6083" y="1549"/>
                </a:lnTo>
                <a:lnTo>
                  <a:pt x="7594" y="927"/>
                </a:lnTo>
                <a:lnTo>
                  <a:pt x="9105" y="304"/>
                </a:lnTo>
                <a:lnTo>
                  <a:pt x="10668" y="0"/>
                </a:lnTo>
                <a:lnTo>
                  <a:pt x="12306" y="0"/>
                </a:lnTo>
                <a:lnTo>
                  <a:pt x="13931" y="0"/>
                </a:lnTo>
                <a:lnTo>
                  <a:pt x="23660" y="7581"/>
                </a:lnTo>
                <a:lnTo>
                  <a:pt x="24295" y="9093"/>
                </a:lnTo>
                <a:lnTo>
                  <a:pt x="24599" y="10668"/>
                </a:lnTo>
                <a:lnTo>
                  <a:pt x="24599" y="12293"/>
                </a:lnTo>
                <a:close/>
              </a:path>
            </a:pathLst>
          </a:custGeom>
          <a:ln w="4919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774657" y="2178875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3919" y="0"/>
                </a:moveTo>
                <a:lnTo>
                  <a:pt x="10655" y="0"/>
                </a:lnTo>
                <a:lnTo>
                  <a:pt x="9093" y="304"/>
                </a:lnTo>
                <a:lnTo>
                  <a:pt x="0" y="10668"/>
                </a:lnTo>
                <a:lnTo>
                  <a:pt x="0" y="13931"/>
                </a:lnTo>
                <a:lnTo>
                  <a:pt x="10655" y="24599"/>
                </a:lnTo>
                <a:lnTo>
                  <a:pt x="13919" y="24599"/>
                </a:lnTo>
                <a:lnTo>
                  <a:pt x="24587" y="13931"/>
                </a:lnTo>
                <a:lnTo>
                  <a:pt x="24587" y="10668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774657" y="2331376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3919" y="0"/>
                </a:moveTo>
                <a:lnTo>
                  <a:pt x="10655" y="0"/>
                </a:lnTo>
                <a:lnTo>
                  <a:pt x="9093" y="317"/>
                </a:lnTo>
                <a:lnTo>
                  <a:pt x="0" y="10668"/>
                </a:lnTo>
                <a:lnTo>
                  <a:pt x="0" y="13931"/>
                </a:lnTo>
                <a:lnTo>
                  <a:pt x="10655" y="24599"/>
                </a:lnTo>
                <a:lnTo>
                  <a:pt x="13919" y="24599"/>
                </a:lnTo>
                <a:lnTo>
                  <a:pt x="24587" y="13931"/>
                </a:lnTo>
                <a:lnTo>
                  <a:pt x="24587" y="10668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774657" y="2488806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3919" y="0"/>
                </a:moveTo>
                <a:lnTo>
                  <a:pt x="10655" y="0"/>
                </a:lnTo>
                <a:lnTo>
                  <a:pt x="9093" y="317"/>
                </a:lnTo>
                <a:lnTo>
                  <a:pt x="0" y="10668"/>
                </a:lnTo>
                <a:lnTo>
                  <a:pt x="0" y="13931"/>
                </a:lnTo>
                <a:lnTo>
                  <a:pt x="10655" y="24599"/>
                </a:lnTo>
                <a:lnTo>
                  <a:pt x="13919" y="24599"/>
                </a:lnTo>
                <a:lnTo>
                  <a:pt x="24587" y="13931"/>
                </a:lnTo>
                <a:lnTo>
                  <a:pt x="24587" y="10668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74657" y="3084080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3919" y="0"/>
                </a:moveTo>
                <a:lnTo>
                  <a:pt x="10655" y="0"/>
                </a:lnTo>
                <a:lnTo>
                  <a:pt x="9093" y="304"/>
                </a:lnTo>
                <a:lnTo>
                  <a:pt x="0" y="10668"/>
                </a:lnTo>
                <a:lnTo>
                  <a:pt x="0" y="13919"/>
                </a:lnTo>
                <a:lnTo>
                  <a:pt x="10655" y="24599"/>
                </a:lnTo>
                <a:lnTo>
                  <a:pt x="13919" y="24599"/>
                </a:lnTo>
                <a:lnTo>
                  <a:pt x="24587" y="13919"/>
                </a:lnTo>
                <a:lnTo>
                  <a:pt x="24587" y="10668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74657" y="3236582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3919" y="0"/>
                </a:moveTo>
                <a:lnTo>
                  <a:pt x="10655" y="0"/>
                </a:lnTo>
                <a:lnTo>
                  <a:pt x="9093" y="317"/>
                </a:lnTo>
                <a:lnTo>
                  <a:pt x="0" y="10668"/>
                </a:lnTo>
                <a:lnTo>
                  <a:pt x="0" y="13931"/>
                </a:lnTo>
                <a:lnTo>
                  <a:pt x="10655" y="24599"/>
                </a:lnTo>
                <a:lnTo>
                  <a:pt x="13919" y="24599"/>
                </a:lnTo>
                <a:lnTo>
                  <a:pt x="24587" y="13931"/>
                </a:lnTo>
                <a:lnTo>
                  <a:pt x="24587" y="10668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74657" y="3394011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3919" y="0"/>
                </a:moveTo>
                <a:lnTo>
                  <a:pt x="10655" y="0"/>
                </a:lnTo>
                <a:lnTo>
                  <a:pt x="9093" y="317"/>
                </a:lnTo>
                <a:lnTo>
                  <a:pt x="0" y="10668"/>
                </a:lnTo>
                <a:lnTo>
                  <a:pt x="0" y="13931"/>
                </a:lnTo>
                <a:lnTo>
                  <a:pt x="10655" y="24599"/>
                </a:lnTo>
                <a:lnTo>
                  <a:pt x="13919" y="24599"/>
                </a:lnTo>
                <a:lnTo>
                  <a:pt x="24587" y="13931"/>
                </a:lnTo>
                <a:lnTo>
                  <a:pt x="24587" y="10668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646336" y="169807"/>
            <a:ext cx="3455670" cy="391731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208915" indent="115570">
              <a:lnSpc>
                <a:spcPct val="100000"/>
              </a:lnSpc>
              <a:spcBef>
                <a:spcPts val="305"/>
              </a:spcBef>
              <a:buFont typeface="Arial"/>
              <a:buAutoNum type="arabicPeriod" startAt="2"/>
              <a:tabLst>
                <a:tab pos="40640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정부처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서버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보안상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BIX5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의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35" dirty="0">
                <a:solidFill>
                  <a:srgbClr val="323232"/>
                </a:solidFill>
                <a:latin typeface="한컴 고딕"/>
                <a:cs typeface="한컴 고딕"/>
              </a:rPr>
              <a:t>버전별</a:t>
            </a:r>
            <a:r>
              <a:rPr sz="600" spc="35" dirty="0">
                <a:solidFill>
                  <a:srgbClr val="323232"/>
                </a:solidFill>
                <a:latin typeface="Arial"/>
                <a:cs typeface="Arial"/>
              </a:rPr>
              <a:t>(</a:t>
            </a:r>
            <a:r>
              <a:rPr sz="600" spc="35" dirty="0">
                <a:solidFill>
                  <a:srgbClr val="323232"/>
                </a:solidFill>
                <a:latin typeface="한컴 고딕"/>
                <a:cs typeface="한컴 고딕"/>
              </a:rPr>
              <a:t>클라이언트</a:t>
            </a:r>
            <a:r>
              <a:rPr sz="600" spc="3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35" dirty="0">
                <a:solidFill>
                  <a:srgbClr val="323232"/>
                </a:solidFill>
                <a:latin typeface="한컴 고딕"/>
                <a:cs typeface="한컴 고딕"/>
              </a:rPr>
              <a:t>서버</a:t>
            </a:r>
            <a:r>
              <a:rPr sz="600" spc="35" dirty="0">
                <a:solidFill>
                  <a:srgbClr val="323232"/>
                </a:solidFill>
                <a:latin typeface="Arial"/>
                <a:cs typeface="Arial"/>
              </a:rPr>
              <a:t>)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대시보드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구성</a:t>
            </a:r>
            <a:endParaRPr sz="600" dirty="0">
              <a:latin typeface="한컴 고딕"/>
              <a:cs typeface="한컴 고딕"/>
            </a:endParaRPr>
          </a:p>
          <a:p>
            <a:pPr marL="208915" marR="1331595" indent="115570">
              <a:lnSpc>
                <a:spcPct val="129099"/>
              </a:lnSpc>
              <a:buAutoNum type="arabicPeriod" startAt="2"/>
              <a:tabLst>
                <a:tab pos="406400" algn="l"/>
              </a:tabLst>
            </a:pP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POI</a:t>
            </a:r>
            <a:r>
              <a:rPr sz="600" spc="-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엑셀다운로드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35" dirty="0">
                <a:solidFill>
                  <a:srgbClr val="323232"/>
                </a:solidFill>
                <a:latin typeface="Arial"/>
                <a:cs typeface="Arial"/>
              </a:rPr>
              <a:t>(</a:t>
            </a:r>
            <a:r>
              <a:rPr sz="600" spc="35" dirty="0">
                <a:solidFill>
                  <a:srgbClr val="323232"/>
                </a:solidFill>
                <a:latin typeface="한컴 고딕"/>
                <a:cs typeface="한컴 고딕"/>
              </a:rPr>
              <a:t>디자인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포함된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엑셀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시트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35" dirty="0">
                <a:solidFill>
                  <a:srgbClr val="323232"/>
                </a:solidFill>
                <a:latin typeface="한컴 고딕"/>
                <a:cs typeface="한컴 고딕"/>
              </a:rPr>
              <a:t>구성</a:t>
            </a:r>
            <a:r>
              <a:rPr sz="600" spc="35" dirty="0">
                <a:solidFill>
                  <a:srgbClr val="323232"/>
                </a:solidFill>
                <a:latin typeface="Arial"/>
                <a:cs typeface="Arial"/>
              </a:rPr>
              <a:t>) </a:t>
            </a:r>
            <a:r>
              <a:rPr sz="600" spc="35" dirty="0">
                <a:latin typeface="Arial"/>
                <a:cs typeface="Arial"/>
              </a:rPr>
              <a:t> </a:t>
            </a:r>
            <a:r>
              <a:rPr sz="600" spc="25" dirty="0">
                <a:latin typeface="한컴 고딕"/>
                <a:cs typeface="한컴 고딕"/>
              </a:rPr>
              <a:t>성과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endParaRPr sz="600" dirty="0">
              <a:latin typeface="Arial"/>
              <a:cs typeface="Arial"/>
            </a:endParaRPr>
          </a:p>
          <a:p>
            <a:pPr marL="208915" marR="5715" indent="-635">
              <a:lnSpc>
                <a:spcPct val="129099"/>
              </a:lnSpc>
              <a:spcBef>
                <a:spcPts val="310"/>
              </a:spcBef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프로젝트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배포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10" dirty="0">
                <a:solidFill>
                  <a:srgbClr val="323232"/>
                </a:solidFill>
                <a:latin typeface="Arial"/>
                <a:cs typeface="Arial"/>
              </a:rPr>
              <a:t>Jenkins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통한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자동배포가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가능하지만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프로젝트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전체를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빌드후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배포하기떄  문에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속도가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다소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35" dirty="0">
                <a:solidFill>
                  <a:srgbClr val="323232"/>
                </a:solidFill>
                <a:latin typeface="한컴 고딕"/>
                <a:cs typeface="한컴 고딕"/>
              </a:rPr>
              <a:t>느리다</a:t>
            </a:r>
            <a:r>
              <a:rPr sz="600" spc="35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긴급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수정으로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소스가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빨리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반영되어야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하는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상황을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개선하는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과정</a:t>
            </a:r>
            <a:endParaRPr sz="600" dirty="0">
              <a:latin typeface="한컴 고딕"/>
              <a:cs typeface="한컴 고딕"/>
            </a:endParaRPr>
          </a:p>
          <a:p>
            <a:pPr marL="405765" algn="just">
              <a:lnSpc>
                <a:spcPct val="100000"/>
              </a:lnSpc>
              <a:spcBef>
                <a:spcPts val="480"/>
              </a:spcBef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전략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수정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혹은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추가된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파일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대상으로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구조에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맞게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경로복사하여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덮어쓰기</a:t>
            </a:r>
            <a:endParaRPr sz="600" dirty="0">
              <a:latin typeface="한컴 고딕"/>
              <a:cs typeface="한컴 고딕"/>
            </a:endParaRPr>
          </a:p>
          <a:p>
            <a:pPr marL="602615" lvl="1" indent="-8128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603250" algn="l"/>
              </a:tabLst>
            </a:pP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src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폴더의 구조와 컴파일되는 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target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폴더의 구조 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파악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(.java, 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.class,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xml, 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jsp,</a:t>
            </a:r>
            <a:r>
              <a:rPr sz="600" spc="7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css..</a:t>
            </a:r>
            <a:endParaRPr sz="600" dirty="0">
              <a:latin typeface="Arial"/>
              <a:cs typeface="Arial"/>
            </a:endParaRPr>
          </a:p>
          <a:p>
            <a:pPr marL="602615">
              <a:lnSpc>
                <a:spcPct val="100000"/>
              </a:lnSpc>
              <a:spcBef>
                <a:spcPts val="210"/>
              </a:spcBef>
            </a:pP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등</a:t>
            </a:r>
            <a:r>
              <a:rPr sz="600" spc="30" dirty="0">
                <a:solidFill>
                  <a:srgbClr val="323232"/>
                </a:solidFill>
                <a:latin typeface="Arial"/>
                <a:cs typeface="Arial"/>
              </a:rPr>
              <a:t>)</a:t>
            </a:r>
            <a:endParaRPr sz="600" dirty="0">
              <a:latin typeface="Arial"/>
              <a:cs typeface="Arial"/>
            </a:endParaRPr>
          </a:p>
          <a:p>
            <a:pPr marL="602615" lvl="1" indent="-81280">
              <a:lnSpc>
                <a:spcPct val="100000"/>
              </a:lnSpc>
              <a:spcBef>
                <a:spcPts val="210"/>
              </a:spcBef>
              <a:buAutoNum type="arabicPeriod" startAt="2"/>
              <a:tabLst>
                <a:tab pos="603250" algn="l"/>
              </a:tabLst>
            </a:pP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Java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JWT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이용하여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drag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&amp; 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drop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을위한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10" dirty="0">
                <a:solidFill>
                  <a:srgbClr val="323232"/>
                </a:solidFill>
                <a:latin typeface="Arial"/>
                <a:cs typeface="Arial"/>
              </a:rPr>
              <a:t>frame</a:t>
            </a:r>
            <a:r>
              <a:rPr sz="600" spc="-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생성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및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파일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복사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</a:t>
            </a:r>
            <a:endParaRPr sz="600" dirty="0">
              <a:latin typeface="한컴 고딕"/>
              <a:cs typeface="한컴 고딕"/>
            </a:endParaRPr>
          </a:p>
          <a:p>
            <a:pPr marL="602615" lvl="1" indent="-81280">
              <a:lnSpc>
                <a:spcPct val="100000"/>
              </a:lnSpc>
              <a:spcBef>
                <a:spcPts val="210"/>
              </a:spcBef>
              <a:buAutoNum type="arabicPeriod" startAt="2"/>
              <a:tabLst>
                <a:tab pos="603250" algn="l"/>
              </a:tabLst>
            </a:pPr>
            <a:r>
              <a:rPr sz="600" spc="15" dirty="0">
                <a:solidFill>
                  <a:srgbClr val="323232"/>
                </a:solidFill>
                <a:latin typeface="Arial"/>
                <a:cs typeface="Arial"/>
              </a:rPr>
              <a:t>git</a:t>
            </a:r>
            <a:r>
              <a:rPr sz="600" spc="-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의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Synchronize</a:t>
            </a:r>
            <a:r>
              <a:rPr sz="600" spc="-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탭을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이용하여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수정된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파일들을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드래그하여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복사</a:t>
            </a:r>
            <a:endParaRPr sz="600" dirty="0">
              <a:latin typeface="한컴 고딕"/>
              <a:cs typeface="한컴 고딕"/>
            </a:endParaRPr>
          </a:p>
          <a:p>
            <a:pPr marL="602615" lvl="1" indent="-81280">
              <a:lnSpc>
                <a:spcPct val="100000"/>
              </a:lnSpc>
              <a:spcBef>
                <a:spcPts val="210"/>
              </a:spcBef>
              <a:buFont typeface="Arial"/>
              <a:buAutoNum type="arabicPeriod" startAt="2"/>
              <a:tabLst>
                <a:tab pos="60325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복사된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파일들을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project</a:t>
            </a:r>
            <a:r>
              <a:rPr sz="600" spc="-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root</a:t>
            </a:r>
            <a:r>
              <a:rPr sz="600" spc="-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위치로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이동하여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한번에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덮어쓰기</a:t>
            </a:r>
            <a:endParaRPr sz="600" dirty="0">
              <a:latin typeface="한컴 고딕"/>
              <a:cs typeface="한컴 고딕"/>
            </a:endParaRPr>
          </a:p>
          <a:p>
            <a:pPr marL="405765" marR="5715" algn="just">
              <a:lnSpc>
                <a:spcPct val="129099"/>
              </a:lnSpc>
            </a:pPr>
            <a:r>
              <a:rPr sz="600" spc="55" dirty="0">
                <a:latin typeface="한컴 고딕"/>
                <a:cs typeface="한컴 고딕"/>
              </a:rPr>
              <a:t>결과 </a:t>
            </a:r>
            <a:r>
              <a:rPr sz="600" b="1" spc="-25" dirty="0">
                <a:solidFill>
                  <a:srgbClr val="323232"/>
                </a:solidFill>
                <a:latin typeface="Arial"/>
                <a:cs typeface="Arial"/>
              </a:rPr>
              <a:t>: </a:t>
            </a:r>
            <a:r>
              <a:rPr sz="600" spc="55" dirty="0">
                <a:latin typeface="한컴 고딕"/>
                <a:cs typeface="한컴 고딕"/>
              </a:rPr>
              <a:t>수정 혹은 추가된 파일만을 대상으로 </a:t>
            </a:r>
            <a:r>
              <a:rPr sz="600" b="1" spc="-5" dirty="0">
                <a:solidFill>
                  <a:srgbClr val="323232"/>
                </a:solidFill>
                <a:latin typeface="Arial"/>
                <a:cs typeface="Arial"/>
              </a:rPr>
              <a:t>target </a:t>
            </a:r>
            <a:r>
              <a:rPr sz="600" spc="55" dirty="0">
                <a:latin typeface="한컴 고딕"/>
                <a:cs typeface="한컴 고딕"/>
              </a:rPr>
              <a:t>복사 하기때문에 프로젝트 전체  </a:t>
            </a:r>
            <a:r>
              <a:rPr sz="600" b="1" spc="-15" dirty="0">
                <a:solidFill>
                  <a:srgbClr val="323232"/>
                </a:solidFill>
                <a:latin typeface="Arial"/>
                <a:cs typeface="Arial"/>
              </a:rPr>
              <a:t>compile, export </a:t>
            </a:r>
            <a:r>
              <a:rPr sz="600" spc="55" dirty="0">
                <a:latin typeface="한컴 고딕"/>
                <a:cs typeface="한컴 고딕"/>
              </a:rPr>
              <a:t>할 필요가 없어 배포 시간이 단축되었고 수정한 목록이 보여지는  </a:t>
            </a:r>
            <a:r>
              <a:rPr sz="600" b="1" spc="-15" dirty="0">
                <a:solidFill>
                  <a:srgbClr val="323232"/>
                </a:solidFill>
                <a:latin typeface="Arial"/>
                <a:cs typeface="Arial"/>
              </a:rPr>
              <a:t>Synchronize</a:t>
            </a:r>
            <a:r>
              <a:rPr sz="600" b="1" spc="-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탭을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이용하여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드래그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하므로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배포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실수를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줄이게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40" dirty="0">
                <a:latin typeface="한컴 고딕"/>
                <a:cs typeface="한컴 고딕"/>
              </a:rPr>
              <a:t>되었다</a:t>
            </a:r>
            <a:r>
              <a:rPr sz="600" b="1" spc="4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endParaRPr sz="6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525"/>
              </a:spcBef>
              <a:buClr>
                <a:srgbClr val="323232"/>
              </a:buClr>
              <a:buFont typeface="Arial"/>
              <a:buAutoNum type="arabicPeriod" startAt="2"/>
              <a:tabLst>
                <a:tab pos="121285" algn="l"/>
              </a:tabLst>
            </a:pPr>
            <a:r>
              <a:rPr sz="750" spc="75" dirty="0">
                <a:latin typeface="한컴 고딕"/>
                <a:cs typeface="한컴 고딕"/>
              </a:rPr>
              <a:t>인사혁신처</a:t>
            </a:r>
            <a:r>
              <a:rPr sz="750" spc="-10" dirty="0">
                <a:latin typeface="한컴 고딕"/>
                <a:cs typeface="한컴 고딕"/>
              </a:rPr>
              <a:t> </a:t>
            </a:r>
            <a:r>
              <a:rPr sz="750" spc="75" dirty="0">
                <a:latin typeface="한컴 고딕"/>
                <a:cs typeface="한컴 고딕"/>
              </a:rPr>
              <a:t>발주</a:t>
            </a:r>
            <a:r>
              <a:rPr sz="750" spc="-10" dirty="0">
                <a:latin typeface="한컴 고딕"/>
                <a:cs typeface="한컴 고딕"/>
              </a:rPr>
              <a:t> </a:t>
            </a:r>
            <a:r>
              <a:rPr sz="750" spc="75" dirty="0">
                <a:latin typeface="한컴 고딕"/>
                <a:cs typeface="한컴 고딕"/>
              </a:rPr>
              <a:t>인재개발</a:t>
            </a:r>
            <a:r>
              <a:rPr sz="750" spc="-10" dirty="0">
                <a:latin typeface="한컴 고딕"/>
                <a:cs typeface="한컴 고딕"/>
              </a:rPr>
              <a:t> </a:t>
            </a:r>
            <a:r>
              <a:rPr sz="750" spc="75" dirty="0">
                <a:latin typeface="한컴 고딕"/>
                <a:cs typeface="한컴 고딕"/>
              </a:rPr>
              <a:t>플랫폼</a:t>
            </a:r>
            <a:r>
              <a:rPr sz="750" spc="-10" dirty="0">
                <a:latin typeface="한컴 고딕"/>
                <a:cs typeface="한컴 고딕"/>
              </a:rPr>
              <a:t> </a:t>
            </a:r>
            <a:r>
              <a:rPr sz="750" spc="75" dirty="0">
                <a:latin typeface="한컴 고딕"/>
                <a:cs typeface="한컴 고딕"/>
              </a:rPr>
              <a:t>유지보수</a:t>
            </a:r>
            <a:endParaRPr sz="750" dirty="0">
              <a:latin typeface="한컴 고딕"/>
              <a:cs typeface="한컴 고딕"/>
            </a:endParaRPr>
          </a:p>
          <a:p>
            <a:pPr marL="208915">
              <a:lnSpc>
                <a:spcPct val="100000"/>
              </a:lnSpc>
              <a:spcBef>
                <a:spcPts val="409"/>
              </a:spcBef>
            </a:pPr>
            <a:r>
              <a:rPr sz="600" spc="55" dirty="0">
                <a:latin typeface="한컴 고딕"/>
                <a:cs typeface="한컴 고딕"/>
              </a:rPr>
              <a:t>주요 </a:t>
            </a:r>
            <a:r>
              <a:rPr sz="600" spc="25" dirty="0">
                <a:latin typeface="한컴 고딕"/>
                <a:cs typeface="한컴 고딕"/>
              </a:rPr>
              <a:t>업무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r>
              <a:rPr sz="600" b="1" spc="-6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웹개발자</a:t>
            </a:r>
            <a:endParaRPr sz="600" dirty="0">
              <a:latin typeface="한컴 고딕"/>
              <a:cs typeface="한컴 고딕"/>
            </a:endParaRPr>
          </a:p>
          <a:p>
            <a:pPr marL="208915">
              <a:lnSpc>
                <a:spcPct val="100000"/>
              </a:lnSpc>
              <a:spcBef>
                <a:spcPts val="480"/>
              </a:spcBef>
            </a:pPr>
            <a:r>
              <a:rPr sz="600" spc="55" dirty="0">
                <a:latin typeface="한컴 고딕"/>
                <a:cs typeface="한컴 고딕"/>
              </a:rPr>
              <a:t>서버</a:t>
            </a:r>
            <a:r>
              <a:rPr sz="600" spc="-114" dirty="0">
                <a:latin typeface="한컴 고딕"/>
                <a:cs typeface="한컴 고딕"/>
              </a:rPr>
              <a:t> </a:t>
            </a:r>
            <a:r>
              <a:rPr sz="600" spc="25" dirty="0">
                <a:latin typeface="한컴 고딕"/>
                <a:cs typeface="한컴 고딕"/>
              </a:rPr>
              <a:t>구성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: 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java, jsp,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cubrid, git, 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jenkins,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jboss</a:t>
            </a:r>
            <a:endParaRPr sz="600" dirty="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520"/>
              </a:spcBef>
            </a:pPr>
            <a:r>
              <a:rPr sz="600" spc="55" dirty="0">
                <a:latin typeface="한컴 고딕"/>
                <a:cs typeface="한컴 고딕"/>
              </a:rPr>
              <a:t>참여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25" dirty="0">
                <a:latin typeface="한컴 고딕"/>
                <a:cs typeface="한컴 고딕"/>
              </a:rPr>
              <a:t>내용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endParaRPr sz="600" dirty="0">
              <a:latin typeface="Arial"/>
              <a:cs typeface="Arial"/>
            </a:endParaRPr>
          </a:p>
          <a:p>
            <a:pPr marL="405765" lvl="1" indent="-8128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06400" algn="l"/>
              </a:tabLst>
            </a:pP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kginicis</a:t>
            </a:r>
            <a:r>
              <a:rPr sz="600" spc="-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모듈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결제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및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취소</a:t>
            </a:r>
            <a:r>
              <a:rPr sz="600" spc="2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환불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규정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적용</a:t>
            </a:r>
            <a:endParaRPr sz="600" dirty="0">
              <a:latin typeface="한컴 고딕"/>
              <a:cs typeface="한컴 고딕"/>
            </a:endParaRPr>
          </a:p>
          <a:p>
            <a:pPr marL="405765" lvl="1" indent="-81280">
              <a:lnSpc>
                <a:spcPct val="100000"/>
              </a:lnSpc>
              <a:spcBef>
                <a:spcPts val="210"/>
              </a:spcBef>
              <a:buFont typeface="Arial"/>
              <a:buAutoNum type="arabicPeriod"/>
              <a:tabLst>
                <a:tab pos="40640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학습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완료에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따른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관리자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정산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및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재구매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프로세스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적용</a:t>
            </a:r>
            <a:endParaRPr sz="600" dirty="0">
              <a:latin typeface="한컴 고딕"/>
              <a:cs typeface="한컴 고딕"/>
            </a:endParaRPr>
          </a:p>
          <a:p>
            <a:pPr marL="120650" lvl="1" indent="-10795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121285" algn="l"/>
              </a:tabLst>
            </a:pPr>
            <a:r>
              <a:rPr sz="750" b="1" spc="-20" dirty="0">
                <a:solidFill>
                  <a:srgbClr val="323232"/>
                </a:solidFill>
                <a:latin typeface="Arial"/>
                <a:cs typeface="Arial"/>
              </a:rPr>
              <a:t>3D </a:t>
            </a:r>
            <a:r>
              <a:rPr sz="750" spc="75" dirty="0">
                <a:latin typeface="한컴 고딕"/>
                <a:cs typeface="한컴 고딕"/>
              </a:rPr>
              <a:t>상상포털</a:t>
            </a:r>
            <a:r>
              <a:rPr sz="750" spc="-10" dirty="0">
                <a:latin typeface="한컴 고딕"/>
                <a:cs typeface="한컴 고딕"/>
              </a:rPr>
              <a:t> </a:t>
            </a:r>
            <a:r>
              <a:rPr sz="750" spc="75" dirty="0">
                <a:latin typeface="한컴 고딕"/>
                <a:cs typeface="한컴 고딕"/>
              </a:rPr>
              <a:t>사이트내</a:t>
            </a:r>
            <a:r>
              <a:rPr sz="750" spc="-10" dirty="0">
                <a:latin typeface="한컴 고딕"/>
                <a:cs typeface="한컴 고딕"/>
              </a:rPr>
              <a:t> </a:t>
            </a:r>
            <a:r>
              <a:rPr sz="750" spc="75" dirty="0">
                <a:latin typeface="한컴 고딕"/>
                <a:cs typeface="한컴 고딕"/>
              </a:rPr>
              <a:t>공통게시판</a:t>
            </a:r>
            <a:r>
              <a:rPr sz="750" spc="-10" dirty="0">
                <a:latin typeface="한컴 고딕"/>
                <a:cs typeface="한컴 고딕"/>
              </a:rPr>
              <a:t> </a:t>
            </a:r>
            <a:r>
              <a:rPr sz="750" spc="75" dirty="0">
                <a:latin typeface="한컴 고딕"/>
                <a:cs typeface="한컴 고딕"/>
              </a:rPr>
              <a:t>구축</a:t>
            </a:r>
            <a:endParaRPr sz="750" dirty="0">
              <a:latin typeface="한컴 고딕"/>
              <a:cs typeface="한컴 고딕"/>
            </a:endParaRPr>
          </a:p>
          <a:p>
            <a:pPr marL="208915">
              <a:lnSpc>
                <a:spcPct val="100000"/>
              </a:lnSpc>
              <a:spcBef>
                <a:spcPts val="414"/>
              </a:spcBef>
            </a:pPr>
            <a:r>
              <a:rPr sz="600" spc="55" dirty="0">
                <a:latin typeface="한컴 고딕"/>
                <a:cs typeface="한컴 고딕"/>
              </a:rPr>
              <a:t>주요 </a:t>
            </a:r>
            <a:r>
              <a:rPr sz="600" spc="25" dirty="0">
                <a:latin typeface="한컴 고딕"/>
                <a:cs typeface="한컴 고딕"/>
              </a:rPr>
              <a:t>업무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r>
              <a:rPr sz="600" b="1" spc="-6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웹개발자</a:t>
            </a:r>
            <a:endParaRPr sz="600" dirty="0">
              <a:latin typeface="한컴 고딕"/>
              <a:cs typeface="한컴 고딕"/>
            </a:endParaRPr>
          </a:p>
          <a:p>
            <a:pPr marL="208915">
              <a:lnSpc>
                <a:spcPct val="100000"/>
              </a:lnSpc>
              <a:spcBef>
                <a:spcPts val="480"/>
              </a:spcBef>
            </a:pPr>
            <a:r>
              <a:rPr sz="600" spc="55" dirty="0">
                <a:latin typeface="한컴 고딕"/>
                <a:cs typeface="한컴 고딕"/>
              </a:rPr>
              <a:t>서버</a:t>
            </a:r>
            <a:r>
              <a:rPr sz="600" spc="-95" dirty="0">
                <a:latin typeface="한컴 고딕"/>
                <a:cs typeface="한컴 고딕"/>
              </a:rPr>
              <a:t> </a:t>
            </a:r>
            <a:r>
              <a:rPr sz="600" spc="25" dirty="0">
                <a:latin typeface="한컴 고딕"/>
                <a:cs typeface="한컴 고딕"/>
              </a:rPr>
              <a:t>구성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: 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java, jsp, 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mariadb, 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svn, </a:t>
            </a:r>
            <a:r>
              <a:rPr sz="600" spc="15" dirty="0">
                <a:solidFill>
                  <a:srgbClr val="323232"/>
                </a:solidFill>
                <a:latin typeface="Arial"/>
                <a:cs typeface="Arial"/>
              </a:rPr>
              <a:t>tomcat</a:t>
            </a:r>
            <a:endParaRPr sz="600" dirty="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520"/>
              </a:spcBef>
            </a:pPr>
            <a:r>
              <a:rPr sz="600" spc="55" dirty="0">
                <a:latin typeface="한컴 고딕"/>
                <a:cs typeface="한컴 고딕"/>
              </a:rPr>
              <a:t>참여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25" dirty="0">
                <a:latin typeface="한컴 고딕"/>
                <a:cs typeface="한컴 고딕"/>
              </a:rPr>
              <a:t>내용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endParaRPr sz="600" dirty="0">
              <a:latin typeface="Arial"/>
              <a:cs typeface="Arial"/>
            </a:endParaRPr>
          </a:p>
          <a:p>
            <a:pPr marL="405765" marR="5715" lvl="2" indent="-81280">
              <a:lnSpc>
                <a:spcPct val="129099"/>
              </a:lnSpc>
              <a:spcBef>
                <a:spcPts val="270"/>
              </a:spcBef>
              <a:buFont typeface="Arial"/>
              <a:buAutoNum type="arabicPeriod"/>
              <a:tabLst>
                <a:tab pos="40640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공통게시판 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구축</a:t>
            </a:r>
            <a:r>
              <a:rPr sz="600" spc="25" dirty="0">
                <a:solidFill>
                  <a:srgbClr val="323232"/>
                </a:solidFill>
                <a:latin typeface="Arial"/>
                <a:cs typeface="Arial"/>
              </a:rPr>
              <a:t>: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게시판 특성에 따른 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암호화</a:t>
            </a:r>
            <a:r>
              <a:rPr sz="600" spc="25" dirty="0">
                <a:solidFill>
                  <a:srgbClr val="323232"/>
                </a:solidFill>
                <a:latin typeface="Arial"/>
                <a:cs typeface="Arial"/>
              </a:rPr>
              <a:t>, </a:t>
            </a:r>
            <a:r>
              <a:rPr sz="600" spc="35" dirty="0">
                <a:solidFill>
                  <a:srgbClr val="323232"/>
                </a:solidFill>
                <a:latin typeface="한컴 고딕"/>
                <a:cs typeface="한컴 고딕"/>
              </a:rPr>
              <a:t>파일업로드</a:t>
            </a:r>
            <a:r>
              <a:rPr sz="600" spc="35" dirty="0">
                <a:solidFill>
                  <a:srgbClr val="323232"/>
                </a:solidFill>
                <a:latin typeface="Arial"/>
                <a:cs typeface="Arial"/>
              </a:rPr>
              <a:t>, </a:t>
            </a:r>
            <a:r>
              <a:rPr sz="600" spc="-45" dirty="0">
                <a:solidFill>
                  <a:srgbClr val="323232"/>
                </a:solidFill>
                <a:latin typeface="Arial"/>
                <a:cs typeface="Arial"/>
              </a:rPr>
              <a:t>FAQ, 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답변형</a:t>
            </a:r>
            <a:r>
              <a:rPr sz="600" spc="25" dirty="0">
                <a:solidFill>
                  <a:srgbClr val="323232"/>
                </a:solidFill>
                <a:latin typeface="Arial"/>
                <a:cs typeface="Arial"/>
              </a:rPr>
              <a:t>, 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댓글형</a:t>
            </a:r>
            <a:r>
              <a:rPr sz="600" spc="25" dirty="0">
                <a:solidFill>
                  <a:srgbClr val="323232"/>
                </a:solidFill>
                <a:latin typeface="Arial"/>
                <a:cs typeface="Arial"/>
              </a:rPr>
              <a:t>,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마크업  에디터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적용</a:t>
            </a:r>
            <a:endParaRPr sz="600" dirty="0">
              <a:latin typeface="한컴 고딕"/>
              <a:cs typeface="한컴 고딕"/>
            </a:endParaRPr>
          </a:p>
          <a:p>
            <a:pPr marL="405765" lvl="2" indent="-81280">
              <a:lnSpc>
                <a:spcPct val="100000"/>
              </a:lnSpc>
              <a:spcBef>
                <a:spcPts val="210"/>
              </a:spcBef>
              <a:buFont typeface="Arial"/>
              <a:buAutoNum type="arabicPeriod"/>
              <a:tabLst>
                <a:tab pos="40640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타일즈 레이아웃</a:t>
            </a:r>
            <a:r>
              <a:rPr sz="600" spc="-7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구성</a:t>
            </a:r>
            <a:endParaRPr sz="600" dirty="0">
              <a:latin typeface="한컴 고딕"/>
              <a:cs typeface="한컴 고딕"/>
            </a:endParaRPr>
          </a:p>
          <a:p>
            <a:pPr marL="405765" lvl="2" indent="-81280">
              <a:lnSpc>
                <a:spcPct val="100000"/>
              </a:lnSpc>
              <a:spcBef>
                <a:spcPts val="210"/>
              </a:spcBef>
              <a:buFont typeface="Arial"/>
              <a:buAutoNum type="arabicPeriod"/>
              <a:tabLst>
                <a:tab pos="40640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사이트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페이지네이션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전역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구성</a:t>
            </a:r>
            <a:endParaRPr sz="600" dirty="0">
              <a:latin typeface="한컴 고딕"/>
              <a:cs typeface="한컴 고딕"/>
            </a:endParaRPr>
          </a:p>
          <a:p>
            <a:pPr marL="405765" lvl="2" indent="-81280">
              <a:lnSpc>
                <a:spcPct val="100000"/>
              </a:lnSpc>
              <a:spcBef>
                <a:spcPts val="210"/>
              </a:spcBef>
              <a:buFont typeface="Arial"/>
              <a:buAutoNum type="arabicPeriod"/>
              <a:tabLst>
                <a:tab pos="40640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공통 에러페이지</a:t>
            </a:r>
            <a:r>
              <a:rPr sz="600" spc="-7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적용</a:t>
            </a:r>
            <a:endParaRPr sz="600" dirty="0">
              <a:latin typeface="한컴 고딕"/>
              <a:cs typeface="한컴 고딕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53335" y="7965151"/>
            <a:ext cx="719455" cy="4508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950" spc="25" dirty="0">
                <a:solidFill>
                  <a:srgbClr val="323232"/>
                </a:solidFill>
                <a:latin typeface="Trebuchet MS"/>
                <a:cs typeface="Trebuchet MS"/>
              </a:rPr>
              <a:t>UBION</a:t>
            </a:r>
            <a:endParaRPr sz="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600" spc="50" dirty="0">
                <a:solidFill>
                  <a:srgbClr val="323232"/>
                </a:solidFill>
                <a:latin typeface="한컴 고딕"/>
                <a:cs typeface="한컴 고딕"/>
              </a:rPr>
              <a:t>플랫폼개발</a:t>
            </a:r>
            <a:r>
              <a:rPr sz="600" spc="50" dirty="0">
                <a:solidFill>
                  <a:srgbClr val="323232"/>
                </a:solidFill>
                <a:latin typeface="Trebuchet MS"/>
                <a:cs typeface="Trebuchet MS"/>
              </a:rPr>
              <a:t>2</a:t>
            </a:r>
            <a:r>
              <a:rPr sz="600" spc="50" dirty="0">
                <a:solidFill>
                  <a:srgbClr val="323232"/>
                </a:solidFill>
                <a:latin typeface="한컴 고딕"/>
                <a:cs typeface="한컴 고딕"/>
              </a:rPr>
              <a:t>팀</a:t>
            </a:r>
            <a:r>
              <a:rPr sz="600" spc="-1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대리</a:t>
            </a:r>
            <a:endParaRPr sz="6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2019. </a:t>
            </a:r>
            <a:r>
              <a:rPr sz="600" spc="-30" dirty="0">
                <a:solidFill>
                  <a:srgbClr val="323232"/>
                </a:solidFill>
                <a:latin typeface="Arial"/>
                <a:cs typeface="Arial"/>
              </a:rPr>
              <a:t>01 </a:t>
            </a:r>
            <a:r>
              <a:rPr sz="600" spc="65" dirty="0">
                <a:solidFill>
                  <a:srgbClr val="323232"/>
                </a:solidFill>
                <a:latin typeface="Arial"/>
                <a:cs typeface="Arial"/>
              </a:rPr>
              <a:t>~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2022.</a:t>
            </a:r>
            <a:r>
              <a:rPr sz="600" spc="-8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04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941418" y="4372953"/>
            <a:ext cx="866775" cy="111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50" i="1" spc="-10" dirty="0">
                <a:solidFill>
                  <a:srgbClr val="323232"/>
                </a:solidFill>
                <a:latin typeface="Arial"/>
                <a:cs typeface="Arial"/>
              </a:rPr>
              <a:t>Java </a:t>
            </a:r>
            <a:r>
              <a:rPr sz="550" i="1" spc="-20" dirty="0">
                <a:solidFill>
                  <a:srgbClr val="323232"/>
                </a:solidFill>
                <a:latin typeface="Arial"/>
                <a:cs typeface="Arial"/>
              </a:rPr>
              <a:t>Spring, </a:t>
            </a:r>
            <a:r>
              <a:rPr sz="550" i="1" spc="-10" dirty="0">
                <a:solidFill>
                  <a:srgbClr val="323232"/>
                </a:solidFill>
                <a:latin typeface="Arial"/>
                <a:cs typeface="Arial"/>
              </a:rPr>
              <a:t>NodeJs</a:t>
            </a:r>
            <a:r>
              <a:rPr sz="550" i="1" spc="-9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550" spc="25" dirty="0">
                <a:solidFill>
                  <a:srgbClr val="323232"/>
                </a:solidFill>
                <a:latin typeface="한컴 고딕"/>
                <a:cs typeface="한컴 고딕"/>
              </a:rPr>
              <a:t>웹개발</a:t>
            </a:r>
            <a:endParaRPr sz="550">
              <a:latin typeface="한컴 고딕"/>
              <a:cs typeface="한컴 고딕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774657" y="4771504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3919" y="0"/>
                </a:moveTo>
                <a:lnTo>
                  <a:pt x="10655" y="0"/>
                </a:lnTo>
                <a:lnTo>
                  <a:pt x="9093" y="304"/>
                </a:lnTo>
                <a:lnTo>
                  <a:pt x="0" y="10655"/>
                </a:lnTo>
                <a:lnTo>
                  <a:pt x="0" y="13919"/>
                </a:lnTo>
                <a:lnTo>
                  <a:pt x="12293" y="24599"/>
                </a:lnTo>
                <a:lnTo>
                  <a:pt x="13919" y="24587"/>
                </a:lnTo>
                <a:lnTo>
                  <a:pt x="24587" y="13919"/>
                </a:lnTo>
                <a:lnTo>
                  <a:pt x="24587" y="10655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74657" y="4928933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3919" y="0"/>
                </a:moveTo>
                <a:lnTo>
                  <a:pt x="10655" y="0"/>
                </a:lnTo>
                <a:lnTo>
                  <a:pt x="9093" y="304"/>
                </a:lnTo>
                <a:lnTo>
                  <a:pt x="0" y="10668"/>
                </a:lnTo>
                <a:lnTo>
                  <a:pt x="0" y="13919"/>
                </a:lnTo>
                <a:lnTo>
                  <a:pt x="10655" y="24587"/>
                </a:lnTo>
                <a:lnTo>
                  <a:pt x="13919" y="24587"/>
                </a:lnTo>
                <a:lnTo>
                  <a:pt x="24587" y="13919"/>
                </a:lnTo>
                <a:lnTo>
                  <a:pt x="24587" y="10668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74657" y="5081434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3919" y="0"/>
                </a:moveTo>
                <a:lnTo>
                  <a:pt x="10655" y="0"/>
                </a:lnTo>
                <a:lnTo>
                  <a:pt x="9093" y="304"/>
                </a:lnTo>
                <a:lnTo>
                  <a:pt x="0" y="10668"/>
                </a:lnTo>
                <a:lnTo>
                  <a:pt x="0" y="13931"/>
                </a:lnTo>
                <a:lnTo>
                  <a:pt x="10655" y="24599"/>
                </a:lnTo>
                <a:lnTo>
                  <a:pt x="13919" y="24599"/>
                </a:lnTo>
                <a:lnTo>
                  <a:pt x="24587" y="13931"/>
                </a:lnTo>
                <a:lnTo>
                  <a:pt x="24587" y="10668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774657" y="5794781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3919" y="0"/>
                </a:moveTo>
                <a:lnTo>
                  <a:pt x="10655" y="0"/>
                </a:lnTo>
                <a:lnTo>
                  <a:pt x="9093" y="304"/>
                </a:lnTo>
                <a:lnTo>
                  <a:pt x="0" y="10655"/>
                </a:lnTo>
                <a:lnTo>
                  <a:pt x="0" y="13931"/>
                </a:lnTo>
                <a:lnTo>
                  <a:pt x="10655" y="24587"/>
                </a:lnTo>
                <a:lnTo>
                  <a:pt x="13919" y="24587"/>
                </a:lnTo>
                <a:lnTo>
                  <a:pt x="24587" y="13931"/>
                </a:lnTo>
                <a:lnTo>
                  <a:pt x="24587" y="10655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774657" y="595219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3919" y="0"/>
                </a:moveTo>
                <a:lnTo>
                  <a:pt x="10655" y="0"/>
                </a:lnTo>
                <a:lnTo>
                  <a:pt x="9093" y="317"/>
                </a:lnTo>
                <a:lnTo>
                  <a:pt x="0" y="10668"/>
                </a:lnTo>
                <a:lnTo>
                  <a:pt x="0" y="13931"/>
                </a:lnTo>
                <a:lnTo>
                  <a:pt x="10655" y="24599"/>
                </a:lnTo>
                <a:lnTo>
                  <a:pt x="13919" y="24599"/>
                </a:lnTo>
                <a:lnTo>
                  <a:pt x="24587" y="13931"/>
                </a:lnTo>
                <a:lnTo>
                  <a:pt x="24587" y="10668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774657" y="6104711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3919" y="0"/>
                </a:moveTo>
                <a:lnTo>
                  <a:pt x="10655" y="0"/>
                </a:lnTo>
                <a:lnTo>
                  <a:pt x="9093" y="317"/>
                </a:lnTo>
                <a:lnTo>
                  <a:pt x="0" y="10668"/>
                </a:lnTo>
                <a:lnTo>
                  <a:pt x="0" y="13931"/>
                </a:lnTo>
                <a:lnTo>
                  <a:pt x="10655" y="24599"/>
                </a:lnTo>
                <a:lnTo>
                  <a:pt x="13919" y="24599"/>
                </a:lnTo>
                <a:lnTo>
                  <a:pt x="24587" y="13931"/>
                </a:lnTo>
                <a:lnTo>
                  <a:pt x="24587" y="10668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2774657" y="6576986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13919" y="0"/>
                </a:moveTo>
                <a:lnTo>
                  <a:pt x="10655" y="0"/>
                </a:lnTo>
                <a:lnTo>
                  <a:pt x="9093" y="317"/>
                </a:lnTo>
                <a:lnTo>
                  <a:pt x="0" y="10668"/>
                </a:lnTo>
                <a:lnTo>
                  <a:pt x="0" y="13931"/>
                </a:lnTo>
                <a:lnTo>
                  <a:pt x="10655" y="24599"/>
                </a:lnTo>
                <a:lnTo>
                  <a:pt x="13919" y="24599"/>
                </a:lnTo>
                <a:lnTo>
                  <a:pt x="24587" y="13931"/>
                </a:lnTo>
                <a:lnTo>
                  <a:pt x="24587" y="10668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71431" y="7123061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24599" y="12306"/>
                </a:moveTo>
                <a:lnTo>
                  <a:pt x="24599" y="13931"/>
                </a:lnTo>
                <a:lnTo>
                  <a:pt x="24295" y="15506"/>
                </a:lnTo>
                <a:lnTo>
                  <a:pt x="23660" y="17005"/>
                </a:lnTo>
                <a:lnTo>
                  <a:pt x="23037" y="18516"/>
                </a:lnTo>
                <a:lnTo>
                  <a:pt x="17018" y="23660"/>
                </a:lnTo>
                <a:lnTo>
                  <a:pt x="15506" y="24295"/>
                </a:lnTo>
                <a:lnTo>
                  <a:pt x="13931" y="24599"/>
                </a:lnTo>
                <a:lnTo>
                  <a:pt x="12306" y="24599"/>
                </a:lnTo>
                <a:lnTo>
                  <a:pt x="10668" y="24599"/>
                </a:lnTo>
                <a:lnTo>
                  <a:pt x="9105" y="24295"/>
                </a:lnTo>
                <a:lnTo>
                  <a:pt x="7594" y="23660"/>
                </a:lnTo>
                <a:lnTo>
                  <a:pt x="6083" y="23037"/>
                </a:lnTo>
                <a:lnTo>
                  <a:pt x="939" y="17005"/>
                </a:lnTo>
                <a:lnTo>
                  <a:pt x="317" y="15506"/>
                </a:lnTo>
                <a:lnTo>
                  <a:pt x="0" y="13931"/>
                </a:lnTo>
                <a:lnTo>
                  <a:pt x="0" y="12306"/>
                </a:lnTo>
                <a:lnTo>
                  <a:pt x="0" y="10668"/>
                </a:lnTo>
                <a:lnTo>
                  <a:pt x="3606" y="3606"/>
                </a:lnTo>
                <a:lnTo>
                  <a:pt x="4762" y="2451"/>
                </a:lnTo>
                <a:lnTo>
                  <a:pt x="6083" y="1562"/>
                </a:lnTo>
                <a:lnTo>
                  <a:pt x="7594" y="939"/>
                </a:lnTo>
                <a:lnTo>
                  <a:pt x="9105" y="317"/>
                </a:lnTo>
                <a:lnTo>
                  <a:pt x="10668" y="0"/>
                </a:lnTo>
                <a:lnTo>
                  <a:pt x="12306" y="0"/>
                </a:lnTo>
                <a:lnTo>
                  <a:pt x="13931" y="0"/>
                </a:lnTo>
                <a:lnTo>
                  <a:pt x="23660" y="7594"/>
                </a:lnTo>
                <a:lnTo>
                  <a:pt x="24295" y="9105"/>
                </a:lnTo>
                <a:lnTo>
                  <a:pt x="24599" y="10668"/>
                </a:lnTo>
                <a:lnTo>
                  <a:pt x="24599" y="12306"/>
                </a:lnTo>
                <a:close/>
              </a:path>
            </a:pathLst>
          </a:custGeom>
          <a:ln w="4919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774657" y="8274253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13919" y="0"/>
                </a:moveTo>
                <a:lnTo>
                  <a:pt x="10655" y="0"/>
                </a:lnTo>
                <a:lnTo>
                  <a:pt x="9093" y="317"/>
                </a:lnTo>
                <a:lnTo>
                  <a:pt x="0" y="10668"/>
                </a:lnTo>
                <a:lnTo>
                  <a:pt x="0" y="13931"/>
                </a:lnTo>
                <a:lnTo>
                  <a:pt x="10655" y="24599"/>
                </a:lnTo>
                <a:lnTo>
                  <a:pt x="13919" y="24599"/>
                </a:lnTo>
                <a:lnTo>
                  <a:pt x="24587" y="13931"/>
                </a:lnTo>
                <a:lnTo>
                  <a:pt x="24587" y="10668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774657" y="842676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13919" y="0"/>
                </a:moveTo>
                <a:lnTo>
                  <a:pt x="10655" y="0"/>
                </a:lnTo>
                <a:lnTo>
                  <a:pt x="9093" y="304"/>
                </a:lnTo>
                <a:lnTo>
                  <a:pt x="0" y="10655"/>
                </a:lnTo>
                <a:lnTo>
                  <a:pt x="0" y="13919"/>
                </a:lnTo>
                <a:lnTo>
                  <a:pt x="10655" y="24587"/>
                </a:lnTo>
                <a:lnTo>
                  <a:pt x="13919" y="24587"/>
                </a:lnTo>
                <a:lnTo>
                  <a:pt x="24587" y="13919"/>
                </a:lnTo>
                <a:lnTo>
                  <a:pt x="24587" y="10655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774657" y="8584183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13919" y="0"/>
                </a:moveTo>
                <a:lnTo>
                  <a:pt x="10655" y="0"/>
                </a:lnTo>
                <a:lnTo>
                  <a:pt x="9093" y="317"/>
                </a:lnTo>
                <a:lnTo>
                  <a:pt x="0" y="10668"/>
                </a:lnTo>
                <a:lnTo>
                  <a:pt x="0" y="13931"/>
                </a:lnTo>
                <a:lnTo>
                  <a:pt x="10655" y="24599"/>
                </a:lnTo>
                <a:lnTo>
                  <a:pt x="13919" y="24599"/>
                </a:lnTo>
                <a:lnTo>
                  <a:pt x="24587" y="13931"/>
                </a:lnTo>
                <a:lnTo>
                  <a:pt x="24587" y="10668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2774657" y="9297530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13919" y="0"/>
                </a:moveTo>
                <a:lnTo>
                  <a:pt x="10655" y="0"/>
                </a:lnTo>
                <a:lnTo>
                  <a:pt x="9093" y="304"/>
                </a:lnTo>
                <a:lnTo>
                  <a:pt x="0" y="10668"/>
                </a:lnTo>
                <a:lnTo>
                  <a:pt x="0" y="13931"/>
                </a:lnTo>
                <a:lnTo>
                  <a:pt x="10655" y="24599"/>
                </a:lnTo>
                <a:lnTo>
                  <a:pt x="13919" y="24599"/>
                </a:lnTo>
                <a:lnTo>
                  <a:pt x="24587" y="13931"/>
                </a:lnTo>
                <a:lnTo>
                  <a:pt x="24587" y="10668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774657" y="9450035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13919" y="0"/>
                </a:moveTo>
                <a:lnTo>
                  <a:pt x="10655" y="0"/>
                </a:lnTo>
                <a:lnTo>
                  <a:pt x="9093" y="312"/>
                </a:lnTo>
                <a:lnTo>
                  <a:pt x="0" y="10665"/>
                </a:lnTo>
                <a:lnTo>
                  <a:pt x="0" y="13929"/>
                </a:lnTo>
                <a:lnTo>
                  <a:pt x="10655" y="24596"/>
                </a:lnTo>
                <a:lnTo>
                  <a:pt x="13919" y="24596"/>
                </a:lnTo>
                <a:lnTo>
                  <a:pt x="24587" y="13929"/>
                </a:lnTo>
                <a:lnTo>
                  <a:pt x="24587" y="10665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774657" y="9607466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13919" y="0"/>
                </a:moveTo>
                <a:lnTo>
                  <a:pt x="10655" y="0"/>
                </a:lnTo>
                <a:lnTo>
                  <a:pt x="9093" y="307"/>
                </a:lnTo>
                <a:lnTo>
                  <a:pt x="0" y="10665"/>
                </a:lnTo>
                <a:lnTo>
                  <a:pt x="0" y="13924"/>
                </a:lnTo>
                <a:lnTo>
                  <a:pt x="10655" y="24596"/>
                </a:lnTo>
                <a:lnTo>
                  <a:pt x="13919" y="24596"/>
                </a:lnTo>
                <a:lnTo>
                  <a:pt x="24587" y="13924"/>
                </a:lnTo>
                <a:lnTo>
                  <a:pt x="24587" y="10665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774657" y="1019781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13919" y="0"/>
                </a:moveTo>
                <a:lnTo>
                  <a:pt x="10655" y="0"/>
                </a:lnTo>
                <a:lnTo>
                  <a:pt x="9093" y="308"/>
                </a:lnTo>
                <a:lnTo>
                  <a:pt x="0" y="10666"/>
                </a:lnTo>
                <a:lnTo>
                  <a:pt x="0" y="13925"/>
                </a:lnTo>
                <a:lnTo>
                  <a:pt x="10655" y="24592"/>
                </a:lnTo>
                <a:lnTo>
                  <a:pt x="13919" y="24592"/>
                </a:lnTo>
                <a:lnTo>
                  <a:pt x="24587" y="13925"/>
                </a:lnTo>
                <a:lnTo>
                  <a:pt x="24587" y="10666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 txBox="1"/>
          <p:nvPr/>
        </p:nvSpPr>
        <p:spPr>
          <a:xfrm>
            <a:off x="2646334" y="4501748"/>
            <a:ext cx="3454400" cy="576389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15570" indent="-102870">
              <a:lnSpc>
                <a:spcPct val="100000"/>
              </a:lnSpc>
              <a:spcBef>
                <a:spcPts val="560"/>
              </a:spcBef>
              <a:buAutoNum type="arabicPeriod"/>
              <a:tabLst>
                <a:tab pos="116205" algn="l"/>
              </a:tabLst>
            </a:pPr>
            <a:r>
              <a:rPr sz="750" b="1" spc="-50" dirty="0">
                <a:solidFill>
                  <a:srgbClr val="323232"/>
                </a:solidFill>
                <a:latin typeface="Arial"/>
                <a:cs typeface="Arial"/>
              </a:rPr>
              <a:t>EBS </a:t>
            </a:r>
            <a:r>
              <a:rPr sz="750" b="1" spc="25" dirty="0">
                <a:solidFill>
                  <a:srgbClr val="323232"/>
                </a:solidFill>
                <a:latin typeface="Arial"/>
                <a:cs typeface="Arial"/>
              </a:rPr>
              <a:t>SW</a:t>
            </a:r>
            <a:r>
              <a:rPr sz="750" spc="25" dirty="0">
                <a:latin typeface="한컴 고딕"/>
                <a:cs typeface="한컴 고딕"/>
              </a:rPr>
              <a:t>온라인 </a:t>
            </a:r>
            <a:r>
              <a:rPr sz="750" spc="75" dirty="0">
                <a:latin typeface="한컴 고딕"/>
                <a:cs typeface="한컴 고딕"/>
              </a:rPr>
              <a:t>교육</a:t>
            </a:r>
            <a:r>
              <a:rPr sz="750" spc="-20" dirty="0">
                <a:latin typeface="한컴 고딕"/>
                <a:cs typeface="한컴 고딕"/>
              </a:rPr>
              <a:t> </a:t>
            </a:r>
            <a:r>
              <a:rPr sz="750" spc="75" dirty="0">
                <a:latin typeface="한컴 고딕"/>
                <a:cs typeface="한컴 고딕"/>
              </a:rPr>
              <a:t>플랫폼</a:t>
            </a:r>
            <a:endParaRPr sz="750" dirty="0">
              <a:latin typeface="한컴 고딕"/>
              <a:cs typeface="한컴 고딕"/>
            </a:endParaRPr>
          </a:p>
          <a:p>
            <a:pPr marL="208915" algn="just">
              <a:lnSpc>
                <a:spcPct val="100000"/>
              </a:lnSpc>
              <a:spcBef>
                <a:spcPts val="370"/>
              </a:spcBef>
            </a:pPr>
            <a:r>
              <a:rPr sz="600" spc="55" dirty="0">
                <a:latin typeface="한컴 고딕"/>
                <a:cs typeface="한컴 고딕"/>
              </a:rPr>
              <a:t>주요 </a:t>
            </a:r>
            <a:r>
              <a:rPr sz="600" spc="25" dirty="0">
                <a:latin typeface="한컴 고딕"/>
                <a:cs typeface="한컴 고딕"/>
              </a:rPr>
              <a:t>업무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r>
              <a:rPr sz="600" b="1" spc="-6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웹개발자</a:t>
            </a:r>
            <a:endParaRPr sz="600" dirty="0">
              <a:latin typeface="한컴 고딕"/>
              <a:cs typeface="한컴 고딕"/>
            </a:endParaRPr>
          </a:p>
          <a:p>
            <a:pPr marL="208915" algn="just">
              <a:lnSpc>
                <a:spcPct val="100000"/>
              </a:lnSpc>
              <a:spcBef>
                <a:spcPts val="520"/>
              </a:spcBef>
            </a:pPr>
            <a:r>
              <a:rPr sz="600" spc="55" dirty="0">
                <a:latin typeface="한컴 고딕"/>
                <a:cs typeface="한컴 고딕"/>
              </a:rPr>
              <a:t>서버</a:t>
            </a:r>
            <a:r>
              <a:rPr sz="600" spc="-5" dirty="0">
                <a:latin typeface="한컴 고딕"/>
                <a:cs typeface="한컴 고딕"/>
              </a:rPr>
              <a:t> </a:t>
            </a:r>
            <a:r>
              <a:rPr sz="600" spc="25" dirty="0">
                <a:latin typeface="한컴 고딕"/>
                <a:cs typeface="한컴 고딕"/>
              </a:rPr>
              <a:t>구성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r>
              <a:rPr sz="600" b="1" spc="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java,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jsp,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nodeJs,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ejs,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redis,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mysql,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svn,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docker,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jboss</a:t>
            </a:r>
            <a:endParaRPr sz="600" dirty="0">
              <a:latin typeface="Arial"/>
              <a:cs typeface="Arial"/>
            </a:endParaRPr>
          </a:p>
          <a:p>
            <a:pPr marL="208915" algn="just">
              <a:lnSpc>
                <a:spcPct val="100000"/>
              </a:lnSpc>
              <a:spcBef>
                <a:spcPts val="484"/>
              </a:spcBef>
            </a:pPr>
            <a:r>
              <a:rPr sz="600" spc="55" dirty="0">
                <a:latin typeface="한컴 고딕"/>
                <a:cs typeface="한컴 고딕"/>
              </a:rPr>
              <a:t>참여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25" dirty="0">
                <a:latin typeface="한컴 고딕"/>
                <a:cs typeface="한컴 고딕"/>
              </a:rPr>
              <a:t>내용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endParaRPr sz="600" dirty="0">
              <a:latin typeface="Arial"/>
              <a:cs typeface="Arial"/>
            </a:endParaRPr>
          </a:p>
          <a:p>
            <a:pPr marL="405765" lvl="1" indent="-81280">
              <a:lnSpc>
                <a:spcPct val="100000"/>
              </a:lnSpc>
              <a:spcBef>
                <a:spcPts val="515"/>
              </a:spcBef>
              <a:buAutoNum type="arabicPeriod"/>
              <a:tabLst>
                <a:tab pos="406400" algn="l"/>
              </a:tabLst>
            </a:pPr>
            <a:r>
              <a:rPr sz="600" spc="-30" dirty="0">
                <a:solidFill>
                  <a:srgbClr val="323232"/>
                </a:solidFill>
                <a:latin typeface="Arial"/>
                <a:cs typeface="Arial"/>
              </a:rPr>
              <a:t>WebRTC,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coturn</a:t>
            </a: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활용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화상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및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화면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공유</a:t>
            </a:r>
            <a:r>
              <a:rPr sz="600" spc="1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문서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공유</a:t>
            </a:r>
            <a:r>
              <a:rPr sz="600" spc="1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파일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공유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</a:t>
            </a:r>
            <a:endParaRPr sz="600" dirty="0">
              <a:latin typeface="한컴 고딕"/>
              <a:cs typeface="한컴 고딕"/>
            </a:endParaRPr>
          </a:p>
          <a:p>
            <a:pPr marL="405765" lvl="1" indent="-8128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406400" algn="l"/>
              </a:tabLst>
            </a:pP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Aceditor,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Docker</a:t>
            </a:r>
            <a:r>
              <a:rPr sz="600" spc="-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활용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온라인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코딩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</a:t>
            </a:r>
            <a:endParaRPr sz="600" dirty="0">
              <a:latin typeface="한컴 고딕"/>
              <a:cs typeface="한컴 고딕"/>
            </a:endParaRPr>
          </a:p>
          <a:p>
            <a:pPr marL="405765" lvl="1" indent="-8128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406400" algn="l"/>
              </a:tabLst>
            </a:pP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SocketIO,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Redis</a:t>
            </a:r>
            <a:r>
              <a:rPr sz="600" spc="-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활용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실시간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채팅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프로그램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</a:t>
            </a:r>
            <a:endParaRPr sz="600" dirty="0">
              <a:latin typeface="한컴 고딕"/>
              <a:cs typeface="한컴 고딕"/>
            </a:endParaRPr>
          </a:p>
          <a:p>
            <a:pPr marL="120650" indent="-107950">
              <a:lnSpc>
                <a:spcPct val="100000"/>
              </a:lnSpc>
              <a:spcBef>
                <a:spcPts val="525"/>
              </a:spcBef>
              <a:buAutoNum type="arabicPeriod" startAt="2"/>
              <a:tabLst>
                <a:tab pos="121285" algn="l"/>
              </a:tabLst>
            </a:pPr>
            <a:r>
              <a:rPr sz="750" b="1" spc="-50" dirty="0">
                <a:solidFill>
                  <a:srgbClr val="323232"/>
                </a:solidFill>
                <a:latin typeface="Arial"/>
                <a:cs typeface="Arial"/>
              </a:rPr>
              <a:t>EBS</a:t>
            </a:r>
            <a:r>
              <a:rPr sz="750" b="1" spc="-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750" b="1" spc="25" dirty="0">
                <a:solidFill>
                  <a:srgbClr val="323232"/>
                </a:solidFill>
                <a:latin typeface="Arial"/>
                <a:cs typeface="Arial"/>
              </a:rPr>
              <a:t>SW</a:t>
            </a:r>
            <a:r>
              <a:rPr sz="750" spc="25" dirty="0">
                <a:latin typeface="한컴 고딕"/>
                <a:cs typeface="한컴 고딕"/>
              </a:rPr>
              <a:t>온라인</a:t>
            </a:r>
            <a:r>
              <a:rPr sz="750" spc="-10" dirty="0">
                <a:latin typeface="한컴 고딕"/>
                <a:cs typeface="한컴 고딕"/>
              </a:rPr>
              <a:t> </a:t>
            </a:r>
            <a:r>
              <a:rPr sz="750" spc="75" dirty="0">
                <a:latin typeface="한컴 고딕"/>
                <a:cs typeface="한컴 고딕"/>
              </a:rPr>
              <a:t>클래스</a:t>
            </a:r>
            <a:r>
              <a:rPr sz="750" spc="-10" dirty="0">
                <a:latin typeface="한컴 고딕"/>
                <a:cs typeface="한컴 고딕"/>
              </a:rPr>
              <a:t> </a:t>
            </a:r>
            <a:r>
              <a:rPr sz="750" b="1" spc="50" dirty="0">
                <a:solidFill>
                  <a:srgbClr val="323232"/>
                </a:solidFill>
                <a:latin typeface="Arial"/>
                <a:cs typeface="Arial"/>
              </a:rPr>
              <a:t>-</a:t>
            </a:r>
            <a:r>
              <a:rPr sz="750" b="1" spc="-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750" b="1" spc="-20" dirty="0">
                <a:solidFill>
                  <a:srgbClr val="323232"/>
                </a:solidFill>
                <a:latin typeface="Arial"/>
                <a:cs typeface="Arial"/>
              </a:rPr>
              <a:t>COVID19</a:t>
            </a:r>
            <a:r>
              <a:rPr sz="750" b="1" spc="-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750" spc="75" dirty="0">
                <a:latin typeface="한컴 고딕"/>
                <a:cs typeface="한컴 고딕"/>
              </a:rPr>
              <a:t>대응</a:t>
            </a:r>
            <a:r>
              <a:rPr sz="750" spc="-10" dirty="0">
                <a:latin typeface="한컴 고딕"/>
                <a:cs typeface="한컴 고딕"/>
              </a:rPr>
              <a:t> </a:t>
            </a:r>
            <a:r>
              <a:rPr sz="750" b="1" spc="-15" dirty="0">
                <a:solidFill>
                  <a:srgbClr val="323232"/>
                </a:solidFill>
                <a:latin typeface="Arial"/>
                <a:cs typeface="Arial"/>
              </a:rPr>
              <a:t>TF</a:t>
            </a:r>
            <a:endParaRPr sz="750" dirty="0">
              <a:latin typeface="Arial"/>
              <a:cs typeface="Arial"/>
            </a:endParaRPr>
          </a:p>
          <a:p>
            <a:pPr marL="208915" algn="just">
              <a:lnSpc>
                <a:spcPct val="100000"/>
              </a:lnSpc>
              <a:spcBef>
                <a:spcPts val="375"/>
              </a:spcBef>
            </a:pPr>
            <a:r>
              <a:rPr sz="600" spc="55" dirty="0">
                <a:latin typeface="한컴 고딕"/>
                <a:cs typeface="한컴 고딕"/>
              </a:rPr>
              <a:t>주요 </a:t>
            </a:r>
            <a:r>
              <a:rPr sz="600" spc="25" dirty="0">
                <a:latin typeface="한컴 고딕"/>
                <a:cs typeface="한컴 고딕"/>
              </a:rPr>
              <a:t>업무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r>
              <a:rPr sz="600" b="1" spc="-6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웹개발자</a:t>
            </a:r>
            <a:endParaRPr sz="600" dirty="0">
              <a:latin typeface="한컴 고딕"/>
              <a:cs typeface="한컴 고딕"/>
            </a:endParaRPr>
          </a:p>
          <a:p>
            <a:pPr marL="208915" algn="just">
              <a:lnSpc>
                <a:spcPct val="100000"/>
              </a:lnSpc>
              <a:spcBef>
                <a:spcPts val="520"/>
              </a:spcBef>
            </a:pPr>
            <a:r>
              <a:rPr sz="600" spc="55" dirty="0">
                <a:latin typeface="한컴 고딕"/>
                <a:cs typeface="한컴 고딕"/>
              </a:rPr>
              <a:t>서버</a:t>
            </a:r>
            <a:r>
              <a:rPr sz="600" spc="-110" dirty="0">
                <a:latin typeface="한컴 고딕"/>
                <a:cs typeface="한컴 고딕"/>
              </a:rPr>
              <a:t> </a:t>
            </a:r>
            <a:r>
              <a:rPr sz="600" spc="25" dirty="0">
                <a:latin typeface="한컴 고딕"/>
                <a:cs typeface="한컴 고딕"/>
              </a:rPr>
              <a:t>구성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: 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java, jsp, 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mysql,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git, </a:t>
            </a: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docker,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jboss</a:t>
            </a:r>
            <a:endParaRPr sz="600" dirty="0">
              <a:latin typeface="Arial"/>
              <a:cs typeface="Arial"/>
            </a:endParaRPr>
          </a:p>
          <a:p>
            <a:pPr marL="208915" algn="just">
              <a:lnSpc>
                <a:spcPct val="100000"/>
              </a:lnSpc>
              <a:spcBef>
                <a:spcPts val="480"/>
              </a:spcBef>
            </a:pPr>
            <a:r>
              <a:rPr sz="600" spc="55" dirty="0">
                <a:latin typeface="한컴 고딕"/>
                <a:cs typeface="한컴 고딕"/>
              </a:rPr>
              <a:t>참여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25" dirty="0">
                <a:latin typeface="한컴 고딕"/>
                <a:cs typeface="한컴 고딕"/>
              </a:rPr>
              <a:t>내용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endParaRPr sz="600" dirty="0">
              <a:latin typeface="Arial"/>
              <a:cs typeface="Arial"/>
            </a:endParaRPr>
          </a:p>
          <a:p>
            <a:pPr marL="208915" lvl="1" indent="11557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406400" algn="l"/>
              </a:tabLst>
            </a:pP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100DB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셋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통계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집계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Java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App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30" dirty="0">
                <a:solidFill>
                  <a:srgbClr val="323232"/>
                </a:solidFill>
                <a:latin typeface="Arial"/>
                <a:cs typeface="Arial"/>
              </a:rPr>
              <a:t>(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로그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데이터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40" dirty="0">
                <a:solidFill>
                  <a:srgbClr val="323232"/>
                </a:solidFill>
                <a:latin typeface="한컴 고딕"/>
                <a:cs typeface="한컴 고딕"/>
              </a:rPr>
              <a:t>분석</a:t>
            </a:r>
            <a:r>
              <a:rPr sz="600" spc="40" dirty="0">
                <a:solidFill>
                  <a:srgbClr val="323232"/>
                </a:solidFill>
                <a:latin typeface="Arial"/>
                <a:cs typeface="Arial"/>
              </a:rPr>
              <a:t>)</a:t>
            </a:r>
            <a:endParaRPr sz="600" dirty="0">
              <a:latin typeface="Arial"/>
              <a:cs typeface="Arial"/>
            </a:endParaRPr>
          </a:p>
          <a:p>
            <a:pPr marL="208915" lvl="1" indent="115570">
              <a:lnSpc>
                <a:spcPct val="100000"/>
              </a:lnSpc>
              <a:spcBef>
                <a:spcPts val="210"/>
              </a:spcBef>
              <a:buFont typeface="Arial"/>
              <a:buAutoNum type="arabicPeriod"/>
              <a:tabLst>
                <a:tab pos="40640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고객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불만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사항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QA</a:t>
            </a:r>
            <a:r>
              <a:rPr sz="600" spc="-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대응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35" dirty="0">
                <a:solidFill>
                  <a:srgbClr val="323232"/>
                </a:solidFill>
                <a:latin typeface="Arial"/>
                <a:cs typeface="Arial"/>
              </a:rPr>
              <a:t>(</a:t>
            </a:r>
            <a:r>
              <a:rPr sz="600" spc="35" dirty="0">
                <a:solidFill>
                  <a:srgbClr val="323232"/>
                </a:solidFill>
                <a:latin typeface="한컴 고딕"/>
                <a:cs typeface="한컴 고딕"/>
              </a:rPr>
              <a:t>시스템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오류</a:t>
            </a:r>
            <a:r>
              <a:rPr sz="600" spc="1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잘못된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학습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방법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등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원인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35" dirty="0">
                <a:solidFill>
                  <a:srgbClr val="323232"/>
                </a:solidFill>
                <a:latin typeface="한컴 고딕"/>
                <a:cs typeface="한컴 고딕"/>
              </a:rPr>
              <a:t>분석</a:t>
            </a:r>
            <a:r>
              <a:rPr sz="600" spc="35" dirty="0">
                <a:solidFill>
                  <a:srgbClr val="323232"/>
                </a:solidFill>
                <a:latin typeface="Arial"/>
                <a:cs typeface="Arial"/>
              </a:rPr>
              <a:t>)</a:t>
            </a:r>
            <a:endParaRPr sz="600" dirty="0">
              <a:latin typeface="Arial"/>
              <a:cs typeface="Arial"/>
            </a:endParaRPr>
          </a:p>
          <a:p>
            <a:pPr marL="208915" marR="2267585" lvl="1" indent="115570">
              <a:lnSpc>
                <a:spcPct val="129099"/>
              </a:lnSpc>
              <a:buAutoNum type="arabicPeriod"/>
              <a:tabLst>
                <a:tab pos="406400" algn="l"/>
              </a:tabLst>
            </a:pP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Long </a:t>
            </a:r>
            <a:r>
              <a:rPr sz="600" spc="10" dirty="0">
                <a:solidFill>
                  <a:srgbClr val="323232"/>
                </a:solidFill>
                <a:latin typeface="Arial"/>
                <a:cs typeface="Arial"/>
              </a:rPr>
              <a:t>Time</a:t>
            </a:r>
            <a:r>
              <a:rPr sz="600" spc="-1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Query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튜닝 </a:t>
            </a:r>
            <a:r>
              <a:rPr sz="600" spc="55" dirty="0">
                <a:latin typeface="한컴 고딕"/>
                <a:cs typeface="한컴 고딕"/>
              </a:rPr>
              <a:t> </a:t>
            </a:r>
            <a:r>
              <a:rPr sz="600" spc="25" dirty="0">
                <a:latin typeface="한컴 고딕"/>
                <a:cs typeface="한컴 고딕"/>
              </a:rPr>
              <a:t>성과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endParaRPr sz="600" dirty="0">
              <a:latin typeface="Arial"/>
              <a:cs typeface="Arial"/>
            </a:endParaRPr>
          </a:p>
          <a:p>
            <a:pPr marL="208915" marR="5080" indent="-635" algn="just">
              <a:lnSpc>
                <a:spcPct val="129099"/>
              </a:lnSpc>
              <a:spcBef>
                <a:spcPts val="310"/>
              </a:spcBef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프로젝트 운영당시 전국의 초중고대상으로 수많은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request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가 발생하였고 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EBS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와</a:t>
            </a:r>
            <a:r>
              <a:rPr sz="600" spc="-8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정부에서는  사용자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로그에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대한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집계를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수시로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40" dirty="0">
                <a:solidFill>
                  <a:srgbClr val="323232"/>
                </a:solidFill>
                <a:latin typeface="한컴 고딕"/>
                <a:cs typeface="한컴 고딕"/>
              </a:rPr>
              <a:t>요청하였다</a:t>
            </a:r>
            <a:r>
              <a:rPr sz="600" spc="4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수억건에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해당하는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로그를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뽑으며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집계하는동  안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QA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는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쌓이고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정작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업무를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못하는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상황이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발생하여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이를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자동화하고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해결하는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과정</a:t>
            </a:r>
            <a:endParaRPr sz="600" dirty="0">
              <a:latin typeface="한컴 고딕"/>
              <a:cs typeface="한컴 고딕"/>
            </a:endParaRPr>
          </a:p>
          <a:p>
            <a:pPr marL="405765">
              <a:lnSpc>
                <a:spcPct val="100000"/>
              </a:lnSpc>
              <a:spcBef>
                <a:spcPts val="480"/>
              </a:spcBef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전략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버튼형식으로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누구든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통계를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뽑을수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있는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프로그램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</a:t>
            </a:r>
            <a:endParaRPr sz="600" dirty="0">
              <a:latin typeface="한컴 고딕"/>
              <a:cs typeface="한컴 고딕"/>
            </a:endParaRPr>
          </a:p>
          <a:p>
            <a:pPr marL="602615" lvl="2" indent="-8128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603250" algn="l"/>
              </a:tabLst>
            </a:pP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Java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JWT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이용하여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기본적인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UI</a:t>
            </a:r>
            <a:r>
              <a:rPr sz="600" spc="-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디자인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및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병렬처리를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위한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Thread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활용</a:t>
            </a:r>
            <a:endParaRPr sz="600" dirty="0">
              <a:latin typeface="한컴 고딕"/>
              <a:cs typeface="한컴 고딕"/>
            </a:endParaRPr>
          </a:p>
          <a:p>
            <a:pPr marL="602615" lvl="2" indent="-81280">
              <a:lnSpc>
                <a:spcPct val="100000"/>
              </a:lnSpc>
              <a:spcBef>
                <a:spcPts val="210"/>
              </a:spcBef>
              <a:buFont typeface="Arial"/>
              <a:buAutoNum type="arabicPeriod"/>
              <a:tabLst>
                <a:tab pos="60325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쿼리를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작성을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위해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i-batis</a:t>
            </a:r>
            <a:r>
              <a:rPr sz="600" spc="-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설정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및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로그설정과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POI</a:t>
            </a:r>
            <a:r>
              <a:rPr sz="600" spc="-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15" dirty="0">
                <a:solidFill>
                  <a:srgbClr val="323232"/>
                </a:solidFill>
                <a:latin typeface="Arial"/>
                <a:cs typeface="Arial"/>
              </a:rPr>
              <a:t>xml</a:t>
            </a: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파일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다운로드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</a:t>
            </a:r>
            <a:endParaRPr sz="600" dirty="0">
              <a:latin typeface="한컴 고딕"/>
              <a:cs typeface="한컴 고딕"/>
            </a:endParaRPr>
          </a:p>
          <a:p>
            <a:pPr marL="602615" marR="5080" lvl="2" indent="-81280">
              <a:lnSpc>
                <a:spcPct val="129099"/>
              </a:lnSpc>
              <a:buFont typeface="Arial"/>
              <a:buAutoNum type="arabicPeriod"/>
              <a:tabLst>
                <a:tab pos="60325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추가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통계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요청시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쿼리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추가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후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업로드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30" dirty="0">
                <a:solidFill>
                  <a:srgbClr val="323232"/>
                </a:solidFill>
                <a:latin typeface="Arial"/>
                <a:cs typeface="Arial"/>
              </a:rPr>
              <a:t>&gt;</a:t>
            </a:r>
            <a:r>
              <a:rPr sz="600" spc="-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자동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업데이트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30" dirty="0">
                <a:solidFill>
                  <a:srgbClr val="323232"/>
                </a:solidFill>
                <a:latin typeface="Arial"/>
                <a:cs typeface="Arial"/>
              </a:rPr>
              <a:t>(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추후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해당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프로그램은  기획자가 맡게될경우를</a:t>
            </a:r>
            <a:r>
              <a:rPr sz="600" spc="-7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35" dirty="0">
                <a:solidFill>
                  <a:srgbClr val="323232"/>
                </a:solidFill>
                <a:latin typeface="한컴 고딕"/>
                <a:cs typeface="한컴 고딕"/>
              </a:rPr>
              <a:t>고려</a:t>
            </a:r>
            <a:r>
              <a:rPr sz="600" spc="35" dirty="0">
                <a:solidFill>
                  <a:srgbClr val="323232"/>
                </a:solidFill>
                <a:latin typeface="Arial"/>
                <a:cs typeface="Arial"/>
              </a:rPr>
              <a:t>)</a:t>
            </a:r>
            <a:endParaRPr sz="600" dirty="0">
              <a:latin typeface="Arial"/>
              <a:cs typeface="Arial"/>
            </a:endParaRPr>
          </a:p>
          <a:p>
            <a:pPr marL="602615" lvl="2" indent="-8128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603250" algn="l"/>
              </a:tabLst>
            </a:pPr>
            <a:r>
              <a:rPr sz="600" spc="10" dirty="0">
                <a:solidFill>
                  <a:srgbClr val="323232"/>
                </a:solidFill>
                <a:latin typeface="Arial"/>
                <a:cs typeface="Arial"/>
              </a:rPr>
              <a:t>jsmooth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이용하여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10" dirty="0">
                <a:solidFill>
                  <a:srgbClr val="323232"/>
                </a:solidFill>
                <a:latin typeface="Arial"/>
                <a:cs typeface="Arial"/>
              </a:rPr>
              <a:t>windows</a:t>
            </a:r>
            <a:r>
              <a:rPr sz="600" spc="-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에서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실행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가능한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형태로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배포</a:t>
            </a:r>
            <a:endParaRPr sz="600" dirty="0">
              <a:latin typeface="한컴 고딕"/>
              <a:cs typeface="한컴 고딕"/>
            </a:endParaRPr>
          </a:p>
          <a:p>
            <a:pPr marL="405765" marR="5080">
              <a:lnSpc>
                <a:spcPct val="129099"/>
              </a:lnSpc>
            </a:pPr>
            <a:r>
              <a:rPr sz="600" spc="55" dirty="0">
                <a:latin typeface="한컴 고딕"/>
                <a:cs typeface="한컴 고딕"/>
              </a:rPr>
              <a:t>결과</a:t>
            </a:r>
            <a:r>
              <a:rPr sz="600" spc="25" dirty="0">
                <a:latin typeface="한컴 고딕"/>
                <a:cs typeface="한컴 고딕"/>
              </a:rPr>
              <a:t> </a:t>
            </a:r>
            <a:r>
              <a:rPr sz="600" b="1" spc="-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r>
              <a:rPr sz="600" b="1" spc="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프로그램</a:t>
            </a:r>
            <a:r>
              <a:rPr sz="600" spc="25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개발</a:t>
            </a:r>
            <a:r>
              <a:rPr sz="600" spc="25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결과</a:t>
            </a:r>
            <a:r>
              <a:rPr sz="600" spc="25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해당</a:t>
            </a:r>
            <a:r>
              <a:rPr sz="600" spc="25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통계는</a:t>
            </a:r>
            <a:r>
              <a:rPr sz="600" spc="25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누구나</a:t>
            </a:r>
            <a:r>
              <a:rPr sz="600" spc="25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뽑을</a:t>
            </a:r>
            <a:r>
              <a:rPr sz="600" spc="25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수</a:t>
            </a:r>
            <a:r>
              <a:rPr sz="600" spc="25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있게</a:t>
            </a:r>
            <a:r>
              <a:rPr sz="600" spc="25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되어</a:t>
            </a:r>
            <a:r>
              <a:rPr sz="600" spc="25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결론적으로</a:t>
            </a:r>
            <a:r>
              <a:rPr sz="600" spc="25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개발자의  영역을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벗어나게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되었으며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개인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역량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향상과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업무에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집중할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수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있게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40" dirty="0">
                <a:latin typeface="한컴 고딕"/>
                <a:cs typeface="한컴 고딕"/>
              </a:rPr>
              <a:t>되었다</a:t>
            </a:r>
            <a:r>
              <a:rPr sz="600" b="1" spc="4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endParaRPr sz="600" dirty="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525"/>
              </a:spcBef>
              <a:buClr>
                <a:srgbClr val="323232"/>
              </a:buClr>
              <a:buFont typeface="Arial"/>
              <a:buAutoNum type="arabicPeriod" startAt="3"/>
              <a:tabLst>
                <a:tab pos="121285" algn="l"/>
              </a:tabLst>
            </a:pPr>
            <a:r>
              <a:rPr sz="750" spc="75" dirty="0">
                <a:latin typeface="한컴 고딕"/>
                <a:cs typeface="한컴 고딕"/>
              </a:rPr>
              <a:t>거점국립대학</a:t>
            </a:r>
            <a:r>
              <a:rPr sz="750" spc="-10" dirty="0">
                <a:latin typeface="한컴 고딕"/>
                <a:cs typeface="한컴 고딕"/>
              </a:rPr>
              <a:t> </a:t>
            </a:r>
            <a:r>
              <a:rPr sz="750" spc="75" dirty="0">
                <a:latin typeface="한컴 고딕"/>
                <a:cs typeface="한컴 고딕"/>
              </a:rPr>
              <a:t>학점</a:t>
            </a:r>
            <a:r>
              <a:rPr sz="750" spc="-10" dirty="0">
                <a:latin typeface="한컴 고딕"/>
                <a:cs typeface="한컴 고딕"/>
              </a:rPr>
              <a:t> </a:t>
            </a:r>
            <a:r>
              <a:rPr sz="750" spc="75" dirty="0">
                <a:latin typeface="한컴 고딕"/>
                <a:cs typeface="한컴 고딕"/>
              </a:rPr>
              <a:t>교류</a:t>
            </a:r>
            <a:r>
              <a:rPr sz="750" spc="-10" dirty="0">
                <a:latin typeface="한컴 고딕"/>
                <a:cs typeface="한컴 고딕"/>
              </a:rPr>
              <a:t> </a:t>
            </a:r>
            <a:r>
              <a:rPr sz="750" spc="0" dirty="0">
                <a:latin typeface="한컴 고딕"/>
                <a:cs typeface="한컴 고딕"/>
              </a:rPr>
              <a:t>시스템</a:t>
            </a:r>
            <a:r>
              <a:rPr sz="750" b="1" spc="0" dirty="0">
                <a:solidFill>
                  <a:srgbClr val="323232"/>
                </a:solidFill>
                <a:latin typeface="Arial"/>
                <a:cs typeface="Arial"/>
              </a:rPr>
              <a:t>(KERIS)</a:t>
            </a:r>
            <a:endParaRPr sz="750" dirty="0">
              <a:latin typeface="Arial"/>
              <a:cs typeface="Arial"/>
            </a:endParaRPr>
          </a:p>
          <a:p>
            <a:pPr marL="208915" algn="just">
              <a:lnSpc>
                <a:spcPct val="100000"/>
              </a:lnSpc>
              <a:spcBef>
                <a:spcPts val="409"/>
              </a:spcBef>
            </a:pPr>
            <a:r>
              <a:rPr sz="600" spc="55" dirty="0">
                <a:latin typeface="한컴 고딕"/>
                <a:cs typeface="한컴 고딕"/>
              </a:rPr>
              <a:t>주요 </a:t>
            </a:r>
            <a:r>
              <a:rPr sz="600" spc="25" dirty="0">
                <a:latin typeface="한컴 고딕"/>
                <a:cs typeface="한컴 고딕"/>
              </a:rPr>
              <a:t>업무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r>
              <a:rPr sz="600" b="1" spc="-6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웹개발자</a:t>
            </a:r>
            <a:endParaRPr sz="600" dirty="0">
              <a:latin typeface="한컴 고딕"/>
              <a:cs typeface="한컴 고딕"/>
            </a:endParaRPr>
          </a:p>
          <a:p>
            <a:pPr marL="208915" algn="just">
              <a:lnSpc>
                <a:spcPct val="100000"/>
              </a:lnSpc>
              <a:spcBef>
                <a:spcPts val="484"/>
              </a:spcBef>
            </a:pPr>
            <a:r>
              <a:rPr sz="600" spc="55" dirty="0">
                <a:latin typeface="한컴 고딕"/>
                <a:cs typeface="한컴 고딕"/>
              </a:rPr>
              <a:t>서버</a:t>
            </a:r>
            <a:r>
              <a:rPr sz="600" spc="-100" dirty="0">
                <a:latin typeface="한컴 고딕"/>
                <a:cs typeface="한컴 고딕"/>
              </a:rPr>
              <a:t> </a:t>
            </a:r>
            <a:r>
              <a:rPr sz="600" spc="25" dirty="0">
                <a:latin typeface="한컴 고딕"/>
                <a:cs typeface="한컴 고딕"/>
              </a:rPr>
              <a:t>구성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: 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java, jsp, 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svn,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tomcat, </a:t>
            </a:r>
            <a:r>
              <a:rPr sz="600" spc="10" dirty="0">
                <a:solidFill>
                  <a:srgbClr val="323232"/>
                </a:solidFill>
                <a:latin typeface="Arial"/>
                <a:cs typeface="Arial"/>
              </a:rPr>
              <a:t>mysql</a:t>
            </a:r>
            <a:endParaRPr sz="600" dirty="0">
              <a:latin typeface="Arial"/>
              <a:cs typeface="Arial"/>
            </a:endParaRPr>
          </a:p>
          <a:p>
            <a:pPr marL="208915" algn="just">
              <a:lnSpc>
                <a:spcPct val="100000"/>
              </a:lnSpc>
              <a:spcBef>
                <a:spcPts val="515"/>
              </a:spcBef>
            </a:pPr>
            <a:r>
              <a:rPr sz="600" spc="55" dirty="0">
                <a:latin typeface="한컴 고딕"/>
                <a:cs typeface="한컴 고딕"/>
              </a:rPr>
              <a:t>참여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25" dirty="0">
                <a:latin typeface="한컴 고딕"/>
                <a:cs typeface="한컴 고딕"/>
              </a:rPr>
              <a:t>내용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endParaRPr sz="600" dirty="0">
              <a:latin typeface="Arial"/>
              <a:cs typeface="Arial"/>
            </a:endParaRPr>
          </a:p>
          <a:p>
            <a:pPr marL="405765" lvl="1" indent="-81280">
              <a:lnSpc>
                <a:spcPct val="100000"/>
              </a:lnSpc>
              <a:spcBef>
                <a:spcPts val="484"/>
              </a:spcBef>
              <a:buAutoNum type="arabicPeriod"/>
              <a:tabLst>
                <a:tab pos="406400" algn="l"/>
              </a:tabLst>
            </a:pP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jsp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화면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및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백엔드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</a:t>
            </a:r>
            <a:endParaRPr sz="600" dirty="0">
              <a:latin typeface="한컴 고딕"/>
              <a:cs typeface="한컴 고딕"/>
            </a:endParaRPr>
          </a:p>
          <a:p>
            <a:pPr marL="405765" lvl="1" indent="-81280">
              <a:lnSpc>
                <a:spcPct val="100000"/>
              </a:lnSpc>
              <a:spcBef>
                <a:spcPts val="209"/>
              </a:spcBef>
              <a:buFont typeface="Arial"/>
              <a:buAutoNum type="arabicPeriod"/>
              <a:tabLst>
                <a:tab pos="40640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사이트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리뉴얼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디자인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적용</a:t>
            </a:r>
            <a:endParaRPr sz="600" dirty="0">
              <a:latin typeface="한컴 고딕"/>
              <a:cs typeface="한컴 고딕"/>
            </a:endParaRPr>
          </a:p>
          <a:p>
            <a:pPr marL="405765" lvl="1" indent="-81280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406400" algn="l"/>
              </a:tabLst>
            </a:pP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i18n</a:t>
            </a: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다국어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적용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(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한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중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일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영</a:t>
            </a:r>
            <a:r>
              <a:rPr sz="600" spc="30" dirty="0">
                <a:solidFill>
                  <a:srgbClr val="323232"/>
                </a:solidFill>
                <a:latin typeface="Arial"/>
                <a:cs typeface="Arial"/>
              </a:rPr>
              <a:t>)</a:t>
            </a:r>
            <a:endParaRPr sz="600" dirty="0">
              <a:latin typeface="Arial"/>
              <a:cs typeface="Arial"/>
            </a:endParaRPr>
          </a:p>
          <a:p>
            <a:pPr marL="120650" marR="2265680" lvl="1" indent="-107950">
              <a:lnSpc>
                <a:spcPct val="100000"/>
              </a:lnSpc>
              <a:spcBef>
                <a:spcPts val="525"/>
              </a:spcBef>
              <a:buAutoNum type="arabicPeriod"/>
              <a:tabLst>
                <a:tab pos="121285" algn="l"/>
              </a:tabLst>
            </a:pPr>
            <a:r>
              <a:rPr sz="750" b="1" dirty="0">
                <a:solidFill>
                  <a:srgbClr val="323232"/>
                </a:solidFill>
                <a:latin typeface="Arial"/>
                <a:cs typeface="Arial"/>
              </a:rPr>
              <a:t>LMS</a:t>
            </a:r>
            <a:r>
              <a:rPr sz="750" b="1" spc="-5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750" spc="75" dirty="0">
                <a:latin typeface="한컴 고딕"/>
                <a:cs typeface="한컴 고딕"/>
              </a:rPr>
              <a:t>교육</a:t>
            </a:r>
            <a:r>
              <a:rPr sz="750" spc="-30" dirty="0">
                <a:latin typeface="한컴 고딕"/>
                <a:cs typeface="한컴 고딕"/>
              </a:rPr>
              <a:t> </a:t>
            </a:r>
            <a:r>
              <a:rPr sz="750" spc="75" dirty="0">
                <a:latin typeface="한컴 고딕"/>
                <a:cs typeface="한컴 고딕"/>
              </a:rPr>
              <a:t>플랫폼</a:t>
            </a:r>
            <a:r>
              <a:rPr sz="750" spc="-30" dirty="0">
                <a:latin typeface="한컴 고딕"/>
                <a:cs typeface="한컴 고딕"/>
              </a:rPr>
              <a:t> </a:t>
            </a:r>
            <a:r>
              <a:rPr sz="750" b="1" spc="-15" dirty="0">
                <a:solidFill>
                  <a:srgbClr val="323232"/>
                </a:solidFill>
                <a:latin typeface="Arial"/>
                <a:cs typeface="Arial"/>
              </a:rPr>
              <a:t>Hydee</a:t>
            </a:r>
            <a:endParaRPr sz="750" dirty="0">
              <a:latin typeface="Arial"/>
              <a:cs typeface="Arial"/>
            </a:endParaRPr>
          </a:p>
          <a:p>
            <a:pPr marL="208915" algn="just">
              <a:lnSpc>
                <a:spcPct val="100000"/>
              </a:lnSpc>
              <a:spcBef>
                <a:spcPts val="415"/>
              </a:spcBef>
            </a:pPr>
            <a:r>
              <a:rPr sz="600" spc="55" dirty="0">
                <a:latin typeface="한컴 고딕"/>
                <a:cs typeface="한컴 고딕"/>
              </a:rPr>
              <a:t>주요 </a:t>
            </a:r>
            <a:r>
              <a:rPr sz="600" spc="25" dirty="0">
                <a:latin typeface="한컴 고딕"/>
                <a:cs typeface="한컴 고딕"/>
              </a:rPr>
              <a:t>업무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r>
              <a:rPr sz="600" b="1" spc="-6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웹개발자</a:t>
            </a:r>
            <a:endParaRPr sz="600" dirty="0">
              <a:latin typeface="한컴 고딕"/>
              <a:cs typeface="한컴 고딕"/>
            </a:endParaRPr>
          </a:p>
          <a:p>
            <a:pPr marL="208915" algn="just">
              <a:lnSpc>
                <a:spcPct val="100000"/>
              </a:lnSpc>
              <a:spcBef>
                <a:spcPts val="480"/>
              </a:spcBef>
            </a:pPr>
            <a:r>
              <a:rPr sz="600" spc="55" dirty="0">
                <a:latin typeface="한컴 고딕"/>
                <a:cs typeface="한컴 고딕"/>
              </a:rPr>
              <a:t>서버</a:t>
            </a:r>
            <a:r>
              <a:rPr sz="600" spc="-5" dirty="0">
                <a:latin typeface="한컴 고딕"/>
                <a:cs typeface="한컴 고딕"/>
              </a:rPr>
              <a:t> </a:t>
            </a:r>
            <a:r>
              <a:rPr sz="600" spc="25" dirty="0">
                <a:latin typeface="한컴 고딕"/>
                <a:cs typeface="한컴 고딕"/>
              </a:rPr>
              <a:t>구성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r>
              <a:rPr sz="600" b="1" spc="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nodeJs,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redis,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mysql,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git,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jenkins,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kubernetes,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msa,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10" dirty="0">
                <a:solidFill>
                  <a:srgbClr val="323232"/>
                </a:solidFill>
                <a:latin typeface="Arial"/>
                <a:cs typeface="Arial"/>
              </a:rPr>
              <a:t>multitenant</a:t>
            </a:r>
            <a:endParaRPr sz="600" dirty="0">
              <a:latin typeface="Arial"/>
              <a:cs typeface="Arial"/>
            </a:endParaRPr>
          </a:p>
          <a:p>
            <a:pPr marL="208915" algn="just">
              <a:lnSpc>
                <a:spcPct val="100000"/>
              </a:lnSpc>
              <a:spcBef>
                <a:spcPts val="520"/>
              </a:spcBef>
            </a:pPr>
            <a:r>
              <a:rPr sz="600" spc="55" dirty="0">
                <a:latin typeface="한컴 고딕"/>
                <a:cs typeface="한컴 고딕"/>
              </a:rPr>
              <a:t>참여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25" dirty="0">
                <a:latin typeface="한컴 고딕"/>
                <a:cs typeface="한컴 고딕"/>
              </a:rPr>
              <a:t>내용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endParaRPr sz="600" dirty="0">
              <a:latin typeface="Arial"/>
              <a:cs typeface="Arial"/>
            </a:endParaRPr>
          </a:p>
          <a:p>
            <a:pPr marL="208915" lvl="2" indent="11557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406400" algn="l"/>
              </a:tabLst>
            </a:pPr>
            <a:r>
              <a:rPr sz="600" spc="10" dirty="0">
                <a:solidFill>
                  <a:srgbClr val="323232"/>
                </a:solidFill>
                <a:latin typeface="Arial"/>
                <a:cs typeface="Arial"/>
              </a:rPr>
              <a:t>Multitenant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에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적합한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효율적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DB</a:t>
            </a: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커넥션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개발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(knex,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cls,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cache)</a:t>
            </a:r>
            <a:endParaRPr sz="600" dirty="0">
              <a:latin typeface="Arial"/>
              <a:cs typeface="Arial"/>
            </a:endParaRPr>
          </a:p>
          <a:p>
            <a:pPr marL="208915" lvl="2" indent="11557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406400" algn="l"/>
              </a:tabLst>
            </a:pP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JWT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로그인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및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세션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체크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미들웨어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</a:t>
            </a:r>
            <a:endParaRPr sz="600" dirty="0">
              <a:latin typeface="한컴 고딕"/>
              <a:cs typeface="한컴 고딕"/>
            </a:endParaRPr>
          </a:p>
          <a:p>
            <a:pPr marL="208915" lvl="2" indent="115570">
              <a:lnSpc>
                <a:spcPct val="100000"/>
              </a:lnSpc>
              <a:spcBef>
                <a:spcPts val="210"/>
              </a:spcBef>
              <a:buAutoNum type="arabicPeriod"/>
              <a:tabLst>
                <a:tab pos="406400" algn="l"/>
              </a:tabLst>
            </a:pP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SocketIO,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Redis</a:t>
            </a:r>
            <a:r>
              <a:rPr sz="600" spc="-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활용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실시간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퀴즈풀이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</a:t>
            </a:r>
            <a:endParaRPr sz="600" dirty="0">
              <a:latin typeface="한컴 고딕"/>
              <a:cs typeface="한컴 고딕"/>
            </a:endParaRPr>
          </a:p>
          <a:p>
            <a:pPr marL="208915" marR="1456055" lvl="2" indent="115570">
              <a:lnSpc>
                <a:spcPct val="129099"/>
              </a:lnSpc>
              <a:buFont typeface="Arial"/>
              <a:buAutoNum type="arabicPeriod"/>
              <a:tabLst>
                <a:tab pos="40640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온라인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교육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수업에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대한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설계</a:t>
            </a:r>
            <a:r>
              <a:rPr sz="600" spc="1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예약</a:t>
            </a:r>
            <a:r>
              <a:rPr sz="600" spc="1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뷰어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 </a:t>
            </a:r>
            <a:r>
              <a:rPr sz="600" spc="55" dirty="0">
                <a:latin typeface="한컴 고딕"/>
                <a:cs typeface="한컴 고딕"/>
              </a:rPr>
              <a:t> </a:t>
            </a:r>
            <a:r>
              <a:rPr sz="600" spc="25" dirty="0">
                <a:latin typeface="한컴 고딕"/>
                <a:cs typeface="한컴 고딕"/>
              </a:rPr>
              <a:t>성과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endParaRPr sz="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6037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5452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4855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4258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3674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3077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2493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1896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61299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10714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60118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09521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58924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08339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57742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07145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56561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5964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55380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04783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54186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03601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53004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02407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51823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01226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50642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00045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49448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98863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48266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97682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7085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96488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45904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5307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44710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94126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43529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92932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42335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91750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41153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90556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39972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89375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38791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88194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37597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87012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36415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85831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35234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84637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34053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83456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32859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82275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31677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381093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30496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79899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29302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78718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28121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677524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26940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776342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825746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875161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24564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73980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23383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72786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122202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171605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21020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270424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19826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369242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418645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468048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517464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66867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16270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665685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715089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64491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813907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863310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912713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962129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011532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060935" y="2316619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66037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15452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64855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614258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663674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713077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762493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811896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861299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910714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960118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009521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058924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108339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157742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07145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256561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305964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355380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404783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454186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503601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553004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602407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651823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701226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750642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800045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849448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898863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48266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997682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047085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096488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145904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195307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244710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294126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343529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392932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442335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491750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541153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590556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639972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689375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738791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788194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837597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887012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936415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985831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035234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084637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134053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183456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232859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282275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331677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381093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430496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479899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529302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578718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628121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677524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726940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776342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825746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875161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924564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973980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23383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072786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122202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171605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21020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70424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319826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369242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18645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468048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517464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566867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616270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665685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715089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764491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813907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863310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912713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962129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011532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060935" y="816602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 txBox="1"/>
          <p:nvPr/>
        </p:nvSpPr>
        <p:spPr>
          <a:xfrm>
            <a:off x="3485134" y="2067787"/>
            <a:ext cx="585470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10" dirty="0">
                <a:solidFill>
                  <a:srgbClr val="323232"/>
                </a:solidFill>
                <a:latin typeface="Arial"/>
                <a:cs typeface="Arial"/>
              </a:rPr>
              <a:t>Portfolio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3379361" y="7917191"/>
            <a:ext cx="796290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15" dirty="0">
                <a:solidFill>
                  <a:srgbClr val="323232"/>
                </a:solidFill>
                <a:latin typeface="Arial"/>
                <a:cs typeface="Arial"/>
              </a:rPr>
              <a:t>Background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2971431" y="639038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24599" y="12306"/>
                </a:moveTo>
                <a:lnTo>
                  <a:pt x="24599" y="13931"/>
                </a:lnTo>
                <a:lnTo>
                  <a:pt x="24295" y="15494"/>
                </a:lnTo>
                <a:lnTo>
                  <a:pt x="23660" y="17005"/>
                </a:lnTo>
                <a:lnTo>
                  <a:pt x="23037" y="18516"/>
                </a:lnTo>
                <a:lnTo>
                  <a:pt x="13931" y="24599"/>
                </a:lnTo>
                <a:lnTo>
                  <a:pt x="12306" y="24599"/>
                </a:lnTo>
                <a:lnTo>
                  <a:pt x="10668" y="24599"/>
                </a:lnTo>
                <a:lnTo>
                  <a:pt x="3606" y="20993"/>
                </a:lnTo>
                <a:lnTo>
                  <a:pt x="2451" y="19837"/>
                </a:lnTo>
                <a:lnTo>
                  <a:pt x="1562" y="18516"/>
                </a:lnTo>
                <a:lnTo>
                  <a:pt x="939" y="17005"/>
                </a:lnTo>
                <a:lnTo>
                  <a:pt x="317" y="15494"/>
                </a:lnTo>
                <a:lnTo>
                  <a:pt x="0" y="13931"/>
                </a:lnTo>
                <a:lnTo>
                  <a:pt x="0" y="12306"/>
                </a:lnTo>
                <a:lnTo>
                  <a:pt x="0" y="10668"/>
                </a:lnTo>
                <a:lnTo>
                  <a:pt x="317" y="9093"/>
                </a:lnTo>
                <a:lnTo>
                  <a:pt x="939" y="7594"/>
                </a:lnTo>
                <a:lnTo>
                  <a:pt x="1562" y="6083"/>
                </a:lnTo>
                <a:lnTo>
                  <a:pt x="2451" y="4762"/>
                </a:lnTo>
                <a:lnTo>
                  <a:pt x="3606" y="3606"/>
                </a:lnTo>
                <a:lnTo>
                  <a:pt x="4762" y="2451"/>
                </a:lnTo>
                <a:lnTo>
                  <a:pt x="6083" y="1562"/>
                </a:lnTo>
                <a:lnTo>
                  <a:pt x="7594" y="939"/>
                </a:lnTo>
                <a:lnTo>
                  <a:pt x="9105" y="317"/>
                </a:lnTo>
                <a:lnTo>
                  <a:pt x="10668" y="0"/>
                </a:lnTo>
                <a:lnTo>
                  <a:pt x="12306" y="0"/>
                </a:lnTo>
                <a:lnTo>
                  <a:pt x="13931" y="0"/>
                </a:lnTo>
                <a:lnTo>
                  <a:pt x="23660" y="7594"/>
                </a:lnTo>
                <a:lnTo>
                  <a:pt x="24295" y="9093"/>
                </a:lnTo>
                <a:lnTo>
                  <a:pt x="24599" y="10668"/>
                </a:lnTo>
                <a:lnTo>
                  <a:pt x="24599" y="12306"/>
                </a:lnTo>
                <a:close/>
              </a:path>
            </a:pathLst>
          </a:custGeom>
          <a:ln w="4919">
            <a:solidFill>
              <a:srgbClr val="32323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4" name="object 194"/>
          <p:cNvSpPr txBox="1"/>
          <p:nvPr/>
        </p:nvSpPr>
        <p:spPr>
          <a:xfrm>
            <a:off x="2843129" y="169807"/>
            <a:ext cx="3258185" cy="1718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just">
              <a:lnSpc>
                <a:spcPct val="129099"/>
              </a:lnSpc>
              <a:spcBef>
                <a:spcPts val="95"/>
              </a:spcBef>
            </a:pPr>
            <a:r>
              <a:rPr sz="600" spc="10" dirty="0">
                <a:solidFill>
                  <a:srgbClr val="323232"/>
                </a:solidFill>
                <a:latin typeface="Arial"/>
                <a:cs typeface="Arial"/>
              </a:rPr>
              <a:t>multitenant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도입으로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tenant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별로 데이터베이스를 구성하고 각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tenant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는 조건에 부합하다면  무한대로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증식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40" dirty="0">
                <a:solidFill>
                  <a:srgbClr val="323232"/>
                </a:solidFill>
                <a:latin typeface="한컴 고딕"/>
                <a:cs typeface="한컴 고딕"/>
              </a:rPr>
              <a:t>가능하다</a:t>
            </a:r>
            <a:r>
              <a:rPr sz="600" spc="4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이떄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클러스터링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환경에서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각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어플리케이션이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모든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커넥션을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가지고  있을경우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과도한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부하가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생기는데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이를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위해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tenant</a:t>
            </a:r>
            <a:r>
              <a:rPr sz="600" spc="-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커넥션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관리를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위한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과정</a:t>
            </a:r>
            <a:endParaRPr sz="600" dirty="0">
              <a:latin typeface="한컴 고딕"/>
              <a:cs typeface="한컴 고딕"/>
            </a:endParaRPr>
          </a:p>
          <a:p>
            <a:pPr marL="208915">
              <a:lnSpc>
                <a:spcPct val="100000"/>
              </a:lnSpc>
              <a:spcBef>
                <a:spcPts val="520"/>
              </a:spcBef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전략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커넥션을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타임을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설정하여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캐싱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관리</a:t>
            </a:r>
            <a:r>
              <a:rPr sz="600" spc="3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endParaRPr sz="600" dirty="0">
              <a:latin typeface="Arial"/>
              <a:cs typeface="Arial"/>
            </a:endParaRPr>
          </a:p>
          <a:p>
            <a:pPr marL="405765" indent="-81280">
              <a:lnSpc>
                <a:spcPct val="100000"/>
              </a:lnSpc>
              <a:spcBef>
                <a:spcPts val="210"/>
              </a:spcBef>
              <a:buFont typeface="Arial"/>
              <a:buAutoNum type="arabicPeriod"/>
              <a:tabLst>
                <a:tab pos="40640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각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어플리케이션은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모든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10" dirty="0">
                <a:solidFill>
                  <a:srgbClr val="323232"/>
                </a:solidFill>
                <a:latin typeface="Arial"/>
                <a:cs typeface="Arial"/>
              </a:rPr>
              <a:t>tenant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에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대한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커넥션이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없는것으로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간주</a:t>
            </a:r>
            <a:endParaRPr sz="600" dirty="0">
              <a:latin typeface="한컴 고딕"/>
              <a:cs typeface="한컴 고딕"/>
            </a:endParaRPr>
          </a:p>
          <a:p>
            <a:pPr marL="405765" marR="5080" indent="-81280">
              <a:lnSpc>
                <a:spcPct val="129099"/>
              </a:lnSpc>
              <a:buFont typeface="Arial"/>
              <a:buAutoNum type="arabicPeriod"/>
              <a:tabLst>
                <a:tab pos="40640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최초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접속되는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10" dirty="0">
                <a:solidFill>
                  <a:srgbClr val="323232"/>
                </a:solidFill>
                <a:latin typeface="Arial"/>
                <a:cs typeface="Arial"/>
              </a:rPr>
              <a:t>tenant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에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해당하는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커넥션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신규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생성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(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생성시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knex</a:t>
            </a:r>
            <a:r>
              <a:rPr sz="600" spc="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로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커넥션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풀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관  리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10" dirty="0">
                <a:solidFill>
                  <a:srgbClr val="323232"/>
                </a:solidFill>
                <a:latin typeface="Arial"/>
                <a:cs typeface="Arial"/>
              </a:rPr>
              <a:t>)</a:t>
            </a:r>
            <a:endParaRPr sz="600" dirty="0">
              <a:latin typeface="Arial"/>
              <a:cs typeface="Arial"/>
            </a:endParaRPr>
          </a:p>
          <a:p>
            <a:pPr marL="405765" indent="-81280">
              <a:lnSpc>
                <a:spcPct val="100000"/>
              </a:lnSpc>
              <a:spcBef>
                <a:spcPts val="210"/>
              </a:spcBef>
              <a:buFont typeface="Arial"/>
              <a:buAutoNum type="arabicPeriod"/>
              <a:tabLst>
                <a:tab pos="40640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사용자는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node</a:t>
            </a:r>
            <a:r>
              <a:rPr sz="600" spc="5" dirty="0">
                <a:solidFill>
                  <a:srgbClr val="323232"/>
                </a:solidFill>
                <a:latin typeface="한컴 고딕"/>
                <a:cs typeface="한컴 고딕"/>
              </a:rPr>
              <a:t>의 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Continuation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Local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Storage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을 활용하여 각 요청이 서비스와</a:t>
            </a:r>
            <a:r>
              <a:rPr sz="600" spc="5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50" dirty="0">
                <a:solidFill>
                  <a:srgbClr val="323232"/>
                </a:solidFill>
                <a:latin typeface="Arial"/>
                <a:cs typeface="Arial"/>
              </a:rPr>
              <a:t>1:1</a:t>
            </a:r>
            <a:endParaRPr sz="600" dirty="0">
              <a:latin typeface="Arial"/>
              <a:cs typeface="Arial"/>
            </a:endParaRPr>
          </a:p>
          <a:p>
            <a:pPr marL="405765">
              <a:lnSpc>
                <a:spcPct val="100000"/>
              </a:lnSpc>
              <a:spcBef>
                <a:spcPts val="209"/>
              </a:spcBef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대응되는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것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처럼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이용</a:t>
            </a:r>
            <a:endParaRPr sz="600" dirty="0">
              <a:latin typeface="한컴 고딕"/>
              <a:cs typeface="한컴 고딕"/>
            </a:endParaRPr>
          </a:p>
          <a:p>
            <a:pPr marL="405765" indent="-81280">
              <a:lnSpc>
                <a:spcPct val="100000"/>
              </a:lnSpc>
              <a:spcBef>
                <a:spcPts val="209"/>
              </a:spcBef>
              <a:buAutoNum type="arabicPeriod" startAt="4"/>
              <a:tabLst>
                <a:tab pos="406400" algn="l"/>
              </a:tabLst>
            </a:pP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node</a:t>
            </a:r>
            <a:r>
              <a:rPr sz="600" spc="-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cache</a:t>
            </a:r>
            <a:r>
              <a:rPr sz="600" spc="-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이용하여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해당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tenant</a:t>
            </a:r>
            <a:r>
              <a:rPr sz="600" spc="-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에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대한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커넥션을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일정시간동안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40" dirty="0">
                <a:solidFill>
                  <a:srgbClr val="323232"/>
                </a:solidFill>
                <a:latin typeface="한컴 고딕"/>
                <a:cs typeface="한컴 고딕"/>
              </a:rPr>
              <a:t>유지한다</a:t>
            </a:r>
            <a:r>
              <a:rPr sz="600" spc="4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endParaRPr sz="600" dirty="0">
              <a:latin typeface="Arial"/>
              <a:cs typeface="Arial"/>
            </a:endParaRPr>
          </a:p>
          <a:p>
            <a:pPr marL="405765" indent="-81280">
              <a:lnSpc>
                <a:spcPct val="100000"/>
              </a:lnSpc>
              <a:spcBef>
                <a:spcPts val="209"/>
              </a:spcBef>
              <a:buFont typeface="Arial"/>
              <a:buAutoNum type="arabicPeriod" startAt="4"/>
              <a:tabLst>
                <a:tab pos="40640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동일한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요청에대해서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커넥션을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제공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하되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연결이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끊길경우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25" dirty="0">
                <a:solidFill>
                  <a:srgbClr val="323232"/>
                </a:solidFill>
                <a:latin typeface="Arial"/>
                <a:cs typeface="Arial"/>
              </a:rPr>
              <a:t>1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번부터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40" dirty="0">
                <a:solidFill>
                  <a:srgbClr val="323232"/>
                </a:solidFill>
                <a:latin typeface="한컴 고딕"/>
                <a:cs typeface="한컴 고딕"/>
              </a:rPr>
              <a:t>반복한다</a:t>
            </a:r>
            <a:r>
              <a:rPr sz="600" spc="4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endParaRPr sz="600" dirty="0">
              <a:latin typeface="Arial"/>
              <a:cs typeface="Arial"/>
            </a:endParaRPr>
          </a:p>
          <a:p>
            <a:pPr marL="208915" marR="5080" algn="just">
              <a:lnSpc>
                <a:spcPct val="129099"/>
              </a:lnSpc>
            </a:pPr>
            <a:r>
              <a:rPr sz="600" spc="55" dirty="0">
                <a:latin typeface="한컴 고딕"/>
                <a:cs typeface="한컴 고딕"/>
              </a:rPr>
              <a:t>결과</a:t>
            </a:r>
            <a:r>
              <a:rPr sz="600" spc="10" dirty="0">
                <a:latin typeface="한컴 고딕"/>
                <a:cs typeface="한컴 고딕"/>
              </a:rPr>
              <a:t> </a:t>
            </a:r>
            <a:r>
              <a:rPr sz="600" b="1" spc="-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b="1" spc="-10" dirty="0">
                <a:solidFill>
                  <a:srgbClr val="323232"/>
                </a:solidFill>
                <a:latin typeface="Arial"/>
                <a:cs typeface="Arial"/>
              </a:rPr>
              <a:t>kubernetes</a:t>
            </a:r>
            <a:r>
              <a:rPr sz="600" b="1" spc="-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의</a:t>
            </a:r>
            <a:r>
              <a:rPr sz="600" spc="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수평적</a:t>
            </a:r>
            <a:r>
              <a:rPr sz="600" spc="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확장성에</a:t>
            </a:r>
            <a:r>
              <a:rPr sz="600" spc="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의해</a:t>
            </a:r>
            <a:r>
              <a:rPr sz="600" spc="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신규</a:t>
            </a:r>
            <a:r>
              <a:rPr sz="600" spc="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확장된</a:t>
            </a:r>
            <a:r>
              <a:rPr sz="600" spc="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어플리케이션의</a:t>
            </a:r>
            <a:r>
              <a:rPr sz="600" spc="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커넥션은</a:t>
            </a:r>
            <a:r>
              <a:rPr sz="600" spc="10" dirty="0">
                <a:latin typeface="한컴 고딕"/>
                <a:cs typeface="한컴 고딕"/>
              </a:rPr>
              <a:t> 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0</a:t>
            </a:r>
            <a:r>
              <a:rPr sz="600" b="1" spc="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에  서</a:t>
            </a:r>
            <a:r>
              <a:rPr sz="600" spc="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시작되어</a:t>
            </a:r>
            <a:r>
              <a:rPr sz="600" spc="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유동적으로</a:t>
            </a:r>
            <a:r>
              <a:rPr sz="600" spc="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관리되고</a:t>
            </a:r>
            <a:r>
              <a:rPr sz="600" spc="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리소스를</a:t>
            </a:r>
            <a:r>
              <a:rPr sz="600" spc="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절약하며</a:t>
            </a:r>
            <a:r>
              <a:rPr sz="600" spc="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어플리케이션에</a:t>
            </a:r>
            <a:r>
              <a:rPr sz="600" spc="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대한</a:t>
            </a:r>
            <a:r>
              <a:rPr sz="600" spc="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무한</a:t>
            </a:r>
            <a:r>
              <a:rPr sz="600" spc="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확장이  </a:t>
            </a:r>
            <a:r>
              <a:rPr sz="600" spc="50" dirty="0">
                <a:latin typeface="한컴 고딕"/>
                <a:cs typeface="한컴 고딕"/>
              </a:rPr>
              <a:t>가능해졌다</a:t>
            </a:r>
            <a:r>
              <a:rPr sz="600" b="1" spc="5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95" name="object 195"/>
          <p:cNvSpPr txBox="1"/>
          <p:nvPr/>
        </p:nvSpPr>
        <p:spPr>
          <a:xfrm>
            <a:off x="1453349" y="2647061"/>
            <a:ext cx="1038860" cy="31813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950" spc="75" dirty="0">
                <a:solidFill>
                  <a:srgbClr val="323232"/>
                </a:solidFill>
                <a:latin typeface="한컴 고딕"/>
                <a:cs typeface="한컴 고딕"/>
              </a:rPr>
              <a:t>화상회의</a:t>
            </a:r>
            <a:r>
              <a:rPr sz="950" spc="-7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950" spc="75" dirty="0">
                <a:solidFill>
                  <a:srgbClr val="323232"/>
                </a:solidFill>
                <a:latin typeface="한컴 고딕"/>
                <a:cs typeface="한컴 고딕"/>
              </a:rPr>
              <a:t>프로그램</a:t>
            </a:r>
            <a:endParaRPr sz="95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WebRTC</a:t>
            </a:r>
            <a:endParaRPr sz="600">
              <a:latin typeface="Arial"/>
              <a:cs typeface="Arial"/>
            </a:endParaRPr>
          </a:p>
        </p:txBody>
      </p:sp>
      <p:sp>
        <p:nvSpPr>
          <p:cNvPr id="198" name="object 198"/>
          <p:cNvSpPr txBox="1"/>
          <p:nvPr/>
        </p:nvSpPr>
        <p:spPr>
          <a:xfrm>
            <a:off x="2646337" y="2466277"/>
            <a:ext cx="2499360" cy="1200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55" dirty="0">
                <a:latin typeface="한컴 고딕"/>
                <a:cs typeface="한컴 고딕"/>
              </a:rPr>
              <a:t>사용 기술 </a:t>
            </a:r>
            <a:r>
              <a:rPr sz="600" b="1" spc="-25" dirty="0">
                <a:solidFill>
                  <a:srgbClr val="323232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JavaScript, 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Node.js, </a:t>
            </a: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Express, 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Socket.io,</a:t>
            </a:r>
            <a:r>
              <a:rPr sz="600" spc="-6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RTCMultiConnection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02" name="object 202"/>
          <p:cNvSpPr txBox="1"/>
          <p:nvPr/>
        </p:nvSpPr>
        <p:spPr>
          <a:xfrm>
            <a:off x="2646337" y="2618779"/>
            <a:ext cx="3454400" cy="6661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55" dirty="0">
                <a:latin typeface="한컴 고딕"/>
                <a:cs typeface="한컴 고딕"/>
              </a:rPr>
              <a:t>주요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기능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b="1" spc="-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r>
              <a:rPr sz="600" b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p2p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실시간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통신</a:t>
            </a:r>
            <a:r>
              <a:rPr sz="600" spc="2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영상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및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음성</a:t>
            </a:r>
            <a:r>
              <a:rPr sz="600" spc="1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화면공유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스트리밍</a:t>
            </a:r>
            <a:r>
              <a:rPr sz="600" spc="30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채팅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기능</a:t>
            </a:r>
            <a:r>
              <a:rPr sz="600" spc="2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파일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공유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기능</a:t>
            </a:r>
            <a:endParaRPr sz="600">
              <a:latin typeface="한컴 고딕"/>
              <a:cs typeface="한컴 고딕"/>
            </a:endParaRPr>
          </a:p>
          <a:p>
            <a:pPr marL="12700" marR="5080" indent="-635" algn="just">
              <a:lnSpc>
                <a:spcPct val="129099"/>
              </a:lnSpc>
              <a:spcBef>
                <a:spcPts val="309"/>
              </a:spcBef>
            </a:pPr>
            <a:r>
              <a:rPr sz="600" spc="55" dirty="0">
                <a:latin typeface="한컴 고딕"/>
                <a:cs typeface="한컴 고딕"/>
              </a:rPr>
              <a:t>상세</a:t>
            </a:r>
            <a:r>
              <a:rPr sz="600" spc="5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설명</a:t>
            </a:r>
            <a:r>
              <a:rPr sz="600" spc="5" dirty="0">
                <a:latin typeface="한컴 고딕"/>
                <a:cs typeface="한컴 고딕"/>
              </a:rPr>
              <a:t> </a:t>
            </a:r>
            <a:r>
              <a:rPr sz="600" b="1" spc="-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r>
              <a:rPr sz="600" b="1" spc="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323232"/>
                </a:solidFill>
                <a:latin typeface="Arial"/>
                <a:cs typeface="Arial"/>
              </a:rPr>
              <a:t>WebRTC,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coturn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활용하여</a:t>
            </a:r>
            <a:r>
              <a:rPr sz="600" spc="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실시간</a:t>
            </a:r>
            <a:r>
              <a:rPr sz="600" spc="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화상회의</a:t>
            </a:r>
            <a:r>
              <a:rPr sz="600" spc="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프로그램</a:t>
            </a:r>
            <a:r>
              <a:rPr sz="600" spc="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</a:t>
            </a:r>
            <a:r>
              <a:rPr sz="600" spc="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브라우저</a:t>
            </a:r>
            <a:r>
              <a:rPr sz="600" spc="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간</a:t>
            </a:r>
            <a:r>
              <a:rPr sz="600" spc="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25" dirty="0">
                <a:solidFill>
                  <a:srgbClr val="323232"/>
                </a:solidFill>
                <a:latin typeface="Arial"/>
                <a:cs typeface="Arial"/>
              </a:rPr>
              <a:t>P2P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연결</a:t>
            </a:r>
            <a:r>
              <a:rPr sz="600" spc="25" dirty="0">
                <a:solidFill>
                  <a:srgbClr val="323232"/>
                </a:solidFill>
                <a:latin typeface="Arial"/>
                <a:cs typeface="Arial"/>
              </a:rPr>
              <a:t>(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연결불 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가시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coturn:TURN</a:t>
            </a:r>
            <a:r>
              <a:rPr sz="600" spc="-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서버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0" dirty="0">
                <a:solidFill>
                  <a:srgbClr val="323232"/>
                </a:solidFill>
                <a:latin typeface="한컴 고딕"/>
                <a:cs typeface="한컴 고딕"/>
              </a:rPr>
              <a:t>우회</a:t>
            </a:r>
            <a:r>
              <a:rPr sz="600" spc="50" dirty="0">
                <a:solidFill>
                  <a:srgbClr val="323232"/>
                </a:solidFill>
                <a:latin typeface="Arial"/>
                <a:cs typeface="Arial"/>
              </a:rPr>
              <a:t>)</a:t>
            </a:r>
            <a:r>
              <a:rPr sz="600" spc="50" dirty="0">
                <a:solidFill>
                  <a:srgbClr val="323232"/>
                </a:solidFill>
                <a:latin typeface="한컴 고딕"/>
                <a:cs typeface="한컴 고딕"/>
              </a:rPr>
              <a:t>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통한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영상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및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음성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데이터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실시간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전송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그밖의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텍스트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전송을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이용해  </a:t>
            </a:r>
            <a:r>
              <a:rPr sz="600" spc="10" dirty="0">
                <a:solidFill>
                  <a:srgbClr val="323232"/>
                </a:solidFill>
                <a:latin typeface="Arial"/>
                <a:cs typeface="Arial"/>
              </a:rPr>
              <a:t>canvas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의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그리기 공유도</a:t>
            </a:r>
            <a:r>
              <a:rPr sz="600" spc="-9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가능</a:t>
            </a:r>
            <a:endParaRPr sz="600">
              <a:latin typeface="한컴 고딕"/>
              <a:cs typeface="한컴 고딕"/>
            </a:endParaRPr>
          </a:p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sz="600" b="1" spc="-20" dirty="0">
                <a:solidFill>
                  <a:srgbClr val="323232"/>
                </a:solidFill>
                <a:latin typeface="Arial"/>
                <a:cs typeface="Arial"/>
              </a:rPr>
              <a:t>Link </a:t>
            </a:r>
            <a:r>
              <a:rPr sz="600" b="1" spc="-25" dirty="0">
                <a:solidFill>
                  <a:srgbClr val="323232"/>
                </a:solidFill>
                <a:latin typeface="Arial"/>
                <a:cs typeface="Arial"/>
              </a:rPr>
              <a:t>: </a:t>
            </a:r>
            <a:r>
              <a:rPr sz="600" spc="0" dirty="0">
                <a:solidFill>
                  <a:srgbClr val="467DCA"/>
                </a:solidFill>
                <a:latin typeface="Arial"/>
                <a:cs typeface="Arial"/>
                <a:hlinkClick r:id="rId2"/>
              </a:rPr>
              <a:t>[notion]</a:t>
            </a:r>
            <a:r>
              <a:rPr sz="600" spc="25" dirty="0">
                <a:solidFill>
                  <a:srgbClr val="467DCA"/>
                </a:solidFill>
                <a:latin typeface="Arial"/>
                <a:cs typeface="Arial"/>
                <a:hlinkClick r:id="rId2"/>
              </a:rPr>
              <a:t> </a:t>
            </a:r>
            <a:r>
              <a:rPr sz="600" spc="0" dirty="0">
                <a:solidFill>
                  <a:srgbClr val="467DCA"/>
                </a:solidFill>
                <a:latin typeface="Arial"/>
                <a:cs typeface="Arial"/>
                <a:hlinkClick r:id="rId2"/>
              </a:rPr>
              <a:t>webrtc</a:t>
            </a:r>
            <a:endParaRPr sz="600">
              <a:latin typeface="Arial"/>
              <a:cs typeface="Arial"/>
            </a:endParaRPr>
          </a:p>
        </p:txBody>
      </p:sp>
      <p:sp>
        <p:nvSpPr>
          <p:cNvPr id="203" name="object 203"/>
          <p:cNvSpPr txBox="1"/>
          <p:nvPr/>
        </p:nvSpPr>
        <p:spPr>
          <a:xfrm>
            <a:off x="1453337" y="3868353"/>
            <a:ext cx="1040130" cy="434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4300">
              <a:lnSpc>
                <a:spcPct val="101899"/>
              </a:lnSpc>
              <a:spcBef>
                <a:spcPts val="95"/>
              </a:spcBef>
            </a:pPr>
            <a:r>
              <a:rPr sz="950" spc="75" dirty="0">
                <a:solidFill>
                  <a:srgbClr val="323232"/>
                </a:solidFill>
                <a:latin typeface="한컴 고딕"/>
                <a:cs typeface="한컴 고딕"/>
              </a:rPr>
              <a:t>단어예측</a:t>
            </a:r>
            <a:r>
              <a:rPr sz="950" spc="-5" dirty="0">
                <a:solidFill>
                  <a:srgbClr val="323232"/>
                </a:solidFill>
                <a:latin typeface="Trebuchet MS"/>
                <a:cs typeface="Trebuchet MS"/>
              </a:rPr>
              <a:t>(</a:t>
            </a:r>
            <a:r>
              <a:rPr sz="950" spc="50" dirty="0">
                <a:solidFill>
                  <a:srgbClr val="323232"/>
                </a:solidFill>
                <a:latin typeface="한컴 고딕"/>
                <a:cs typeface="한컴 고딕"/>
              </a:rPr>
              <a:t>유사검  </a:t>
            </a:r>
            <a:r>
              <a:rPr sz="950" spc="30" dirty="0">
                <a:solidFill>
                  <a:srgbClr val="323232"/>
                </a:solidFill>
                <a:latin typeface="한컴 고딕"/>
                <a:cs typeface="한컴 고딕"/>
              </a:rPr>
              <a:t>색</a:t>
            </a:r>
            <a:r>
              <a:rPr sz="950" spc="30" dirty="0">
                <a:solidFill>
                  <a:srgbClr val="323232"/>
                </a:solidFill>
                <a:latin typeface="Trebuchet MS"/>
                <a:cs typeface="Trebuchet MS"/>
              </a:rPr>
              <a:t>)</a:t>
            </a:r>
            <a:r>
              <a:rPr sz="950" spc="-65" dirty="0">
                <a:solidFill>
                  <a:srgbClr val="323232"/>
                </a:solidFill>
                <a:latin typeface="Trebuchet MS"/>
                <a:cs typeface="Trebuchet MS"/>
              </a:rPr>
              <a:t> </a:t>
            </a:r>
            <a:r>
              <a:rPr sz="950" spc="75" dirty="0">
                <a:solidFill>
                  <a:srgbClr val="323232"/>
                </a:solidFill>
                <a:latin typeface="한컴 고딕"/>
                <a:cs typeface="한컴 고딕"/>
              </a:rPr>
              <a:t>프로그램</a:t>
            </a:r>
            <a:endParaRPr sz="95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Word2Vec(Skip-gram,</a:t>
            </a:r>
            <a:r>
              <a:rPr sz="600" spc="-30" dirty="0">
                <a:solidFill>
                  <a:srgbClr val="323232"/>
                </a:solidFill>
                <a:latin typeface="Arial"/>
                <a:cs typeface="Arial"/>
              </a:rPr>
              <a:t> CBOW)</a:t>
            </a:r>
            <a:endParaRPr sz="600">
              <a:latin typeface="Arial"/>
              <a:cs typeface="Arial"/>
            </a:endParaRPr>
          </a:p>
        </p:txBody>
      </p:sp>
      <p:sp>
        <p:nvSpPr>
          <p:cNvPr id="209" name="object 209"/>
          <p:cNvSpPr/>
          <p:nvPr/>
        </p:nvSpPr>
        <p:spPr>
          <a:xfrm>
            <a:off x="2774657" y="4614074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3919" y="0"/>
                </a:moveTo>
                <a:lnTo>
                  <a:pt x="10655" y="0"/>
                </a:lnTo>
                <a:lnTo>
                  <a:pt x="9093" y="304"/>
                </a:lnTo>
                <a:lnTo>
                  <a:pt x="0" y="10668"/>
                </a:lnTo>
                <a:lnTo>
                  <a:pt x="0" y="13931"/>
                </a:lnTo>
                <a:lnTo>
                  <a:pt x="10655" y="24599"/>
                </a:lnTo>
                <a:lnTo>
                  <a:pt x="13919" y="24599"/>
                </a:lnTo>
                <a:lnTo>
                  <a:pt x="24587" y="13931"/>
                </a:lnTo>
                <a:lnTo>
                  <a:pt x="24587" y="10668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2774657" y="4732146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3919" y="0"/>
                </a:moveTo>
                <a:lnTo>
                  <a:pt x="10655" y="0"/>
                </a:lnTo>
                <a:lnTo>
                  <a:pt x="9093" y="304"/>
                </a:lnTo>
                <a:lnTo>
                  <a:pt x="0" y="10668"/>
                </a:lnTo>
                <a:lnTo>
                  <a:pt x="0" y="13931"/>
                </a:lnTo>
                <a:lnTo>
                  <a:pt x="12293" y="24599"/>
                </a:lnTo>
                <a:lnTo>
                  <a:pt x="13919" y="24587"/>
                </a:lnTo>
                <a:lnTo>
                  <a:pt x="24587" y="13931"/>
                </a:lnTo>
                <a:lnTo>
                  <a:pt x="24587" y="10668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 txBox="1"/>
          <p:nvPr/>
        </p:nvSpPr>
        <p:spPr>
          <a:xfrm>
            <a:off x="2646336" y="3469869"/>
            <a:ext cx="3455670" cy="13303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55" dirty="0">
                <a:latin typeface="한컴 고딕"/>
                <a:cs typeface="한컴 고딕"/>
              </a:rPr>
              <a:t>사용 기술</a:t>
            </a:r>
            <a:r>
              <a:rPr sz="600" spc="-70" dirty="0">
                <a:latin typeface="한컴 고딕"/>
                <a:cs typeface="한컴 고딕"/>
              </a:rPr>
              <a:t> </a:t>
            </a:r>
            <a:r>
              <a:rPr sz="600" b="1" spc="-25" dirty="0">
                <a:solidFill>
                  <a:srgbClr val="323232"/>
                </a:solidFill>
                <a:latin typeface="Arial"/>
                <a:cs typeface="Arial"/>
              </a:rPr>
              <a:t>: 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Node.js,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JavaScript, 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Express</a:t>
            </a:r>
            <a:endParaRPr sz="600">
              <a:latin typeface="Arial"/>
              <a:cs typeface="Arial"/>
            </a:endParaRPr>
          </a:p>
          <a:p>
            <a:pPr marL="12700" marR="5715" indent="-635" algn="just">
              <a:lnSpc>
                <a:spcPct val="129099"/>
              </a:lnSpc>
              <a:spcBef>
                <a:spcPts val="270"/>
              </a:spcBef>
            </a:pPr>
            <a:r>
              <a:rPr sz="600" spc="55" dirty="0">
                <a:latin typeface="한컴 고딕"/>
                <a:cs typeface="한컴 고딕"/>
              </a:rPr>
              <a:t>주요</a:t>
            </a:r>
            <a:r>
              <a:rPr sz="600" spc="5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기능</a:t>
            </a:r>
            <a:r>
              <a:rPr sz="600" spc="5" dirty="0">
                <a:latin typeface="한컴 고딕"/>
                <a:cs typeface="한컴 고딕"/>
              </a:rPr>
              <a:t> </a:t>
            </a:r>
            <a:r>
              <a:rPr sz="600" b="1" spc="-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r>
              <a:rPr sz="600" b="1" spc="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대규모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텍스트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데이터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전처리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및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Skip-gram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및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35" dirty="0">
                <a:solidFill>
                  <a:srgbClr val="323232"/>
                </a:solidFill>
                <a:latin typeface="Arial"/>
                <a:cs typeface="Arial"/>
              </a:rPr>
              <a:t>CBOW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알고리즘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구현</a:t>
            </a:r>
            <a:r>
              <a:rPr sz="600" spc="1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입력된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단어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및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문  장에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대한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유사한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단어를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예측</a:t>
            </a:r>
            <a:endParaRPr sz="600">
              <a:latin typeface="한컴 고딕"/>
              <a:cs typeface="한컴 고딕"/>
            </a:endParaRPr>
          </a:p>
          <a:p>
            <a:pPr marL="12700" marR="5080" algn="just">
              <a:lnSpc>
                <a:spcPct val="129099"/>
              </a:lnSpc>
              <a:spcBef>
                <a:spcPts val="310"/>
              </a:spcBef>
            </a:pPr>
            <a:r>
              <a:rPr sz="600" spc="55" dirty="0">
                <a:latin typeface="한컴 고딕"/>
                <a:cs typeface="한컴 고딕"/>
              </a:rPr>
              <a:t>상세 설명 </a:t>
            </a:r>
            <a:r>
              <a:rPr sz="600" b="1" spc="-25" dirty="0">
                <a:solidFill>
                  <a:srgbClr val="323232"/>
                </a:solidFill>
                <a:latin typeface="Arial"/>
                <a:cs typeface="Arial"/>
              </a:rPr>
              <a:t>: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자연어 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처리</a:t>
            </a:r>
            <a:r>
              <a:rPr sz="600" spc="10" dirty="0">
                <a:solidFill>
                  <a:srgbClr val="323232"/>
                </a:solidFill>
                <a:latin typeface="Arial"/>
                <a:cs typeface="Arial"/>
              </a:rPr>
              <a:t>(NLP)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작업의 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일환으로</a:t>
            </a:r>
            <a:r>
              <a:rPr sz="600" spc="30" dirty="0">
                <a:solidFill>
                  <a:srgbClr val="323232"/>
                </a:solidFill>
                <a:latin typeface="Arial"/>
                <a:cs typeface="Arial"/>
              </a:rPr>
              <a:t>, 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Word2Vec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모델을 사용하여 단어 임베딩을 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생성</a:t>
            </a:r>
            <a:r>
              <a:rPr sz="600" spc="25" dirty="0">
                <a:solidFill>
                  <a:srgbClr val="323232"/>
                </a:solidFill>
                <a:latin typeface="Arial"/>
                <a:cs typeface="Arial"/>
              </a:rPr>
              <a:t>,  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Skip-gram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과 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CBOW(Continuous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Bag </a:t>
            </a:r>
            <a:r>
              <a:rPr sz="600" spc="25" dirty="0">
                <a:solidFill>
                  <a:srgbClr val="323232"/>
                </a:solidFill>
                <a:latin typeface="Arial"/>
                <a:cs typeface="Arial"/>
              </a:rPr>
              <a:t>of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Words)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알고리즘을 구현하여 대규모 텍스트 데이터로부터  단어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벡터를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학습하고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사용자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입력에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대한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데이터와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유사한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데이터를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코사인유사도를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통해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확인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가  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능</a:t>
            </a:r>
            <a:r>
              <a:rPr sz="600" spc="25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sz="600" b="1" spc="-20" dirty="0">
                <a:solidFill>
                  <a:srgbClr val="323232"/>
                </a:solidFill>
                <a:latin typeface="Arial"/>
                <a:cs typeface="Arial"/>
              </a:rPr>
              <a:t>Link</a:t>
            </a:r>
            <a:r>
              <a:rPr sz="600" b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b="1" spc="-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endParaRPr sz="600">
              <a:latin typeface="Arial"/>
              <a:cs typeface="Arial"/>
            </a:endParaRPr>
          </a:p>
          <a:p>
            <a:pPr marL="208915" marR="2613025">
              <a:lnSpc>
                <a:spcPct val="129099"/>
              </a:lnSpc>
              <a:spcBef>
                <a:spcPts val="310"/>
              </a:spcBef>
            </a:pPr>
            <a:r>
              <a:rPr sz="600" spc="0" dirty="0">
                <a:solidFill>
                  <a:srgbClr val="467DCA"/>
                </a:solidFill>
                <a:latin typeface="Arial"/>
                <a:cs typeface="Arial"/>
                <a:hlinkClick r:id="rId3"/>
              </a:rPr>
              <a:t>[notion]</a:t>
            </a:r>
            <a:r>
              <a:rPr sz="600" spc="-55" dirty="0">
                <a:solidFill>
                  <a:srgbClr val="467DCA"/>
                </a:solidFill>
                <a:latin typeface="Arial"/>
                <a:cs typeface="Arial"/>
                <a:hlinkClick r:id="rId3"/>
              </a:rPr>
              <a:t> </a:t>
            </a:r>
            <a:r>
              <a:rPr sz="600" spc="0" dirty="0">
                <a:solidFill>
                  <a:srgbClr val="467DCA"/>
                </a:solidFill>
                <a:latin typeface="Arial"/>
                <a:cs typeface="Arial"/>
                <a:hlinkClick r:id="rId3"/>
              </a:rPr>
              <a:t>skip-gram </a:t>
            </a:r>
            <a:r>
              <a:rPr sz="600" spc="0" dirty="0">
                <a:solidFill>
                  <a:srgbClr val="467DCA"/>
                </a:solidFill>
                <a:latin typeface="Arial"/>
                <a:cs typeface="Arial"/>
              </a:rPr>
              <a:t> </a:t>
            </a:r>
            <a:r>
              <a:rPr sz="600" spc="0" dirty="0">
                <a:solidFill>
                  <a:srgbClr val="467DCA"/>
                </a:solidFill>
                <a:latin typeface="Arial"/>
                <a:cs typeface="Arial"/>
                <a:hlinkClick r:id="rId4"/>
              </a:rPr>
              <a:t>[notion]</a:t>
            </a:r>
            <a:r>
              <a:rPr sz="600" spc="-30" dirty="0">
                <a:solidFill>
                  <a:srgbClr val="467DCA"/>
                </a:solidFill>
                <a:latin typeface="Arial"/>
                <a:cs typeface="Arial"/>
                <a:hlinkClick r:id="rId4"/>
              </a:rPr>
              <a:t> </a:t>
            </a:r>
            <a:r>
              <a:rPr sz="600" spc="10" dirty="0">
                <a:solidFill>
                  <a:srgbClr val="467DCA"/>
                </a:solidFill>
                <a:latin typeface="Arial"/>
                <a:cs typeface="Arial"/>
                <a:hlinkClick r:id="rId4"/>
              </a:rPr>
              <a:t>cbow</a:t>
            </a:r>
            <a:endParaRPr sz="600">
              <a:latin typeface="Arial"/>
              <a:cs typeface="Arial"/>
            </a:endParaRPr>
          </a:p>
        </p:txBody>
      </p:sp>
      <p:sp>
        <p:nvSpPr>
          <p:cNvPr id="212" name="object 212"/>
          <p:cNvSpPr txBox="1"/>
          <p:nvPr/>
        </p:nvSpPr>
        <p:spPr>
          <a:xfrm>
            <a:off x="1453337" y="5132689"/>
            <a:ext cx="1038860" cy="434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5"/>
              </a:spcBef>
            </a:pPr>
            <a:r>
              <a:rPr sz="950" spc="10" dirty="0">
                <a:solidFill>
                  <a:srgbClr val="323232"/>
                </a:solidFill>
                <a:latin typeface="Trebuchet MS"/>
                <a:cs typeface="Trebuchet MS"/>
              </a:rPr>
              <a:t>Elasticsearch</a:t>
            </a:r>
            <a:r>
              <a:rPr sz="950" spc="-110" dirty="0">
                <a:solidFill>
                  <a:srgbClr val="323232"/>
                </a:solidFill>
                <a:latin typeface="Trebuchet MS"/>
                <a:cs typeface="Trebuchet MS"/>
              </a:rPr>
              <a:t> </a:t>
            </a:r>
            <a:r>
              <a:rPr sz="950" spc="75" dirty="0">
                <a:solidFill>
                  <a:srgbClr val="323232"/>
                </a:solidFill>
                <a:latin typeface="한컴 고딕"/>
                <a:cs typeface="한컴 고딕"/>
              </a:rPr>
              <a:t>기능  확장</a:t>
            </a:r>
            <a:endParaRPr sz="95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Elasticsearch-Plugin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8" name="object 218"/>
          <p:cNvSpPr txBox="1"/>
          <p:nvPr/>
        </p:nvSpPr>
        <p:spPr>
          <a:xfrm>
            <a:off x="2646337" y="4994936"/>
            <a:ext cx="3454400" cy="8185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55" dirty="0">
                <a:latin typeface="한컴 고딕"/>
                <a:cs typeface="한컴 고딕"/>
              </a:rPr>
              <a:t>사용 기술</a:t>
            </a:r>
            <a:r>
              <a:rPr sz="600" spc="-75" dirty="0">
                <a:latin typeface="한컴 고딕"/>
                <a:cs typeface="한컴 고딕"/>
              </a:rPr>
              <a:t> </a:t>
            </a:r>
            <a:r>
              <a:rPr sz="600" b="1" spc="-25" dirty="0">
                <a:solidFill>
                  <a:srgbClr val="323232"/>
                </a:solidFill>
                <a:latin typeface="Arial"/>
                <a:cs typeface="Arial"/>
              </a:rPr>
              <a:t>: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Java, 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Elasticsearch, 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Maven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600" spc="55" dirty="0">
                <a:latin typeface="한컴 고딕"/>
                <a:cs typeface="한컴 고딕"/>
              </a:rPr>
              <a:t>주요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기능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b="1" spc="-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r>
              <a:rPr sz="600" b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색인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대상에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대한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텍스트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필터링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및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토큰화</a:t>
            </a:r>
            <a:r>
              <a:rPr sz="600" spc="2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323232"/>
                </a:solidFill>
                <a:latin typeface="Arial"/>
                <a:cs typeface="Arial"/>
              </a:rPr>
              <a:t>REST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API</a:t>
            </a:r>
            <a:endParaRPr sz="600">
              <a:latin typeface="Arial"/>
              <a:cs typeface="Arial"/>
            </a:endParaRPr>
          </a:p>
          <a:p>
            <a:pPr marL="12700" marR="5080" indent="-635" algn="just">
              <a:lnSpc>
                <a:spcPct val="129099"/>
              </a:lnSpc>
              <a:spcBef>
                <a:spcPts val="310"/>
              </a:spcBef>
            </a:pPr>
            <a:r>
              <a:rPr sz="600" spc="55" dirty="0">
                <a:latin typeface="한컴 고딕"/>
                <a:cs typeface="한컴 고딕"/>
              </a:rPr>
              <a:t>상세</a:t>
            </a:r>
            <a:r>
              <a:rPr sz="600" spc="25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설명</a:t>
            </a:r>
            <a:r>
              <a:rPr sz="600" spc="25" dirty="0">
                <a:latin typeface="한컴 고딕"/>
                <a:cs typeface="한컴 고딕"/>
              </a:rPr>
              <a:t> </a:t>
            </a:r>
            <a:r>
              <a:rPr sz="600" b="1" spc="-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r>
              <a:rPr sz="600" b="1" spc="4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Elasticsearch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의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기능을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확장하기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위해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커스텀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플러그인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 개발</a:t>
            </a:r>
            <a:r>
              <a:rPr sz="600" spc="3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r>
              <a:rPr sz="600" spc="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이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플러그인은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특정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요구  사항에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맞춘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검색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기능을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35" dirty="0">
                <a:solidFill>
                  <a:srgbClr val="323232"/>
                </a:solidFill>
                <a:latin typeface="한컴 고딕"/>
                <a:cs typeface="한컴 고딕"/>
              </a:rPr>
              <a:t>추가하거나</a:t>
            </a:r>
            <a:r>
              <a:rPr sz="600" spc="3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데이터를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효율적으로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인덱싱하고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검색할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수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있는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새로운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방법  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35" dirty="0">
                <a:solidFill>
                  <a:srgbClr val="323232"/>
                </a:solidFill>
                <a:latin typeface="한컴 고딕"/>
                <a:cs typeface="한컴 고딕"/>
              </a:rPr>
              <a:t>제공함</a:t>
            </a:r>
            <a:r>
              <a:rPr sz="600" spc="35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sz="600" b="1" spc="-20" dirty="0">
                <a:solidFill>
                  <a:srgbClr val="323232"/>
                </a:solidFill>
                <a:latin typeface="Arial"/>
                <a:cs typeface="Arial"/>
              </a:rPr>
              <a:t>Link </a:t>
            </a:r>
            <a:r>
              <a:rPr sz="600" b="1" spc="-25" dirty="0">
                <a:solidFill>
                  <a:srgbClr val="323232"/>
                </a:solidFill>
                <a:latin typeface="Arial"/>
                <a:cs typeface="Arial"/>
              </a:rPr>
              <a:t>: </a:t>
            </a:r>
            <a:r>
              <a:rPr sz="600" spc="0" dirty="0">
                <a:solidFill>
                  <a:srgbClr val="467DCA"/>
                </a:solidFill>
                <a:latin typeface="Arial"/>
                <a:cs typeface="Arial"/>
                <a:hlinkClick r:id="rId5"/>
              </a:rPr>
              <a:t>[notion] </a:t>
            </a:r>
            <a:r>
              <a:rPr sz="600" dirty="0">
                <a:solidFill>
                  <a:srgbClr val="467DCA"/>
                </a:solidFill>
                <a:latin typeface="Arial"/>
                <a:cs typeface="Arial"/>
                <a:hlinkClick r:id="rId5"/>
              </a:rPr>
              <a:t>elasticsearch</a:t>
            </a:r>
            <a:r>
              <a:rPr sz="600" spc="15" dirty="0">
                <a:solidFill>
                  <a:srgbClr val="467DCA"/>
                </a:solidFill>
                <a:latin typeface="Arial"/>
                <a:cs typeface="Arial"/>
                <a:hlinkClick r:id="rId5"/>
              </a:rPr>
              <a:t> </a:t>
            </a:r>
            <a:r>
              <a:rPr sz="600" spc="5" dirty="0">
                <a:solidFill>
                  <a:srgbClr val="467DCA"/>
                </a:solidFill>
                <a:latin typeface="Arial"/>
                <a:cs typeface="Arial"/>
                <a:hlinkClick r:id="rId5"/>
              </a:rPr>
              <a:t>plugin</a:t>
            </a:r>
            <a:endParaRPr sz="600">
              <a:latin typeface="Arial"/>
              <a:cs typeface="Arial"/>
            </a:endParaRPr>
          </a:p>
        </p:txBody>
      </p:sp>
      <p:sp>
        <p:nvSpPr>
          <p:cNvPr id="219" name="object 219"/>
          <p:cNvSpPr txBox="1"/>
          <p:nvPr/>
        </p:nvSpPr>
        <p:spPr>
          <a:xfrm>
            <a:off x="1453337" y="6297402"/>
            <a:ext cx="1068705" cy="31813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950" spc="75" dirty="0">
                <a:solidFill>
                  <a:srgbClr val="323232"/>
                </a:solidFill>
                <a:latin typeface="한컴 고딕"/>
                <a:cs typeface="한컴 고딕"/>
              </a:rPr>
              <a:t>파일 관리</a:t>
            </a:r>
            <a:r>
              <a:rPr sz="950" spc="-18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950" spc="75" dirty="0">
                <a:solidFill>
                  <a:srgbClr val="323232"/>
                </a:solidFill>
                <a:latin typeface="한컴 고딕"/>
                <a:cs typeface="한컴 고딕"/>
              </a:rPr>
              <a:t>프로그램</a:t>
            </a:r>
            <a:endParaRPr sz="95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600" spc="-30" dirty="0">
                <a:solidFill>
                  <a:srgbClr val="323232"/>
                </a:solidFill>
                <a:latin typeface="Arial"/>
                <a:cs typeface="Arial"/>
              </a:rPr>
              <a:t>KEY-HOOK,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GUI</a:t>
            </a:r>
            <a:endParaRPr sz="600">
              <a:latin typeface="Arial"/>
              <a:cs typeface="Arial"/>
            </a:endParaRPr>
          </a:p>
        </p:txBody>
      </p:sp>
      <p:sp>
        <p:nvSpPr>
          <p:cNvPr id="225" name="object 225"/>
          <p:cNvSpPr txBox="1"/>
          <p:nvPr/>
        </p:nvSpPr>
        <p:spPr>
          <a:xfrm>
            <a:off x="2646336" y="5998541"/>
            <a:ext cx="3454400" cy="10547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55" dirty="0">
                <a:latin typeface="한컴 고딕"/>
                <a:cs typeface="한컴 고딕"/>
              </a:rPr>
              <a:t>사용</a:t>
            </a:r>
            <a:r>
              <a:rPr sz="600" spc="-5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기술</a:t>
            </a:r>
            <a:r>
              <a:rPr sz="600" spc="-5" dirty="0">
                <a:latin typeface="한컴 고딕"/>
                <a:cs typeface="한컴 고딕"/>
              </a:rPr>
              <a:t> </a:t>
            </a:r>
            <a:r>
              <a:rPr sz="600" b="1" spc="-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r>
              <a:rPr sz="600" b="1" spc="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JAVA</a:t>
            </a:r>
            <a:r>
              <a:rPr sz="600" spc="-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(</a:t>
            </a:r>
            <a:r>
              <a:rPr sz="600" spc="-3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thread,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jna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50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jwt,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google</a:t>
            </a:r>
            <a:r>
              <a:rPr sz="600" spc="-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drive</a:t>
            </a:r>
            <a:r>
              <a:rPr sz="600" spc="-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api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10" dirty="0">
                <a:solidFill>
                  <a:srgbClr val="323232"/>
                </a:solidFill>
                <a:latin typeface="Arial"/>
                <a:cs typeface="Arial"/>
              </a:rPr>
              <a:t>)</a:t>
            </a:r>
            <a:endParaRPr sz="600">
              <a:latin typeface="Arial"/>
              <a:cs typeface="Arial"/>
            </a:endParaRPr>
          </a:p>
          <a:p>
            <a:pPr marL="12700" marR="5080" algn="just">
              <a:lnSpc>
                <a:spcPct val="129099"/>
              </a:lnSpc>
              <a:spcBef>
                <a:spcPts val="270"/>
              </a:spcBef>
            </a:pPr>
            <a:r>
              <a:rPr sz="600" spc="55" dirty="0">
                <a:latin typeface="한컴 고딕"/>
                <a:cs typeface="한컴 고딕"/>
              </a:rPr>
              <a:t>주요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기능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b="1" spc="-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r>
              <a:rPr sz="600" b="1" spc="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google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drive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api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를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사용하여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저장소에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최신버전이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있을경우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자동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다운로드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가능하고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파  일이나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폴더에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빠르게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접근할수있는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다양한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기능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제공</a:t>
            </a:r>
            <a:endParaRPr sz="600">
              <a:latin typeface="한컴 고딕"/>
              <a:cs typeface="한컴 고딕"/>
            </a:endParaRPr>
          </a:p>
          <a:p>
            <a:pPr marL="12700" marR="5080" indent="-635" algn="just">
              <a:lnSpc>
                <a:spcPct val="129099"/>
              </a:lnSpc>
              <a:spcBef>
                <a:spcPts val="310"/>
              </a:spcBef>
            </a:pPr>
            <a:r>
              <a:rPr sz="600" spc="55" dirty="0">
                <a:latin typeface="한컴 고딕"/>
                <a:cs typeface="한컴 고딕"/>
              </a:rPr>
              <a:t>상세</a:t>
            </a:r>
            <a:r>
              <a:rPr sz="600" spc="25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설명</a:t>
            </a:r>
            <a:r>
              <a:rPr sz="600" spc="25" dirty="0">
                <a:latin typeface="한컴 고딕"/>
                <a:cs typeface="한컴 고딕"/>
              </a:rPr>
              <a:t> </a:t>
            </a:r>
            <a:r>
              <a:rPr sz="600" b="1" spc="-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r>
              <a:rPr sz="600" b="1" spc="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프로젝트마다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복잡한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디렉터리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구조를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파악하기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곤란한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상황에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 태그</a:t>
            </a:r>
            <a:r>
              <a:rPr sz="600" spc="2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날짜</a:t>
            </a:r>
            <a:r>
              <a:rPr sz="600" spc="2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체크리스트  검색으로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파일이나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폴더에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보다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빨리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접근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하기위해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만들어진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프로젝트로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개인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업무향상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을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위해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만  든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0" dirty="0">
                <a:solidFill>
                  <a:srgbClr val="323232"/>
                </a:solidFill>
                <a:latin typeface="한컴 고딕"/>
                <a:cs typeface="한컴 고딕"/>
              </a:rPr>
              <a:t>프로그램이다</a:t>
            </a:r>
            <a:r>
              <a:rPr sz="600" spc="5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파일및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폴더를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lnk</a:t>
            </a: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복사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하여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원본파일의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위치</a:t>
            </a:r>
            <a:r>
              <a:rPr sz="600" spc="2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파일명</a:t>
            </a:r>
            <a:r>
              <a:rPr sz="600" spc="2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내용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변경에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영향을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받지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않  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는다</a:t>
            </a:r>
            <a:r>
              <a:rPr sz="600" spc="3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sz="600" b="1" spc="-20" dirty="0">
                <a:solidFill>
                  <a:srgbClr val="323232"/>
                </a:solidFill>
                <a:latin typeface="Arial"/>
                <a:cs typeface="Arial"/>
              </a:rPr>
              <a:t>Link </a:t>
            </a:r>
            <a:r>
              <a:rPr sz="600" b="1" spc="-25" dirty="0">
                <a:solidFill>
                  <a:srgbClr val="323232"/>
                </a:solidFill>
                <a:latin typeface="Arial"/>
                <a:cs typeface="Arial"/>
              </a:rPr>
              <a:t>: </a:t>
            </a:r>
            <a:r>
              <a:rPr sz="600" spc="0" dirty="0">
                <a:solidFill>
                  <a:srgbClr val="467DCA"/>
                </a:solidFill>
                <a:latin typeface="Arial"/>
                <a:cs typeface="Arial"/>
                <a:hlinkClick r:id="rId6"/>
              </a:rPr>
              <a:t>[notion] </a:t>
            </a:r>
            <a:r>
              <a:rPr sz="600" spc="5" dirty="0">
                <a:solidFill>
                  <a:srgbClr val="467DCA"/>
                </a:solidFill>
                <a:latin typeface="Arial"/>
                <a:cs typeface="Arial"/>
                <a:hlinkClick r:id="rId6"/>
              </a:rPr>
              <a:t>file</a:t>
            </a:r>
            <a:r>
              <a:rPr sz="600" spc="-10" dirty="0">
                <a:solidFill>
                  <a:srgbClr val="467DCA"/>
                </a:solidFill>
                <a:latin typeface="Arial"/>
                <a:cs typeface="Arial"/>
                <a:hlinkClick r:id="rId6"/>
              </a:rPr>
              <a:t> </a:t>
            </a:r>
            <a:r>
              <a:rPr sz="600" spc="0" dirty="0">
                <a:solidFill>
                  <a:srgbClr val="467DCA"/>
                </a:solidFill>
                <a:latin typeface="Arial"/>
                <a:cs typeface="Arial"/>
                <a:hlinkClick r:id="rId6"/>
              </a:rPr>
              <a:t>manager</a:t>
            </a:r>
            <a:endParaRPr sz="600">
              <a:latin typeface="Arial"/>
              <a:cs typeface="Arial"/>
            </a:endParaRPr>
          </a:p>
        </p:txBody>
      </p:sp>
      <p:sp>
        <p:nvSpPr>
          <p:cNvPr id="226" name="object 226"/>
          <p:cNvSpPr txBox="1"/>
          <p:nvPr/>
        </p:nvSpPr>
        <p:spPr>
          <a:xfrm>
            <a:off x="1453337" y="7266564"/>
            <a:ext cx="1009650" cy="31813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950" spc="75" dirty="0">
                <a:solidFill>
                  <a:srgbClr val="323232"/>
                </a:solidFill>
                <a:latin typeface="한컴 고딕"/>
                <a:cs typeface="한컴 고딕"/>
              </a:rPr>
              <a:t>알고리즘</a:t>
            </a:r>
            <a:r>
              <a:rPr sz="950" spc="-3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950" spc="75" dirty="0">
                <a:solidFill>
                  <a:srgbClr val="323232"/>
                </a:solidFill>
                <a:latin typeface="한컴 고딕"/>
                <a:cs typeface="한컴 고딕"/>
              </a:rPr>
              <a:t>학습</a:t>
            </a:r>
            <a:endParaRPr sz="95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온라인</a:t>
            </a:r>
            <a:r>
              <a:rPr sz="600" spc="-4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코딩테스트</a:t>
            </a:r>
            <a:r>
              <a:rPr sz="600" spc="-4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문제풀이</a:t>
            </a:r>
            <a:endParaRPr sz="600">
              <a:latin typeface="한컴 고딕"/>
              <a:cs typeface="한컴 고딕"/>
            </a:endParaRPr>
          </a:p>
        </p:txBody>
      </p:sp>
      <p:sp>
        <p:nvSpPr>
          <p:cNvPr id="228" name="object 228"/>
          <p:cNvSpPr txBox="1"/>
          <p:nvPr/>
        </p:nvSpPr>
        <p:spPr>
          <a:xfrm>
            <a:off x="2646334" y="7214662"/>
            <a:ext cx="3454400" cy="532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9099"/>
              </a:lnSpc>
              <a:spcBef>
                <a:spcPts val="95"/>
              </a:spcBef>
            </a:pPr>
            <a:r>
              <a:rPr sz="600" spc="55" dirty="0">
                <a:latin typeface="한컴 고딕"/>
                <a:cs typeface="한컴 고딕"/>
              </a:rPr>
              <a:t>상세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설명</a:t>
            </a:r>
            <a:r>
              <a:rPr sz="600" spc="-10" dirty="0">
                <a:latin typeface="한컴 고딕"/>
                <a:cs typeface="한컴 고딕"/>
              </a:rPr>
              <a:t> </a:t>
            </a:r>
            <a:r>
              <a:rPr sz="600" b="1" spc="-25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r>
              <a:rPr sz="600" b="1" spc="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온라인에서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제공하는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코딩테스트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1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일 </a:t>
            </a:r>
            <a:r>
              <a:rPr sz="600" spc="10" dirty="0">
                <a:solidFill>
                  <a:srgbClr val="323232"/>
                </a:solidFill>
                <a:latin typeface="Arial"/>
                <a:cs typeface="Arial"/>
              </a:rPr>
              <a:t>1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문제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풀이를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목적으로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개설된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0" dirty="0">
                <a:solidFill>
                  <a:srgbClr val="323232"/>
                </a:solidFill>
                <a:latin typeface="한컴 고딕"/>
                <a:cs typeface="한컴 고딕"/>
              </a:rPr>
              <a:t>프로젝트이다</a:t>
            </a:r>
            <a:r>
              <a:rPr sz="600" spc="5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주로  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해시</a:t>
            </a:r>
            <a:r>
              <a:rPr sz="600" spc="1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스택</a:t>
            </a:r>
            <a:r>
              <a:rPr sz="600" spc="2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큐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힙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그리디</a:t>
            </a:r>
            <a:r>
              <a:rPr sz="600" spc="2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정렬</a:t>
            </a:r>
            <a:r>
              <a:rPr sz="600" spc="1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65" dirty="0">
                <a:solidFill>
                  <a:srgbClr val="323232"/>
                </a:solidFill>
                <a:latin typeface="Arial"/>
                <a:cs typeface="Arial"/>
              </a:rPr>
              <a:t>DP,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DFS/BFS,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이분탐색에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대한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이해와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학습의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목적으로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매일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업데이  트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된다</a:t>
            </a:r>
            <a:r>
              <a:rPr sz="600" spc="3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업데이트된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내용은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풀이코드와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베스트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코드가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있으며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25" dirty="0">
                <a:solidFill>
                  <a:srgbClr val="323232"/>
                </a:solidFill>
                <a:latin typeface="Arial"/>
                <a:cs typeface="Arial"/>
              </a:rPr>
              <a:t>fail</a:t>
            </a: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사유가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40" dirty="0">
                <a:solidFill>
                  <a:srgbClr val="323232"/>
                </a:solidFill>
                <a:latin typeface="한컴 고딕"/>
                <a:cs typeface="한컴 고딕"/>
              </a:rPr>
              <a:t>적혀있다</a:t>
            </a:r>
            <a:r>
              <a:rPr sz="600" spc="4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sz="600" b="1" spc="-20" dirty="0">
                <a:solidFill>
                  <a:srgbClr val="323232"/>
                </a:solidFill>
                <a:latin typeface="Arial"/>
                <a:cs typeface="Arial"/>
              </a:rPr>
              <a:t>Link </a:t>
            </a:r>
            <a:r>
              <a:rPr sz="600" b="1" spc="-25" dirty="0">
                <a:solidFill>
                  <a:srgbClr val="323232"/>
                </a:solidFill>
                <a:latin typeface="Arial"/>
                <a:cs typeface="Arial"/>
              </a:rPr>
              <a:t>: </a:t>
            </a:r>
            <a:r>
              <a:rPr sz="600" spc="0" dirty="0">
                <a:solidFill>
                  <a:srgbClr val="467DCA"/>
                </a:solidFill>
                <a:latin typeface="Arial"/>
                <a:cs typeface="Arial"/>
                <a:hlinkClick r:id="rId7"/>
              </a:rPr>
              <a:t>[github] </a:t>
            </a:r>
            <a:r>
              <a:rPr sz="600" spc="10" dirty="0">
                <a:solidFill>
                  <a:srgbClr val="467DCA"/>
                </a:solidFill>
                <a:latin typeface="Arial"/>
                <a:cs typeface="Arial"/>
                <a:hlinkClick r:id="rId7"/>
              </a:rPr>
              <a:t>algorithm</a:t>
            </a:r>
            <a:r>
              <a:rPr sz="600" spc="0" dirty="0">
                <a:solidFill>
                  <a:srgbClr val="467DCA"/>
                </a:solidFill>
                <a:latin typeface="Arial"/>
                <a:cs typeface="Arial"/>
                <a:hlinkClick r:id="rId7"/>
              </a:rPr>
              <a:t> practicer</a:t>
            </a:r>
            <a:endParaRPr sz="600">
              <a:latin typeface="Arial"/>
              <a:cs typeface="Arial"/>
            </a:endParaRPr>
          </a:p>
        </p:txBody>
      </p:sp>
      <p:sp>
        <p:nvSpPr>
          <p:cNvPr id="229" name="object 229"/>
          <p:cNvSpPr txBox="1"/>
          <p:nvPr/>
        </p:nvSpPr>
        <p:spPr>
          <a:xfrm>
            <a:off x="1453337" y="8762117"/>
            <a:ext cx="708660" cy="4508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950" spc="75" dirty="0">
                <a:solidFill>
                  <a:srgbClr val="323232"/>
                </a:solidFill>
                <a:latin typeface="한컴 고딕"/>
                <a:cs typeface="한컴 고딕"/>
              </a:rPr>
              <a:t>학력</a:t>
            </a:r>
            <a:endParaRPr sz="95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대학교</a:t>
            </a:r>
            <a:endParaRPr sz="6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2016.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03 </a:t>
            </a:r>
            <a:r>
              <a:rPr sz="600" spc="65" dirty="0">
                <a:solidFill>
                  <a:srgbClr val="323232"/>
                </a:solidFill>
                <a:latin typeface="Arial"/>
                <a:cs typeface="Arial"/>
              </a:rPr>
              <a:t>~</a:t>
            </a:r>
            <a:r>
              <a:rPr sz="600" spc="-4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2019.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02</a:t>
            </a:r>
            <a:endParaRPr sz="600">
              <a:latin typeface="Arial"/>
              <a:cs typeface="Arial"/>
            </a:endParaRPr>
          </a:p>
        </p:txBody>
      </p:sp>
      <p:sp>
        <p:nvSpPr>
          <p:cNvPr id="230" name="object 230"/>
          <p:cNvSpPr txBox="1"/>
          <p:nvPr/>
        </p:nvSpPr>
        <p:spPr>
          <a:xfrm>
            <a:off x="2646337" y="8305833"/>
            <a:ext cx="342011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spc="75" dirty="0">
                <a:latin typeface="한컴 고딕"/>
                <a:cs typeface="한컴 고딕"/>
              </a:rPr>
              <a:t>영진전문대학교</a:t>
            </a:r>
            <a:r>
              <a:rPr sz="750" spc="-10" dirty="0">
                <a:latin typeface="한컴 고딕"/>
                <a:cs typeface="한컴 고딕"/>
              </a:rPr>
              <a:t> </a:t>
            </a:r>
            <a:r>
              <a:rPr sz="750" b="1" spc="50" dirty="0">
                <a:solidFill>
                  <a:srgbClr val="323232"/>
                </a:solidFill>
                <a:latin typeface="Arial"/>
                <a:cs typeface="Arial"/>
              </a:rPr>
              <a:t>-</a:t>
            </a:r>
            <a:r>
              <a:rPr sz="750" b="1" spc="-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750" spc="75" dirty="0">
                <a:latin typeface="한컴 고딕"/>
                <a:cs typeface="한컴 고딕"/>
              </a:rPr>
              <a:t>컴퓨터</a:t>
            </a:r>
            <a:r>
              <a:rPr sz="750" spc="-10" dirty="0">
                <a:latin typeface="한컴 고딕"/>
                <a:cs typeface="한컴 고딕"/>
              </a:rPr>
              <a:t> </a:t>
            </a:r>
            <a:r>
              <a:rPr sz="750" spc="75" dirty="0">
                <a:latin typeface="한컴 고딕"/>
                <a:cs typeface="한컴 고딕"/>
              </a:rPr>
              <a:t>정보계열</a:t>
            </a:r>
            <a:endParaRPr sz="750" dirty="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  <a:tabLst>
                <a:tab pos="238760" algn="l"/>
                <a:tab pos="464820" algn="l"/>
                <a:tab pos="691515" algn="l"/>
                <a:tab pos="1370330" algn="l"/>
                <a:tab pos="1596390" algn="l"/>
                <a:tab pos="1822450" algn="l"/>
                <a:tab pos="2054225" algn="l"/>
                <a:tab pos="2285365" algn="l"/>
                <a:tab pos="2516505" algn="l"/>
              </a:tabLst>
            </a:pPr>
            <a:r>
              <a:rPr sz="350" spc="55" dirty="0">
                <a:latin typeface="한컴 고딕"/>
                <a:cs typeface="한컴 고딕"/>
              </a:rPr>
              <a:t>년도	학년	학기	신청학점</a:t>
            </a:r>
            <a:r>
              <a:rPr sz="350" spc="135" dirty="0">
                <a:latin typeface="한컴 고딕"/>
                <a:cs typeface="한컴 고딕"/>
              </a:rPr>
              <a:t> </a:t>
            </a:r>
            <a:r>
              <a:rPr sz="350" spc="55" dirty="0">
                <a:latin typeface="한컴 고딕"/>
                <a:cs typeface="한컴 고딕"/>
              </a:rPr>
              <a:t>취득학점</a:t>
            </a:r>
            <a:r>
              <a:rPr sz="350" spc="135" dirty="0">
                <a:latin typeface="한컴 고딕"/>
                <a:cs typeface="한컴 고딕"/>
              </a:rPr>
              <a:t> </a:t>
            </a:r>
            <a:r>
              <a:rPr sz="350" spc="55" dirty="0">
                <a:latin typeface="한컴 고딕"/>
                <a:cs typeface="한컴 고딕"/>
              </a:rPr>
              <a:t>교필	교선	전필	전선	교직	인접	평점계 평균평점 점수계</a:t>
            </a:r>
            <a:r>
              <a:rPr sz="350" spc="185" dirty="0">
                <a:latin typeface="한컴 고딕"/>
                <a:cs typeface="한컴 고딕"/>
              </a:rPr>
              <a:t> </a:t>
            </a:r>
            <a:r>
              <a:rPr sz="350" spc="55" dirty="0">
                <a:latin typeface="한컴 고딕"/>
                <a:cs typeface="한컴 고딕"/>
              </a:rPr>
              <a:t>점수평균</a:t>
            </a:r>
            <a:endParaRPr sz="350" dirty="0">
              <a:latin typeface="한컴 고딕"/>
              <a:cs typeface="한컴 고딕"/>
            </a:endParaRPr>
          </a:p>
        </p:txBody>
      </p:sp>
      <p:graphicFrame>
        <p:nvGraphicFramePr>
          <p:cNvPr id="231" name="object 231"/>
          <p:cNvGraphicFramePr>
            <a:graphicFrameLocks noGrp="1"/>
          </p:cNvGraphicFramePr>
          <p:nvPr/>
        </p:nvGraphicFramePr>
        <p:xfrm>
          <a:off x="2661491" y="8621093"/>
          <a:ext cx="3440422" cy="1178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6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74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1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127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97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3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241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8384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1716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908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241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350" spc="2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2016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A5A5A5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A5A5A5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A5A5A5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50" spc="2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A5A5A5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350" spc="2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A5A5A5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2476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A5A5A5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11430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A5A5A5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1333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A5A5A5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350" spc="2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A5A5A5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3365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A5A5A5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A5A5A5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350" spc="1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76.00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A5A5A5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25400" algn="ctr">
                        <a:lnSpc>
                          <a:spcPct val="100000"/>
                        </a:lnSpc>
                      </a:pPr>
                      <a:r>
                        <a:rPr sz="350" spc="1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4.00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A5A5A5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sz="350" spc="1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1,762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A5A5A5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350" spc="1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92.74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A5A5A5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350" spc="2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2016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50" spc="2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350" spc="2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2476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11430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1333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350" spc="2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3365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350" spc="1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96.00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25400" algn="ctr">
                        <a:lnSpc>
                          <a:spcPct val="100000"/>
                        </a:lnSpc>
                      </a:pPr>
                      <a:r>
                        <a:rPr sz="350" spc="1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4.36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sz="350" spc="1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2,111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350" spc="1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95.95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350" spc="2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2017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50" spc="2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350" spc="2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2476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11430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1333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350" spc="2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3365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350" spc="1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91.50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25400" algn="ctr">
                        <a:lnSpc>
                          <a:spcPct val="100000"/>
                        </a:lnSpc>
                      </a:pPr>
                      <a:r>
                        <a:rPr sz="350" spc="1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3.98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sz="350" spc="1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2,096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350" spc="1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91.13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350" spc="2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2017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50" spc="2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350" spc="2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2476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11430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1333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350" spc="2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3365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350" spc="1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84.00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25400" algn="ctr">
                        <a:lnSpc>
                          <a:spcPct val="100000"/>
                        </a:lnSpc>
                      </a:pPr>
                      <a:r>
                        <a:rPr sz="350" spc="1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3.50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sz="350" spc="1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2,065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350" spc="1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86.04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350" spc="2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2018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50" spc="2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350" spc="2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2476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11430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1333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3810" algn="ctr">
                        <a:lnSpc>
                          <a:spcPct val="100000"/>
                        </a:lnSpc>
                      </a:pPr>
                      <a:r>
                        <a:rPr sz="350" spc="2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3365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350" spc="1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55.50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25400" algn="ctr">
                        <a:lnSpc>
                          <a:spcPct val="100000"/>
                        </a:lnSpc>
                      </a:pPr>
                      <a:r>
                        <a:rPr sz="350" spc="1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2.92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sz="350" spc="1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1,524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350" spc="1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80.21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350" spc="2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2018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22860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2476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11430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1333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3365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3365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350" spc="1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33.00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25400" algn="ctr">
                        <a:lnSpc>
                          <a:spcPct val="100000"/>
                        </a:lnSpc>
                      </a:pPr>
                      <a:r>
                        <a:rPr sz="350" spc="1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4.13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sz="350" spc="2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739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350" spc="1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92.38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sz="350" spc="2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2018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22860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2476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11430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1333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3365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3365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350" spc="1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0.00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25400" algn="ctr">
                        <a:lnSpc>
                          <a:spcPct val="100000"/>
                        </a:lnSpc>
                      </a:pPr>
                      <a:r>
                        <a:rPr sz="350" spc="1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0.00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350" spc="1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0.00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한컴 고딕"/>
                          <a:cs typeface="한컴 고딕"/>
                        </a:rPr>
                        <a:t>계</a:t>
                      </a:r>
                      <a:endParaRPr sz="350">
                        <a:latin typeface="한컴 고딕"/>
                        <a:cs typeface="한컴 고딕"/>
                      </a:endParaRPr>
                    </a:p>
                  </a:txBody>
                  <a:tcPr marL="0" marR="0" marT="46355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27940" algn="ctr">
                        <a:lnSpc>
                          <a:spcPct val="100000"/>
                        </a:lnSpc>
                      </a:pPr>
                      <a:r>
                        <a:rPr sz="350" spc="2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123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350" spc="2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123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2476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350" spc="2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1333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 dirty="0">
                        <a:latin typeface="Times New Roman"/>
                        <a:cs typeface="Times New Roman"/>
                      </a:endParaRPr>
                    </a:p>
                    <a:p>
                      <a:pPr marL="17145" algn="ctr">
                        <a:lnSpc>
                          <a:spcPct val="100000"/>
                        </a:lnSpc>
                      </a:pPr>
                      <a:r>
                        <a:rPr sz="350" spc="2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101</a:t>
                      </a:r>
                      <a:endParaRPr sz="350" dirty="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3365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6985" algn="ctr">
                        <a:lnSpc>
                          <a:spcPct val="100000"/>
                        </a:lnSpc>
                      </a:pPr>
                      <a:r>
                        <a:rPr sz="35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93345">
                        <a:lnSpc>
                          <a:spcPct val="100000"/>
                        </a:lnSpc>
                      </a:pPr>
                      <a:r>
                        <a:rPr sz="350" spc="2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436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R="25400" algn="ctr">
                        <a:lnSpc>
                          <a:spcPct val="100000"/>
                        </a:lnSpc>
                      </a:pPr>
                      <a:r>
                        <a:rPr sz="350" spc="1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3.79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  <a:p>
                      <a:pPr marL="54610">
                        <a:lnSpc>
                          <a:spcPct val="100000"/>
                        </a:lnSpc>
                      </a:pPr>
                      <a:r>
                        <a:rPr sz="350" spc="10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10,297</a:t>
                      </a:r>
                      <a:endParaRPr sz="35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300" dirty="0">
                        <a:latin typeface="Times New Roman"/>
                        <a:cs typeface="Times New Roman"/>
                      </a:endParaRPr>
                    </a:p>
                    <a:p>
                      <a:pPr marL="26670">
                        <a:lnSpc>
                          <a:spcPct val="100000"/>
                        </a:lnSpc>
                      </a:pPr>
                      <a:r>
                        <a:rPr sz="350" spc="15" dirty="0">
                          <a:solidFill>
                            <a:srgbClr val="323232"/>
                          </a:solidFill>
                          <a:latin typeface="Arial"/>
                          <a:cs typeface="Arial"/>
                        </a:rPr>
                        <a:t>89.54</a:t>
                      </a:r>
                      <a:endParaRPr sz="350" dirty="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6350">
                      <a:solidFill>
                        <a:srgbClr val="DDDDDD"/>
                      </a:solidFill>
                      <a:prstDash val="solid"/>
                    </a:lnT>
                    <a:lnB w="6350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9" name="object 249"/>
          <p:cNvSpPr txBox="1"/>
          <p:nvPr/>
        </p:nvSpPr>
        <p:spPr>
          <a:xfrm>
            <a:off x="1453337" y="10278585"/>
            <a:ext cx="394970" cy="1733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spc="75" dirty="0">
                <a:solidFill>
                  <a:srgbClr val="323232"/>
                </a:solidFill>
                <a:latin typeface="한컴 고딕"/>
                <a:cs typeface="한컴 고딕"/>
              </a:rPr>
              <a:t>동아리</a:t>
            </a:r>
            <a:endParaRPr sz="950">
              <a:latin typeface="한컴 고딕"/>
              <a:cs typeface="한컴 고딕"/>
            </a:endParaRPr>
          </a:p>
        </p:txBody>
      </p:sp>
      <p:sp>
        <p:nvSpPr>
          <p:cNvPr id="251" name="object 251"/>
          <p:cNvSpPr/>
          <p:nvPr/>
        </p:nvSpPr>
        <p:spPr>
          <a:xfrm>
            <a:off x="2774657" y="10187979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13919" y="0"/>
                </a:moveTo>
                <a:lnTo>
                  <a:pt x="10655" y="0"/>
                </a:lnTo>
                <a:lnTo>
                  <a:pt x="9093" y="307"/>
                </a:lnTo>
                <a:lnTo>
                  <a:pt x="0" y="10661"/>
                </a:lnTo>
                <a:lnTo>
                  <a:pt x="0" y="13925"/>
                </a:lnTo>
                <a:lnTo>
                  <a:pt x="10655" y="24592"/>
                </a:lnTo>
                <a:lnTo>
                  <a:pt x="13919" y="24592"/>
                </a:lnTo>
                <a:lnTo>
                  <a:pt x="24587" y="13925"/>
                </a:lnTo>
                <a:lnTo>
                  <a:pt x="24587" y="10661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2774657" y="10306050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13919" y="0"/>
                </a:moveTo>
                <a:lnTo>
                  <a:pt x="10655" y="0"/>
                </a:lnTo>
                <a:lnTo>
                  <a:pt x="9093" y="307"/>
                </a:lnTo>
                <a:lnTo>
                  <a:pt x="0" y="10665"/>
                </a:lnTo>
                <a:lnTo>
                  <a:pt x="0" y="13925"/>
                </a:lnTo>
                <a:lnTo>
                  <a:pt x="10655" y="24591"/>
                </a:lnTo>
                <a:lnTo>
                  <a:pt x="13919" y="24591"/>
                </a:lnTo>
                <a:lnTo>
                  <a:pt x="24587" y="13925"/>
                </a:lnTo>
                <a:lnTo>
                  <a:pt x="24587" y="10665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3" name="object 253"/>
          <p:cNvSpPr txBox="1"/>
          <p:nvPr/>
        </p:nvSpPr>
        <p:spPr>
          <a:xfrm>
            <a:off x="2646337" y="9918233"/>
            <a:ext cx="2644140" cy="45593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750" spc="75" dirty="0">
                <a:latin typeface="한컴 고딕"/>
                <a:cs typeface="한컴 고딕"/>
              </a:rPr>
              <a:t>해커스랩</a:t>
            </a:r>
            <a:endParaRPr sz="750">
              <a:latin typeface="한컴 고딕"/>
              <a:cs typeface="한컴 고딕"/>
            </a:endParaRPr>
          </a:p>
          <a:p>
            <a:pPr marL="208915" marR="5080">
              <a:lnSpc>
                <a:spcPct val="129099"/>
              </a:lnSpc>
              <a:spcBef>
                <a:spcPts val="165"/>
              </a:spcBef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동아리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목적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: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프로그래밍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역량강화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및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취업활동에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이점을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가지기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위함</a:t>
            </a:r>
            <a:r>
              <a:rPr sz="600" spc="30" dirty="0">
                <a:solidFill>
                  <a:srgbClr val="323232"/>
                </a:solidFill>
                <a:latin typeface="Arial"/>
                <a:cs typeface="Arial"/>
              </a:rPr>
              <a:t>. 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활동 내역</a:t>
            </a:r>
            <a:r>
              <a:rPr sz="600" spc="-7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66037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15452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64855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14258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63674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13077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62493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11896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61299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10714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60118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009521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058924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108339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157742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07145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56561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305964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355380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04783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54186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503601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53004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602407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51823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01226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50642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00045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849448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98863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948266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97682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047085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096488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145904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195307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244710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294126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343529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392932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442335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491750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41153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90556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639972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89375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3738791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788194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37597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3887012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936415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985831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4035234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4084637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134053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183456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232859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282275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331677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381093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430496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479899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29302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78718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628121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677524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726940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4776342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4825746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4875161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4924564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4973980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5023383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5072786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5122202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5171605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5221020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5270424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5319826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369242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5418645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5468048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5517464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5566867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5616270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665685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715089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64491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813907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863310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912713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962129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6011532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6060935" y="377281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60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1466037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515452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1564855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614258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1663674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1713077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1762493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811896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861299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910714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960118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009521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058924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108339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157742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207145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256561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2305964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2355380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2404783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2454186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2503601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2553004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2602407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2651823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2701226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2750642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2800045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2849448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898863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2948266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2997682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3047085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3096488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145904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3195307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4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3244710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3294126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343529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3392932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442335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491750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541153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590556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3639972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3689375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3738791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3788194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3837597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3887012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936415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985831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035234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084637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4134053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4183456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4232859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4282275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4331677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5" name="object 155"/>
          <p:cNvSpPr/>
          <p:nvPr/>
        </p:nvSpPr>
        <p:spPr>
          <a:xfrm>
            <a:off x="4381093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4430496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4479899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4529302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4578718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0" name="object 160"/>
          <p:cNvSpPr/>
          <p:nvPr/>
        </p:nvSpPr>
        <p:spPr>
          <a:xfrm>
            <a:off x="4628121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4677524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4726940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4776342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4825746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5" name="object 165"/>
          <p:cNvSpPr/>
          <p:nvPr/>
        </p:nvSpPr>
        <p:spPr>
          <a:xfrm>
            <a:off x="4875161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4924564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4973980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5023383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5072786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5122202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5171605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5221020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5270424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5319826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5" name="object 175"/>
          <p:cNvSpPr/>
          <p:nvPr/>
        </p:nvSpPr>
        <p:spPr>
          <a:xfrm>
            <a:off x="5369242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5418645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5468048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5517464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5566867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5616270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5665685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5715089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5764491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5813907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5863310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5912713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5962129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6011532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14" y="0"/>
                </a:moveTo>
                <a:lnTo>
                  <a:pt x="0" y="0"/>
                </a:lnTo>
                <a:lnTo>
                  <a:pt x="0" y="9842"/>
                </a:lnTo>
                <a:lnTo>
                  <a:pt x="29514" y="9842"/>
                </a:lnTo>
                <a:lnTo>
                  <a:pt x="29514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6060935" y="7467434"/>
            <a:ext cx="29845" cy="10160"/>
          </a:xfrm>
          <a:custGeom>
            <a:avLst/>
            <a:gdLst/>
            <a:ahLst/>
            <a:cxnLst/>
            <a:rect l="l" t="t" r="r" b="b"/>
            <a:pathLst>
              <a:path w="29845" h="10159">
                <a:moveTo>
                  <a:pt x="29527" y="0"/>
                </a:moveTo>
                <a:lnTo>
                  <a:pt x="0" y="0"/>
                </a:lnTo>
                <a:lnTo>
                  <a:pt x="0" y="9842"/>
                </a:lnTo>
                <a:lnTo>
                  <a:pt x="29527" y="9842"/>
                </a:lnTo>
                <a:lnTo>
                  <a:pt x="29527" y="0"/>
                </a:lnTo>
                <a:close/>
              </a:path>
            </a:pathLst>
          </a:custGeom>
          <a:solidFill>
            <a:srgbClr val="CCCC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0" name="object 190"/>
          <p:cNvSpPr txBox="1"/>
          <p:nvPr/>
        </p:nvSpPr>
        <p:spPr>
          <a:xfrm>
            <a:off x="3020234" y="7218589"/>
            <a:ext cx="1513840" cy="2025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50" spc="-45" dirty="0">
                <a:solidFill>
                  <a:srgbClr val="323232"/>
                </a:solidFill>
                <a:latin typeface="Arial"/>
                <a:cs typeface="Arial"/>
              </a:rPr>
              <a:t>A </a:t>
            </a:r>
            <a:r>
              <a:rPr sz="1150" spc="5" dirty="0">
                <a:solidFill>
                  <a:srgbClr val="323232"/>
                </a:solidFill>
                <a:latin typeface="Arial"/>
                <a:cs typeface="Arial"/>
              </a:rPr>
              <a:t>Little </a:t>
            </a:r>
            <a:r>
              <a:rPr sz="1150" spc="0" dirty="0">
                <a:solidFill>
                  <a:srgbClr val="323232"/>
                </a:solidFill>
                <a:latin typeface="Arial"/>
                <a:cs typeface="Arial"/>
              </a:rPr>
              <a:t>More </a:t>
            </a:r>
            <a:r>
              <a:rPr sz="1150" dirty="0">
                <a:solidFill>
                  <a:srgbClr val="323232"/>
                </a:solidFill>
                <a:latin typeface="Arial"/>
                <a:cs typeface="Arial"/>
              </a:rPr>
              <a:t>About</a:t>
            </a:r>
            <a:r>
              <a:rPr sz="1150" spc="-1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23232"/>
                </a:solidFill>
                <a:latin typeface="Arial"/>
                <a:cs typeface="Arial"/>
              </a:rPr>
              <a:t>Me</a:t>
            </a:r>
            <a:endParaRPr sz="1150">
              <a:latin typeface="Arial"/>
              <a:cs typeface="Arial"/>
            </a:endParaRPr>
          </a:p>
        </p:txBody>
      </p:sp>
      <p:sp>
        <p:nvSpPr>
          <p:cNvPr id="191" name="object 191"/>
          <p:cNvSpPr txBox="1"/>
          <p:nvPr/>
        </p:nvSpPr>
        <p:spPr>
          <a:xfrm>
            <a:off x="2567622" y="9956387"/>
            <a:ext cx="2421890" cy="12318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이시현 </a:t>
            </a:r>
            <a:r>
              <a:rPr sz="600" i="1" spc="-50" dirty="0">
                <a:solidFill>
                  <a:srgbClr val="323232"/>
                </a:solidFill>
                <a:latin typeface="Trebuchet MS"/>
                <a:cs typeface="Trebuchet MS"/>
              </a:rPr>
              <a:t>- </a:t>
            </a:r>
            <a:r>
              <a:rPr sz="600" i="1" spc="0" dirty="0">
                <a:solidFill>
                  <a:srgbClr val="323232"/>
                </a:solidFill>
                <a:latin typeface="Trebuchet MS"/>
                <a:cs typeface="Trebuchet MS"/>
              </a:rPr>
              <a:t>si </a:t>
            </a:r>
            <a:r>
              <a:rPr sz="600" i="1" spc="-5" dirty="0">
                <a:solidFill>
                  <a:srgbClr val="323232"/>
                </a:solidFill>
                <a:latin typeface="Trebuchet MS"/>
                <a:cs typeface="Trebuchet MS"/>
              </a:rPr>
              <a:t>hyeon </a:t>
            </a:r>
            <a:r>
              <a:rPr sz="600" i="1" spc="-10" dirty="0">
                <a:solidFill>
                  <a:srgbClr val="323232"/>
                </a:solidFill>
                <a:latin typeface="Trebuchet MS"/>
                <a:cs typeface="Trebuchet MS"/>
              </a:rPr>
              <a:t>Lee </a:t>
            </a:r>
            <a:r>
              <a:rPr sz="600" i="1" spc="-50" dirty="0">
                <a:solidFill>
                  <a:srgbClr val="323232"/>
                </a:solidFill>
                <a:latin typeface="Trebuchet MS"/>
                <a:cs typeface="Trebuchet MS"/>
              </a:rPr>
              <a:t>- </a:t>
            </a:r>
            <a:r>
              <a:rPr sz="600" i="1" spc="-5" dirty="0">
                <a:solidFill>
                  <a:srgbClr val="323232"/>
                </a:solidFill>
                <a:latin typeface="Trebuchet MS"/>
                <a:cs typeface="Trebuchet MS"/>
                <a:hlinkClick r:id="rId2"/>
              </a:rPr>
              <a:t>dltlgus313@naver.com </a:t>
            </a:r>
            <a:r>
              <a:rPr sz="600" i="1" spc="-50" dirty="0">
                <a:solidFill>
                  <a:srgbClr val="323232"/>
                </a:solidFill>
                <a:latin typeface="Trebuchet MS"/>
                <a:cs typeface="Trebuchet MS"/>
              </a:rPr>
              <a:t>- </a:t>
            </a:r>
            <a:r>
              <a:rPr sz="600" i="1" spc="-5" dirty="0">
                <a:solidFill>
                  <a:srgbClr val="323232"/>
                </a:solidFill>
                <a:latin typeface="Trebuchet MS"/>
                <a:cs typeface="Trebuchet MS"/>
              </a:rPr>
              <a:t>References </a:t>
            </a:r>
            <a:r>
              <a:rPr sz="600" i="1" spc="5" dirty="0">
                <a:solidFill>
                  <a:srgbClr val="323232"/>
                </a:solidFill>
                <a:latin typeface="Trebuchet MS"/>
                <a:cs typeface="Trebuchet MS"/>
              </a:rPr>
              <a:t>on</a:t>
            </a:r>
            <a:r>
              <a:rPr sz="600" i="1" spc="85" dirty="0">
                <a:solidFill>
                  <a:srgbClr val="323232"/>
                </a:solidFill>
                <a:latin typeface="Trebuchet MS"/>
                <a:cs typeface="Trebuchet MS"/>
              </a:rPr>
              <a:t> </a:t>
            </a:r>
            <a:r>
              <a:rPr sz="600" i="1" spc="-10" dirty="0">
                <a:solidFill>
                  <a:srgbClr val="323232"/>
                </a:solidFill>
                <a:latin typeface="Trebuchet MS"/>
                <a:cs typeface="Trebuchet MS"/>
              </a:rPr>
              <a:t>request</a:t>
            </a:r>
            <a:endParaRPr sz="600">
              <a:latin typeface="Trebuchet MS"/>
              <a:cs typeface="Trebuchet MS"/>
            </a:endParaRPr>
          </a:p>
        </p:txBody>
      </p:sp>
      <p:sp>
        <p:nvSpPr>
          <p:cNvPr id="192" name="object 192"/>
          <p:cNvSpPr txBox="1"/>
          <p:nvPr/>
        </p:nvSpPr>
        <p:spPr>
          <a:xfrm>
            <a:off x="1453349" y="154054"/>
            <a:ext cx="340360" cy="1200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교내활동</a:t>
            </a:r>
            <a:endParaRPr sz="600">
              <a:latin typeface="한컴 고딕"/>
              <a:cs typeface="한컴 고딕"/>
            </a:endParaRPr>
          </a:p>
        </p:txBody>
      </p:sp>
      <p:sp>
        <p:nvSpPr>
          <p:cNvPr id="193" name="object 193"/>
          <p:cNvSpPr txBox="1"/>
          <p:nvPr/>
        </p:nvSpPr>
        <p:spPr>
          <a:xfrm>
            <a:off x="2958744" y="169794"/>
            <a:ext cx="1680845" cy="49784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93345" indent="-80645">
              <a:lnSpc>
                <a:spcPct val="100000"/>
              </a:lnSpc>
              <a:spcBef>
                <a:spcPts val="305"/>
              </a:spcBef>
              <a:buAutoNum type="arabicPeriod"/>
              <a:tabLst>
                <a:tab pos="93980" algn="l"/>
              </a:tabLst>
            </a:pPr>
            <a:r>
              <a:rPr sz="600" spc="40" dirty="0">
                <a:solidFill>
                  <a:srgbClr val="323232"/>
                </a:solidFill>
                <a:latin typeface="Arial"/>
                <a:cs typeface="Arial"/>
              </a:rPr>
              <a:t>“</a:t>
            </a:r>
            <a:r>
              <a:rPr sz="600" spc="40" dirty="0">
                <a:solidFill>
                  <a:srgbClr val="323232"/>
                </a:solidFill>
                <a:latin typeface="한컴 고딕"/>
                <a:cs typeface="한컴 고딕"/>
              </a:rPr>
              <a:t>스마트팜</a:t>
            </a:r>
            <a:r>
              <a:rPr sz="600" spc="40" dirty="0">
                <a:solidFill>
                  <a:srgbClr val="323232"/>
                </a:solidFill>
                <a:latin typeface="Arial"/>
                <a:cs typeface="Arial"/>
              </a:rPr>
              <a:t>”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아두이노</a:t>
            </a:r>
            <a:r>
              <a:rPr sz="600" spc="-2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스마트</a:t>
            </a:r>
            <a:r>
              <a:rPr sz="600" spc="-2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식물</a:t>
            </a:r>
            <a:r>
              <a:rPr sz="600" spc="-2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발아기</a:t>
            </a:r>
            <a:r>
              <a:rPr sz="600" spc="-2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</a:t>
            </a:r>
            <a:endParaRPr sz="600">
              <a:latin typeface="한컴 고딕"/>
              <a:cs typeface="한컴 고딕"/>
            </a:endParaRPr>
          </a:p>
          <a:p>
            <a:pPr marL="93345" indent="-80645">
              <a:lnSpc>
                <a:spcPct val="100000"/>
              </a:lnSpc>
              <a:spcBef>
                <a:spcPts val="210"/>
              </a:spcBef>
              <a:buFont typeface="Arial"/>
              <a:buAutoNum type="arabicPeriod"/>
              <a:tabLst>
                <a:tab pos="9398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전국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대학생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대상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25" dirty="0">
                <a:solidFill>
                  <a:srgbClr val="323232"/>
                </a:solidFill>
                <a:latin typeface="Arial"/>
                <a:cs typeface="Arial"/>
              </a:rPr>
              <a:t>it</a:t>
            </a:r>
            <a:r>
              <a:rPr sz="600" spc="-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컨퍼런스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참가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및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수상</a:t>
            </a:r>
            <a:endParaRPr sz="600">
              <a:latin typeface="한컴 고딕"/>
              <a:cs typeface="한컴 고딕"/>
            </a:endParaRPr>
          </a:p>
          <a:p>
            <a:pPr marL="93345" indent="-80645">
              <a:lnSpc>
                <a:spcPct val="100000"/>
              </a:lnSpc>
              <a:spcBef>
                <a:spcPts val="210"/>
              </a:spcBef>
              <a:buFont typeface="Arial"/>
              <a:buAutoNum type="arabicPeriod"/>
              <a:tabLst>
                <a:tab pos="9398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교내에서</a:t>
            </a:r>
            <a:r>
              <a:rPr sz="600" spc="-2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진행하는</a:t>
            </a:r>
            <a:r>
              <a:rPr sz="600" spc="-2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창업</a:t>
            </a:r>
            <a:r>
              <a:rPr sz="600" spc="-2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지원</a:t>
            </a:r>
            <a:r>
              <a:rPr sz="600" spc="-2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프로그램</a:t>
            </a:r>
            <a:r>
              <a:rPr sz="600" spc="-2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참가</a:t>
            </a:r>
            <a:endParaRPr sz="600">
              <a:latin typeface="한컴 고딕"/>
              <a:cs typeface="한컴 고딕"/>
            </a:endParaRPr>
          </a:p>
          <a:p>
            <a:pPr marL="93345" indent="-80645">
              <a:lnSpc>
                <a:spcPct val="100000"/>
              </a:lnSpc>
              <a:spcBef>
                <a:spcPts val="209"/>
              </a:spcBef>
              <a:buFont typeface="Arial"/>
              <a:buAutoNum type="arabicPeriod"/>
              <a:tabLst>
                <a:tab pos="9398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프로그래밍</a:t>
            </a:r>
            <a:r>
              <a:rPr sz="600" spc="-2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강화</a:t>
            </a:r>
            <a:r>
              <a:rPr sz="600" spc="-2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목적을</a:t>
            </a:r>
            <a:r>
              <a:rPr sz="600" spc="-2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위한</a:t>
            </a:r>
            <a:r>
              <a:rPr sz="600" spc="-2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멘토</a:t>
            </a:r>
            <a:r>
              <a:rPr sz="600" spc="-2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멘티</a:t>
            </a:r>
            <a:r>
              <a:rPr sz="600" spc="-2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결성</a:t>
            </a:r>
            <a:endParaRPr sz="600">
              <a:latin typeface="한컴 고딕"/>
              <a:cs typeface="한컴 고딕"/>
            </a:endParaRPr>
          </a:p>
        </p:txBody>
      </p:sp>
      <p:sp>
        <p:nvSpPr>
          <p:cNvPr id="194" name="object 194"/>
          <p:cNvSpPr txBox="1"/>
          <p:nvPr/>
        </p:nvSpPr>
        <p:spPr>
          <a:xfrm>
            <a:off x="1453356" y="895677"/>
            <a:ext cx="394970" cy="31813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950" spc="75" dirty="0">
                <a:solidFill>
                  <a:srgbClr val="323232"/>
                </a:solidFill>
                <a:latin typeface="한컴 고딕"/>
                <a:cs typeface="한컴 고딕"/>
              </a:rPr>
              <a:t>블로그</a:t>
            </a:r>
            <a:endParaRPr sz="95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교과목</a:t>
            </a:r>
            <a:endParaRPr sz="600">
              <a:latin typeface="한컴 고딕"/>
              <a:cs typeface="한컴 고딕"/>
            </a:endParaRPr>
          </a:p>
        </p:txBody>
      </p:sp>
      <p:sp>
        <p:nvSpPr>
          <p:cNvPr id="195" name="object 195"/>
          <p:cNvSpPr/>
          <p:nvPr/>
        </p:nvSpPr>
        <p:spPr>
          <a:xfrm>
            <a:off x="2774657" y="1071955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13919" y="0"/>
                </a:moveTo>
                <a:lnTo>
                  <a:pt x="10655" y="0"/>
                </a:lnTo>
                <a:lnTo>
                  <a:pt x="9093" y="317"/>
                </a:lnTo>
                <a:lnTo>
                  <a:pt x="0" y="10668"/>
                </a:lnTo>
                <a:lnTo>
                  <a:pt x="0" y="13931"/>
                </a:lnTo>
                <a:lnTo>
                  <a:pt x="10655" y="24599"/>
                </a:lnTo>
                <a:lnTo>
                  <a:pt x="13919" y="24599"/>
                </a:lnTo>
                <a:lnTo>
                  <a:pt x="24587" y="13931"/>
                </a:lnTo>
                <a:lnTo>
                  <a:pt x="24587" y="10668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2774657" y="1190027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13919" y="0"/>
                </a:moveTo>
                <a:lnTo>
                  <a:pt x="10655" y="0"/>
                </a:lnTo>
                <a:lnTo>
                  <a:pt x="9093" y="317"/>
                </a:lnTo>
                <a:lnTo>
                  <a:pt x="0" y="10668"/>
                </a:lnTo>
                <a:lnTo>
                  <a:pt x="0" y="13931"/>
                </a:lnTo>
                <a:lnTo>
                  <a:pt x="10655" y="24599"/>
                </a:lnTo>
                <a:lnTo>
                  <a:pt x="13919" y="24599"/>
                </a:lnTo>
                <a:lnTo>
                  <a:pt x="24587" y="13931"/>
                </a:lnTo>
                <a:lnTo>
                  <a:pt x="24587" y="10668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7" name="object 197"/>
          <p:cNvSpPr/>
          <p:nvPr/>
        </p:nvSpPr>
        <p:spPr>
          <a:xfrm>
            <a:off x="2774657" y="1308099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5">
                <a:moveTo>
                  <a:pt x="13919" y="0"/>
                </a:moveTo>
                <a:lnTo>
                  <a:pt x="10655" y="0"/>
                </a:lnTo>
                <a:lnTo>
                  <a:pt x="9093" y="317"/>
                </a:lnTo>
                <a:lnTo>
                  <a:pt x="0" y="10668"/>
                </a:lnTo>
                <a:lnTo>
                  <a:pt x="0" y="13931"/>
                </a:lnTo>
                <a:lnTo>
                  <a:pt x="10655" y="24599"/>
                </a:lnTo>
                <a:lnTo>
                  <a:pt x="13919" y="24599"/>
                </a:lnTo>
                <a:lnTo>
                  <a:pt x="24587" y="13931"/>
                </a:lnTo>
                <a:lnTo>
                  <a:pt x="24587" y="10668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8" name="object 198"/>
          <p:cNvSpPr txBox="1"/>
          <p:nvPr/>
        </p:nvSpPr>
        <p:spPr>
          <a:xfrm>
            <a:off x="2646357" y="791145"/>
            <a:ext cx="3018155" cy="58483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sz="750" b="1" spc="-45" dirty="0">
                <a:solidFill>
                  <a:srgbClr val="323232"/>
                </a:solidFill>
                <a:latin typeface="Arial"/>
                <a:cs typeface="Arial"/>
              </a:rPr>
              <a:t>NAVER</a:t>
            </a:r>
            <a:r>
              <a:rPr sz="750" b="1" spc="-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750" b="1" spc="-60" dirty="0">
                <a:solidFill>
                  <a:srgbClr val="323232"/>
                </a:solidFill>
                <a:latin typeface="Arial"/>
                <a:cs typeface="Arial"/>
              </a:rPr>
              <a:t>BLOG</a:t>
            </a:r>
            <a:endParaRPr sz="75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  <a:spcBef>
                <a:spcPts val="415"/>
              </a:spcBef>
            </a:pPr>
            <a:r>
              <a:rPr sz="600" spc="-40" dirty="0">
                <a:solidFill>
                  <a:srgbClr val="323232"/>
                </a:solidFill>
                <a:latin typeface="Arial"/>
                <a:cs typeface="Arial"/>
              </a:rPr>
              <a:t>NAVER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블로그 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: </a:t>
            </a:r>
            <a:r>
              <a:rPr sz="600" spc="0" dirty="0">
                <a:solidFill>
                  <a:srgbClr val="467DCA"/>
                </a:solidFill>
                <a:latin typeface="Arial"/>
                <a:cs typeface="Arial"/>
                <a:hlinkClick r:id="rId3"/>
              </a:rPr>
              <a:t>Blog</a:t>
            </a:r>
            <a:r>
              <a:rPr sz="600" spc="-45" dirty="0">
                <a:solidFill>
                  <a:srgbClr val="467DCA"/>
                </a:solidFill>
                <a:latin typeface="Arial"/>
                <a:cs typeface="Arial"/>
                <a:hlinkClick r:id="rId3"/>
              </a:rPr>
              <a:t> </a:t>
            </a:r>
            <a:r>
              <a:rPr sz="600" spc="-35" dirty="0">
                <a:solidFill>
                  <a:srgbClr val="467DCA"/>
                </a:solidFill>
                <a:latin typeface="Arial"/>
                <a:cs typeface="Arial"/>
                <a:hlinkClick r:id="rId3"/>
              </a:rPr>
              <a:t>URL</a:t>
            </a:r>
            <a:endParaRPr sz="600">
              <a:latin typeface="Arial"/>
              <a:cs typeface="Arial"/>
            </a:endParaRPr>
          </a:p>
          <a:p>
            <a:pPr marL="208915" marR="5080">
              <a:lnSpc>
                <a:spcPct val="129099"/>
              </a:lnSpc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블로그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운영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목적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: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교과목에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대한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이해와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개인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역량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강화를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위함이며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정리의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목적</a:t>
            </a:r>
            <a:r>
              <a:rPr sz="600" spc="30" dirty="0">
                <a:solidFill>
                  <a:srgbClr val="323232"/>
                </a:solidFill>
                <a:latin typeface="Arial"/>
                <a:cs typeface="Arial"/>
              </a:rPr>
              <a:t>. 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운영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과목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: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323232"/>
                </a:solidFill>
                <a:latin typeface="Arial"/>
                <a:cs typeface="Arial"/>
              </a:rPr>
              <a:t>C 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언어</a:t>
            </a:r>
            <a:r>
              <a:rPr sz="600" spc="2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Java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언어</a:t>
            </a:r>
            <a:r>
              <a:rPr sz="600" spc="2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RDBMS, 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리눅스</a:t>
            </a:r>
            <a:r>
              <a:rPr sz="600" spc="2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40" dirty="0">
                <a:solidFill>
                  <a:srgbClr val="323232"/>
                </a:solidFill>
                <a:latin typeface="Arial"/>
                <a:cs typeface="Arial"/>
              </a:rPr>
              <a:t>CS,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30" dirty="0">
                <a:solidFill>
                  <a:srgbClr val="323232"/>
                </a:solidFill>
                <a:latin typeface="Arial"/>
                <a:cs typeface="Arial"/>
              </a:rPr>
              <a:t>CCNA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등</a:t>
            </a:r>
            <a:endParaRPr sz="600">
              <a:latin typeface="한컴 고딕"/>
              <a:cs typeface="한컴 고딕"/>
            </a:endParaRPr>
          </a:p>
        </p:txBody>
      </p:sp>
      <p:sp>
        <p:nvSpPr>
          <p:cNvPr id="199" name="object 199"/>
          <p:cNvSpPr txBox="1"/>
          <p:nvPr/>
        </p:nvSpPr>
        <p:spPr>
          <a:xfrm>
            <a:off x="1453334" y="2233819"/>
            <a:ext cx="517525" cy="318135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950" spc="75" dirty="0">
                <a:solidFill>
                  <a:srgbClr val="323232"/>
                </a:solidFill>
                <a:latin typeface="한컴 고딕"/>
                <a:cs typeface="한컴 고딕"/>
              </a:rPr>
              <a:t>프로젝트</a:t>
            </a:r>
            <a:endParaRPr sz="95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과제</a:t>
            </a:r>
            <a:endParaRPr sz="600">
              <a:latin typeface="한컴 고딕"/>
              <a:cs typeface="한컴 고딕"/>
            </a:endParaRPr>
          </a:p>
        </p:txBody>
      </p:sp>
      <p:sp>
        <p:nvSpPr>
          <p:cNvPr id="200" name="object 200"/>
          <p:cNvSpPr/>
          <p:nvPr/>
        </p:nvSpPr>
        <p:spPr>
          <a:xfrm>
            <a:off x="2774657" y="1622958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3919" y="0"/>
                </a:moveTo>
                <a:lnTo>
                  <a:pt x="10655" y="0"/>
                </a:lnTo>
                <a:lnTo>
                  <a:pt x="9093" y="304"/>
                </a:lnTo>
                <a:lnTo>
                  <a:pt x="0" y="10668"/>
                </a:lnTo>
                <a:lnTo>
                  <a:pt x="0" y="13931"/>
                </a:lnTo>
                <a:lnTo>
                  <a:pt x="10655" y="24599"/>
                </a:lnTo>
                <a:lnTo>
                  <a:pt x="13919" y="24599"/>
                </a:lnTo>
                <a:lnTo>
                  <a:pt x="24587" y="13931"/>
                </a:lnTo>
                <a:lnTo>
                  <a:pt x="24587" y="10668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2858287" y="1598358"/>
            <a:ext cx="467359" cy="93980"/>
          </a:xfrm>
          <a:custGeom>
            <a:avLst/>
            <a:gdLst/>
            <a:ahLst/>
            <a:cxnLst/>
            <a:rect l="l" t="t" r="r" b="b"/>
            <a:pathLst>
              <a:path w="467360" h="93980">
                <a:moveTo>
                  <a:pt x="450291" y="0"/>
                </a:moveTo>
                <a:lnTo>
                  <a:pt x="17068" y="0"/>
                </a:lnTo>
                <a:lnTo>
                  <a:pt x="14554" y="495"/>
                </a:lnTo>
                <a:lnTo>
                  <a:pt x="0" y="17068"/>
                </a:lnTo>
                <a:lnTo>
                  <a:pt x="0" y="76403"/>
                </a:lnTo>
                <a:lnTo>
                  <a:pt x="17068" y="93472"/>
                </a:lnTo>
                <a:lnTo>
                  <a:pt x="450291" y="93472"/>
                </a:lnTo>
                <a:lnTo>
                  <a:pt x="467360" y="76403"/>
                </a:lnTo>
                <a:lnTo>
                  <a:pt x="467360" y="17068"/>
                </a:lnTo>
                <a:lnTo>
                  <a:pt x="450291" y="0"/>
                </a:lnTo>
                <a:close/>
              </a:path>
            </a:pathLst>
          </a:custGeom>
          <a:solidFill>
            <a:srgbClr val="F9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2" name="object 202"/>
          <p:cNvSpPr/>
          <p:nvPr/>
        </p:nvSpPr>
        <p:spPr>
          <a:xfrm>
            <a:off x="2774657" y="2095232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3919" y="0"/>
                </a:moveTo>
                <a:lnTo>
                  <a:pt x="10655" y="0"/>
                </a:lnTo>
                <a:lnTo>
                  <a:pt x="9093" y="317"/>
                </a:lnTo>
                <a:lnTo>
                  <a:pt x="0" y="10668"/>
                </a:lnTo>
                <a:lnTo>
                  <a:pt x="0" y="13931"/>
                </a:lnTo>
                <a:lnTo>
                  <a:pt x="10655" y="24599"/>
                </a:lnTo>
                <a:lnTo>
                  <a:pt x="13919" y="24599"/>
                </a:lnTo>
                <a:lnTo>
                  <a:pt x="24587" y="13931"/>
                </a:lnTo>
                <a:lnTo>
                  <a:pt x="24587" y="10668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5367274" y="2070645"/>
            <a:ext cx="389255" cy="93980"/>
          </a:xfrm>
          <a:custGeom>
            <a:avLst/>
            <a:gdLst/>
            <a:ahLst/>
            <a:cxnLst/>
            <a:rect l="l" t="t" r="r" b="b"/>
            <a:pathLst>
              <a:path w="389254" h="93980">
                <a:moveTo>
                  <a:pt x="371589" y="0"/>
                </a:moveTo>
                <a:lnTo>
                  <a:pt x="17068" y="0"/>
                </a:lnTo>
                <a:lnTo>
                  <a:pt x="14566" y="495"/>
                </a:lnTo>
                <a:lnTo>
                  <a:pt x="0" y="17056"/>
                </a:lnTo>
                <a:lnTo>
                  <a:pt x="0" y="76390"/>
                </a:lnTo>
                <a:lnTo>
                  <a:pt x="17068" y="93459"/>
                </a:lnTo>
                <a:lnTo>
                  <a:pt x="371589" y="93459"/>
                </a:lnTo>
                <a:lnTo>
                  <a:pt x="388658" y="76390"/>
                </a:lnTo>
                <a:lnTo>
                  <a:pt x="388658" y="17056"/>
                </a:lnTo>
                <a:lnTo>
                  <a:pt x="371589" y="0"/>
                </a:lnTo>
                <a:close/>
              </a:path>
            </a:pathLst>
          </a:custGeom>
          <a:solidFill>
            <a:srgbClr val="F9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2774657" y="2685592"/>
            <a:ext cx="24765" cy="24765"/>
          </a:xfrm>
          <a:custGeom>
            <a:avLst/>
            <a:gdLst/>
            <a:ahLst/>
            <a:cxnLst/>
            <a:rect l="l" t="t" r="r" b="b"/>
            <a:pathLst>
              <a:path w="24764" h="24764">
                <a:moveTo>
                  <a:pt x="13919" y="0"/>
                </a:moveTo>
                <a:lnTo>
                  <a:pt x="10655" y="0"/>
                </a:lnTo>
                <a:lnTo>
                  <a:pt x="9093" y="304"/>
                </a:lnTo>
                <a:lnTo>
                  <a:pt x="0" y="10668"/>
                </a:lnTo>
                <a:lnTo>
                  <a:pt x="0" y="13931"/>
                </a:lnTo>
                <a:lnTo>
                  <a:pt x="10655" y="24587"/>
                </a:lnTo>
                <a:lnTo>
                  <a:pt x="13919" y="24587"/>
                </a:lnTo>
                <a:lnTo>
                  <a:pt x="24587" y="13931"/>
                </a:lnTo>
                <a:lnTo>
                  <a:pt x="24587" y="10668"/>
                </a:lnTo>
                <a:lnTo>
                  <a:pt x="13919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5140985" y="2660992"/>
            <a:ext cx="310515" cy="93980"/>
          </a:xfrm>
          <a:custGeom>
            <a:avLst/>
            <a:gdLst/>
            <a:ahLst/>
            <a:cxnLst/>
            <a:rect l="l" t="t" r="r" b="b"/>
            <a:pathLst>
              <a:path w="310514" h="93980">
                <a:moveTo>
                  <a:pt x="292862" y="0"/>
                </a:moveTo>
                <a:lnTo>
                  <a:pt x="17056" y="0"/>
                </a:lnTo>
                <a:lnTo>
                  <a:pt x="14554" y="495"/>
                </a:lnTo>
                <a:lnTo>
                  <a:pt x="0" y="17068"/>
                </a:lnTo>
                <a:lnTo>
                  <a:pt x="0" y="76403"/>
                </a:lnTo>
                <a:lnTo>
                  <a:pt x="17056" y="93472"/>
                </a:lnTo>
                <a:lnTo>
                  <a:pt x="292862" y="93472"/>
                </a:lnTo>
                <a:lnTo>
                  <a:pt x="309930" y="76403"/>
                </a:lnTo>
                <a:lnTo>
                  <a:pt x="309930" y="17068"/>
                </a:lnTo>
                <a:lnTo>
                  <a:pt x="292862" y="0"/>
                </a:lnTo>
                <a:close/>
              </a:path>
            </a:pathLst>
          </a:custGeom>
          <a:solidFill>
            <a:srgbClr val="F9F2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6" name="object 206"/>
          <p:cNvSpPr txBox="1"/>
          <p:nvPr/>
        </p:nvSpPr>
        <p:spPr>
          <a:xfrm>
            <a:off x="2843123" y="1547288"/>
            <a:ext cx="3258185" cy="179705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305"/>
              </a:spcBef>
            </a:pPr>
            <a:r>
              <a:rPr sz="550" dirty="0">
                <a:solidFill>
                  <a:srgbClr val="C7244E"/>
                </a:solidFill>
                <a:latin typeface="Consolas"/>
                <a:cs typeface="Consolas"/>
              </a:rPr>
              <a:t>Line Tracer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</a:t>
            </a:r>
            <a:endParaRPr sz="600">
              <a:latin typeface="한컴 고딕"/>
              <a:cs typeface="한컴 고딕"/>
            </a:endParaRPr>
          </a:p>
          <a:p>
            <a:pPr marL="208915" indent="-80645">
              <a:lnSpc>
                <a:spcPct val="100000"/>
              </a:lnSpc>
              <a:spcBef>
                <a:spcPts val="210"/>
              </a:spcBef>
              <a:buFont typeface="Arial"/>
              <a:buAutoNum type="arabicPeriod"/>
              <a:tabLst>
                <a:tab pos="20955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제공되는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자원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한정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및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C++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언어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사용</a:t>
            </a:r>
            <a:endParaRPr sz="600">
              <a:latin typeface="한컴 고딕"/>
              <a:cs typeface="한컴 고딕"/>
            </a:endParaRPr>
          </a:p>
          <a:p>
            <a:pPr marL="208915" indent="-80645">
              <a:lnSpc>
                <a:spcPct val="100000"/>
              </a:lnSpc>
              <a:spcBef>
                <a:spcPts val="210"/>
              </a:spcBef>
              <a:buFont typeface="Arial"/>
              <a:buAutoNum type="arabicPeriod"/>
              <a:tabLst>
                <a:tab pos="20955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배터리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및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기타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모듈등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최적의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성능을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발휘하도록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배치</a:t>
            </a:r>
            <a:endParaRPr sz="600">
              <a:latin typeface="한컴 고딕"/>
              <a:cs typeface="한컴 고딕"/>
            </a:endParaRPr>
          </a:p>
          <a:p>
            <a:pPr marL="208915" indent="-80645">
              <a:lnSpc>
                <a:spcPct val="100000"/>
              </a:lnSpc>
              <a:spcBef>
                <a:spcPts val="209"/>
              </a:spcBef>
              <a:buFont typeface="Arial"/>
              <a:buAutoNum type="arabicPeriod"/>
              <a:tabLst>
                <a:tab pos="20955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가장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짧은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시간안에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도착한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팀이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우승하며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약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30" dirty="0">
                <a:solidFill>
                  <a:srgbClr val="323232"/>
                </a:solidFill>
                <a:latin typeface="Arial"/>
                <a:cs typeface="Arial"/>
              </a:rPr>
              <a:t>20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개팀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중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1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등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Starcraft,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10" dirty="0">
                <a:solidFill>
                  <a:srgbClr val="323232"/>
                </a:solidFill>
                <a:latin typeface="Arial"/>
                <a:cs typeface="Arial"/>
              </a:rPr>
              <a:t>Maple</a:t>
            </a:r>
            <a:r>
              <a:rPr sz="600" spc="-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story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등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유명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게임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벤치마킹한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온라인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10" dirty="0">
                <a:solidFill>
                  <a:srgbClr val="323232"/>
                </a:solidFill>
                <a:latin typeface="Arial"/>
                <a:cs typeface="Arial"/>
              </a:rPr>
              <a:t>2d</a:t>
            </a: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횡스크롤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게임</a:t>
            </a:r>
            <a:r>
              <a:rPr sz="600" spc="15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550" spc="-5" dirty="0">
                <a:solidFill>
                  <a:srgbClr val="C7244E"/>
                </a:solidFill>
                <a:latin typeface="Consolas"/>
                <a:cs typeface="Consolas"/>
              </a:rPr>
              <a:t>StarWar2d</a:t>
            </a:r>
            <a:r>
              <a:rPr sz="550" spc="0" dirty="0">
                <a:solidFill>
                  <a:srgbClr val="C7244E"/>
                </a:solidFill>
                <a:latin typeface="Consolas"/>
                <a:cs typeface="Consolas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</a:t>
            </a:r>
            <a:endParaRPr sz="600">
              <a:latin typeface="한컴 고딕"/>
              <a:cs typeface="한컴 고딕"/>
            </a:endParaRPr>
          </a:p>
          <a:p>
            <a:pPr marL="12700" indent="115570">
              <a:lnSpc>
                <a:spcPct val="100000"/>
              </a:lnSpc>
              <a:spcBef>
                <a:spcPts val="209"/>
              </a:spcBef>
              <a:buAutoNum type="arabicPeriod"/>
              <a:tabLst>
                <a:tab pos="209550" algn="l"/>
              </a:tabLst>
            </a:pPr>
            <a:r>
              <a:rPr sz="600" spc="-55" dirty="0">
                <a:solidFill>
                  <a:srgbClr val="323232"/>
                </a:solidFill>
                <a:latin typeface="Arial"/>
                <a:cs typeface="Arial"/>
              </a:rPr>
              <a:t>TCP,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 UDP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적절히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활용하여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오픈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월드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구축</a:t>
            </a:r>
            <a:endParaRPr sz="600">
              <a:latin typeface="한컴 고딕"/>
              <a:cs typeface="한컴 고딕"/>
            </a:endParaRPr>
          </a:p>
          <a:p>
            <a:pPr marL="12700" indent="115570">
              <a:lnSpc>
                <a:spcPct val="100000"/>
              </a:lnSpc>
              <a:spcBef>
                <a:spcPts val="204"/>
              </a:spcBef>
              <a:buAutoNum type="arabicPeriod"/>
              <a:tabLst>
                <a:tab pos="209550" algn="l"/>
              </a:tabLst>
            </a:pP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PvP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시스템을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구축하여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사용자간의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결투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가능</a:t>
            </a:r>
            <a:endParaRPr sz="600">
              <a:latin typeface="한컴 고딕"/>
              <a:cs typeface="한컴 고딕"/>
            </a:endParaRPr>
          </a:p>
          <a:p>
            <a:pPr marL="12700" indent="115570">
              <a:lnSpc>
                <a:spcPct val="100000"/>
              </a:lnSpc>
              <a:spcBef>
                <a:spcPts val="210"/>
              </a:spcBef>
              <a:buFont typeface="Arial"/>
              <a:buAutoNum type="arabicPeriod"/>
              <a:tabLst>
                <a:tab pos="20955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미니맵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구축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우상단에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몬스터외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사용자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위치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파악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가능</a:t>
            </a:r>
            <a:endParaRPr sz="600">
              <a:latin typeface="한컴 고딕"/>
              <a:cs typeface="한컴 고딕"/>
            </a:endParaRPr>
          </a:p>
          <a:p>
            <a:pPr marL="12700" marR="465455" indent="115570">
              <a:lnSpc>
                <a:spcPct val="129099"/>
              </a:lnSpc>
              <a:buFont typeface="Arial"/>
              <a:buAutoNum type="arabicPeriod"/>
              <a:tabLst>
                <a:tab pos="20955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상점및 아이템 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구성</a:t>
            </a:r>
            <a:r>
              <a:rPr sz="600" spc="15" dirty="0">
                <a:solidFill>
                  <a:srgbClr val="323232"/>
                </a:solidFill>
                <a:latin typeface="Arial"/>
                <a:cs typeface="Arial"/>
              </a:rPr>
              <a:t>, 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단축키</a:t>
            </a:r>
            <a:r>
              <a:rPr sz="600" spc="25" dirty="0">
                <a:solidFill>
                  <a:srgbClr val="323232"/>
                </a:solidFill>
                <a:latin typeface="Arial"/>
                <a:cs typeface="Arial"/>
              </a:rPr>
              <a:t>,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몬스터 처치시 확률성 아이템드롭률 구축  프로젝트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진행시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방법론을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접목하여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전체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프로젝트를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관리</a:t>
            </a:r>
            <a:r>
              <a:rPr sz="600" spc="-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가능한</a:t>
            </a:r>
            <a:r>
              <a:rPr sz="600" spc="12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550" dirty="0">
                <a:solidFill>
                  <a:srgbClr val="C7244E"/>
                </a:solidFill>
                <a:latin typeface="Consolas"/>
                <a:cs typeface="Consolas"/>
              </a:rPr>
              <a:t>TaskDoc</a:t>
            </a:r>
            <a:r>
              <a:rPr sz="550" spc="-10" dirty="0">
                <a:solidFill>
                  <a:srgbClr val="C7244E"/>
                </a:solidFill>
                <a:latin typeface="Consolas"/>
                <a:cs typeface="Consolas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</a:t>
            </a:r>
            <a:endParaRPr sz="600">
              <a:latin typeface="한컴 고딕"/>
              <a:cs typeface="한컴 고딕"/>
            </a:endParaRPr>
          </a:p>
          <a:p>
            <a:pPr marL="208915" indent="-80645">
              <a:lnSpc>
                <a:spcPct val="100000"/>
              </a:lnSpc>
              <a:spcBef>
                <a:spcPts val="210"/>
              </a:spcBef>
              <a:buFont typeface="Arial"/>
              <a:buAutoNum type="arabicPeriod"/>
              <a:tabLst>
                <a:tab pos="209550" algn="l"/>
              </a:tabLst>
            </a:pP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앱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웹간의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연동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및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실시간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통신을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위해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STOMP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이용하여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구독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메시징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프로토콜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적용</a:t>
            </a:r>
            <a:endParaRPr sz="600">
              <a:latin typeface="한컴 고딕"/>
              <a:cs typeface="한컴 고딕"/>
            </a:endParaRPr>
          </a:p>
          <a:p>
            <a:pPr marL="208915" indent="-80645">
              <a:lnSpc>
                <a:spcPct val="100000"/>
              </a:lnSpc>
              <a:spcBef>
                <a:spcPts val="210"/>
              </a:spcBef>
              <a:buFont typeface="Arial"/>
              <a:buAutoNum type="arabicPeriod"/>
              <a:tabLst>
                <a:tab pos="20955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프로젝트</a:t>
            </a:r>
            <a:r>
              <a:rPr sz="600" spc="13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관리에</a:t>
            </a:r>
            <a:r>
              <a:rPr sz="600" spc="13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적합한</a:t>
            </a:r>
            <a:r>
              <a:rPr sz="600" spc="13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간트차트</a:t>
            </a:r>
            <a:r>
              <a:rPr sz="600" spc="13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Component</a:t>
            </a:r>
            <a:r>
              <a:rPr sz="600" spc="114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안드로이드</a:t>
            </a:r>
            <a:r>
              <a:rPr sz="600" spc="13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직접</a:t>
            </a:r>
            <a:r>
              <a:rPr sz="600" spc="13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개발하여</a:t>
            </a:r>
            <a:r>
              <a:rPr sz="600" spc="13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배포</a:t>
            </a:r>
            <a:r>
              <a:rPr sz="600" spc="13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완료</a:t>
            </a:r>
            <a:endParaRPr sz="600">
              <a:latin typeface="한컴 고딕"/>
              <a:cs typeface="한컴 고딕"/>
            </a:endParaRPr>
          </a:p>
          <a:p>
            <a:pPr marL="208915">
              <a:lnSpc>
                <a:spcPct val="100000"/>
              </a:lnSpc>
              <a:spcBef>
                <a:spcPts val="210"/>
              </a:spcBef>
            </a:pPr>
            <a:r>
              <a:rPr sz="600" dirty="0">
                <a:solidFill>
                  <a:srgbClr val="467DCA"/>
                </a:solidFill>
                <a:latin typeface="Arial"/>
                <a:cs typeface="Arial"/>
                <a:hlinkClick r:id="rId4"/>
              </a:rPr>
              <a:t>[Android]</a:t>
            </a:r>
            <a:r>
              <a:rPr sz="600" spc="-30" dirty="0">
                <a:solidFill>
                  <a:srgbClr val="467DCA"/>
                </a:solidFill>
                <a:latin typeface="Arial"/>
                <a:cs typeface="Arial"/>
                <a:hlinkClick r:id="rId4"/>
              </a:rPr>
              <a:t> </a:t>
            </a:r>
            <a:r>
              <a:rPr sz="600" spc="0" dirty="0">
                <a:solidFill>
                  <a:srgbClr val="467DCA"/>
                </a:solidFill>
                <a:latin typeface="Arial"/>
                <a:cs typeface="Arial"/>
                <a:hlinkClick r:id="rId4"/>
              </a:rPr>
              <a:t>Ganttchart</a:t>
            </a:r>
            <a:endParaRPr sz="600">
              <a:latin typeface="Arial"/>
              <a:cs typeface="Arial"/>
            </a:endParaRPr>
          </a:p>
          <a:p>
            <a:pPr marL="208915" indent="-80645">
              <a:lnSpc>
                <a:spcPct val="100000"/>
              </a:lnSpc>
              <a:spcBef>
                <a:spcPts val="210"/>
              </a:spcBef>
              <a:buFont typeface="Arial"/>
              <a:buAutoNum type="arabicPeriod" startAt="3"/>
              <a:tabLst>
                <a:tab pos="209550" algn="l"/>
              </a:tabLst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웹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&amp;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앱에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모두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대응되는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35" dirty="0">
                <a:solidFill>
                  <a:srgbClr val="323232"/>
                </a:solidFill>
                <a:latin typeface="Arial"/>
                <a:cs typeface="Arial"/>
              </a:rPr>
              <a:t>REST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API</a:t>
            </a:r>
            <a:r>
              <a:rPr sz="600" spc="-3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형태의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서버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코드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</a:t>
            </a:r>
            <a:endParaRPr sz="600">
              <a:latin typeface="한컴 고딕"/>
              <a:cs typeface="한컴 고딕"/>
            </a:endParaRPr>
          </a:p>
          <a:p>
            <a:pPr marL="208915" indent="-80645">
              <a:lnSpc>
                <a:spcPct val="100000"/>
              </a:lnSpc>
              <a:spcBef>
                <a:spcPts val="210"/>
              </a:spcBef>
              <a:buAutoNum type="arabicPeriod" startAt="3"/>
              <a:tabLst>
                <a:tab pos="209550" algn="l"/>
              </a:tabLst>
            </a:pP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Link: </a:t>
            </a:r>
            <a:r>
              <a:rPr sz="600" spc="-15" dirty="0">
                <a:solidFill>
                  <a:srgbClr val="467DCA"/>
                </a:solidFill>
                <a:latin typeface="Arial"/>
                <a:cs typeface="Arial"/>
                <a:hlinkClick r:id="rId5"/>
              </a:rPr>
              <a:t>[Web] </a:t>
            </a:r>
            <a:r>
              <a:rPr sz="600" spc="-5" dirty="0">
                <a:solidFill>
                  <a:srgbClr val="467DCA"/>
                </a:solidFill>
                <a:latin typeface="Arial"/>
                <a:cs typeface="Arial"/>
                <a:hlinkClick r:id="rId5"/>
              </a:rPr>
              <a:t>TaskDoc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, </a:t>
            </a:r>
            <a:r>
              <a:rPr sz="600" dirty="0">
                <a:solidFill>
                  <a:srgbClr val="467DCA"/>
                </a:solidFill>
                <a:latin typeface="Arial"/>
                <a:cs typeface="Arial"/>
                <a:hlinkClick r:id="rId6"/>
              </a:rPr>
              <a:t>[Android]</a:t>
            </a:r>
            <a:r>
              <a:rPr sz="600" spc="-65" dirty="0">
                <a:solidFill>
                  <a:srgbClr val="467DCA"/>
                </a:solidFill>
                <a:latin typeface="Arial"/>
                <a:cs typeface="Arial"/>
                <a:hlinkClick r:id="rId6"/>
              </a:rPr>
              <a:t> </a:t>
            </a:r>
            <a:r>
              <a:rPr sz="600" dirty="0">
                <a:solidFill>
                  <a:srgbClr val="467DCA"/>
                </a:solidFill>
                <a:latin typeface="Arial"/>
                <a:cs typeface="Arial"/>
                <a:hlinkClick r:id="rId6"/>
              </a:rPr>
              <a:t>TaskDoc</a:t>
            </a:r>
            <a:endParaRPr sz="600">
              <a:latin typeface="Arial"/>
              <a:cs typeface="Arial"/>
            </a:endParaRPr>
          </a:p>
        </p:txBody>
      </p:sp>
      <p:sp>
        <p:nvSpPr>
          <p:cNvPr id="207" name="object 207"/>
          <p:cNvSpPr txBox="1"/>
          <p:nvPr/>
        </p:nvSpPr>
        <p:spPr>
          <a:xfrm>
            <a:off x="1453337" y="4413193"/>
            <a:ext cx="763905" cy="4508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950" spc="75" dirty="0">
                <a:solidFill>
                  <a:srgbClr val="323232"/>
                </a:solidFill>
                <a:latin typeface="한컴 고딕"/>
                <a:cs typeface="한컴 고딕"/>
              </a:rPr>
              <a:t>정보처리기사</a:t>
            </a:r>
            <a:endParaRPr sz="95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한국산업인력공단</a:t>
            </a:r>
            <a:endParaRPr sz="6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2021.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10" dirty="0">
                <a:solidFill>
                  <a:srgbClr val="323232"/>
                </a:solidFill>
                <a:latin typeface="Arial"/>
                <a:cs typeface="Arial"/>
              </a:rPr>
              <a:t>08</a:t>
            </a:r>
            <a:endParaRPr sz="600">
              <a:latin typeface="Arial"/>
              <a:cs typeface="Arial"/>
            </a:endParaRPr>
          </a:p>
        </p:txBody>
      </p:sp>
      <p:sp>
        <p:nvSpPr>
          <p:cNvPr id="208" name="object 208"/>
          <p:cNvSpPr/>
          <p:nvPr/>
        </p:nvSpPr>
        <p:spPr>
          <a:xfrm>
            <a:off x="2661500" y="4242641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8949" y="0"/>
                </a:lnTo>
              </a:path>
            </a:pathLst>
          </a:custGeom>
          <a:ln w="4921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9" name="object 209"/>
          <p:cNvSpPr txBox="1"/>
          <p:nvPr/>
        </p:nvSpPr>
        <p:spPr>
          <a:xfrm>
            <a:off x="2646337" y="3523981"/>
            <a:ext cx="1477010" cy="6407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96925">
              <a:lnSpc>
                <a:spcPct val="100000"/>
              </a:lnSpc>
              <a:spcBef>
                <a:spcPts val="110"/>
              </a:spcBef>
            </a:pPr>
            <a:r>
              <a:rPr sz="1150" dirty="0">
                <a:solidFill>
                  <a:srgbClr val="323232"/>
                </a:solidFill>
                <a:latin typeface="Arial"/>
                <a:cs typeface="Arial"/>
              </a:rPr>
              <a:t>Certificate</a:t>
            </a:r>
            <a:endParaRPr sz="1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50" spc="100" dirty="0">
                <a:solidFill>
                  <a:srgbClr val="323232"/>
                </a:solidFill>
                <a:latin typeface="한컴 고딕"/>
                <a:cs typeface="한컴 고딕"/>
              </a:rPr>
              <a:t>정보처리기사</a:t>
            </a:r>
            <a:endParaRPr sz="1550">
              <a:latin typeface="한컴 고딕"/>
              <a:cs typeface="한컴 고딕"/>
            </a:endParaRPr>
          </a:p>
        </p:txBody>
      </p:sp>
      <p:sp>
        <p:nvSpPr>
          <p:cNvPr id="210" name="object 210"/>
          <p:cNvSpPr/>
          <p:nvPr/>
        </p:nvSpPr>
        <p:spPr>
          <a:xfrm>
            <a:off x="2661500" y="4318896"/>
            <a:ext cx="737939" cy="10823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1" name="object 211"/>
          <p:cNvSpPr txBox="1"/>
          <p:nvPr/>
        </p:nvSpPr>
        <p:spPr>
          <a:xfrm>
            <a:off x="1453337" y="6066173"/>
            <a:ext cx="970280" cy="45085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950" spc="75" dirty="0">
                <a:solidFill>
                  <a:srgbClr val="323232"/>
                </a:solidFill>
                <a:latin typeface="한컴 고딕"/>
                <a:cs typeface="한컴 고딕"/>
              </a:rPr>
              <a:t>리눅스</a:t>
            </a:r>
            <a:endParaRPr sz="95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한국정보통신인력개발센터</a:t>
            </a:r>
            <a:endParaRPr sz="600">
              <a:latin typeface="한컴 고딕"/>
              <a:cs typeface="한컴 고딕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2017.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" dirty="0">
                <a:solidFill>
                  <a:srgbClr val="323232"/>
                </a:solidFill>
                <a:latin typeface="Arial"/>
                <a:cs typeface="Arial"/>
              </a:rPr>
              <a:t>04</a:t>
            </a:r>
            <a:endParaRPr sz="600">
              <a:latin typeface="Arial"/>
              <a:cs typeface="Arial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2661500" y="5895622"/>
            <a:ext cx="3429000" cy="0"/>
          </a:xfrm>
          <a:custGeom>
            <a:avLst/>
            <a:gdLst/>
            <a:ahLst/>
            <a:cxnLst/>
            <a:rect l="l" t="t" r="r" b="b"/>
            <a:pathLst>
              <a:path w="3429000">
                <a:moveTo>
                  <a:pt x="0" y="0"/>
                </a:moveTo>
                <a:lnTo>
                  <a:pt x="3428949" y="0"/>
                </a:lnTo>
              </a:path>
            </a:pathLst>
          </a:custGeom>
          <a:ln w="4921">
            <a:solidFill>
              <a:srgbClr val="DDDD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3" name="object 213"/>
          <p:cNvSpPr txBox="1"/>
          <p:nvPr/>
        </p:nvSpPr>
        <p:spPr>
          <a:xfrm>
            <a:off x="2646337" y="5555769"/>
            <a:ext cx="1565275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100" dirty="0">
                <a:solidFill>
                  <a:srgbClr val="323232"/>
                </a:solidFill>
                <a:latin typeface="한컴 고딕"/>
                <a:cs typeface="한컴 고딕"/>
              </a:rPr>
              <a:t>리눅스마스터</a:t>
            </a:r>
            <a:r>
              <a:rPr sz="1550" spc="-9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1550" spc="80" dirty="0">
                <a:solidFill>
                  <a:srgbClr val="323232"/>
                </a:solidFill>
                <a:latin typeface="Trebuchet MS"/>
                <a:cs typeface="Trebuchet MS"/>
              </a:rPr>
              <a:t>2</a:t>
            </a:r>
            <a:r>
              <a:rPr sz="1550" spc="80" dirty="0">
                <a:solidFill>
                  <a:srgbClr val="323232"/>
                </a:solidFill>
                <a:latin typeface="한컴 고딕"/>
                <a:cs typeface="한컴 고딕"/>
              </a:rPr>
              <a:t>급</a:t>
            </a:r>
            <a:endParaRPr sz="1550">
              <a:latin typeface="한컴 고딕"/>
              <a:cs typeface="한컴 고딕"/>
            </a:endParaRPr>
          </a:p>
        </p:txBody>
      </p:sp>
      <p:sp>
        <p:nvSpPr>
          <p:cNvPr id="214" name="object 214"/>
          <p:cNvSpPr/>
          <p:nvPr/>
        </p:nvSpPr>
        <p:spPr>
          <a:xfrm>
            <a:off x="2661500" y="5971877"/>
            <a:ext cx="737939" cy="108231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7" name="object 217"/>
          <p:cNvSpPr txBox="1"/>
          <p:nvPr/>
        </p:nvSpPr>
        <p:spPr>
          <a:xfrm>
            <a:off x="1453332" y="7642665"/>
            <a:ext cx="4650105" cy="17868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9099"/>
              </a:lnSpc>
              <a:spcBef>
                <a:spcPts val="95"/>
              </a:spcBef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저의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IT</a:t>
            </a:r>
            <a:r>
              <a:rPr sz="600" spc="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커리어는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많은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고민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끝에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0" dirty="0">
                <a:solidFill>
                  <a:srgbClr val="323232"/>
                </a:solidFill>
                <a:latin typeface="한컴 고딕"/>
                <a:cs typeface="한컴 고딕"/>
              </a:rPr>
              <a:t>시작되었습니다</a:t>
            </a:r>
            <a:r>
              <a:rPr sz="600" spc="5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처음에는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독학으로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프로그래밍을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배우기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35" dirty="0">
                <a:solidFill>
                  <a:srgbClr val="323232"/>
                </a:solidFill>
                <a:latin typeface="한컴 고딕"/>
                <a:cs typeface="한컴 고딕"/>
              </a:rPr>
              <a:t>시작했지만</a:t>
            </a:r>
            <a:r>
              <a:rPr sz="600" spc="3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생각처럼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결과물을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만들기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어  려워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대학에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진학하게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40" dirty="0">
                <a:solidFill>
                  <a:srgbClr val="323232"/>
                </a:solidFill>
                <a:latin typeface="한컴 고딕"/>
                <a:cs typeface="한컴 고딕"/>
              </a:rPr>
              <a:t>되었습니다</a:t>
            </a:r>
            <a:r>
              <a:rPr sz="600" spc="4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r>
              <a:rPr sz="600" spc="-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대학에서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첫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홈페이지를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만들면서</a:t>
            </a:r>
            <a:r>
              <a:rPr sz="600" spc="30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시간가는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줄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모르고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작업에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몰두하는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저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자신을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보며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이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길이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제  길이라는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확신을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가지게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40" dirty="0">
                <a:solidFill>
                  <a:srgbClr val="323232"/>
                </a:solidFill>
                <a:latin typeface="한컴 고딕"/>
                <a:cs typeface="한컴 고딕"/>
              </a:rPr>
              <a:t>되었습니다</a:t>
            </a:r>
            <a:r>
              <a:rPr sz="600" spc="4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그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이후로</a:t>
            </a:r>
            <a:r>
              <a:rPr sz="600" spc="2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b="1" spc="30" dirty="0">
                <a:solidFill>
                  <a:srgbClr val="323232"/>
                </a:solidFill>
                <a:latin typeface="Arial"/>
                <a:cs typeface="Arial"/>
              </a:rPr>
              <a:t>“</a:t>
            </a:r>
            <a:r>
              <a:rPr sz="600" spc="30" dirty="0">
                <a:latin typeface="한컴 고딕"/>
                <a:cs typeface="한컴 고딕"/>
              </a:rPr>
              <a:t>개발은</a:t>
            </a:r>
            <a:r>
              <a:rPr sz="600" spc="10" dirty="0">
                <a:latin typeface="한컴 고딕"/>
                <a:cs typeface="한컴 고딕"/>
              </a:rPr>
              <a:t> </a:t>
            </a:r>
            <a:r>
              <a:rPr sz="600" b="1" spc="50" dirty="0">
                <a:solidFill>
                  <a:srgbClr val="323232"/>
                </a:solidFill>
                <a:latin typeface="Arial"/>
                <a:cs typeface="Arial"/>
              </a:rPr>
              <a:t>0</a:t>
            </a:r>
            <a:r>
              <a:rPr sz="600" spc="50" dirty="0">
                <a:latin typeface="한컴 고딕"/>
                <a:cs typeface="한컴 고딕"/>
              </a:rPr>
              <a:t>에서</a:t>
            </a:r>
            <a:r>
              <a:rPr sz="600" spc="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시작하여</a:t>
            </a:r>
            <a:r>
              <a:rPr sz="600" spc="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무엇이든</a:t>
            </a:r>
            <a:r>
              <a:rPr sz="600" spc="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창조할</a:t>
            </a:r>
            <a:r>
              <a:rPr sz="600" spc="10" dirty="0">
                <a:latin typeface="한컴 고딕"/>
                <a:cs typeface="한컴 고딕"/>
              </a:rPr>
              <a:t> </a:t>
            </a:r>
            <a:r>
              <a:rPr sz="600" spc="55" dirty="0">
                <a:latin typeface="한컴 고딕"/>
                <a:cs typeface="한컴 고딕"/>
              </a:rPr>
              <a:t>수</a:t>
            </a:r>
            <a:r>
              <a:rPr sz="600" spc="10" dirty="0">
                <a:latin typeface="한컴 고딕"/>
                <a:cs typeface="한컴 고딕"/>
              </a:rPr>
              <a:t> </a:t>
            </a:r>
            <a:r>
              <a:rPr sz="600" spc="30" dirty="0">
                <a:latin typeface="한컴 고딕"/>
                <a:cs typeface="한컴 고딕"/>
              </a:rPr>
              <a:t>있다</a:t>
            </a:r>
            <a:r>
              <a:rPr sz="600" b="1" spc="30" dirty="0">
                <a:solidFill>
                  <a:srgbClr val="323232"/>
                </a:solidFill>
                <a:latin typeface="Arial"/>
                <a:cs typeface="Arial"/>
              </a:rPr>
              <a:t>”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는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신념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아래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게임</a:t>
            </a:r>
            <a:r>
              <a:rPr sz="600" spc="1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홈페이지</a:t>
            </a:r>
            <a:r>
              <a:rPr sz="600" spc="30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 IoT</a:t>
            </a:r>
            <a:r>
              <a:rPr sz="600" spc="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등  다양한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프로젝트를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진행하며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개발자의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길을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0" dirty="0">
                <a:solidFill>
                  <a:srgbClr val="323232"/>
                </a:solidFill>
                <a:latin typeface="한컴 고딕"/>
                <a:cs typeface="한컴 고딕"/>
              </a:rPr>
              <a:t>걸어왔습니다</a:t>
            </a:r>
            <a:r>
              <a:rPr sz="600" spc="5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 marL="12700" marR="5080" algn="just">
              <a:lnSpc>
                <a:spcPct val="129099"/>
              </a:lnSpc>
              <a:spcBef>
                <a:spcPts val="270"/>
              </a:spcBef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첫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회사에서는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COVID-19</a:t>
            </a:r>
            <a:r>
              <a:rPr sz="600" spc="-20" dirty="0">
                <a:solidFill>
                  <a:srgbClr val="323232"/>
                </a:solidFill>
                <a:latin typeface="한컴 고딕"/>
                <a:cs typeface="한컴 고딕"/>
              </a:rPr>
              <a:t>에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대응하여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초중고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교육을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위한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0" dirty="0">
                <a:solidFill>
                  <a:srgbClr val="323232"/>
                </a:solidFill>
                <a:latin typeface="Arial"/>
                <a:cs typeface="Arial"/>
              </a:rPr>
              <a:t>“</a:t>
            </a:r>
            <a:r>
              <a:rPr sz="600" spc="50" dirty="0">
                <a:solidFill>
                  <a:srgbClr val="323232"/>
                </a:solidFill>
                <a:latin typeface="한컴 고딕"/>
                <a:cs typeface="한컴 고딕"/>
              </a:rPr>
              <a:t>온라인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0" dirty="0">
                <a:solidFill>
                  <a:srgbClr val="323232"/>
                </a:solidFill>
                <a:latin typeface="한컴 고딕"/>
                <a:cs typeface="한컴 고딕"/>
              </a:rPr>
              <a:t>클래스</a:t>
            </a:r>
            <a:r>
              <a:rPr sz="600" spc="50" dirty="0">
                <a:solidFill>
                  <a:srgbClr val="323232"/>
                </a:solidFill>
                <a:latin typeface="Arial"/>
                <a:cs typeface="Arial"/>
              </a:rPr>
              <a:t>”</a:t>
            </a:r>
            <a:r>
              <a:rPr sz="600" spc="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프로젝트에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0" dirty="0">
                <a:solidFill>
                  <a:srgbClr val="323232"/>
                </a:solidFill>
                <a:latin typeface="한컴 고딕"/>
                <a:cs typeface="한컴 고딕"/>
              </a:rPr>
              <a:t>참여했습니다</a:t>
            </a:r>
            <a:r>
              <a:rPr sz="600" spc="5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이</a:t>
            </a:r>
            <a:r>
              <a:rPr sz="600" spc="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프로젝트는</a:t>
            </a:r>
            <a:r>
              <a:rPr sz="600" spc="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일</a:t>
            </a:r>
            <a:r>
              <a:rPr sz="600" spc="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접속량이</a:t>
            </a:r>
            <a:r>
              <a:rPr sz="600" spc="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dirty="0">
                <a:solidFill>
                  <a:srgbClr val="323232"/>
                </a:solidFill>
                <a:latin typeface="Arial"/>
                <a:cs typeface="Arial"/>
              </a:rPr>
              <a:t>100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만 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이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넘는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대규모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프로젝트였고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이를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통해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설계</a:t>
            </a:r>
            <a:r>
              <a:rPr sz="600" spc="1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구성</a:t>
            </a:r>
            <a:r>
              <a:rPr sz="600" spc="2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35" dirty="0">
                <a:solidFill>
                  <a:srgbClr val="323232"/>
                </a:solidFill>
                <a:latin typeface="한컴 고딕"/>
                <a:cs typeface="한컴 고딕"/>
              </a:rPr>
              <a:t>트래픽관리</a:t>
            </a:r>
            <a:r>
              <a:rPr sz="600" spc="3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쿼리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최적화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등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다양한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각도에서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개발을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0" dirty="0">
                <a:solidFill>
                  <a:srgbClr val="323232"/>
                </a:solidFill>
                <a:latin typeface="한컴 고딕"/>
                <a:cs typeface="한컴 고딕"/>
              </a:rPr>
              <a:t>경험했습니다</a:t>
            </a:r>
            <a:r>
              <a:rPr sz="600" spc="5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이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경험을</a:t>
            </a:r>
            <a:r>
              <a:rPr sz="600" spc="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바탕  으로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b="1" spc="-5" dirty="0">
                <a:solidFill>
                  <a:srgbClr val="323232"/>
                </a:solidFill>
                <a:latin typeface="Arial"/>
                <a:cs typeface="Arial"/>
              </a:rPr>
              <a:t>MSA,</a:t>
            </a:r>
            <a:r>
              <a:rPr sz="600" b="1" spc="-10" dirty="0">
                <a:solidFill>
                  <a:srgbClr val="323232"/>
                </a:solidFill>
                <a:latin typeface="Arial"/>
                <a:cs typeface="Arial"/>
              </a:rPr>
              <a:t> Multitenant, </a:t>
            </a:r>
            <a:r>
              <a:rPr sz="600" b="1" spc="-5" dirty="0">
                <a:solidFill>
                  <a:srgbClr val="323232"/>
                </a:solidFill>
                <a:latin typeface="Arial"/>
                <a:cs typeface="Arial"/>
              </a:rPr>
              <a:t>master-slave</a:t>
            </a:r>
            <a:r>
              <a:rPr sz="600" b="1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구조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등을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공부하고</a:t>
            </a:r>
            <a:r>
              <a:rPr sz="600" spc="30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이를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새로운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프로젝트에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적용해보는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기회를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40" dirty="0">
                <a:solidFill>
                  <a:srgbClr val="323232"/>
                </a:solidFill>
                <a:latin typeface="한컴 고딕"/>
                <a:cs typeface="한컴 고딕"/>
              </a:rPr>
              <a:t>얻었습니다</a:t>
            </a:r>
            <a:r>
              <a:rPr sz="600" spc="4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 marL="12700" marR="5080" algn="just">
              <a:lnSpc>
                <a:spcPct val="129099"/>
              </a:lnSpc>
              <a:spcBef>
                <a:spcPts val="310"/>
              </a:spcBef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과정에서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더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나은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방법을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찾고자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항상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노력하고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코드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리팩토링에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대해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자주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40" dirty="0">
                <a:solidFill>
                  <a:srgbClr val="323232"/>
                </a:solidFill>
                <a:latin typeface="한컴 고딕"/>
                <a:cs typeface="한컴 고딕"/>
              </a:rPr>
              <a:t>고민합니다</a:t>
            </a:r>
            <a:r>
              <a:rPr sz="600" spc="4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r>
              <a:rPr sz="600" spc="-2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모르는</a:t>
            </a:r>
            <a:r>
              <a:rPr sz="600" spc="-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용어나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신기술에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민감하게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반응하  고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기존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프로젝트와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비교하는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습관이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40" dirty="0">
                <a:solidFill>
                  <a:srgbClr val="323232"/>
                </a:solidFill>
                <a:latin typeface="한컴 고딕"/>
                <a:cs typeface="한컴 고딕"/>
              </a:rPr>
              <a:t>있습니다</a:t>
            </a:r>
            <a:r>
              <a:rPr sz="600" spc="4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r>
              <a:rPr sz="600" spc="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시스템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구성도와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프로젝트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설계에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관심이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많으며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25" dirty="0">
                <a:solidFill>
                  <a:srgbClr val="323232"/>
                </a:solidFill>
                <a:latin typeface="한컴 고딕"/>
                <a:cs typeface="한컴 고딕"/>
              </a:rPr>
              <a:t>단축키</a:t>
            </a:r>
            <a:r>
              <a:rPr sz="600" spc="2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유틸리티</a:t>
            </a:r>
            <a:r>
              <a:rPr sz="600" spc="30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플러그인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등</a:t>
            </a:r>
            <a:r>
              <a:rPr sz="600" spc="3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주변  도구를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활용하여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업무의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능률을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높이는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것을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40" dirty="0">
                <a:solidFill>
                  <a:srgbClr val="323232"/>
                </a:solidFill>
                <a:latin typeface="한컴 고딕"/>
                <a:cs typeface="한컴 고딕"/>
              </a:rPr>
              <a:t>좋아합니다</a:t>
            </a:r>
            <a:r>
              <a:rPr sz="600" spc="4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r>
              <a:rPr sz="600" spc="-1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필요에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따라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직접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애플리케이션을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개발하여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업무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처리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속도를</a:t>
            </a:r>
            <a:r>
              <a:rPr sz="60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35" dirty="0">
                <a:solidFill>
                  <a:srgbClr val="323232"/>
                </a:solidFill>
                <a:latin typeface="한컴 고딕"/>
                <a:cs typeface="한컴 고딕"/>
              </a:rPr>
              <a:t>향상시키고</a:t>
            </a:r>
            <a:r>
              <a:rPr sz="600" spc="35" dirty="0">
                <a:solidFill>
                  <a:srgbClr val="323232"/>
                </a:solidFill>
                <a:latin typeface="Arial"/>
                <a:cs typeface="Arial"/>
              </a:rPr>
              <a:t>,</a:t>
            </a:r>
            <a:r>
              <a:rPr sz="600" spc="-10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이  러한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효율성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덕분에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손이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빠르다는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평가를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자주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40" dirty="0">
                <a:solidFill>
                  <a:srgbClr val="323232"/>
                </a:solidFill>
                <a:latin typeface="한컴 고딕"/>
                <a:cs typeface="한컴 고딕"/>
              </a:rPr>
              <a:t>받습니다</a:t>
            </a:r>
            <a:r>
              <a:rPr sz="600" spc="4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  <a:p>
            <a:pPr marL="12700" marR="5080" algn="just">
              <a:lnSpc>
                <a:spcPct val="129099"/>
              </a:lnSpc>
              <a:spcBef>
                <a:spcPts val="270"/>
              </a:spcBef>
            </a:pP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업무상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긍정적인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성격과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웃는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얼굴로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동료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간의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의견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수립에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거부감이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없고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60" dirty="0">
                <a:solidFill>
                  <a:srgbClr val="323232"/>
                </a:solidFill>
                <a:latin typeface="한컴 고딕"/>
                <a:cs typeface="한컴 고딕"/>
              </a:rPr>
              <a:t>가능</a:t>
            </a:r>
            <a:r>
              <a:rPr sz="600" spc="60" dirty="0">
                <a:solidFill>
                  <a:srgbClr val="323232"/>
                </a:solidFill>
                <a:latin typeface="Arial"/>
                <a:cs typeface="Arial"/>
              </a:rPr>
              <a:t>/</a:t>
            </a:r>
            <a:r>
              <a:rPr sz="600" spc="60" dirty="0">
                <a:solidFill>
                  <a:srgbClr val="323232"/>
                </a:solidFill>
                <a:latin typeface="한컴 고딕"/>
                <a:cs typeface="한컴 고딕"/>
              </a:rPr>
              <a:t>불가능에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연연하지</a:t>
            </a:r>
            <a:r>
              <a:rPr sz="600" spc="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않아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능력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범위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내에서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최선을</a:t>
            </a:r>
            <a:r>
              <a:rPr sz="600" spc="15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다  </a:t>
            </a:r>
            <a:r>
              <a:rPr sz="600" spc="35" dirty="0">
                <a:solidFill>
                  <a:srgbClr val="323232"/>
                </a:solidFill>
                <a:latin typeface="한컴 고딕"/>
                <a:cs typeface="한컴 고딕"/>
              </a:rPr>
              <a:t>합니다</a:t>
            </a:r>
            <a:r>
              <a:rPr sz="600" spc="35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책임감을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가지고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프로젝트에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대해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자주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고민하고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이를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통해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인정받는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것을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40" dirty="0">
                <a:solidFill>
                  <a:srgbClr val="323232"/>
                </a:solidFill>
                <a:latin typeface="한컴 고딕"/>
                <a:cs typeface="한컴 고딕"/>
              </a:rPr>
              <a:t>좋아합니다</a:t>
            </a:r>
            <a:r>
              <a:rPr sz="600" spc="4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r>
              <a:rPr sz="600" spc="-25" dirty="0">
                <a:solidFill>
                  <a:srgbClr val="323232"/>
                </a:solidFill>
                <a:latin typeface="Arial"/>
                <a:cs typeface="Arial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직장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동료로서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친근한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선배와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똘똘한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후  배가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되고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싶고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사적인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모임에도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55" dirty="0">
                <a:solidFill>
                  <a:srgbClr val="323232"/>
                </a:solidFill>
                <a:latin typeface="한컴 고딕"/>
                <a:cs typeface="한컴 고딕"/>
              </a:rPr>
              <a:t>적극적으로</a:t>
            </a:r>
            <a:r>
              <a:rPr sz="600" spc="-10" dirty="0">
                <a:solidFill>
                  <a:srgbClr val="323232"/>
                </a:solidFill>
                <a:latin typeface="한컴 고딕"/>
                <a:cs typeface="한컴 고딕"/>
              </a:rPr>
              <a:t> </a:t>
            </a:r>
            <a:r>
              <a:rPr sz="600" spc="40" dirty="0">
                <a:solidFill>
                  <a:srgbClr val="323232"/>
                </a:solidFill>
                <a:latin typeface="한컴 고딕"/>
                <a:cs typeface="한컴 고딕"/>
              </a:rPr>
              <a:t>참여합니다</a:t>
            </a:r>
            <a:r>
              <a:rPr sz="600" spc="40" dirty="0">
                <a:solidFill>
                  <a:srgbClr val="323232"/>
                </a:solidFill>
                <a:latin typeface="Arial"/>
                <a:cs typeface="Arial"/>
              </a:rPr>
              <a:t>.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2400</Words>
  <Application>Microsoft Office PowerPoint</Application>
  <PresentationFormat>사용자 지정</PresentationFormat>
  <Paragraphs>457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한컴 고딕</vt:lpstr>
      <vt:lpstr>Arial</vt:lpstr>
      <vt:lpstr>Calibri</vt:lpstr>
      <vt:lpstr>Consolas</vt:lpstr>
      <vt:lpstr>Roboto</vt:lpstr>
      <vt:lpstr>Times New Roman</vt:lpstr>
      <vt:lpstr>Trebuchet MS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시현 이</cp:lastModifiedBy>
  <cp:revision>2</cp:revision>
  <dcterms:created xsi:type="dcterms:W3CDTF">2024-07-03T06:28:31Z</dcterms:created>
  <dcterms:modified xsi:type="dcterms:W3CDTF">2024-07-03T06:39:33Z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2024-07-03T00:00:00Z</vt:filetime>
  </property>
</Properties>
</file>