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543800" cy="10680700"/>
  <p:notesSz cx="7543800" cy="10680700"/>
  <p:embeddedFontLst>
    <p:embeddedFont>
      <p:font typeface="Malgun Gothic" panose="020B0503020000020004" pitchFamily="50" charset="-127"/>
      <p:regular r:id="rId12"/>
      <p:bold r:id="rId13"/>
    </p:embeddedFont>
    <p:embeddedFont>
      <p:font typeface="AHHCUR+Roboto Italic" panose="020B0600000101010101" charset="0"/>
      <p:regular r:id="rId14"/>
    </p:embeddedFont>
    <p:embeddedFont>
      <p:font typeface="AKDVRT+Roboto Bold" panose="020B0600000101010101" charset="0"/>
      <p:regular r:id="rId15"/>
    </p:embeddedFont>
    <p:embeddedFont>
      <p:font typeface="Consolas" panose="020B0609020204030204" pitchFamily="49" charset="0"/>
      <p:regular r:id="rId16"/>
      <p:bold r:id="rId17"/>
      <p:italic r:id="rId18"/>
      <p:boldItalic r:id="rId19"/>
    </p:embeddedFont>
    <p:embeddedFont>
      <p:font typeface="HMDFOR+Font Awesome 5 Brands Regular" panose="020B0600000101010101" charset="2"/>
      <p:regular r:id="rId20"/>
    </p:embeddedFont>
    <p:embeddedFont>
      <p:font typeface="IIWSQK+Roboto Light" panose="020B0600000101010101" charset="0"/>
      <p:regular r:id="rId21"/>
    </p:embeddedFont>
    <p:embeddedFont>
      <p:font typeface="Malgun Gothic Semilight" panose="020B0502040204020203" pitchFamily="50" charset="-127"/>
      <p:regular r:id="rId22"/>
    </p:embeddedFont>
    <p:embeddedFont>
      <p:font typeface="OAVDNC+Roboto" panose="020B0600000101010101" charset="0"/>
      <p:regular r:id="rId23"/>
    </p:embeddedFont>
    <p:embeddedFont>
      <p:font typeface="PUBMPI+Roboto Medium" panose="020B0600000101010101" charset="0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400" y="48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Title</a:t>
            </a:r>
          </a:p>
        </p:txBody>
      </p:sp>
      <p:sp>
        <p:nvSpPr>
          <p:cNvPr id="3" name="Tex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  <a:t>7/18/2024</a:t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666" y="427735"/>
            <a:ext cx="6797992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666" y="2459482"/>
            <a:ext cx="679799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8130" y="9944862"/>
            <a:ext cx="2417063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666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38394" y="9944862"/>
            <a:ext cx="173726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hyeonleee" TargetMode="External"/><Relationship Id="rId2" Type="http://schemas.openxmlformats.org/officeDocument/2006/relationships/hyperlink" Target="https://www.facebook.com/https%3A%2F%2Fwww.facebook.com%2Fprofile.php%3Fid%3D10000496432560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hyperlink" Target="mailto:dltlgus313@naver.co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yon-nickel-820.notion.site/webRTC-coturn-4a89d7b420634d6aa46ea4d96160fc9f?pvs=74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anyon-nickel-820.notion.site/javascript-word2vector-skip-gram-701bd2dcaa2443f094da59d598b321e1?pvs=74" TargetMode="External"/><Relationship Id="rId7" Type="http://schemas.openxmlformats.org/officeDocument/2006/relationships/hyperlink" Target="https://github.com/sihyeonleee/AlgorithmPractice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notion.so/8788e6ad16ce4a6c88971c906840c254?showMoveTo=true&amp;saveParent=true" TargetMode="External"/><Relationship Id="rId5" Type="http://schemas.openxmlformats.org/officeDocument/2006/relationships/hyperlink" Target="https://canyon-nickel-820.notion.site/Elasticsearch-plugin-86de562db42d4468b8cadfb8ac37dc44?pvs=74" TargetMode="External"/><Relationship Id="rId4" Type="http://schemas.openxmlformats.org/officeDocument/2006/relationships/hyperlink" Target="https://canyon-nickel-820.notion.site/javascript-word2vector-CBOW-9a038ab814684e7ba1419cdaff2fb56b?pvs=74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aver.com/dltlgus313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ltlgus312/Ganttchart-Androi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dltlgus312/TaskDoc-ANDROID" TargetMode="External"/><Relationship Id="rId4" Type="http://schemas.openxmlformats.org/officeDocument/2006/relationships/hyperlink" Target="https://github.com/dltlgus312/TaskDoc-WEB-SERV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98761" y="869043"/>
            <a:ext cx="3736739" cy="548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90"/>
              </a:lnSpc>
              <a:spcBef>
                <a:spcPts val="0"/>
              </a:spcBef>
              <a:spcAft>
                <a:spcPts val="0"/>
              </a:spcAft>
            </a:pPr>
            <a:r>
              <a:rPr sz="3000" dirty="0">
                <a:solidFill>
                  <a:srgbClr val="333333"/>
                </a:solidFill>
                <a:latin typeface="Malgun Gothic"/>
                <a:cs typeface="Malgun Gothic"/>
              </a:rPr>
              <a:t>이시현</a:t>
            </a:r>
            <a:r>
              <a:rPr sz="3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3000" dirty="0">
                <a:solidFill>
                  <a:srgbClr val="333333"/>
                </a:solidFill>
                <a:latin typeface="PUBMPI+Roboto Medium"/>
                <a:cs typeface="PUBMPI+Roboto Medium"/>
              </a:rPr>
              <a:t>- si hyeon Lee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843063" y="1388454"/>
            <a:ext cx="2048005" cy="266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500" dirty="0">
                <a:solidFill>
                  <a:srgbClr val="333333"/>
                </a:solidFill>
                <a:latin typeface="IIWSQK+Roboto Light"/>
                <a:cs typeface="IIWSQK+Roboto Light"/>
              </a:rPr>
              <a:t>ꢀꢁꢁꢂ. ꢃꢄ. ꢃꢅ Developer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362324" y="1827087"/>
            <a:ext cx="1076622" cy="3417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390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FFFFFF"/>
                </a:solidFill>
                <a:latin typeface="HMDFOR+Font Awesome 5 Brands Regular"/>
                <a:cs typeface="HMDFOR+Font Awesome 5 Brands Regular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</a:t>
            </a:r>
            <a:r>
              <a:rPr sz="2250" spc="2285" dirty="0">
                <a:solidFill>
                  <a:srgbClr val="FFFFFF"/>
                </a:solidFill>
                <a:latin typeface="Times New Roman"/>
                <a:cs typeface="Times New Rom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250" dirty="0">
                <a:solidFill>
                  <a:srgbClr val="FFFFFF"/>
                </a:solidFill>
                <a:latin typeface="HMDFOR+Font Awesome 5 Brands Regular"/>
                <a:cs typeface="HMDFOR+Font Awesome 5 Brands Regula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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791122" y="2472406"/>
            <a:ext cx="2151980" cy="4781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Email: </a:t>
            </a:r>
            <a:r>
              <a:rPr sz="1200" dirty="0">
                <a:solidFill>
                  <a:srgbClr val="333333"/>
                </a:solidFill>
                <a:latin typeface="PUBMPI+Roboto Medium"/>
                <a:cs typeface="PUBMPI+Roboto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dltlgusꢀꢁꢀ@naver.com</a:t>
            </a:r>
          </a:p>
          <a:p>
            <a:pPr marL="266700" marR="0">
              <a:lnSpc>
                <a:spcPts val="1440"/>
              </a:lnSpc>
              <a:spcBef>
                <a:spcPts val="634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Phone: ꢀꢁꢀ-ꢂꢃꢄꢁ-ꢅꢁꢁꢄ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34542" y="2986756"/>
            <a:ext cx="2665214" cy="22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Web: </a:t>
            </a:r>
            <a:r>
              <a:rPr sz="1200" dirty="0">
                <a:solidFill>
                  <a:srgbClr val="333333"/>
                </a:solidFill>
                <a:latin typeface="PUBMPI+Roboto Medium"/>
                <a:cs typeface="PUBMPI+Roboto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https://github.com/sihyeonleee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185963" y="3507747"/>
            <a:ext cx="1362372" cy="38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333333"/>
                </a:solidFill>
                <a:latin typeface="IIWSQK+Roboto Light"/>
                <a:cs typeface="IIWSQK+Roboto Light"/>
              </a:rPr>
              <a:t>About Me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1049" y="6442322"/>
            <a:ext cx="6172199" cy="927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책임감과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효율성을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중시하고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일상에서도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실천하려고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노력합니다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사적인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모임에서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람들과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어울리는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것을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좋아하지만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6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동시에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혼자만의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시간도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소중히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여깁니다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6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다양한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사람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들과의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교류를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통해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얻는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에너지와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혼자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시간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동안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깊은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사고가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제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삶을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균형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있게</a:t>
            </a:r>
          </a:p>
          <a:p>
            <a:pPr marL="0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만들어줍니다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이러한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성향은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업무와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생활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모두에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긍정적인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영향을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미칩니다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47724" y="7502555"/>
            <a:ext cx="5820025" cy="5296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20"/>
              </a:lnSpc>
              <a:spcBef>
                <a:spcPts val="0"/>
              </a:spcBef>
              <a:spcAft>
                <a:spcPts val="0"/>
              </a:spcAft>
            </a:pPr>
            <a:r>
              <a:rPr sz="1350" spc="-40" dirty="0">
                <a:solidFill>
                  <a:srgbClr val="FFFFFF"/>
                </a:solidFill>
                <a:latin typeface="OAVDNC+Roboto"/>
                <a:cs typeface="OAVDNC+Roboto"/>
              </a:rPr>
              <a:t>JAVA</a:t>
            </a:r>
            <a:r>
              <a:rPr sz="1350" spc="903" dirty="0">
                <a:solidFill>
                  <a:srgbClr val="FFFFFF"/>
                </a:solidFill>
                <a:latin typeface="OAVDNC+Roboto"/>
                <a:cs typeface="OAVDNC+Roboto"/>
              </a:rPr>
              <a:t> </a:t>
            </a:r>
            <a:r>
              <a:rPr sz="1350" dirty="0">
                <a:solidFill>
                  <a:srgbClr val="FFFFFF"/>
                </a:solidFill>
                <a:latin typeface="OAVDNC+Roboto"/>
                <a:cs typeface="OAVDNC+Roboto"/>
              </a:rPr>
              <a:t>Spring</a:t>
            </a:r>
            <a:r>
              <a:rPr sz="1350" spc="863" dirty="0">
                <a:solidFill>
                  <a:srgbClr val="FFFFFF"/>
                </a:solidFill>
                <a:latin typeface="OAVDNC+Roboto"/>
                <a:cs typeface="OAVDNC+Roboto"/>
              </a:rPr>
              <a:t> </a:t>
            </a:r>
            <a:r>
              <a:rPr sz="1350" dirty="0">
                <a:solidFill>
                  <a:srgbClr val="FFFFFF"/>
                </a:solidFill>
                <a:latin typeface="OAVDNC+Roboto"/>
                <a:cs typeface="OAVDNC+Roboto"/>
              </a:rPr>
              <a:t>JSP</a:t>
            </a:r>
            <a:r>
              <a:rPr sz="1350" spc="861" dirty="0">
                <a:solidFill>
                  <a:srgbClr val="FFFFFF"/>
                </a:solidFill>
                <a:latin typeface="OAVDNC+Roboto"/>
                <a:cs typeface="OAVDNC+Roboto"/>
              </a:rPr>
              <a:t> </a:t>
            </a:r>
            <a:r>
              <a:rPr sz="1350" dirty="0">
                <a:solidFill>
                  <a:srgbClr val="FFFFFF"/>
                </a:solidFill>
                <a:latin typeface="OAVDNC+Roboto"/>
                <a:cs typeface="OAVDNC+Roboto"/>
              </a:rPr>
              <a:t>Node.js</a:t>
            </a:r>
            <a:r>
              <a:rPr sz="1350" spc="863" dirty="0">
                <a:solidFill>
                  <a:srgbClr val="FFFFFF"/>
                </a:solidFill>
                <a:latin typeface="OAVDNC+Roboto"/>
                <a:cs typeface="OAVDNC+Roboto"/>
              </a:rPr>
              <a:t> </a:t>
            </a:r>
            <a:r>
              <a:rPr sz="1350" dirty="0">
                <a:solidFill>
                  <a:srgbClr val="FFFFFF"/>
                </a:solidFill>
                <a:latin typeface="OAVDNC+Roboto"/>
                <a:cs typeface="OAVDNC+Roboto"/>
              </a:rPr>
              <a:t>Express</a:t>
            </a:r>
            <a:r>
              <a:rPr sz="1350" spc="864" dirty="0">
                <a:solidFill>
                  <a:srgbClr val="FFFFFF"/>
                </a:solidFill>
                <a:latin typeface="OAVDNC+Roboto"/>
                <a:cs typeface="OAVDNC+Roboto"/>
              </a:rPr>
              <a:t> </a:t>
            </a:r>
            <a:r>
              <a:rPr sz="1350" dirty="0">
                <a:solidFill>
                  <a:srgbClr val="FFFFFF"/>
                </a:solidFill>
                <a:latin typeface="OAVDNC+Roboto"/>
                <a:cs typeface="OAVDNC+Roboto"/>
              </a:rPr>
              <a:t>React</a:t>
            </a:r>
            <a:r>
              <a:rPr sz="1350" spc="863" dirty="0">
                <a:solidFill>
                  <a:srgbClr val="FFFFFF"/>
                </a:solidFill>
                <a:latin typeface="OAVDNC+Roboto"/>
                <a:cs typeface="OAVDNC+Roboto"/>
              </a:rPr>
              <a:t> </a:t>
            </a:r>
            <a:r>
              <a:rPr sz="1350" dirty="0">
                <a:solidFill>
                  <a:srgbClr val="FFFFFF"/>
                </a:solidFill>
                <a:latin typeface="OAVDNC+Roboto"/>
                <a:cs typeface="OAVDNC+Roboto"/>
              </a:rPr>
              <a:t>Javascript</a:t>
            </a:r>
            <a:r>
              <a:rPr sz="1350" spc="864" dirty="0">
                <a:solidFill>
                  <a:srgbClr val="FFFFFF"/>
                </a:solidFill>
                <a:latin typeface="OAVDNC+Roboto"/>
                <a:cs typeface="OAVDNC+Roboto"/>
              </a:rPr>
              <a:t> </a:t>
            </a:r>
            <a:r>
              <a:rPr sz="1350" dirty="0">
                <a:solidFill>
                  <a:srgbClr val="FFFFFF"/>
                </a:solidFill>
                <a:latin typeface="OAVDNC+Roboto"/>
                <a:cs typeface="OAVDNC+Roboto"/>
              </a:rPr>
              <a:t>RDBMS</a:t>
            </a:r>
            <a:r>
              <a:rPr sz="1350" spc="863" dirty="0">
                <a:solidFill>
                  <a:srgbClr val="FFFFFF"/>
                </a:solidFill>
                <a:latin typeface="OAVDNC+Roboto"/>
                <a:cs typeface="OAVDNC+Roboto"/>
              </a:rPr>
              <a:t> </a:t>
            </a:r>
            <a:r>
              <a:rPr sz="1350" dirty="0">
                <a:solidFill>
                  <a:srgbClr val="FFFFFF"/>
                </a:solidFill>
                <a:latin typeface="OAVDNC+Roboto"/>
                <a:cs typeface="OAVDNC+Roboto"/>
              </a:rPr>
              <a:t>Niꢆ</a:t>
            </a:r>
          </a:p>
          <a:p>
            <a:pPr marL="0" marR="0">
              <a:lnSpc>
                <a:spcPts val="1620"/>
              </a:lnSpc>
              <a:spcBef>
                <a:spcPts val="679"/>
              </a:spcBef>
              <a:spcAft>
                <a:spcPts val="0"/>
              </a:spcAft>
            </a:pPr>
            <a:r>
              <a:rPr sz="1350" dirty="0">
                <a:solidFill>
                  <a:srgbClr val="FFFFFF"/>
                </a:solidFill>
                <a:latin typeface="OAVDNC+Roboto"/>
                <a:cs typeface="OAVDNC+Roboto"/>
              </a:rPr>
              <a:t>Elasticsearch</a:t>
            </a:r>
            <a:r>
              <a:rPr sz="1350" spc="864" dirty="0">
                <a:solidFill>
                  <a:srgbClr val="FFFFFF"/>
                </a:solidFill>
                <a:latin typeface="OAVDNC+Roboto"/>
                <a:cs typeface="OAVDNC+Roboto"/>
              </a:rPr>
              <a:t> </a:t>
            </a:r>
            <a:r>
              <a:rPr sz="1350" dirty="0">
                <a:solidFill>
                  <a:srgbClr val="FFFFFF"/>
                </a:solidFill>
                <a:latin typeface="OAVDNC+Roboto"/>
                <a:cs typeface="OAVDNC+Roboto"/>
              </a:rPr>
              <a:t>Git</a:t>
            </a:r>
            <a:r>
              <a:rPr sz="1350" spc="863" dirty="0">
                <a:solidFill>
                  <a:srgbClr val="FFFFFF"/>
                </a:solidFill>
                <a:latin typeface="OAVDNC+Roboto"/>
                <a:cs typeface="OAVDNC+Roboto"/>
              </a:rPr>
              <a:t> </a:t>
            </a:r>
            <a:r>
              <a:rPr sz="1350" dirty="0">
                <a:solidFill>
                  <a:srgbClr val="FFFFFF"/>
                </a:solidFill>
                <a:latin typeface="OAVDNC+Roboto"/>
                <a:cs typeface="OAVDNC+Roboto"/>
              </a:rPr>
              <a:t>SVN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379142" y="9470397"/>
            <a:ext cx="978535" cy="38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333333"/>
                </a:solidFill>
                <a:latin typeface="IIWSQK+Roboto Light"/>
                <a:cs typeface="IIWSQK+Roboto Light"/>
              </a:rPr>
              <a:t>Career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6463252" y="10426110"/>
            <a:ext cx="80063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Page 1 of 1</a:t>
            </a: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817F348-DE80-4D1D-801C-B709EE6DB8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955" y="4026888"/>
            <a:ext cx="1966972" cy="22317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38174" y="0"/>
            <a:ext cx="6305548" cy="10599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300162" y="1224577"/>
            <a:ext cx="1981199" cy="82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57212" marR="0">
              <a:lnSpc>
                <a:spcPts val="2493"/>
              </a:lnSpc>
              <a:spcBef>
                <a:spcPts val="0"/>
              </a:spcBef>
              <a:spcAft>
                <a:spcPts val="0"/>
              </a:spcAft>
            </a:pP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리눅스</a:t>
            </a:r>
          </a:p>
          <a:p>
            <a:pPr marL="0" marR="0">
              <a:lnSpc>
                <a:spcPts val="1596"/>
              </a:lnSpc>
              <a:spcBef>
                <a:spcPts val="4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한국정보통신인력개발센터</a:t>
            </a:r>
          </a:p>
          <a:p>
            <a:pPr marL="634454" marR="0">
              <a:lnSpc>
                <a:spcPts val="1440"/>
              </a:lnSpc>
              <a:spcBef>
                <a:spcPts val="644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IIWSQK+Roboto Light"/>
                <a:cs typeface="IIWSQK+Roboto Light"/>
              </a:rPr>
              <a:t>ꢆꢃꢀꢊ. ꢃꢈ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3241" y="3641104"/>
            <a:ext cx="3007528" cy="38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333333"/>
                </a:solidFill>
                <a:latin typeface="IIWSQK+Roboto Light"/>
                <a:cs typeface="IIWSQK+Roboto Light"/>
              </a:rPr>
              <a:t>A Little More About Me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1049" y="4480179"/>
            <a:ext cx="6172228" cy="1385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저의</a:t>
            </a:r>
            <a:r>
              <a:rPr sz="1200" spc="1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17" dirty="0">
                <a:solidFill>
                  <a:srgbClr val="333333"/>
                </a:solidFill>
                <a:latin typeface="OAVDNC+Roboto"/>
                <a:cs typeface="OAVDNC+Roboto"/>
              </a:rPr>
              <a:t>IT</a:t>
            </a:r>
            <a:r>
              <a:rPr sz="1200" spc="104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커리어는</a:t>
            </a:r>
            <a:r>
              <a:rPr sz="1200" spc="1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많은</a:t>
            </a:r>
            <a:r>
              <a:rPr sz="1200" spc="1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고민</a:t>
            </a:r>
            <a:r>
              <a:rPr sz="1200" spc="1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끝에</a:t>
            </a:r>
            <a:r>
              <a:rPr sz="1200" spc="1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시작되었습니다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111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처음에는</a:t>
            </a:r>
            <a:r>
              <a:rPr sz="1200" spc="1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독학으로</a:t>
            </a:r>
            <a:r>
              <a:rPr sz="1200" spc="1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프로그래밍을</a:t>
            </a:r>
            <a:r>
              <a:rPr sz="1200" spc="10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배우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</a:t>
            </a:r>
            <a:r>
              <a:rPr sz="1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시작했지만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10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생각처럼</a:t>
            </a:r>
            <a:r>
              <a:rPr sz="1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결과물을</a:t>
            </a:r>
            <a:r>
              <a:rPr sz="1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만들기</a:t>
            </a:r>
            <a:r>
              <a:rPr sz="1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어려워</a:t>
            </a:r>
            <a:r>
              <a:rPr sz="1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대학에</a:t>
            </a:r>
            <a:r>
              <a:rPr sz="1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진학하게</a:t>
            </a:r>
            <a:r>
              <a:rPr sz="1200" spc="10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되었습니다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10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대학에서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첫</a:t>
            </a:r>
            <a:r>
              <a:rPr sz="1200" spc="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홈페이지를</a:t>
            </a:r>
            <a:r>
              <a:rPr sz="1200" spc="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만들면서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100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시간가는</a:t>
            </a:r>
            <a:r>
              <a:rPr sz="1200" spc="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줄</a:t>
            </a:r>
            <a:r>
              <a:rPr sz="1200" spc="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모르고</a:t>
            </a:r>
            <a:r>
              <a:rPr sz="1200" spc="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작업에</a:t>
            </a:r>
            <a:r>
              <a:rPr sz="1200" spc="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몰두하는</a:t>
            </a:r>
            <a:r>
              <a:rPr sz="1200" spc="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저</a:t>
            </a:r>
            <a:r>
              <a:rPr sz="1200" spc="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자신을</a:t>
            </a:r>
            <a:r>
              <a:rPr sz="1200" spc="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보며</a:t>
            </a:r>
            <a:r>
              <a:rPr sz="1200" spc="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sz="1200" spc="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길이</a:t>
            </a:r>
            <a:r>
              <a:rPr sz="1200" spc="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길이라는</a:t>
            </a:r>
            <a:r>
              <a:rPr sz="1200" spc="6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확신을</a:t>
            </a:r>
            <a:r>
              <a:rPr sz="1200" spc="6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가지게</a:t>
            </a:r>
            <a:r>
              <a:rPr sz="1200" spc="6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되었습니다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67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그</a:t>
            </a:r>
            <a:r>
              <a:rPr sz="1200" spc="6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이후로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6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“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개발은</a:t>
            </a:r>
            <a:r>
              <a:rPr sz="1200" b="1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ꢅ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에서</a:t>
            </a:r>
            <a:r>
              <a:rPr sz="1200" b="1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시작하여</a:t>
            </a:r>
            <a:r>
              <a:rPr sz="1200" b="1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무엇이든</a:t>
            </a:r>
            <a:r>
              <a:rPr sz="1200" b="1" spc="6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창조할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있다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”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신념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아래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게임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홈페이지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IoT</a:t>
            </a:r>
            <a:r>
              <a:rPr sz="1200" spc="-1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등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다양한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진행하며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개발자의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길을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걸</a:t>
            </a:r>
          </a:p>
          <a:p>
            <a:pPr marL="0" marR="0">
              <a:lnSpc>
                <a:spcPts val="1596"/>
              </a:lnSpc>
              <a:spcBef>
                <a:spcPts val="14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어왔습니다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1049" y="5927979"/>
            <a:ext cx="6172200" cy="1156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첫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회사에서는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COVID-ꢁꢊ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에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대응하여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초중고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교육을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위한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“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온라인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클래스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”</a:t>
            </a:r>
            <a:r>
              <a:rPr sz="1200" spc="17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프로젝트에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참여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했습니다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79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sz="1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프로젝트는</a:t>
            </a:r>
            <a:r>
              <a:rPr sz="1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r>
              <a:rPr sz="1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접속량이</a:t>
            </a:r>
            <a:r>
              <a:rPr sz="1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ꢁꢀꢀ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만이</a:t>
            </a:r>
            <a:r>
              <a:rPr sz="1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넘는</a:t>
            </a:r>
            <a:r>
              <a:rPr sz="1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대규모</a:t>
            </a:r>
            <a:r>
              <a:rPr sz="1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프로젝트였고</a:t>
            </a:r>
            <a:r>
              <a:rPr sz="1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이를</a:t>
            </a:r>
            <a:r>
              <a:rPr sz="1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통해</a:t>
            </a:r>
            <a:r>
              <a:rPr sz="1200" spc="7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설계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12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트래픽관리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12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쿼리</a:t>
            </a:r>
            <a:r>
              <a:rPr sz="12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최적화</a:t>
            </a:r>
            <a:r>
              <a:rPr sz="12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등</a:t>
            </a:r>
            <a:r>
              <a:rPr sz="12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다양한</a:t>
            </a:r>
            <a:r>
              <a:rPr sz="12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각도에서</a:t>
            </a:r>
            <a:r>
              <a:rPr sz="12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개발을</a:t>
            </a:r>
            <a:r>
              <a:rPr sz="12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경험했습니다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12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sz="12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경험을</a:t>
            </a:r>
            <a:r>
              <a:rPr sz="1200" spc="1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바탕으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MSA,</a:t>
            </a:r>
            <a:r>
              <a:rPr sz="1200" b="1" spc="11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Multitenant,</a:t>
            </a:r>
            <a:r>
              <a:rPr sz="1200" b="1" spc="11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master-slave</a:t>
            </a:r>
            <a:r>
              <a:rPr sz="1200" b="1" spc="11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등을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공부하고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11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새로운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적용해보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기회를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얻었습니다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1049" y="7137654"/>
            <a:ext cx="6172199" cy="1385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r>
              <a:rPr sz="12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과정에서</a:t>
            </a:r>
            <a:r>
              <a:rPr sz="12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더</a:t>
            </a:r>
            <a:r>
              <a:rPr sz="12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나은</a:t>
            </a:r>
            <a:r>
              <a:rPr sz="12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방법을</a:t>
            </a:r>
            <a:r>
              <a:rPr sz="12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찾고자</a:t>
            </a:r>
            <a:r>
              <a:rPr sz="12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항상</a:t>
            </a:r>
            <a:r>
              <a:rPr sz="12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노력하고</a:t>
            </a:r>
            <a:r>
              <a:rPr sz="12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코드</a:t>
            </a:r>
            <a:r>
              <a:rPr sz="12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리팩토링에</a:t>
            </a:r>
            <a:r>
              <a:rPr sz="12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대해</a:t>
            </a:r>
            <a:r>
              <a:rPr sz="12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자주</a:t>
            </a:r>
            <a:r>
              <a:rPr sz="1200" spc="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고민합니</a:t>
            </a:r>
          </a:p>
          <a:p>
            <a:pPr marL="0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60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모르는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용어나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신기술에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민감하고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기존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프로젝트와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비교하는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습관이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있습니다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60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시스템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구성도와</a:t>
            </a:r>
            <a:r>
              <a:rPr sz="1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  <a:r>
              <a:rPr sz="1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설계에도</a:t>
            </a:r>
            <a:r>
              <a:rPr sz="1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관심이</a:t>
            </a:r>
            <a:r>
              <a:rPr sz="1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있으며</a:t>
            </a:r>
            <a:r>
              <a:rPr sz="1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단축키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41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유틸리티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41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플러그인</a:t>
            </a:r>
            <a:r>
              <a:rPr sz="1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등</a:t>
            </a:r>
            <a:r>
              <a:rPr sz="1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주변</a:t>
            </a:r>
            <a:r>
              <a:rPr sz="1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도구를</a:t>
            </a:r>
            <a:r>
              <a:rPr sz="1200" spc="3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용하여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업무의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능률을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높이는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것을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좋아합니다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91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필요에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따라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직접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애플리케이션을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개발하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여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업무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처리속도를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향상시키고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62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이러한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마인드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덕분에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손이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빠르다는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평가를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자주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받습니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1049" y="8585454"/>
            <a:ext cx="6172124" cy="699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업무상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긍정적인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성격과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웃는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얼굴로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동료간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의견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수립에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거부감이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없고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가능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/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불가능에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연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연하지</a:t>
            </a:r>
            <a:r>
              <a:rPr sz="1200" spc="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않아</a:t>
            </a:r>
            <a:r>
              <a:rPr sz="1200" spc="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능력</a:t>
            </a:r>
            <a:r>
              <a:rPr sz="1200" spc="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범위</a:t>
            </a:r>
            <a:r>
              <a:rPr sz="1200" spc="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내에서</a:t>
            </a:r>
            <a:r>
              <a:rPr sz="1200" spc="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최선을</a:t>
            </a:r>
            <a:r>
              <a:rPr sz="1200" spc="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다합니다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27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또한</a:t>
            </a:r>
            <a:r>
              <a:rPr sz="1200" spc="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책임감을</a:t>
            </a:r>
            <a:r>
              <a:rPr sz="1200" spc="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가지고</a:t>
            </a:r>
            <a:r>
              <a:rPr sz="1200" spc="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프로젝트에</a:t>
            </a:r>
            <a:r>
              <a:rPr sz="1200" spc="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대해</a:t>
            </a:r>
            <a:r>
              <a:rPr sz="1200" spc="2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고민하며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통해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인정받는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것을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좋아합니다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6463252" y="10426110"/>
            <a:ext cx="864207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Page 10 of 1</a:t>
            </a: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95858" y="473723"/>
            <a:ext cx="2749822" cy="44717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9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 err="1">
                <a:solidFill>
                  <a:srgbClr val="333333"/>
                </a:solidFill>
                <a:latin typeface="Malgun Gothic"/>
                <a:cs typeface="Malgun Gothic"/>
              </a:rPr>
              <a:t>리눅스마스터</a:t>
            </a:r>
            <a:r>
              <a:rPr sz="20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333333"/>
                </a:solidFill>
                <a:latin typeface="PUBMPI+Roboto Medium"/>
                <a:cs typeface="PUBMPI+Roboto Medium"/>
              </a:rPr>
              <a:t>ꢂ</a:t>
            </a:r>
            <a:r>
              <a:rPr lang="ko-KR" altLang="en-US" sz="2000" dirty="0">
                <a:solidFill>
                  <a:srgbClr val="333333"/>
                </a:solidFill>
                <a:latin typeface="PUBMPI+Roboto Medium"/>
                <a:cs typeface="PUBMPI+Roboto Medium"/>
              </a:rPr>
              <a:t>급</a:t>
            </a:r>
            <a:endParaRPr sz="2000" dirty="0">
              <a:solidFill>
                <a:srgbClr val="333333"/>
              </a:solidFill>
              <a:latin typeface="PUBMPI+Roboto Medium"/>
              <a:cs typeface="PUBMPI+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38174" y="0"/>
            <a:ext cx="6305548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009899" y="524051"/>
            <a:ext cx="1714351" cy="52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5046" marR="0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sz="1850" spc="10" dirty="0">
                <a:solidFill>
                  <a:srgbClr val="333333"/>
                </a:solidFill>
                <a:latin typeface="PUBMPI+Roboto Medium"/>
                <a:cs typeface="PUBMPI+Roboto Medium"/>
              </a:rPr>
              <a:t>I-Bricks</a:t>
            </a:r>
          </a:p>
          <a:p>
            <a:pPr marL="0" marR="0">
              <a:lnSpc>
                <a:spcPts val="1596"/>
              </a:lnSpc>
              <a:spcBef>
                <a:spcPts val="25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지능정보개발본부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대리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63936" y="1086809"/>
            <a:ext cx="1368147" cy="225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IIWSQK+Roboto Light"/>
                <a:cs typeface="IIWSQK+Roboto Light"/>
              </a:rPr>
              <a:t>ꢆꢃꢆꢂ. ꢃꢇ ~</a:t>
            </a:r>
            <a:r>
              <a:rPr sz="1200" spc="300" dirty="0">
                <a:solidFill>
                  <a:srgbClr val="333333"/>
                </a:solidFill>
                <a:latin typeface="IIWSQK+Roboto Light"/>
                <a:cs typeface="IIWSQK+Roboto Light"/>
              </a:rPr>
              <a:t> </a:t>
            </a:r>
            <a:r>
              <a:rPr sz="1100" spc="-20" dirty="0">
                <a:solidFill>
                  <a:srgbClr val="FFFFFF"/>
                </a:solidFill>
                <a:latin typeface="Malgun Gothic Semilight"/>
                <a:cs typeface="Malgun Gothic Semilight"/>
              </a:rPr>
              <a:t>재직중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02024" y="1643406"/>
            <a:ext cx="1529981" cy="216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050" i="1" dirty="0">
                <a:solidFill>
                  <a:srgbClr val="333333"/>
                </a:solidFill>
                <a:latin typeface="AHHCUR+Roboto Italic"/>
                <a:cs typeface="AHHCUR+Roboto Italic"/>
              </a:rPr>
              <a:t>Elasticsearch </a:t>
            </a:r>
            <a:r>
              <a:rPr sz="1050" dirty="0">
                <a:solidFill>
                  <a:srgbClr val="333333"/>
                </a:solidFill>
                <a:latin typeface="Malgun Gothic"/>
                <a:cs typeface="Malgun Gothic"/>
              </a:rPr>
              <a:t>검색</a:t>
            </a:r>
            <a:r>
              <a:rPr sz="10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05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1049" y="1990780"/>
            <a:ext cx="2382682" cy="2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ꢀ. </a:t>
            </a:r>
            <a:r>
              <a:rPr sz="1500" b="1" spc="-23" dirty="0">
                <a:solidFill>
                  <a:srgbClr val="333333"/>
                </a:solidFill>
                <a:latin typeface="AKDVRT+Roboto Bold"/>
                <a:cs typeface="AKDVRT+Roboto Bold"/>
              </a:rPr>
              <a:t>LG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임원인사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검색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시스템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2049" y="2308473"/>
            <a:ext cx="2175346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업무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빅데이터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색인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검색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62049" y="2613273"/>
            <a:ext cx="3302049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nodejs, elasticsearch, kibana, mssql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2049" y="2908548"/>
            <a:ext cx="842962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참여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200149" y="3137148"/>
            <a:ext cx="3546053" cy="927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486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Windows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nssm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서비스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등록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운영</a:t>
            </a:r>
          </a:p>
          <a:p>
            <a:pPr marL="1794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MSSQL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색인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수집기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쿼리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작성</a:t>
            </a:r>
          </a:p>
          <a:p>
            <a:pPr marL="1794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검색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필터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명령형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검색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NodeJS API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0" marR="0">
              <a:lnSpc>
                <a:spcPts val="1440"/>
              </a:lnSpc>
              <a:spcBef>
                <a:spcPts val="324"/>
              </a:spcBef>
              <a:spcAft>
                <a:spcPts val="0"/>
              </a:spcAft>
            </a:pPr>
            <a:r>
              <a:rPr sz="1100" b="1" spc="-20" dirty="0">
                <a:solidFill>
                  <a:srgbClr val="C7254E"/>
                </a:solidFill>
                <a:latin typeface="Malgun Gothic"/>
                <a:cs typeface="Malgun Gothic"/>
              </a:rPr>
              <a:t>기여</a:t>
            </a:r>
            <a:r>
              <a:rPr sz="1100" b="1" spc="25" dirty="0">
                <a:solidFill>
                  <a:srgbClr val="C7254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62049" y="4127748"/>
            <a:ext cx="5791199" cy="698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  <a:r>
              <a:rPr sz="1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r>
              <a:rPr sz="1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이관</a:t>
            </a:r>
            <a:r>
              <a:rPr sz="1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시</a:t>
            </a:r>
            <a:r>
              <a:rPr sz="1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프로세스</a:t>
            </a:r>
            <a:r>
              <a:rPr sz="1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도식화에</a:t>
            </a:r>
            <a:r>
              <a:rPr sz="1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유리하여</a:t>
            </a:r>
            <a:r>
              <a:rPr sz="1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회사내에서</a:t>
            </a:r>
            <a:r>
              <a:rPr sz="1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spc="1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색인에</a:t>
            </a:r>
          </a:p>
          <a:p>
            <a:pPr marL="0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NiFi</a:t>
            </a:r>
            <a:r>
              <a:rPr sz="1200" spc="91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사용을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권장한다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91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하지만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NiFi</a:t>
            </a:r>
            <a:r>
              <a:rPr sz="1200" spc="91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특성상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프로그램이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무거워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메모리와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저장소를</a:t>
            </a:r>
            <a:r>
              <a:rPr sz="1200" spc="8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많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차지하는데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운영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자원의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한계로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대처방안이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필요하여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해결하는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과정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543049" y="4880223"/>
            <a:ext cx="5410124" cy="698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전략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: NiFi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상대적으로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가벼운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NodeJS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수집기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2175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MSSQL</a:t>
            </a:r>
            <a:r>
              <a:rPr sz="1200" spc="129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쿼리를</a:t>
            </a:r>
            <a:r>
              <a:rPr sz="12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Chunk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로</a:t>
            </a:r>
            <a:r>
              <a:rPr sz="12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분할하여</a:t>
            </a:r>
            <a:r>
              <a:rPr sz="12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Bulk</a:t>
            </a:r>
            <a:r>
              <a:rPr sz="1200" spc="129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size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</a:t>
            </a:r>
            <a:r>
              <a:rPr sz="12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너무</a:t>
            </a:r>
            <a:r>
              <a:rPr sz="12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커지는</a:t>
            </a:r>
            <a:r>
              <a:rPr sz="12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것을</a:t>
            </a:r>
            <a:r>
              <a:rPr sz="1200" spc="12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방지하</a:t>
            </a:r>
          </a:p>
          <a:p>
            <a:pPr marL="38100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순차적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색인기능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760636" y="5566023"/>
            <a:ext cx="5192612" cy="927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제한된</a:t>
            </a:r>
            <a:r>
              <a:rPr sz="1200" spc="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자원을</a:t>
            </a:r>
            <a:r>
              <a:rPr sz="1200" spc="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고려</a:t>
            </a:r>
            <a:r>
              <a:rPr sz="1200" spc="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최대</a:t>
            </a:r>
            <a:r>
              <a:rPr sz="1200" spc="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ꢇ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r>
              <a:rPr sz="1200" spc="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기준으로</a:t>
            </a:r>
            <a:r>
              <a:rPr sz="1200" spc="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spc="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백업</a:t>
            </a:r>
            <a:r>
              <a:rPr sz="1200" spc="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spc="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삭제</a:t>
            </a:r>
            <a:r>
              <a:rPr sz="1200" spc="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로직</a:t>
            </a:r>
            <a:r>
              <a:rPr sz="1200" spc="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추가</a:t>
            </a:r>
            <a:r>
              <a:rPr sz="1200" spc="4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</a:p>
          <a:p>
            <a:pPr marL="163413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발</a:t>
            </a:r>
          </a:p>
          <a:p>
            <a:pPr marL="0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자정마다</a:t>
            </a:r>
            <a:r>
              <a:rPr sz="1200" spc="10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정적</a:t>
            </a:r>
            <a:r>
              <a:rPr sz="1200" spc="10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색인</a:t>
            </a:r>
            <a:r>
              <a:rPr sz="1200" spc="10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수행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110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색인명을</a:t>
            </a:r>
            <a:r>
              <a:rPr sz="1200" spc="10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증가시키고</a:t>
            </a:r>
            <a:r>
              <a:rPr sz="1200" spc="10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alias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를</a:t>
            </a:r>
            <a:r>
              <a:rPr sz="1200" spc="10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활용하여</a:t>
            </a:r>
            <a:r>
              <a:rPr sz="1200" spc="10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인덱스</a:t>
            </a:r>
          </a:p>
          <a:p>
            <a:pPr marL="163413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target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유동적으로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변경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543049" y="6480423"/>
            <a:ext cx="5410199" cy="1156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586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4.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매시간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동적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색인을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수행하고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색인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시간을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기록하여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현행화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결과</a:t>
            </a:r>
            <a:r>
              <a:rPr sz="1200" b="1" spc="15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  <a:r>
              <a:rPr sz="1200" b="1" spc="159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NiFi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를</a:t>
            </a:r>
            <a:r>
              <a:rPr sz="1200" b="1" spc="15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대체하면서</a:t>
            </a:r>
            <a:r>
              <a:rPr sz="1200" b="1" spc="15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메모리와</a:t>
            </a:r>
            <a:r>
              <a:rPr sz="1200" b="1" spc="15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저장소</a:t>
            </a:r>
            <a:r>
              <a:rPr sz="1200" b="1" spc="15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리소스를</a:t>
            </a:r>
            <a:r>
              <a:rPr sz="1200" b="1" spc="15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확보하게</a:t>
            </a:r>
            <a:r>
              <a:rPr sz="1200" b="1" spc="15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되었고</a:t>
            </a:r>
            <a:r>
              <a:rPr sz="1200" b="1" spc="15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확보된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리소스만큼</a:t>
            </a:r>
            <a:r>
              <a:rPr sz="1200" b="1" spc="6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Elasticsearch</a:t>
            </a:r>
            <a:r>
              <a:rPr sz="1200" b="1" spc="73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200" b="1" spc="6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힙메모리</a:t>
            </a:r>
            <a:r>
              <a:rPr sz="1200" b="1" spc="6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증가와</a:t>
            </a:r>
            <a:r>
              <a:rPr sz="1200" b="1" spc="6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인덱스</a:t>
            </a:r>
            <a:r>
              <a:rPr sz="1200" b="1" spc="6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b="1" spc="6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백업에</a:t>
            </a:r>
            <a:r>
              <a:rPr sz="1200" b="1" spc="6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여유분을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둘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있게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되었으며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자원의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한계에도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고객의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요구사항을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만족할수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있게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되었</a:t>
            </a:r>
          </a:p>
          <a:p>
            <a:pPr marL="0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다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.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81049" y="7696255"/>
            <a:ext cx="4173735" cy="569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ꢁ.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이용장벽없는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스마트전시관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챗봇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응답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시스템</a:t>
            </a:r>
          </a:p>
          <a:p>
            <a:pPr marL="380999" marR="0">
              <a:lnSpc>
                <a:spcPts val="1596"/>
              </a:lnSpc>
              <a:spcBef>
                <a:spcPts val="568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업무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빅데이터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색인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검색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62049" y="8318748"/>
            <a:ext cx="4939307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nodejs, ejs, react, typescript, niꢆ, elasticsearch, kibana, nginx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62049" y="8623548"/>
            <a:ext cx="842962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참여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379636" y="8852148"/>
            <a:ext cx="2896567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node, ejs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페이지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유지보수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379636" y="9080748"/>
            <a:ext cx="4810571" cy="699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React,</a:t>
            </a:r>
            <a:r>
              <a:rPr sz="1200" spc="-2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TypeScript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챗봇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화면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페이지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유지보수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&lt;&gt;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운영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서버간의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싱크를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migration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프로그램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4. Apache NiFi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색인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자동화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79636" y="9766548"/>
            <a:ext cx="4988421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5.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리액트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화면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무중단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배포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설정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(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심볼릭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링크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이용한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스크립트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작성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)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463252" y="10426110"/>
            <a:ext cx="80063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Page 2 of 1</a:t>
            </a: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38174" y="0"/>
            <a:ext cx="6305548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00149" y="432048"/>
            <a:ext cx="3373561" cy="47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486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6.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외부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API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연계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cors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적용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nginx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</a:p>
          <a:p>
            <a:pPr marL="0" marR="0">
              <a:lnSpc>
                <a:spcPts val="1440"/>
              </a:lnSpc>
              <a:spcBef>
                <a:spcPts val="374"/>
              </a:spcBef>
              <a:spcAft>
                <a:spcPts val="0"/>
              </a:spcAft>
            </a:pPr>
            <a:r>
              <a:rPr sz="1100" b="1" spc="-20" dirty="0">
                <a:solidFill>
                  <a:srgbClr val="C7254E"/>
                </a:solidFill>
                <a:latin typeface="Malgun Gothic"/>
                <a:cs typeface="Malgun Gothic"/>
              </a:rPr>
              <a:t>기여</a:t>
            </a:r>
            <a:r>
              <a:rPr sz="1100" b="1" spc="25" dirty="0">
                <a:solidFill>
                  <a:srgbClr val="C7254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2049" y="955923"/>
            <a:ext cx="5791199" cy="926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  <a:r>
              <a:rPr sz="12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특성으로</a:t>
            </a:r>
            <a:r>
              <a:rPr sz="12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2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페이지에서</a:t>
            </a:r>
            <a:r>
              <a:rPr sz="12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사용자</a:t>
            </a:r>
            <a:r>
              <a:rPr sz="12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요구에맞는</a:t>
            </a:r>
            <a:r>
              <a:rPr sz="12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편집이</a:t>
            </a:r>
            <a:r>
              <a:rPr sz="1200" spc="1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빈번하게</a:t>
            </a:r>
          </a:p>
          <a:p>
            <a:pPr marL="0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일어나는데</a:t>
            </a:r>
            <a:r>
              <a:rPr sz="1200" spc="9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이를</a:t>
            </a:r>
            <a:r>
              <a:rPr sz="1200" spc="9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위해</a:t>
            </a:r>
            <a:r>
              <a:rPr sz="1200" spc="9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/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운영</a:t>
            </a:r>
            <a:r>
              <a:rPr sz="1200" spc="9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간의</a:t>
            </a:r>
            <a:r>
              <a:rPr sz="1200" spc="9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spc="9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싱크를</a:t>
            </a:r>
            <a:r>
              <a:rPr sz="1200" spc="9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자주</a:t>
            </a:r>
            <a:r>
              <a:rPr sz="1200" spc="9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맞춰야한다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101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하지만</a:t>
            </a:r>
            <a:r>
              <a:rPr sz="1200" spc="9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운영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서버의</a:t>
            </a:r>
            <a:r>
              <a:rPr sz="12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보안상</a:t>
            </a:r>
            <a:r>
              <a:rPr sz="12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인가되지</a:t>
            </a:r>
            <a:r>
              <a:rPr sz="12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않은</a:t>
            </a:r>
            <a:r>
              <a:rPr sz="12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포트의</a:t>
            </a:r>
            <a:r>
              <a:rPr sz="12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차단으로</a:t>
            </a:r>
            <a:r>
              <a:rPr sz="12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개발서버와</a:t>
            </a:r>
            <a:r>
              <a:rPr sz="12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운영서버간의</a:t>
            </a:r>
            <a:r>
              <a:rPr sz="12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spc="1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싱</a:t>
            </a:r>
          </a:p>
          <a:p>
            <a:pPr marL="0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크를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맞추기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어려운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상황이었고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해결하는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과정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3049" y="1946523"/>
            <a:ext cx="3573140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전략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: NodeJS,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스크립트를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이용한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마이그레이션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760636" y="2175123"/>
            <a:ext cx="3504679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NodeJS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프로그램으로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업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/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다운로드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3049" y="2403723"/>
            <a:ext cx="5410124" cy="1385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586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다운로드된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압축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하고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API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호출을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Shell Script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작성</a:t>
            </a:r>
          </a:p>
          <a:p>
            <a:pPr marL="2175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오픈된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포트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즉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운영중인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사이트에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API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만들어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업로드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2175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4.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외부사용자나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잘못된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접근을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제한하기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spc="-10" dirty="0">
                <a:solidFill>
                  <a:srgbClr val="333333"/>
                </a:solidFill>
                <a:latin typeface="OAVDNC+Roboto"/>
                <a:cs typeface="OAVDNC+Roboto"/>
              </a:rPr>
              <a:t>key</a:t>
            </a:r>
            <a:r>
              <a:rPr sz="1200" spc="10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체크로직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추가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결과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  <a:r>
              <a:rPr sz="1200" b="1" spc="125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기존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파일전송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프로그램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사용시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불필요한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파일전송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(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운영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&gt;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로컬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&gt;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)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으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로</a:t>
            </a:r>
            <a:r>
              <a:rPr sz="1200" b="1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인해</a:t>
            </a:r>
            <a:r>
              <a:rPr sz="1200" b="1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전송</a:t>
            </a:r>
            <a:r>
              <a:rPr sz="1200" b="1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속도문제와</a:t>
            </a:r>
            <a:r>
              <a:rPr sz="1200" b="1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더불어</a:t>
            </a:r>
            <a:r>
              <a:rPr sz="1200" b="1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능률또한</a:t>
            </a:r>
            <a:r>
              <a:rPr sz="1200" b="1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안좋았다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.</a:t>
            </a:r>
            <a:r>
              <a:rPr sz="1200" b="1" spc="86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그러나</a:t>
            </a:r>
            <a:r>
              <a:rPr sz="1200" b="1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sz="1200" b="1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구성으로</a:t>
            </a:r>
            <a:r>
              <a:rPr sz="1200" b="1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인해</a:t>
            </a:r>
          </a:p>
          <a:p>
            <a:pPr marL="0" marR="0">
              <a:lnSpc>
                <a:spcPts val="1596"/>
              </a:lnSpc>
              <a:spcBef>
                <a:spcPts val="14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스스로의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만족도는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물론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동기화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요청에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빠른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대응이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가능해졌다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462634" y="4248326"/>
            <a:ext cx="808955" cy="53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9892" marR="0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sz="1850" spc="15" dirty="0">
                <a:solidFill>
                  <a:srgbClr val="333333"/>
                </a:solidFill>
                <a:latin typeface="PUBMPI+Roboto Medium"/>
                <a:cs typeface="PUBMPI+Roboto Medium"/>
              </a:rPr>
              <a:t>PCN</a:t>
            </a:r>
          </a:p>
          <a:p>
            <a:pPr marL="0" marR="0">
              <a:lnSpc>
                <a:spcPts val="1596"/>
              </a:lnSpc>
              <a:spcBef>
                <a:spcPts val="25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PUBMPI+Roboto Medium"/>
                <a:cs typeface="PUBMPI+Roboto Medium"/>
              </a:rPr>
              <a:t>dv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실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대리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124348" y="4815557"/>
            <a:ext cx="1485527" cy="22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IIWSQK+Roboto Light"/>
                <a:cs typeface="IIWSQK+Roboto Light"/>
              </a:rPr>
              <a:t>ꢆꢃꢆꢆ. ꢀꢃ ~ ꢆꢃꢆꢂ. ꢃꢄ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234332" y="5367681"/>
            <a:ext cx="1265625" cy="216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050" i="1" dirty="0">
                <a:solidFill>
                  <a:srgbClr val="333333"/>
                </a:solidFill>
                <a:latin typeface="AHHCUR+Roboto Italic"/>
                <a:cs typeface="AHHCUR+Roboto Italic"/>
              </a:rPr>
              <a:t>Java Spring </a:t>
            </a:r>
            <a:r>
              <a:rPr sz="1050" dirty="0">
                <a:solidFill>
                  <a:srgbClr val="333333"/>
                </a:solidFill>
                <a:latin typeface="Malgun Gothic"/>
                <a:cs typeface="Malgun Gothic"/>
              </a:rPr>
              <a:t>웹개발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1049" y="5705530"/>
            <a:ext cx="4121831" cy="569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ꢀ.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인사혁신처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발주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인재개발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플랫폼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ꢂ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단계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구축</a:t>
            </a:r>
          </a:p>
          <a:p>
            <a:pPr marL="380999" marR="0">
              <a:lnSpc>
                <a:spcPts val="1596"/>
              </a:lnSpc>
              <a:spcBef>
                <a:spcPts val="568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업무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웹개발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162049" y="6328023"/>
            <a:ext cx="3133278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java, jsp, cubrid, git, jenkins, jboss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62049" y="6632823"/>
            <a:ext cx="842962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참여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200149" y="6861423"/>
            <a:ext cx="5060825" cy="927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486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BIXꢇ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대시보드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솔루션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활용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대시보드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1794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정부처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보안상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BIXꢇ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버전별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(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클라이언트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)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대시보드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</a:p>
          <a:p>
            <a:pPr marL="1794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POI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엑셀다운로드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(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디자인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포함된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엑셀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시트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)</a:t>
            </a:r>
          </a:p>
          <a:p>
            <a:pPr marL="0" marR="0">
              <a:lnSpc>
                <a:spcPts val="1440"/>
              </a:lnSpc>
              <a:spcBef>
                <a:spcPts val="324"/>
              </a:spcBef>
              <a:spcAft>
                <a:spcPts val="0"/>
              </a:spcAft>
            </a:pPr>
            <a:r>
              <a:rPr sz="1100" b="1" spc="-20" dirty="0">
                <a:solidFill>
                  <a:srgbClr val="C7254E"/>
                </a:solidFill>
                <a:latin typeface="Malgun Gothic"/>
                <a:cs typeface="Malgun Gothic"/>
              </a:rPr>
              <a:t>기여</a:t>
            </a:r>
            <a:r>
              <a:rPr sz="1100" b="1" spc="25" dirty="0">
                <a:solidFill>
                  <a:srgbClr val="C7254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62049" y="7842498"/>
            <a:ext cx="5791199" cy="6980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배포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Jenkins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통한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자동배포가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가능하지만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전체를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빌드후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배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포하기떄문에</a:t>
            </a:r>
            <a:r>
              <a:rPr sz="1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속도가</a:t>
            </a:r>
            <a:r>
              <a:rPr sz="1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다소</a:t>
            </a:r>
            <a:r>
              <a:rPr sz="1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느리다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31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긴급</a:t>
            </a:r>
            <a:r>
              <a:rPr sz="1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수정으로</a:t>
            </a:r>
            <a:r>
              <a:rPr sz="1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소스가</a:t>
            </a:r>
            <a:r>
              <a:rPr sz="1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빨리</a:t>
            </a:r>
            <a:r>
              <a:rPr sz="1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반영되어야</a:t>
            </a:r>
            <a:r>
              <a:rPr sz="1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하는</a:t>
            </a:r>
            <a:r>
              <a:rPr sz="1200" spc="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상황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개선하는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과정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543049" y="8604498"/>
            <a:ext cx="5410198" cy="699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전략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혹은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추가된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대상으로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구조에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맞게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경로복사하여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덮어쓰기</a:t>
            </a:r>
          </a:p>
          <a:p>
            <a:pPr marL="2175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src</a:t>
            </a:r>
            <a:r>
              <a:rPr sz="1200" spc="82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폴더의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구조와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컴파일되는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target</a:t>
            </a:r>
            <a:r>
              <a:rPr sz="1200" spc="79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폴더의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구조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파악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(.java,</a:t>
            </a:r>
            <a:r>
              <a:rPr sz="1200" spc="80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.class,</a:t>
            </a:r>
            <a:r>
              <a:rPr sz="1200" spc="76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xml,</a:t>
            </a:r>
          </a:p>
          <a:p>
            <a:pPr marL="38100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jsp, css..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등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760636" y="9290298"/>
            <a:ext cx="4941539" cy="699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Java JWT</a:t>
            </a:r>
            <a:r>
              <a:rPr sz="1200" spc="-2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이용하여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drag &amp; drop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을위한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frame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생성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복사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git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Synchronize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탭을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이용하여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수정된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파일들을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드래그하여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복사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4.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복사된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파일들을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project root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위치로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이동하여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한번에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덮어쓰기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463252" y="10426110"/>
            <a:ext cx="80063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Page 3 of 1</a:t>
            </a: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38174" y="0"/>
            <a:ext cx="6305548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543049" y="432048"/>
            <a:ext cx="5410199" cy="699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결과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  <a:r>
              <a:rPr sz="1200" b="1" spc="125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수정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혹은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추가된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파일만을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대상으로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target</a:t>
            </a:r>
            <a:r>
              <a:rPr sz="1200" b="1" spc="127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복사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하기때문에</a:t>
            </a:r>
            <a:r>
              <a:rPr sz="1200" b="1" spc="12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전체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compile, export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할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필요가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없어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배포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시간이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단축되었고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수정한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목록이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보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여지는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Synchronize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탭을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이용하여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드래그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하므로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배포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실수를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줄이게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되었다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81049" y="1190680"/>
            <a:ext cx="3983235" cy="2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ꢁ.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인사혁신처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발주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인재개발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플랫폼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유지보수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2049" y="1508373"/>
            <a:ext cx="1337890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업무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웹개발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2049" y="1813173"/>
            <a:ext cx="3133278" cy="537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java, jsp, cubrid, git, jenkins, jboss</a:t>
            </a:r>
          </a:p>
          <a:p>
            <a:pPr marL="0" marR="0">
              <a:lnSpc>
                <a:spcPts val="1596"/>
              </a:lnSpc>
              <a:spcBef>
                <a:spcPts val="718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참여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9636" y="2413248"/>
            <a:ext cx="3970436" cy="47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kginicis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모듈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결제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취소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환불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규정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적용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학습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완료에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따른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관리자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정산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재구매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프로세스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적용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1049" y="2943280"/>
            <a:ext cx="3644837" cy="2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ꢂ. ꢂD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상상포털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사이트내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공통게시판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구축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2049" y="3260973"/>
            <a:ext cx="1490290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업무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웹개발자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2049" y="3565773"/>
            <a:ext cx="2902594" cy="537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java, jsp, mariadb, svn, tomcat</a:t>
            </a:r>
          </a:p>
          <a:p>
            <a:pPr marL="0" marR="0">
              <a:lnSpc>
                <a:spcPts val="1596"/>
              </a:lnSpc>
              <a:spcBef>
                <a:spcPts val="718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참여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79636" y="4165848"/>
            <a:ext cx="5573611" cy="1156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공통게시판</a:t>
            </a:r>
            <a:r>
              <a:rPr sz="12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구축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:</a:t>
            </a:r>
            <a:r>
              <a:rPr sz="1200" spc="3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게시판</a:t>
            </a:r>
            <a:r>
              <a:rPr sz="12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특성에</a:t>
            </a:r>
            <a:r>
              <a:rPr sz="12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따른</a:t>
            </a:r>
            <a:r>
              <a:rPr sz="1200" spc="3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암호화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3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파일업로드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3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spc="-34" dirty="0">
                <a:solidFill>
                  <a:srgbClr val="333333"/>
                </a:solidFill>
                <a:latin typeface="OAVDNC+Roboto"/>
                <a:cs typeface="OAVDNC+Roboto"/>
              </a:rPr>
              <a:t>FAQ,</a:t>
            </a:r>
            <a:r>
              <a:rPr sz="1200" spc="6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답변형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3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댓글형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</a:p>
          <a:p>
            <a:pPr marL="163413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마크업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에디터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적용</a:t>
            </a:r>
          </a:p>
          <a:p>
            <a:pPr marL="0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타일즈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레이아웃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사이트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페이지네이션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전역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4.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공통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에러페이지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적용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118990" y="5781851"/>
            <a:ext cx="1496169" cy="5310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8789" marR="0">
              <a:lnSpc>
                <a:spcPts val="2250"/>
              </a:lnSpc>
              <a:spcBef>
                <a:spcPts val="0"/>
              </a:spcBef>
              <a:spcAft>
                <a:spcPts val="0"/>
              </a:spcAft>
            </a:pPr>
            <a:r>
              <a:rPr sz="1850" spc="14" dirty="0">
                <a:solidFill>
                  <a:srgbClr val="333333"/>
                </a:solidFill>
                <a:latin typeface="PUBMPI+Roboto Medium"/>
                <a:cs typeface="PUBMPI+Roboto Medium"/>
              </a:rPr>
              <a:t>UBION</a:t>
            </a:r>
          </a:p>
          <a:p>
            <a:pPr marL="0" marR="0">
              <a:lnSpc>
                <a:spcPts val="1596"/>
              </a:lnSpc>
              <a:spcBef>
                <a:spcPts val="25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플랫폼개발</a:t>
            </a:r>
            <a:r>
              <a:rPr sz="1200" dirty="0">
                <a:solidFill>
                  <a:srgbClr val="333333"/>
                </a:solidFill>
                <a:latin typeface="PUBMPI+Roboto Medium"/>
                <a:cs typeface="PUBMPI+Roboto Medium"/>
              </a:rPr>
              <a:t>ꢂ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대리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3132385" y="6349082"/>
            <a:ext cx="1469380" cy="22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IIWSQK+Roboto Light"/>
                <a:cs typeface="IIWSQK+Roboto Light"/>
              </a:rPr>
              <a:t>ꢆꢃꢀꢁ. ꢃꢀ ~ ꢆꢃꢆꢆ. ꢃꢈ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980282" y="6901206"/>
            <a:ext cx="1773696" cy="2165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396"/>
              </a:lnSpc>
              <a:spcBef>
                <a:spcPts val="0"/>
              </a:spcBef>
              <a:spcAft>
                <a:spcPts val="0"/>
              </a:spcAft>
            </a:pPr>
            <a:r>
              <a:rPr sz="1050" i="1" dirty="0">
                <a:solidFill>
                  <a:srgbClr val="333333"/>
                </a:solidFill>
                <a:latin typeface="AHHCUR+Roboto Italic"/>
                <a:cs typeface="AHHCUR+Roboto Italic"/>
              </a:rPr>
              <a:t>Java Spring, NodeJs </a:t>
            </a:r>
            <a:r>
              <a:rPr sz="1050" dirty="0">
                <a:solidFill>
                  <a:srgbClr val="333333"/>
                </a:solidFill>
                <a:latin typeface="Malgun Gothic"/>
                <a:cs typeface="Malgun Gothic"/>
              </a:rPr>
              <a:t>웹개발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81049" y="7239055"/>
            <a:ext cx="2642201" cy="569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ꢀ. EBS SW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온라인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교육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플랫폼</a:t>
            </a:r>
          </a:p>
          <a:p>
            <a:pPr marL="380999" marR="0">
              <a:lnSpc>
                <a:spcPts val="1596"/>
              </a:lnSpc>
              <a:spcBef>
                <a:spcPts val="568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업무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웹개발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62049" y="7861548"/>
            <a:ext cx="4386411" cy="546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java, jsp, nodeJs, ejs, redis, mysql, svn, </a:t>
            </a:r>
            <a:r>
              <a:rPr sz="1200" spc="-14" dirty="0">
                <a:solidFill>
                  <a:srgbClr val="333333"/>
                </a:solidFill>
                <a:latin typeface="OAVDNC+Roboto"/>
                <a:cs typeface="OAVDNC+Roboto"/>
              </a:rPr>
              <a:t>docker,</a:t>
            </a:r>
            <a:r>
              <a:rPr sz="1200" spc="14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jboss</a:t>
            </a:r>
          </a:p>
          <a:p>
            <a:pPr marL="0" marR="0">
              <a:lnSpc>
                <a:spcPts val="1596"/>
              </a:lnSpc>
              <a:spcBef>
                <a:spcPts val="79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참여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379636" y="8461623"/>
            <a:ext cx="4727376" cy="699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</a:t>
            </a:r>
            <a:r>
              <a:rPr sz="1200" spc="-14" dirty="0">
                <a:solidFill>
                  <a:srgbClr val="333333"/>
                </a:solidFill>
                <a:latin typeface="OAVDNC+Roboto"/>
                <a:cs typeface="OAVDNC+Roboto"/>
              </a:rPr>
              <a:t>WebRTC,</a:t>
            </a:r>
            <a:r>
              <a:rPr sz="1200" spc="14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coturn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활용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화상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화면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공유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문서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공유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공유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</a:t>
            </a:r>
            <a:r>
              <a:rPr sz="1200" spc="-10" dirty="0">
                <a:solidFill>
                  <a:srgbClr val="333333"/>
                </a:solidFill>
                <a:latin typeface="OAVDNC+Roboto"/>
                <a:cs typeface="OAVDNC+Roboto"/>
              </a:rPr>
              <a:t>Aceditor,</a:t>
            </a:r>
            <a:r>
              <a:rPr sz="1200" spc="10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Docker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활용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온라인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코딩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SocketIO, Redis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활용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실시간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채팅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프로그램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81049" y="9220255"/>
            <a:ext cx="3859057" cy="5692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ꢁ. EBS SW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온라인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클래스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- COVIDꢀꢃ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대응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TF</a:t>
            </a:r>
          </a:p>
          <a:p>
            <a:pPr marL="380999" marR="0">
              <a:lnSpc>
                <a:spcPts val="1596"/>
              </a:lnSpc>
              <a:spcBef>
                <a:spcPts val="568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업무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웹개발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162049" y="9842748"/>
            <a:ext cx="3090787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java, jsp, mysql, git, </a:t>
            </a:r>
            <a:r>
              <a:rPr sz="1200" spc="-14" dirty="0">
                <a:solidFill>
                  <a:srgbClr val="333333"/>
                </a:solidFill>
                <a:latin typeface="OAVDNC+Roboto"/>
                <a:cs typeface="OAVDNC+Roboto"/>
              </a:rPr>
              <a:t>docker,</a:t>
            </a:r>
            <a:r>
              <a:rPr sz="1200" spc="14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jboss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463252" y="10426110"/>
            <a:ext cx="80063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Page 4 of 1</a:t>
            </a: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38174" y="0"/>
            <a:ext cx="6305548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2049" y="451101"/>
            <a:ext cx="4141589" cy="47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참여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  <a:p>
            <a:pPr marL="2175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ꢁꢀꢀDB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셋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통계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집계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Java App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(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로그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분석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79636" y="908301"/>
            <a:ext cx="4917727" cy="47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고객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불만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사항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QA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대응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(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시스템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오류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잘못된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학습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방법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등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원인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분석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)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Long</a:t>
            </a:r>
            <a:r>
              <a:rPr sz="1200" spc="-2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Time Query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튜닝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00149" y="1382088"/>
            <a:ext cx="507950" cy="225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100" b="1" spc="-20" dirty="0">
                <a:solidFill>
                  <a:srgbClr val="C7254E"/>
                </a:solidFill>
                <a:latin typeface="Malgun Gothic"/>
                <a:cs typeface="Malgun Gothic"/>
              </a:rPr>
              <a:t>기여</a:t>
            </a:r>
            <a:r>
              <a:rPr sz="1100" b="1" spc="25" dirty="0">
                <a:solidFill>
                  <a:srgbClr val="C7254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2049" y="1660776"/>
            <a:ext cx="5791199" cy="926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운영당시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전국의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초중고대상으로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수많은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request</a:t>
            </a:r>
            <a:r>
              <a:rPr sz="1200" spc="87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발생하였고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EBS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와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정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부에서는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사용자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로그에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집계를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수시로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요청하였다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6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수억건에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해당하는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로그를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뽑으며</a:t>
            </a:r>
            <a:r>
              <a:rPr sz="1200" spc="1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집계하는동안</a:t>
            </a:r>
            <a:r>
              <a:rPr sz="1200" spc="1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QA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는</a:t>
            </a:r>
            <a:r>
              <a:rPr sz="1200" spc="1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쌓이고</a:t>
            </a:r>
            <a:r>
              <a:rPr sz="1200" spc="1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정작</a:t>
            </a:r>
            <a:r>
              <a:rPr sz="1200" spc="1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업무를</a:t>
            </a:r>
            <a:r>
              <a:rPr sz="1200" spc="1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못하는</a:t>
            </a:r>
            <a:r>
              <a:rPr sz="1200" spc="1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상황이</a:t>
            </a:r>
            <a:r>
              <a:rPr sz="1200" spc="1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발생하여</a:t>
            </a:r>
            <a:r>
              <a:rPr sz="1200" spc="1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이를</a:t>
            </a:r>
            <a:r>
              <a:rPr sz="1200" spc="1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자동화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하고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해결하는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과정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43049" y="2651376"/>
            <a:ext cx="5410199" cy="2299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전략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버튼형식으로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누구든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통계를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뽑을수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프로그램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2175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Java JWT</a:t>
            </a:r>
            <a:r>
              <a:rPr sz="1200" spc="-2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이용하여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기본적인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UI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디자인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병렬처리를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Thread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활용</a:t>
            </a:r>
          </a:p>
          <a:p>
            <a:pPr marL="2175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쿼리를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작성을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위해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i-batis</a:t>
            </a:r>
            <a:r>
              <a:rPr sz="1200" spc="40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설정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로그설정과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POI</a:t>
            </a:r>
            <a:r>
              <a:rPr sz="1200" spc="40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xml</a:t>
            </a:r>
            <a:r>
              <a:rPr sz="1200" spc="40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파일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다운로드</a:t>
            </a:r>
            <a:r>
              <a:rPr sz="1200" spc="3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</a:t>
            </a:r>
          </a:p>
          <a:p>
            <a:pPr marL="38100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발</a:t>
            </a:r>
          </a:p>
          <a:p>
            <a:pPr marL="217586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추가</a:t>
            </a:r>
            <a:r>
              <a:rPr sz="1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통계</a:t>
            </a:r>
            <a:r>
              <a:rPr sz="1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요청시</a:t>
            </a:r>
            <a:r>
              <a:rPr sz="1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쿼리</a:t>
            </a:r>
            <a:r>
              <a:rPr sz="1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추가</a:t>
            </a:r>
            <a:r>
              <a:rPr sz="1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후</a:t>
            </a:r>
            <a:r>
              <a:rPr sz="1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업로드</a:t>
            </a:r>
            <a:r>
              <a:rPr sz="1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&gt;</a:t>
            </a:r>
            <a:r>
              <a:rPr sz="1200" spc="116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자동</a:t>
            </a:r>
            <a:r>
              <a:rPr sz="1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업데이트</a:t>
            </a:r>
            <a:r>
              <a:rPr sz="1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r>
              <a:rPr sz="1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(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추후</a:t>
            </a:r>
            <a:r>
              <a:rPr sz="1200" spc="11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해당</a:t>
            </a:r>
          </a:p>
          <a:p>
            <a:pPr marL="38100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프로그램은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기획자가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맡게될경우를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고려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)</a:t>
            </a:r>
          </a:p>
          <a:p>
            <a:pPr marL="217586" marR="0">
              <a:lnSpc>
                <a:spcPts val="1596"/>
              </a:lnSpc>
              <a:spcBef>
                <a:spcPts val="14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4. jsmooth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이용하여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windows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에서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실행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가능한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형태로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배포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결과</a:t>
            </a:r>
            <a:r>
              <a:rPr sz="1200" b="1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  <a:r>
              <a:rPr sz="1200" b="1" spc="123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프로그램</a:t>
            </a:r>
            <a:r>
              <a:rPr sz="1200" b="1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r>
              <a:rPr sz="1200" b="1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결과</a:t>
            </a:r>
            <a:r>
              <a:rPr sz="1200" b="1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해당</a:t>
            </a:r>
            <a:r>
              <a:rPr sz="1200" b="1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통계는</a:t>
            </a:r>
            <a:r>
              <a:rPr sz="1200" b="1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누구나</a:t>
            </a:r>
            <a:r>
              <a:rPr sz="1200" b="1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뽑을</a:t>
            </a:r>
            <a:r>
              <a:rPr sz="1200" b="1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200" b="1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있게</a:t>
            </a:r>
            <a:r>
              <a:rPr sz="1200" b="1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되어</a:t>
            </a:r>
            <a:r>
              <a:rPr sz="1200" b="1" spc="12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결론적으로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개발자의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영역을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벗어나게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되었으며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개인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역량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향상과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업무에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집중할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  <a:r>
              <a:rPr sz="1200" b="1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있게</a:t>
            </a:r>
          </a:p>
          <a:p>
            <a:pPr marL="0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되었다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.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1049" y="5010208"/>
            <a:ext cx="3639628" cy="2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ꢂ.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거점국립대학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학점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교류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시스템</a:t>
            </a: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(KERIS)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2049" y="5327901"/>
            <a:ext cx="1337890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업무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웹개발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62049" y="5632701"/>
            <a:ext cx="2751087" cy="537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java, jsp, svn, tomcat, mysql</a:t>
            </a:r>
          </a:p>
          <a:p>
            <a:pPr marL="0" marR="0">
              <a:lnSpc>
                <a:spcPts val="1596"/>
              </a:lnSpc>
              <a:spcBef>
                <a:spcPts val="718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참여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379636" y="6232776"/>
            <a:ext cx="2384375" cy="699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jsp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화면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백엔드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사이트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리뉴얼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디자인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적용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iꢁꢄn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다국어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적용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(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한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중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영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1049" y="6991408"/>
            <a:ext cx="2388728" cy="2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ꢄ. LMS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교육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플랫폼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Hydee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162049" y="7309101"/>
            <a:ext cx="1337890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업무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웹개발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62049" y="7613901"/>
            <a:ext cx="5065959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nodeJs, redis, mysql, git, jenkins, kubernetes, msa, multitenant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62049" y="7909176"/>
            <a:ext cx="842962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참여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200149" y="8137776"/>
            <a:ext cx="4677891" cy="11564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9486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Multitenant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적합한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효율적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DB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커넥션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(knex, cls, cache)</a:t>
            </a:r>
          </a:p>
          <a:p>
            <a:pPr marL="1794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JWT</a:t>
            </a:r>
            <a:r>
              <a:rPr sz="1200" spc="-2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로그인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세션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체크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미들웨어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1794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SocketIO, Redis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활용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실시간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퀴즈풀이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1794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4.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온라인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교육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수업에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설계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예약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뷰어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0" marR="0">
              <a:lnSpc>
                <a:spcPts val="1440"/>
              </a:lnSpc>
              <a:spcBef>
                <a:spcPts val="324"/>
              </a:spcBef>
              <a:spcAft>
                <a:spcPts val="0"/>
              </a:spcAft>
            </a:pPr>
            <a:r>
              <a:rPr sz="1100" b="1" spc="-20" dirty="0">
                <a:solidFill>
                  <a:srgbClr val="C7254E"/>
                </a:solidFill>
                <a:latin typeface="Malgun Gothic"/>
                <a:cs typeface="Malgun Gothic"/>
              </a:rPr>
              <a:t>기여</a:t>
            </a:r>
            <a:r>
              <a:rPr sz="1100" b="1" spc="25" dirty="0">
                <a:solidFill>
                  <a:srgbClr val="C7254E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162049" y="9356976"/>
            <a:ext cx="5791199" cy="699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multitenant</a:t>
            </a:r>
            <a:r>
              <a:rPr sz="1200" spc="94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도입으로</a:t>
            </a:r>
            <a:r>
              <a:rPr sz="1200" spc="9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tenant</a:t>
            </a:r>
            <a:r>
              <a:rPr sz="1200" spc="94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별로</a:t>
            </a:r>
            <a:r>
              <a:rPr sz="1200" spc="9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데이터베이스를</a:t>
            </a:r>
            <a:r>
              <a:rPr sz="1200" spc="9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구성하고</a:t>
            </a:r>
            <a:r>
              <a:rPr sz="1200" spc="9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각</a:t>
            </a:r>
            <a:r>
              <a:rPr sz="1200" spc="9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tenant</a:t>
            </a:r>
            <a:r>
              <a:rPr sz="1200" spc="94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는</a:t>
            </a:r>
            <a:r>
              <a:rPr sz="1200" spc="9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조건에</a:t>
            </a:r>
            <a:r>
              <a:rPr sz="1200" spc="9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부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합하다면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무한대로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증식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가능하다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6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이떄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클러스터링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환경에서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각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어플리케이션이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모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든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커넥션을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가지고있을경우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과도한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부하가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생기는데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이를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위해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tenant</a:t>
            </a:r>
            <a:r>
              <a:rPr sz="1200" spc="49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별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커넥션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관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463252" y="10426110"/>
            <a:ext cx="80063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Page 5 of 1</a:t>
            </a: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38174" y="0"/>
            <a:ext cx="6305548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162049" y="422529"/>
            <a:ext cx="3427586" cy="537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리를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과정</a:t>
            </a:r>
          </a:p>
          <a:p>
            <a:pPr marL="381000" marR="0">
              <a:lnSpc>
                <a:spcPts val="1596"/>
              </a:lnSpc>
              <a:spcBef>
                <a:spcPts val="728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전략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커넥션을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타임을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설정하여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캐싱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60636" y="946404"/>
            <a:ext cx="5192612" cy="2070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어플리케이션은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모든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tenant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커넥션이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없는것으로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간주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최초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접속되는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tenant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해당하는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커넥션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신규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생성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(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생성시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knex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커넥</a:t>
            </a:r>
          </a:p>
          <a:p>
            <a:pPr marL="163413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)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사용자는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node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Continuation Local Storage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활용하여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요청이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서비</a:t>
            </a:r>
          </a:p>
          <a:p>
            <a:pPr marL="163413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스와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ꢁ:ꢁ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대응되는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것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처럼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이용</a:t>
            </a:r>
          </a:p>
          <a:p>
            <a:pPr marL="0" marR="0">
              <a:lnSpc>
                <a:spcPts val="1596"/>
              </a:lnSpc>
              <a:spcBef>
                <a:spcPts val="14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4. node</a:t>
            </a:r>
            <a:r>
              <a:rPr sz="1200" spc="97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cache</a:t>
            </a:r>
            <a:r>
              <a:rPr sz="1200" spc="97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를</a:t>
            </a:r>
            <a:r>
              <a:rPr sz="1200" spc="9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이용하여</a:t>
            </a:r>
            <a:r>
              <a:rPr sz="1200" spc="9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해당</a:t>
            </a:r>
            <a:r>
              <a:rPr sz="1200" spc="9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tenant</a:t>
            </a:r>
            <a:r>
              <a:rPr sz="1200" spc="97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에</a:t>
            </a:r>
            <a:r>
              <a:rPr sz="1200" spc="9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1200" spc="9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커넥션을</a:t>
            </a:r>
            <a:r>
              <a:rPr sz="1200" spc="9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일정시간동안</a:t>
            </a:r>
            <a:r>
              <a:rPr sz="1200" spc="9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유</a:t>
            </a:r>
          </a:p>
          <a:p>
            <a:pPr marL="163413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지한다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5.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동일한</a:t>
            </a:r>
            <a:r>
              <a:rPr sz="1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요청에대해서</a:t>
            </a:r>
            <a:r>
              <a:rPr sz="1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커넥션을</a:t>
            </a:r>
            <a:r>
              <a:rPr sz="1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제공</a:t>
            </a:r>
            <a:r>
              <a:rPr sz="1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하되</a:t>
            </a:r>
            <a:r>
              <a:rPr sz="1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연결이</a:t>
            </a:r>
            <a:r>
              <a:rPr sz="1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끊길경우</a:t>
            </a:r>
            <a:r>
              <a:rPr sz="1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ꢁ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번부터</a:t>
            </a:r>
            <a:r>
              <a:rPr sz="1200" spc="8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반복</a:t>
            </a:r>
          </a:p>
          <a:p>
            <a:pPr marL="163413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한다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543049" y="3003804"/>
            <a:ext cx="5410125" cy="699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결과</a:t>
            </a:r>
            <a:r>
              <a:rPr sz="1200" b="1" spc="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  <a:r>
              <a:rPr sz="1200" b="1" spc="81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kubernetes</a:t>
            </a:r>
            <a:r>
              <a:rPr sz="1200" b="1" spc="81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200" b="1" spc="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수평적</a:t>
            </a:r>
            <a:r>
              <a:rPr sz="1200" b="1" spc="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확장성에</a:t>
            </a:r>
            <a:r>
              <a:rPr sz="1200" b="1" spc="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의해</a:t>
            </a:r>
            <a:r>
              <a:rPr sz="1200" b="1" spc="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신규</a:t>
            </a:r>
            <a:r>
              <a:rPr sz="1200" b="1" spc="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확장된</a:t>
            </a:r>
            <a:r>
              <a:rPr sz="1200" b="1" spc="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어플리케이션의</a:t>
            </a:r>
            <a:r>
              <a:rPr sz="1200" b="1" spc="79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커넥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션은</a:t>
            </a:r>
            <a:r>
              <a:rPr sz="1200" b="1" spc="13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ꢅ</a:t>
            </a:r>
            <a:r>
              <a:rPr sz="1200" b="1" spc="137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에서</a:t>
            </a:r>
            <a:r>
              <a:rPr sz="1200" b="1" spc="13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시작되어</a:t>
            </a:r>
            <a:r>
              <a:rPr sz="1200" b="1" spc="13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유동적으로</a:t>
            </a:r>
            <a:r>
              <a:rPr sz="1200" b="1" spc="13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관리되고</a:t>
            </a:r>
            <a:r>
              <a:rPr sz="1200" b="1" spc="13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리소스를</a:t>
            </a:r>
            <a:r>
              <a:rPr sz="1200" b="1" spc="13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절약하며</a:t>
            </a:r>
            <a:r>
              <a:rPr sz="1200" b="1" spc="13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어플리케이션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에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무한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확장이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가능해졌다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255019" y="4069729"/>
            <a:ext cx="1224241" cy="38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333333"/>
                </a:solidFill>
                <a:latin typeface="IIWSQK+Roboto Light"/>
                <a:cs typeface="IIWSQK+Roboto Light"/>
              </a:rPr>
              <a:t>Portfolio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08683" y="4786927"/>
            <a:ext cx="2116698" cy="354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93"/>
              </a:lnSpc>
              <a:spcBef>
                <a:spcPts val="0"/>
              </a:spcBef>
              <a:spcAft>
                <a:spcPts val="0"/>
              </a:spcAft>
            </a:pP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화상회의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프로그램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502818" y="5129888"/>
            <a:ext cx="738931" cy="22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5" dirty="0">
                <a:solidFill>
                  <a:srgbClr val="333333"/>
                </a:solidFill>
                <a:latin typeface="IIWSQK+Roboto Light"/>
                <a:cs typeface="IIWSQK+Roboto Light"/>
              </a:rPr>
              <a:t>WebRTC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1049" y="5585079"/>
            <a:ext cx="4974430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사용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기술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JavaScript, Node.js, Express, Socket.io, RTCMultiConnection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1049" y="5889879"/>
            <a:ext cx="6014813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기능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pꢂp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실시간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통신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영상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음성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화면공유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스트리밍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채팅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기능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공유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기능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81049" y="6185154"/>
            <a:ext cx="6172199" cy="699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상세</a:t>
            </a:r>
            <a:r>
              <a:rPr sz="1200" b="1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r>
              <a:rPr sz="1200" b="1" spc="5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  <a:r>
              <a:rPr sz="1200" b="1" spc="57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spc="-14" dirty="0">
                <a:solidFill>
                  <a:srgbClr val="333333"/>
                </a:solidFill>
                <a:latin typeface="OAVDNC+Roboto"/>
                <a:cs typeface="OAVDNC+Roboto"/>
              </a:rPr>
              <a:t>WebRTC,</a:t>
            </a:r>
            <a:r>
              <a:rPr sz="1200" spc="72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coturn</a:t>
            </a:r>
            <a:r>
              <a:rPr sz="1200" spc="5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활용하여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실시간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화상회의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프로그램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브라우저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간</a:t>
            </a:r>
            <a:r>
              <a:rPr sz="1200" spc="5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PꢂP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연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결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(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연결불가시</a:t>
            </a:r>
            <a:r>
              <a:rPr sz="1200" spc="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coturn:TURN</a:t>
            </a:r>
            <a:r>
              <a:rPr sz="1200" spc="15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spc="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우회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)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을</a:t>
            </a:r>
            <a:r>
              <a:rPr sz="1200" spc="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통한</a:t>
            </a:r>
            <a:r>
              <a:rPr sz="1200" spc="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영상</a:t>
            </a:r>
            <a:r>
              <a:rPr sz="1200" spc="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spc="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음성</a:t>
            </a:r>
            <a:r>
              <a:rPr sz="1200" spc="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spc="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실시간</a:t>
            </a:r>
            <a:r>
              <a:rPr sz="1200" spc="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전송</a:t>
            </a:r>
            <a:r>
              <a:rPr sz="1200" spc="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그밖의</a:t>
            </a:r>
            <a:r>
              <a:rPr sz="1200" spc="12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텍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스트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전송을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이용해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canvas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그리기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공유도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가능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781049" y="6968213"/>
            <a:ext cx="1573857" cy="22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Link : </a:t>
            </a:r>
            <a:r>
              <a:rPr sz="1200" dirty="0">
                <a:solidFill>
                  <a:srgbClr val="477DCA"/>
                </a:solidFill>
                <a:latin typeface="OAVDNC+Roboto"/>
                <a:cs typeface="OAVDNC+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[notion] webrtc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48941" y="7501552"/>
            <a:ext cx="3236165" cy="356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93"/>
              </a:lnSpc>
              <a:spcBef>
                <a:spcPts val="0"/>
              </a:spcBef>
              <a:spcAft>
                <a:spcPts val="0"/>
              </a:spcAft>
            </a:pP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단어예측</a:t>
            </a:r>
            <a:r>
              <a:rPr sz="1850" dirty="0">
                <a:solidFill>
                  <a:srgbClr val="333333"/>
                </a:solidFill>
                <a:latin typeface="PUBMPI+Roboto Medium"/>
                <a:cs typeface="PUBMPI+Roboto Medium"/>
              </a:rPr>
              <a:t>(</a:t>
            </a: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유사검색</a:t>
            </a:r>
            <a:r>
              <a:rPr sz="1850" dirty="0">
                <a:solidFill>
                  <a:srgbClr val="333333"/>
                </a:solidFill>
                <a:latin typeface="PUBMPI+Roboto Medium"/>
                <a:cs typeface="PUBMPI+Roboto Medium"/>
              </a:rPr>
              <a:t>)</a:t>
            </a:r>
            <a:r>
              <a:rPr sz="1850" spc="15" dirty="0">
                <a:solidFill>
                  <a:srgbClr val="333333"/>
                </a:solidFill>
                <a:latin typeface="PUBMPI+Roboto Medium"/>
                <a:cs typeface="PUBMPI+Roboto Medium"/>
              </a:rPr>
              <a:t> </a:t>
            </a: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프로그램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810469" y="7844513"/>
            <a:ext cx="2113359" cy="22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IIWSQK+Roboto Light"/>
                <a:cs typeface="IIWSQK+Roboto Light"/>
              </a:rPr>
              <a:t>WordꢆVec(Skip-gram, CBOW)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81049" y="8299704"/>
            <a:ext cx="2822450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사용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기술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Node.js, JavaScript, Express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81049" y="8604504"/>
            <a:ext cx="6172220" cy="469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sz="1200" b="1" spc="1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기능</a:t>
            </a:r>
            <a:r>
              <a:rPr sz="1200" b="1" spc="1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  <a:r>
              <a:rPr sz="1200" b="1" spc="18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대규모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텍스트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전처리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Skip-gram</a:t>
            </a:r>
            <a:r>
              <a:rPr sz="1200" spc="21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CBOW</a:t>
            </a:r>
            <a:r>
              <a:rPr sz="1200" spc="1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알고리즘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구현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1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입력된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단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문장에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유사한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단어를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예측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781049" y="9128379"/>
            <a:ext cx="6172254" cy="927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상세</a:t>
            </a:r>
            <a:r>
              <a:rPr sz="1200" b="1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r>
              <a:rPr sz="1200" b="1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  <a:r>
              <a:rPr sz="1200" b="1" spc="15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자연어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처리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(NLP)</a:t>
            </a:r>
            <a:r>
              <a:rPr sz="1200" spc="17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작업의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일환으로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17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WordꢂVec</a:t>
            </a:r>
            <a:r>
              <a:rPr sz="1200" spc="25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모델을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사용하여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단어</a:t>
            </a:r>
            <a:r>
              <a:rPr sz="1200" spc="1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임베딩을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생성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6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Skip-gram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과</a:t>
            </a:r>
            <a:r>
              <a:rPr sz="1200" spc="6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CBOW(Continuous</a:t>
            </a:r>
            <a:r>
              <a:rPr sz="1200" spc="6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Bag</a:t>
            </a:r>
            <a:r>
              <a:rPr sz="1200" spc="6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of</a:t>
            </a:r>
            <a:r>
              <a:rPr sz="1200" spc="6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Words)</a:t>
            </a:r>
            <a:r>
              <a:rPr sz="1200" spc="69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알고리즘을</a:t>
            </a:r>
            <a:r>
              <a:rPr sz="1200" spc="6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구현하여</a:t>
            </a:r>
            <a:r>
              <a:rPr sz="1200" spc="6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대규모</a:t>
            </a:r>
            <a:r>
              <a:rPr sz="1200" spc="6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텍스트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데이터로부터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단어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벡터를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학습하고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사용자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입력에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유사한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코사인</a:t>
            </a:r>
          </a:p>
          <a:p>
            <a:pPr marL="0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유사도를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통해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확인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가능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6463252" y="10426110"/>
            <a:ext cx="80063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Page 6 of 1</a:t>
            </a: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38174" y="0"/>
            <a:ext cx="6305548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81049" y="443588"/>
            <a:ext cx="523056" cy="22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Link 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62049" y="738863"/>
            <a:ext cx="1370632" cy="449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477DCA"/>
                </a:solidFill>
                <a:latin typeface="OAVDNC+Roboto"/>
                <a:cs typeface="OAVDNC+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[notion] skip-gram</a:t>
            </a:r>
          </a:p>
          <a:p>
            <a:pPr marL="0" marR="0">
              <a:lnSpc>
                <a:spcPts val="1440"/>
              </a:lnSpc>
              <a:spcBef>
                <a:spcPts val="359"/>
              </a:spcBef>
              <a:spcAft>
                <a:spcPts val="0"/>
              </a:spcAft>
            </a:pPr>
            <a:r>
              <a:rPr sz="1200" dirty="0">
                <a:solidFill>
                  <a:srgbClr val="477DCA"/>
                </a:solidFill>
                <a:latin typeface="OAVDNC+Roboto"/>
                <a:cs typeface="OAVDNC+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[notion] cbow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540495" y="1529377"/>
            <a:ext cx="2653177" cy="3568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93"/>
              </a:lnSpc>
              <a:spcBef>
                <a:spcPts val="0"/>
              </a:spcBef>
              <a:spcAft>
                <a:spcPts val="0"/>
              </a:spcAft>
            </a:pPr>
            <a:r>
              <a:rPr sz="1850" spc="10" dirty="0">
                <a:solidFill>
                  <a:srgbClr val="333333"/>
                </a:solidFill>
                <a:latin typeface="PUBMPI+Roboto Medium"/>
                <a:cs typeface="PUBMPI+Roboto Medium"/>
              </a:rPr>
              <a:t>Elasticsearch </a:t>
            </a: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기능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확장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116609" y="1872338"/>
            <a:ext cx="1502345" cy="22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IIWSQK+Roboto Light"/>
                <a:cs typeface="IIWSQK+Roboto Light"/>
              </a:rPr>
              <a:t>Elasticsearch-Plugin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81049" y="2327529"/>
            <a:ext cx="2735609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사용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기술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Java, Elasticsearch, Maven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81049" y="2632329"/>
            <a:ext cx="4437012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기능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색인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대상에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텍스트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필터링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토큰화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REST</a:t>
            </a:r>
            <a:r>
              <a:rPr sz="1200" spc="-2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API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1049" y="2927604"/>
            <a:ext cx="6172248" cy="699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상세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Elasticsearch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기능을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확장하기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커스텀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플러그인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플러그인은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특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정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요구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사항에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맞춘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검색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기능을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추가하거나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62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데이터를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효율적으로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인덱싱하고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검색할</a:t>
            </a:r>
            <a:r>
              <a:rPr sz="1200" spc="6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있는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새로운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방법을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제공함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81049" y="3710663"/>
            <a:ext cx="2460872" cy="22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Link : </a:t>
            </a:r>
            <a:r>
              <a:rPr sz="1200" dirty="0">
                <a:solidFill>
                  <a:srgbClr val="477DCA"/>
                </a:solidFill>
                <a:latin typeface="OAVDNC+Roboto"/>
                <a:cs typeface="OAVDNC+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[notion] elasticsearch plugin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779067" y="4244002"/>
            <a:ext cx="2175997" cy="354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93"/>
              </a:lnSpc>
              <a:spcBef>
                <a:spcPts val="0"/>
              </a:spcBef>
              <a:spcAft>
                <a:spcPts val="0"/>
              </a:spcAft>
            </a:pP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파일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프로그램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273325" y="4586963"/>
            <a:ext cx="1187574" cy="22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IIWSQK+Roboto Light"/>
                <a:cs typeface="IIWSQK+Roboto Light"/>
              </a:rPr>
              <a:t>KEY-HOOK, GUI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781049" y="5042154"/>
            <a:ext cx="3652762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사용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기술</a:t>
            </a:r>
            <a:r>
              <a:rPr sz="12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 </a:t>
            </a:r>
            <a:r>
              <a:rPr sz="1200" spc="-36" dirty="0">
                <a:solidFill>
                  <a:srgbClr val="333333"/>
                </a:solidFill>
                <a:latin typeface="OAVDNC+Roboto"/>
                <a:cs typeface="OAVDNC+Roboto"/>
              </a:rPr>
              <a:t>JAVA</a:t>
            </a:r>
            <a:r>
              <a:rPr sz="1200" spc="36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( thread, jna , jwt, google drive api 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81049" y="5346954"/>
            <a:ext cx="6172256" cy="469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sz="1200" b="1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기능</a:t>
            </a:r>
            <a:r>
              <a:rPr sz="1200" b="1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  <a:r>
              <a:rPr sz="1200" b="1" spc="40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google</a:t>
            </a:r>
            <a:r>
              <a:rPr sz="1200" spc="4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drive</a:t>
            </a:r>
            <a:r>
              <a:rPr sz="1200" spc="4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api</a:t>
            </a:r>
            <a:r>
              <a:rPr sz="1200" spc="4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를</a:t>
            </a:r>
            <a:r>
              <a:rPr sz="12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사용하여</a:t>
            </a:r>
            <a:r>
              <a:rPr sz="12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저장소에</a:t>
            </a:r>
            <a:r>
              <a:rPr sz="12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최신버전이</a:t>
            </a:r>
            <a:r>
              <a:rPr sz="12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있을경우</a:t>
            </a:r>
            <a:r>
              <a:rPr sz="12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자동</a:t>
            </a:r>
            <a:r>
              <a:rPr sz="12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다운로드</a:t>
            </a:r>
            <a:r>
              <a:rPr sz="1200" spc="4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능하고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파일이나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폴더에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빠르게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접근할수있는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다양한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기능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제공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781049" y="5870829"/>
            <a:ext cx="6172298" cy="927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상세</a:t>
            </a:r>
            <a:r>
              <a:rPr sz="1200" b="1" spc="8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r>
              <a:rPr sz="1200" b="1" spc="83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  <a:r>
              <a:rPr sz="1200" b="1" spc="83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프로젝트마다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복잡한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디렉터리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구조를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파악하기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곤란한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상황에</a:t>
            </a:r>
            <a:r>
              <a:rPr sz="1200" spc="8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태그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85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날짜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85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체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크리스트</a:t>
            </a:r>
            <a:r>
              <a:rPr sz="12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검색으로</a:t>
            </a:r>
            <a:r>
              <a:rPr sz="12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파일이나</a:t>
            </a:r>
            <a:r>
              <a:rPr sz="12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폴더에</a:t>
            </a:r>
            <a:r>
              <a:rPr sz="12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보다</a:t>
            </a:r>
            <a:r>
              <a:rPr sz="12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빨리</a:t>
            </a:r>
            <a:r>
              <a:rPr sz="12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접근</a:t>
            </a:r>
            <a:r>
              <a:rPr sz="12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하기위해</a:t>
            </a:r>
            <a:r>
              <a:rPr sz="12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만들어진</a:t>
            </a:r>
            <a:r>
              <a:rPr sz="12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프로젝트로</a:t>
            </a:r>
            <a:r>
              <a:rPr sz="1200" spc="1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개인</a:t>
            </a:r>
          </a:p>
          <a:p>
            <a:pPr marL="0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업무향상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을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위해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만든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프로그램이다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76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파일및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폴더를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lnk</a:t>
            </a:r>
            <a:r>
              <a:rPr sz="1200" spc="76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복사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하여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원본파일의</a:t>
            </a:r>
            <a:r>
              <a:rPr sz="1200" spc="7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위치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76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파일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명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내용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변경에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영향을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받지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않는다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781049" y="6882488"/>
            <a:ext cx="1949350" cy="22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Link : </a:t>
            </a:r>
            <a:r>
              <a:rPr sz="1200" dirty="0">
                <a:solidFill>
                  <a:srgbClr val="477DCA"/>
                </a:solidFill>
                <a:latin typeface="OAVDNC+Roboto"/>
                <a:cs typeface="OAVDNC+Roboto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[notion] ꢆle manager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839491" y="7415827"/>
            <a:ext cx="2055316" cy="56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07317" marR="0">
              <a:lnSpc>
                <a:spcPts val="2493"/>
              </a:lnSpc>
              <a:spcBef>
                <a:spcPts val="0"/>
              </a:spcBef>
              <a:spcAft>
                <a:spcPts val="0"/>
              </a:spcAft>
            </a:pP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알고리즘</a:t>
            </a:r>
            <a:r>
              <a:rPr sz="185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학습</a:t>
            </a:r>
          </a:p>
          <a:p>
            <a:pPr marL="0" marR="0">
              <a:lnSpc>
                <a:spcPts val="1596"/>
              </a:lnSpc>
              <a:spcBef>
                <a:spcPts val="4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 Semilight"/>
                <a:cs typeface="Malgun Gothic Semilight"/>
              </a:rPr>
              <a:t>온라인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 Semilight"/>
                <a:cs typeface="Malgun Gothic Semilight"/>
              </a:rPr>
              <a:t>코딩테스트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 Semilight"/>
                <a:cs typeface="Malgun Gothic Semilight"/>
              </a:rPr>
              <a:t>문제풀이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781049" y="8213979"/>
            <a:ext cx="6172199" cy="927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상세</a:t>
            </a:r>
            <a:r>
              <a:rPr sz="1200" b="1" spc="6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Malgun Gothic"/>
                <a:cs typeface="Malgun Gothic"/>
              </a:rPr>
              <a:t>설명</a:t>
            </a:r>
            <a:r>
              <a:rPr sz="1200" b="1" spc="6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:</a:t>
            </a:r>
            <a:r>
              <a:rPr sz="1200" b="1" spc="66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온라인에서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제공하는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코딩테스트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ꢁ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일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ꢁ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문제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풀이를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목적으로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개설된</a:t>
            </a:r>
            <a:r>
              <a:rPr sz="1200" spc="64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주로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해시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스택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큐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힙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그리디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정렬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spc="-62" dirty="0">
                <a:solidFill>
                  <a:srgbClr val="333333"/>
                </a:solidFill>
                <a:latin typeface="OAVDNC+Roboto"/>
                <a:cs typeface="OAVDNC+Roboto"/>
              </a:rPr>
              <a:t>DP,</a:t>
            </a:r>
            <a:r>
              <a:rPr sz="1200" spc="70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DFS/BFS,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이분탐색에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이해와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학습의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목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적으로</a:t>
            </a:r>
            <a:r>
              <a:rPr sz="1200" spc="1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매일</a:t>
            </a:r>
            <a:r>
              <a:rPr sz="1200" spc="1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업데이트</a:t>
            </a:r>
            <a:r>
              <a:rPr sz="1200" spc="1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된다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  <a:r>
              <a:rPr sz="1200" spc="124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업데이트된</a:t>
            </a:r>
            <a:r>
              <a:rPr sz="1200" spc="1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내용은</a:t>
            </a:r>
            <a:r>
              <a:rPr sz="1200" spc="1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풀이코드와</a:t>
            </a:r>
            <a:r>
              <a:rPr sz="1200" spc="1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베스트</a:t>
            </a:r>
            <a:r>
              <a:rPr sz="1200" spc="1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코드가</a:t>
            </a:r>
            <a:r>
              <a:rPr sz="1200" spc="1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있으며</a:t>
            </a:r>
            <a:r>
              <a:rPr sz="1200" spc="1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fail</a:t>
            </a:r>
            <a:r>
              <a:rPr sz="1200" spc="124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사유가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적혀있다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781049" y="9225638"/>
            <a:ext cx="2386681" cy="22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b="1" dirty="0">
                <a:solidFill>
                  <a:srgbClr val="333333"/>
                </a:solidFill>
                <a:latin typeface="AKDVRT+Roboto Bold"/>
                <a:cs typeface="AKDVRT+Roboto Bold"/>
              </a:rPr>
              <a:t>Link : </a:t>
            </a:r>
            <a:r>
              <a:rPr sz="1200" dirty="0">
                <a:solidFill>
                  <a:srgbClr val="477DCA"/>
                </a:solidFill>
                <a:latin typeface="OAVDNC+Roboto"/>
                <a:cs typeface="OAVDNC+Roboto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[github] algorithm practicer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3042344" y="9784729"/>
            <a:ext cx="1655098" cy="38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333333"/>
                </a:solidFill>
                <a:latin typeface="IIWSQK+Roboto Light"/>
                <a:cs typeface="IIWSQK+Roboto Light"/>
              </a:rPr>
              <a:t>Background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463252" y="10426110"/>
            <a:ext cx="80063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Page 7 of 1</a:t>
            </a: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38174" y="0"/>
            <a:ext cx="6305548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14699" y="805477"/>
            <a:ext cx="1104900" cy="5639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93"/>
              </a:lnSpc>
              <a:spcBef>
                <a:spcPts val="0"/>
              </a:spcBef>
              <a:spcAft>
                <a:spcPts val="0"/>
              </a:spcAft>
            </a:pP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최종학력</a:t>
            </a:r>
          </a:p>
          <a:p>
            <a:pPr marL="3720" marR="0">
              <a:lnSpc>
                <a:spcPts val="1596"/>
              </a:lnSpc>
              <a:spcBef>
                <a:spcPts val="4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학점평균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PUBMPI+Roboto Medium"/>
                <a:cs typeface="PUBMPI+Roboto Medium"/>
              </a:rPr>
              <a:t>ꢀ.ꢃꢄ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31641" y="1405613"/>
            <a:ext cx="1470868" cy="2210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440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IIWSQK+Roboto Light"/>
                <a:cs typeface="IIWSQK+Roboto Light"/>
              </a:rPr>
              <a:t>ꢆꢃꢀꢇ. ꢃꢂ ~ ꢆꢃꢀꢁ. ꢃꢆ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81049" y="1838387"/>
            <a:ext cx="3035572" cy="29306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영진전문대학교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AKDVRT+Roboto Bold"/>
                <a:cs typeface="AKDVRT+Roboto Bold"/>
              </a:rPr>
              <a:t>-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컴퓨터</a:t>
            </a:r>
            <a:r>
              <a:rPr sz="1500" b="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정보계열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781049" y="2237330"/>
            <a:ext cx="356861" cy="2526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7"/>
              </a:lnSpc>
              <a:spcBef>
                <a:spcPts val="0"/>
              </a:spcBef>
              <a:spcAft>
                <a:spcPts val="0"/>
              </a:spcAft>
            </a:pP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년도</a:t>
            </a:r>
          </a:p>
          <a:p>
            <a:pPr marL="0" marR="0">
              <a:lnSpc>
                <a:spcPts val="900"/>
              </a:lnSpc>
              <a:spcBef>
                <a:spcPts val="1431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201ꢈ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201ꢈ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2017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2017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201ꢉ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201ꢉ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201ꢉ</a:t>
            </a:r>
          </a:p>
          <a:p>
            <a:pPr marL="0" marR="0">
              <a:lnSpc>
                <a:spcPts val="997"/>
              </a:lnSpc>
              <a:spcBef>
                <a:spcPts val="1321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Malgun Gothic"/>
                <a:cs typeface="Malgun Gothic"/>
              </a:rPr>
              <a:t>계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82290" y="2237330"/>
            <a:ext cx="333375" cy="46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7"/>
              </a:lnSpc>
              <a:spcBef>
                <a:spcPts val="0"/>
              </a:spcBef>
              <a:spcAft>
                <a:spcPts val="0"/>
              </a:spcAft>
            </a:pP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학년</a:t>
            </a:r>
          </a:p>
          <a:p>
            <a:pPr marL="0" marR="0">
              <a:lnSpc>
                <a:spcPts val="900"/>
              </a:lnSpc>
              <a:spcBef>
                <a:spcPts val="1431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83531" y="2237330"/>
            <a:ext cx="333375" cy="46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7"/>
              </a:lnSpc>
              <a:spcBef>
                <a:spcPts val="0"/>
              </a:spcBef>
              <a:spcAft>
                <a:spcPts val="0"/>
              </a:spcAft>
            </a:pP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학기</a:t>
            </a:r>
          </a:p>
          <a:p>
            <a:pPr marL="0" marR="0">
              <a:lnSpc>
                <a:spcPts val="900"/>
              </a:lnSpc>
              <a:spcBef>
                <a:spcPts val="1431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984771" y="2237330"/>
            <a:ext cx="1141928" cy="164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7"/>
              </a:lnSpc>
              <a:spcBef>
                <a:spcPts val="0"/>
              </a:spcBef>
              <a:spcAft>
                <a:spcPts val="0"/>
              </a:spcAft>
            </a:pP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신청학점</a:t>
            </a:r>
            <a:r>
              <a:rPr sz="750" b="1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취득학점</a:t>
            </a:r>
            <a:r>
              <a:rPr sz="750" b="1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교필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188493" y="2237330"/>
            <a:ext cx="333375" cy="46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7"/>
              </a:lnSpc>
              <a:spcBef>
                <a:spcPts val="0"/>
              </a:spcBef>
              <a:spcAft>
                <a:spcPts val="0"/>
              </a:spcAft>
            </a:pP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교선</a:t>
            </a:r>
          </a:p>
          <a:p>
            <a:pPr marL="0" marR="0">
              <a:lnSpc>
                <a:spcPts val="900"/>
              </a:lnSpc>
              <a:spcBef>
                <a:spcPts val="1431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589733" y="2237330"/>
            <a:ext cx="333375" cy="46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7"/>
              </a:lnSpc>
              <a:spcBef>
                <a:spcPts val="0"/>
              </a:spcBef>
              <a:spcAft>
                <a:spcPts val="0"/>
              </a:spcAft>
            </a:pP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전필</a:t>
            </a:r>
          </a:p>
          <a:p>
            <a:pPr marL="0" marR="0">
              <a:lnSpc>
                <a:spcPts val="900"/>
              </a:lnSpc>
              <a:spcBef>
                <a:spcPts val="1431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90974" y="2237330"/>
            <a:ext cx="333375" cy="1937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7"/>
              </a:lnSpc>
              <a:spcBef>
                <a:spcPts val="0"/>
              </a:spcBef>
              <a:spcAft>
                <a:spcPts val="0"/>
              </a:spcAft>
            </a:pP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전선</a:t>
            </a:r>
          </a:p>
          <a:p>
            <a:pPr marL="0" marR="0">
              <a:lnSpc>
                <a:spcPts val="900"/>
              </a:lnSpc>
              <a:spcBef>
                <a:spcPts val="1431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17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21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22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15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ꢈ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392215" y="2237330"/>
            <a:ext cx="333375" cy="46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7"/>
              </a:lnSpc>
              <a:spcBef>
                <a:spcPts val="0"/>
              </a:spcBef>
              <a:spcAft>
                <a:spcPts val="0"/>
              </a:spcAft>
            </a:pP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교직</a:t>
            </a:r>
          </a:p>
          <a:p>
            <a:pPr marL="0" marR="0">
              <a:lnSpc>
                <a:spcPts val="900"/>
              </a:lnSpc>
              <a:spcBef>
                <a:spcPts val="1431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4793455" y="2237330"/>
            <a:ext cx="333375" cy="460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7"/>
              </a:lnSpc>
              <a:spcBef>
                <a:spcPts val="0"/>
              </a:spcBef>
              <a:spcAft>
                <a:spcPts val="0"/>
              </a:spcAft>
            </a:pP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인접</a:t>
            </a:r>
          </a:p>
          <a:p>
            <a:pPr marL="0" marR="0">
              <a:lnSpc>
                <a:spcPts val="900"/>
              </a:lnSpc>
              <a:spcBef>
                <a:spcPts val="1431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5194696" y="2237330"/>
            <a:ext cx="1737121" cy="1647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97"/>
              </a:lnSpc>
              <a:spcBef>
                <a:spcPts val="0"/>
              </a:spcBef>
              <a:spcAft>
                <a:spcPts val="0"/>
              </a:spcAft>
            </a:pP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평점계</a:t>
            </a:r>
            <a:r>
              <a:rPr sz="750" b="1" spc="7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평균평점</a:t>
            </a:r>
            <a:r>
              <a:rPr sz="750" b="1" spc="-28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점수계</a:t>
            </a:r>
            <a:r>
              <a:rPr sz="750" b="1" spc="721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750" b="1" dirty="0">
                <a:solidFill>
                  <a:srgbClr val="333333"/>
                </a:solidFill>
                <a:latin typeface="Malgun Gothic"/>
                <a:cs typeface="Malgun Gothic"/>
              </a:rPr>
              <a:t>점수평균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984771" y="2545767"/>
            <a:ext cx="249845" cy="162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23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24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24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9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386012" y="2545767"/>
            <a:ext cx="249845" cy="162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23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24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24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9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2787252" y="2545767"/>
            <a:ext cx="196360" cy="2219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194696" y="2545767"/>
            <a:ext cx="381930" cy="192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7ꢈ.00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9ꢈ.00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91.50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ꢉ4.00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55.50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33.00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0.00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5595937" y="2545767"/>
            <a:ext cx="328445" cy="22193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4.00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4.3ꢈ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3.9ꢉ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3.50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2.92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4.13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0.00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3.79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5997177" y="2545767"/>
            <a:ext cx="375558" cy="16287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1,7ꢈ2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2,111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2,09ꢈ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2,0ꢈ5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1,524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739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6398418" y="2545767"/>
            <a:ext cx="381976" cy="1924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92.74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95.95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91.13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ꢉꢈ.04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ꢉ0.21</a:t>
            </a:r>
          </a:p>
          <a:p>
            <a:pPr marL="0" marR="0">
              <a:lnSpc>
                <a:spcPts val="900"/>
              </a:lnSpc>
              <a:spcBef>
                <a:spcPts val="142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92.3ꢉ</a:t>
            </a:r>
          </a:p>
          <a:p>
            <a:pPr marL="0" marR="0">
              <a:lnSpc>
                <a:spcPts val="900"/>
              </a:lnSpc>
              <a:spcBef>
                <a:spcPts val="1474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0.00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1182290" y="284104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1583531" y="284104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3188493" y="284104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589733" y="284104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4392215" y="284104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4793455" y="284104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1182290" y="31363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1583531" y="31363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3188493" y="31363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</a:t>
            </a:r>
          </a:p>
        </p:txBody>
      </p:sp>
      <p:sp>
        <p:nvSpPr>
          <p:cNvPr id="32" name="object 32"/>
          <p:cNvSpPr txBox="1"/>
          <p:nvPr/>
        </p:nvSpPr>
        <p:spPr>
          <a:xfrm>
            <a:off x="3589733" y="31363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4392215" y="31363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4793455" y="31363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35" name="object 35"/>
          <p:cNvSpPr txBox="1"/>
          <p:nvPr/>
        </p:nvSpPr>
        <p:spPr>
          <a:xfrm>
            <a:off x="1182290" y="343159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583531" y="343159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188493" y="343159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3589733" y="343159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392215" y="343159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4793455" y="343159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1182290" y="372686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</a:t>
            </a:r>
          </a:p>
        </p:txBody>
      </p:sp>
      <p:sp>
        <p:nvSpPr>
          <p:cNvPr id="42" name="object 42"/>
          <p:cNvSpPr txBox="1"/>
          <p:nvPr/>
        </p:nvSpPr>
        <p:spPr>
          <a:xfrm>
            <a:off x="1583531" y="372686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3188493" y="372686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</a:t>
            </a:r>
          </a:p>
        </p:txBody>
      </p:sp>
      <p:sp>
        <p:nvSpPr>
          <p:cNvPr id="44" name="object 44"/>
          <p:cNvSpPr txBox="1"/>
          <p:nvPr/>
        </p:nvSpPr>
        <p:spPr>
          <a:xfrm>
            <a:off x="3589733" y="372686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</a:t>
            </a:r>
          </a:p>
        </p:txBody>
      </p:sp>
      <p:sp>
        <p:nvSpPr>
          <p:cNvPr id="45" name="object 45"/>
          <p:cNvSpPr txBox="1"/>
          <p:nvPr/>
        </p:nvSpPr>
        <p:spPr>
          <a:xfrm>
            <a:off x="4392215" y="372686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4793455" y="372686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47" name="object 47"/>
          <p:cNvSpPr txBox="1"/>
          <p:nvPr/>
        </p:nvSpPr>
        <p:spPr>
          <a:xfrm>
            <a:off x="1182290" y="402214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1583531" y="402214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2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3188493" y="402214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3589733" y="402214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4392215" y="402214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52" name="object 52"/>
          <p:cNvSpPr txBox="1"/>
          <p:nvPr/>
        </p:nvSpPr>
        <p:spPr>
          <a:xfrm>
            <a:off x="4793455" y="402214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1182290" y="43174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1583531" y="43174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1984771" y="43174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2386012" y="43174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3188493" y="43174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3589733" y="43174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3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3990974" y="43174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4392215" y="43174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4793455" y="43174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5997177" y="4317417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1984771" y="4612692"/>
            <a:ext cx="30333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123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2386012" y="4612692"/>
            <a:ext cx="30333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123</a:t>
            </a:r>
          </a:p>
        </p:txBody>
      </p:sp>
      <p:sp>
        <p:nvSpPr>
          <p:cNvPr id="65" name="object 65"/>
          <p:cNvSpPr txBox="1"/>
          <p:nvPr/>
        </p:nvSpPr>
        <p:spPr>
          <a:xfrm>
            <a:off x="3188493" y="4612692"/>
            <a:ext cx="249845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12</a:t>
            </a:r>
          </a:p>
        </p:txBody>
      </p:sp>
      <p:sp>
        <p:nvSpPr>
          <p:cNvPr id="66" name="object 66"/>
          <p:cNvSpPr txBox="1"/>
          <p:nvPr/>
        </p:nvSpPr>
        <p:spPr>
          <a:xfrm>
            <a:off x="3589733" y="461269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9</a:t>
            </a:r>
          </a:p>
        </p:txBody>
      </p:sp>
      <p:sp>
        <p:nvSpPr>
          <p:cNvPr id="67" name="object 67"/>
          <p:cNvSpPr txBox="1"/>
          <p:nvPr/>
        </p:nvSpPr>
        <p:spPr>
          <a:xfrm>
            <a:off x="3990974" y="4612692"/>
            <a:ext cx="30333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101</a:t>
            </a:r>
          </a:p>
        </p:txBody>
      </p:sp>
      <p:sp>
        <p:nvSpPr>
          <p:cNvPr id="68" name="object 68"/>
          <p:cNvSpPr txBox="1"/>
          <p:nvPr/>
        </p:nvSpPr>
        <p:spPr>
          <a:xfrm>
            <a:off x="4392215" y="461269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69" name="object 69"/>
          <p:cNvSpPr txBox="1"/>
          <p:nvPr/>
        </p:nvSpPr>
        <p:spPr>
          <a:xfrm>
            <a:off x="4793455" y="4612692"/>
            <a:ext cx="19636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0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5194696" y="4612692"/>
            <a:ext cx="303376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43ꢈ</a:t>
            </a:r>
          </a:p>
        </p:txBody>
      </p:sp>
      <p:sp>
        <p:nvSpPr>
          <p:cNvPr id="71" name="object 71"/>
          <p:cNvSpPr txBox="1"/>
          <p:nvPr/>
        </p:nvSpPr>
        <p:spPr>
          <a:xfrm>
            <a:off x="5997177" y="4612692"/>
            <a:ext cx="783170" cy="1524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90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10,297</a:t>
            </a:r>
            <a:r>
              <a:rPr sz="750" spc="721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750" dirty="0">
                <a:solidFill>
                  <a:srgbClr val="333333"/>
                </a:solidFill>
                <a:latin typeface="OAVDNC+Roboto"/>
                <a:cs typeface="OAVDNC+Roboto"/>
              </a:rPr>
              <a:t>ꢉ9.54</a:t>
            </a:r>
          </a:p>
        </p:txBody>
      </p:sp>
      <p:sp>
        <p:nvSpPr>
          <p:cNvPr id="72" name="object 72"/>
          <p:cNvSpPr txBox="1"/>
          <p:nvPr/>
        </p:nvSpPr>
        <p:spPr>
          <a:xfrm>
            <a:off x="3433762" y="5148877"/>
            <a:ext cx="866775" cy="562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93"/>
              </a:lnSpc>
              <a:spcBef>
                <a:spcPts val="0"/>
              </a:spcBef>
              <a:spcAft>
                <a:spcPts val="0"/>
              </a:spcAft>
            </a:pP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동아리</a:t>
            </a:r>
          </a:p>
          <a:p>
            <a:pPr marL="52387" marR="0">
              <a:lnSpc>
                <a:spcPts val="1596"/>
              </a:lnSpc>
              <a:spcBef>
                <a:spcPts val="4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교내활동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781049" y="5924612"/>
            <a:ext cx="914400" cy="2914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995"/>
              </a:lnSpc>
              <a:spcBef>
                <a:spcPts val="0"/>
              </a:spcBef>
              <a:spcAft>
                <a:spcPts val="0"/>
              </a:spcAft>
            </a:pPr>
            <a:r>
              <a:rPr sz="1500" b="1" dirty="0">
                <a:solidFill>
                  <a:srgbClr val="333333"/>
                </a:solidFill>
                <a:latin typeface="Malgun Gothic"/>
                <a:cs typeface="Malgun Gothic"/>
              </a:rPr>
              <a:t>해커스랩</a:t>
            </a:r>
          </a:p>
        </p:txBody>
      </p:sp>
      <p:sp>
        <p:nvSpPr>
          <p:cNvPr id="74" name="object 74"/>
          <p:cNvSpPr txBox="1"/>
          <p:nvPr/>
        </p:nvSpPr>
        <p:spPr>
          <a:xfrm>
            <a:off x="1162049" y="6251829"/>
            <a:ext cx="4836169" cy="47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동아리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목적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프로그래밍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역량강화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취업활동에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이점을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가지기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위함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활동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내역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:</a:t>
            </a:r>
          </a:p>
        </p:txBody>
      </p:sp>
      <p:sp>
        <p:nvSpPr>
          <p:cNvPr id="75" name="object 75"/>
          <p:cNvSpPr txBox="1"/>
          <p:nvPr/>
        </p:nvSpPr>
        <p:spPr>
          <a:xfrm>
            <a:off x="1379636" y="6709029"/>
            <a:ext cx="3355925" cy="927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“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스마트팜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”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아두이노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스마트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식물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발아기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전국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대학생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it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컨퍼런스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참가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수상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교내에서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진행하는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창업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지원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프로그램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참가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4.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프로그래밍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강화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목적을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멘토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멘티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결성</a:t>
            </a:r>
          </a:p>
        </p:txBody>
      </p:sp>
      <p:sp>
        <p:nvSpPr>
          <p:cNvPr id="76" name="object 76"/>
          <p:cNvSpPr txBox="1"/>
          <p:nvPr/>
        </p:nvSpPr>
        <p:spPr>
          <a:xfrm>
            <a:off x="3433762" y="7977802"/>
            <a:ext cx="866775" cy="354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93"/>
              </a:lnSpc>
              <a:spcBef>
                <a:spcPts val="0"/>
              </a:spcBef>
              <a:spcAft>
                <a:spcPts val="0"/>
              </a:spcAft>
            </a:pP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블로그</a:t>
            </a:r>
          </a:p>
        </p:txBody>
      </p:sp>
      <p:sp>
        <p:nvSpPr>
          <p:cNvPr id="77" name="object 77"/>
          <p:cNvSpPr txBox="1"/>
          <p:nvPr/>
        </p:nvSpPr>
        <p:spPr>
          <a:xfrm>
            <a:off x="3562349" y="8299704"/>
            <a:ext cx="609600" cy="240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교과목</a:t>
            </a:r>
          </a:p>
        </p:txBody>
      </p:sp>
      <p:sp>
        <p:nvSpPr>
          <p:cNvPr id="78" name="object 78"/>
          <p:cNvSpPr txBox="1"/>
          <p:nvPr/>
        </p:nvSpPr>
        <p:spPr>
          <a:xfrm>
            <a:off x="781049" y="8779860"/>
            <a:ext cx="1290376" cy="2667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00"/>
              </a:lnSpc>
              <a:spcBef>
                <a:spcPts val="0"/>
              </a:spcBef>
              <a:spcAft>
                <a:spcPts val="0"/>
              </a:spcAft>
            </a:pPr>
            <a:r>
              <a:rPr sz="1500" b="1" spc="-10" dirty="0">
                <a:solidFill>
                  <a:srgbClr val="333333"/>
                </a:solidFill>
                <a:latin typeface="AKDVRT+Roboto Bold"/>
                <a:cs typeface="AKDVRT+Roboto Bold"/>
              </a:rPr>
              <a:t>NAVER</a:t>
            </a:r>
            <a:r>
              <a:rPr sz="1500" b="1" spc="10" dirty="0">
                <a:solidFill>
                  <a:srgbClr val="333333"/>
                </a:solidFill>
                <a:latin typeface="AKDVRT+Roboto Bold"/>
                <a:cs typeface="AKDVRT+Roboto Bold"/>
              </a:rPr>
              <a:t> </a:t>
            </a:r>
            <a:r>
              <a:rPr sz="1500" b="1" spc="-15" dirty="0">
                <a:solidFill>
                  <a:srgbClr val="333333"/>
                </a:solidFill>
                <a:latin typeface="AKDVRT+Roboto Bold"/>
                <a:cs typeface="AKDVRT+Roboto Bold"/>
              </a:rPr>
              <a:t>BLOG</a:t>
            </a:r>
          </a:p>
        </p:txBody>
      </p:sp>
      <p:sp>
        <p:nvSpPr>
          <p:cNvPr id="79" name="object 79"/>
          <p:cNvSpPr txBox="1"/>
          <p:nvPr/>
        </p:nvSpPr>
        <p:spPr>
          <a:xfrm>
            <a:off x="1162049" y="9071229"/>
            <a:ext cx="5558952" cy="6992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spc="-10" dirty="0">
                <a:solidFill>
                  <a:srgbClr val="333333"/>
                </a:solidFill>
                <a:latin typeface="OAVDNC+Roboto"/>
                <a:cs typeface="OAVDNC+Roboto"/>
              </a:rPr>
              <a:t>NAVER</a:t>
            </a:r>
            <a:r>
              <a:rPr sz="1200" spc="10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블로그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: </a:t>
            </a:r>
            <a:r>
              <a:rPr sz="1200" dirty="0">
                <a:solidFill>
                  <a:srgbClr val="477DCA"/>
                </a:solidFill>
                <a:latin typeface="OAVDNC+Roboto"/>
                <a:cs typeface="OAVDNC+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 URL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블로그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운영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목적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: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교과목에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이해와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역량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강화를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위함이며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정리의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목적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운영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과목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: C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언어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Java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언어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RDBMS,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리눅스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CS, CCNA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등</a:t>
            </a:r>
          </a:p>
        </p:txBody>
      </p:sp>
      <p:sp>
        <p:nvSpPr>
          <p:cNvPr id="80" name="object 80"/>
          <p:cNvSpPr txBox="1"/>
          <p:nvPr/>
        </p:nvSpPr>
        <p:spPr>
          <a:xfrm>
            <a:off x="6463252" y="10426110"/>
            <a:ext cx="80063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Page 8 of 1</a:t>
            </a: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"/>
          <p:cNvSpPr/>
          <p:nvPr/>
        </p:nvSpPr>
        <p:spPr>
          <a:xfrm>
            <a:off x="638174" y="0"/>
            <a:ext cx="6305548" cy="10680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3314699" y="414952"/>
            <a:ext cx="1104900" cy="3548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93"/>
              </a:lnSpc>
              <a:spcBef>
                <a:spcPts val="0"/>
              </a:spcBef>
              <a:spcAft>
                <a:spcPts val="0"/>
              </a:spcAft>
            </a:pP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38549" y="736854"/>
            <a:ext cx="457200" cy="240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과제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00149" y="1213104"/>
            <a:ext cx="1362595" cy="240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100" spc="-10" dirty="0">
                <a:solidFill>
                  <a:srgbClr val="C7254E"/>
                </a:solidFill>
                <a:latin typeface="Consolas"/>
                <a:cs typeface="Consolas"/>
              </a:rPr>
              <a:t>Line Tracer</a:t>
            </a:r>
            <a:r>
              <a:rPr sz="1100" dirty="0">
                <a:solidFill>
                  <a:srgbClr val="C7254E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379636" y="1441704"/>
            <a:ext cx="2795364" cy="2420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제공되는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자원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한정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C++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언어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사용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62049" y="1670304"/>
            <a:ext cx="5752993" cy="9266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586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배터리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기타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모듈등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최적의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성능을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발휘하도록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배치</a:t>
            </a:r>
          </a:p>
          <a:p>
            <a:pPr marL="2175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가장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짧은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시간안에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도착한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팀이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우승하며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약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ꢂꢀ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개팀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중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ꢁ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등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.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Starcraft,</a:t>
            </a:r>
            <a:r>
              <a:rPr sz="1200" spc="2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Maple</a:t>
            </a:r>
            <a:r>
              <a:rPr sz="1200" spc="1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story</a:t>
            </a:r>
            <a:r>
              <a:rPr sz="1200" spc="1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등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유명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게임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벤치마킹한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온라인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ꢂd</a:t>
            </a:r>
            <a:r>
              <a:rPr sz="1200" spc="18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횡스크롤</a:t>
            </a:r>
            <a:r>
              <a:rPr sz="1200" spc="15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게임</a:t>
            </a:r>
            <a:r>
              <a:rPr sz="1200" spc="31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C7254E"/>
                </a:solidFill>
                <a:latin typeface="Consolas"/>
                <a:cs typeface="Consolas"/>
              </a:rPr>
              <a:t>StarWar2d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379636" y="2584704"/>
            <a:ext cx="3362473" cy="4706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</a:t>
            </a:r>
            <a:r>
              <a:rPr sz="1200" spc="-51" dirty="0">
                <a:solidFill>
                  <a:srgbClr val="333333"/>
                </a:solidFill>
                <a:latin typeface="OAVDNC+Roboto"/>
                <a:cs typeface="OAVDNC+Roboto"/>
              </a:rPr>
              <a:t>TCP,</a:t>
            </a:r>
            <a:r>
              <a:rPr sz="1200" spc="51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UDP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적절히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활용하여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오픈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월드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구축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PvP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시스템을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구축하여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사용자간의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결투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가능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62049" y="3041904"/>
            <a:ext cx="5791199" cy="11552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17586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미니맵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구축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우상단에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몬스터외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사용자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파악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가능</a:t>
            </a:r>
          </a:p>
          <a:p>
            <a:pPr marL="217586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4.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상점및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아이템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단축키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몬스터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처치시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확률성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아이템드롭률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구축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진행시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방법론을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접목하여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전체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프로젝트를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가능한</a:t>
            </a:r>
            <a:r>
              <a:rPr sz="1200" spc="297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100" spc="-10" dirty="0">
                <a:solidFill>
                  <a:srgbClr val="C7254E"/>
                </a:solidFill>
                <a:latin typeface="Consolas"/>
                <a:cs typeface="Consolas"/>
              </a:rPr>
              <a:t>TaskDoc</a:t>
            </a:r>
            <a:r>
              <a:rPr sz="1100" dirty="0">
                <a:solidFill>
                  <a:srgbClr val="C7254E"/>
                </a:solidFill>
                <a:latin typeface="Consolas"/>
                <a:cs typeface="Consolas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217586" marR="0">
              <a:lnSpc>
                <a:spcPts val="1596"/>
              </a:lnSpc>
              <a:spcBef>
                <a:spcPts val="20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1.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앱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</a:t>
            </a:r>
            <a:r>
              <a:rPr sz="1200" spc="2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웹간의</a:t>
            </a:r>
            <a:r>
              <a:rPr sz="12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연동</a:t>
            </a:r>
            <a:r>
              <a:rPr sz="12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sz="12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실시간</a:t>
            </a:r>
            <a:r>
              <a:rPr sz="12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통신을</a:t>
            </a:r>
            <a:r>
              <a:rPr sz="12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위해</a:t>
            </a:r>
            <a:r>
              <a:rPr sz="12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STOMP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를</a:t>
            </a:r>
            <a:r>
              <a:rPr sz="12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이용하여</a:t>
            </a:r>
            <a:r>
              <a:rPr sz="12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구독</a:t>
            </a:r>
            <a:r>
              <a:rPr sz="12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메시징</a:t>
            </a:r>
            <a:r>
              <a:rPr sz="1200" spc="2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프로토</a:t>
            </a:r>
          </a:p>
          <a:p>
            <a:pPr marL="38100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적용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379636" y="4184904"/>
            <a:ext cx="5573538" cy="927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96"/>
              </a:lnSpc>
              <a:spcBef>
                <a:spcPts val="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2.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프로젝트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관리에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적합한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간트차트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Component</a:t>
            </a:r>
            <a:r>
              <a:rPr sz="1200" spc="50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안드로이드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직접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개발하여</a:t>
            </a:r>
            <a:r>
              <a:rPr sz="1200" spc="46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배포</a:t>
            </a:r>
          </a:p>
          <a:p>
            <a:pPr marL="163413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완료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77DCA"/>
                </a:solidFill>
                <a:latin typeface="OAVDNC+Roboto"/>
                <a:cs typeface="OAVDNC+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[Android] Ganttchart</a:t>
            </a:r>
          </a:p>
          <a:p>
            <a:pPr marL="0" marR="0">
              <a:lnSpc>
                <a:spcPts val="1596"/>
              </a:lnSpc>
              <a:spcBef>
                <a:spcPts val="193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3.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웹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&amp;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앱에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모두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대응되는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REST</a:t>
            </a:r>
            <a:r>
              <a:rPr sz="1200" spc="-23" dirty="0">
                <a:solidFill>
                  <a:srgbClr val="333333"/>
                </a:solidFill>
                <a:latin typeface="OAVDNC+Roboto"/>
                <a:cs typeface="OAVDNC+Roboto"/>
              </a:rPr>
              <a:t> 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API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형태의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서버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코드</a:t>
            </a:r>
            <a:r>
              <a:rPr sz="1200" dirty="0">
                <a:solidFill>
                  <a:srgbClr val="333333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개발</a:t>
            </a:r>
          </a:p>
          <a:p>
            <a:pPr marL="0" marR="0">
              <a:lnSpc>
                <a:spcPts val="1440"/>
              </a:lnSpc>
              <a:spcBef>
                <a:spcPts val="359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4. Link: </a:t>
            </a:r>
            <a:r>
              <a:rPr sz="1200" dirty="0">
                <a:solidFill>
                  <a:srgbClr val="477DCA"/>
                </a:solidFill>
                <a:latin typeface="OAVDNC+Roboto"/>
                <a:cs typeface="OAVDNC+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[Web]</a:t>
            </a:r>
            <a:r>
              <a:rPr sz="1200" spc="-18" dirty="0">
                <a:solidFill>
                  <a:srgbClr val="477DCA"/>
                </a:solidFill>
                <a:latin typeface="OAVDNC+Roboto"/>
                <a:cs typeface="OAVDNC+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00" dirty="0">
                <a:solidFill>
                  <a:srgbClr val="477DCA"/>
                </a:solidFill>
                <a:latin typeface="OAVDNC+Roboto"/>
                <a:cs typeface="OAVDNC+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TaskDoc</a:t>
            </a:r>
            <a:r>
              <a:rPr sz="1200" dirty="0">
                <a:solidFill>
                  <a:srgbClr val="333333"/>
                </a:solidFill>
                <a:latin typeface="OAVDNC+Roboto"/>
                <a:cs typeface="OAVDNC+Roboto"/>
              </a:rPr>
              <a:t>, </a:t>
            </a:r>
            <a:r>
              <a:rPr sz="1200" dirty="0">
                <a:solidFill>
                  <a:srgbClr val="477DCA"/>
                </a:solidFill>
                <a:latin typeface="OAVDNC+Roboto"/>
                <a:cs typeface="OAVDNC+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[Android]</a:t>
            </a:r>
            <a:r>
              <a:rPr sz="1200" spc="-21" dirty="0">
                <a:solidFill>
                  <a:srgbClr val="477DCA"/>
                </a:solidFill>
                <a:latin typeface="OAVDNC+Roboto"/>
                <a:cs typeface="OAVDNC+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00" spc="-10" dirty="0">
                <a:solidFill>
                  <a:srgbClr val="477DCA"/>
                </a:solidFill>
                <a:latin typeface="OAVDNC+Roboto"/>
                <a:cs typeface="OAVDNC+Roboto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TaskDoc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3148160" y="5479429"/>
            <a:ext cx="1437716" cy="381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700"/>
              </a:lnSpc>
              <a:spcBef>
                <a:spcPts val="0"/>
              </a:spcBef>
              <a:spcAft>
                <a:spcPts val="0"/>
              </a:spcAft>
            </a:pPr>
            <a:r>
              <a:rPr sz="2250" dirty="0">
                <a:solidFill>
                  <a:srgbClr val="333333"/>
                </a:solidFill>
                <a:latin typeface="IIWSQK+Roboto Light"/>
                <a:cs typeface="IIWSQK+Roboto Light"/>
              </a:rPr>
              <a:t>Certiꢉcate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3933824" y="6174475"/>
            <a:ext cx="2438400" cy="4406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990"/>
              </a:lnSpc>
              <a:spcBef>
                <a:spcPts val="0"/>
              </a:spcBef>
              <a:spcAft>
                <a:spcPts val="0"/>
              </a:spcAft>
            </a:pPr>
            <a:r>
              <a:rPr sz="2000" dirty="0">
                <a:solidFill>
                  <a:srgbClr val="333333"/>
                </a:solidFill>
                <a:latin typeface="Malgun Gothic"/>
                <a:cs typeface="Malgun Gothic"/>
              </a:rPr>
              <a:t>정보처리기사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00187" y="7234852"/>
            <a:ext cx="1581150" cy="821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493"/>
              </a:lnSpc>
              <a:spcBef>
                <a:spcPts val="0"/>
              </a:spcBef>
              <a:spcAft>
                <a:spcPts val="0"/>
              </a:spcAft>
            </a:pPr>
            <a:r>
              <a:rPr sz="1850" spc="25" dirty="0">
                <a:solidFill>
                  <a:srgbClr val="333333"/>
                </a:solidFill>
                <a:latin typeface="Malgun Gothic"/>
                <a:cs typeface="Malgun Gothic"/>
              </a:rPr>
              <a:t>정보처리기사</a:t>
            </a:r>
          </a:p>
          <a:p>
            <a:pPr marL="104775" marR="0">
              <a:lnSpc>
                <a:spcPts val="1596"/>
              </a:lnSpc>
              <a:spcBef>
                <a:spcPts val="40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Malgun Gothic"/>
                <a:cs typeface="Malgun Gothic"/>
              </a:rPr>
              <a:t>한국산업인력공단</a:t>
            </a:r>
          </a:p>
          <a:p>
            <a:pPr marL="428625" marR="0">
              <a:lnSpc>
                <a:spcPts val="1440"/>
              </a:lnSpc>
              <a:spcBef>
                <a:spcPts val="644"/>
              </a:spcBef>
              <a:spcAft>
                <a:spcPts val="0"/>
              </a:spcAft>
            </a:pPr>
            <a:r>
              <a:rPr sz="1200" dirty="0">
                <a:solidFill>
                  <a:srgbClr val="333333"/>
                </a:solidFill>
                <a:latin typeface="IIWSQK+Roboto Light"/>
                <a:cs typeface="IIWSQK+Roboto Light"/>
              </a:rPr>
              <a:t>ꢆꢃꢆꢀ. ꢃꢅ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463252" y="10426110"/>
            <a:ext cx="800639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05"/>
              </a:lnSpc>
              <a:spcBef>
                <a:spcPts val="0"/>
              </a:spcBef>
              <a:spcAft>
                <a:spcPts val="0"/>
              </a:spcAft>
            </a:pPr>
            <a:r>
              <a:rPr sz="900" dirty="0">
                <a:solidFill>
                  <a:srgbClr val="000000"/>
                </a:solidFill>
                <a:latin typeface="Arial"/>
                <a:cs typeface="Arial"/>
              </a:rPr>
              <a:t>Page 9 of 1</a:t>
            </a:r>
            <a:r>
              <a:rPr lang="en-US" sz="900" dirty="0">
                <a:solidFill>
                  <a:srgbClr val="000000"/>
                </a:solidFill>
                <a:latin typeface="Arial"/>
                <a:cs typeface="Arial"/>
              </a:rPr>
              <a:t>0</a:t>
            </a:r>
            <a:endParaRPr sz="900" dirty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 Office">
  <a:themeElements>
    <a:clrScheme name="Standard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tandard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tandar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2611</Words>
  <Application>Microsoft Office PowerPoint</Application>
  <PresentationFormat>사용자 지정</PresentationFormat>
  <Paragraphs>421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Calibri</vt:lpstr>
      <vt:lpstr>HMDFOR+Font Awesome 5 Brands Regular</vt:lpstr>
      <vt:lpstr>AKDVRT+Roboto Bold</vt:lpstr>
      <vt:lpstr>Malgun Gothic Semilight</vt:lpstr>
      <vt:lpstr>AHHCUR+Roboto Italic</vt:lpstr>
      <vt:lpstr>OAVDNC+Roboto</vt:lpstr>
      <vt:lpstr>PUBMPI+Roboto Medium</vt:lpstr>
      <vt:lpstr>Arial</vt:lpstr>
      <vt:lpstr>Malgun Gothic</vt:lpstr>
      <vt:lpstr>Times New Roman</vt:lpstr>
      <vt:lpstr>Consolas</vt:lpstr>
      <vt:lpstr>IIWSQK+Roboto Light</vt:lpstr>
      <vt:lpstr>Theme Office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Administrator</dc:creator>
  <cp:lastModifiedBy>시현 이</cp:lastModifiedBy>
  <cp:revision>4</cp:revision>
  <dcterms:modified xsi:type="dcterms:W3CDTF">2024-07-18T01:29:46Z</dcterms:modified>
</cp:coreProperties>
</file>