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/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7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9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4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8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4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3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4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5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650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 spc="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>
              <a:defRPr sz="1000" spc="4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9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53" r:id="rId5"/>
    <p:sldLayoutId id="2147483859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lang="en-US" sz="4800" kern="1200" cap="none" spc="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3" descr="그라데이션 표면 설계의 파스텔 색상">
            <a:extLst>
              <a:ext uri="{FF2B5EF4-FFF2-40B4-BE49-F238E27FC236}">
                <a16:creationId xmlns:a16="http://schemas.microsoft.com/office/drawing/2014/main" id="{5565357F-884B-4353-23AD-86A3DF50B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35" b="989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77" name="Rectangle 57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E605B0-79D7-9D3B-F63E-818940F55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solidFill>
                  <a:schemeClr val="tx1"/>
                </a:solidFill>
              </a:rPr>
              <a:t>Python4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3C434E-501F-16DE-76D7-197F525B7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000" dirty="0">
                <a:solidFill>
                  <a:schemeClr val="tx1"/>
                </a:solidFill>
              </a:rPr>
              <a:t>kopo05 </a:t>
            </a:r>
            <a:r>
              <a:rPr lang="ko-KR" altLang="en-US" sz="2000" dirty="0">
                <a:solidFill>
                  <a:schemeClr val="tx1"/>
                </a:solidFill>
              </a:rPr>
              <a:t>김시현</a:t>
            </a:r>
          </a:p>
        </p:txBody>
      </p:sp>
    </p:spTree>
    <p:extLst>
      <p:ext uri="{BB962C8B-B14F-4D97-AF65-F5344CB8AC3E}">
        <p14:creationId xmlns:p14="http://schemas.microsoft.com/office/powerpoint/2010/main" val="1520435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 panose="02020404030301010803"/>
              <a:ea typeface="+mn-ea"/>
              <a:cs typeface="+mn-cs"/>
            </a:endParaRPr>
          </a:p>
        </p:txBody>
      </p: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AEFDCDD6-2444-445B-B2A6-41F0C73EF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 panose="02020404030301010803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568" y="0"/>
            <a:ext cx="7966432" cy="6858000"/>
          </a:xfrm>
          <a:prstGeom prst="rect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20CA27-09BA-46BA-BC29-D967DC58E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0451" y="643468"/>
            <a:ext cx="6676665" cy="5571064"/>
          </a:xfrm>
          <a:prstGeom prst="rect">
            <a:avLst/>
          </a:prstGeom>
          <a:solidFill>
            <a:schemeClr val="bg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 panose="02020404030301010803"/>
              <a:ea typeface="+mn-ea"/>
              <a:cs typeface="+mn-cs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5A849D6-560A-4DCB-8F28-267773C0B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3520" y="726948"/>
            <a:ext cx="6510528" cy="54041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 panose="02020404030301010803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A6734F-7509-7338-64D8-F34769C1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2503" y="1286934"/>
            <a:ext cx="5360631" cy="4271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endParaRPr lang="en-US" altLang="ko-KR" sz="6000" cap="all" spc="-10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398067-3CE7-A5ED-8011-18F7AAF52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89" y="0"/>
            <a:ext cx="10695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9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A6734F-7509-7338-64D8-F34769C1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endParaRPr lang="en-US" altLang="ko-KR" sz="4000" cap="all" spc="-10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41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8DE9B99-ADEF-4DA4-A716-52D0A8BE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E20860D-8992-496E-BC22-8450E344B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207826F-2B93-B6EB-6351-1A1A45C94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784" y="1000370"/>
            <a:ext cx="3100609" cy="48572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4400" cap="none" spc="0" dirty="0">
                <a:solidFill>
                  <a:schemeClr val="tx2">
                    <a:lumMod val="50000"/>
                  </a:schemeClr>
                </a:solidFill>
              </a:rPr>
              <a:t>[</a:t>
            </a:r>
            <a:r>
              <a:rPr lang="ko-KR" altLang="en-US" sz="4400" cap="none" spc="0" dirty="0">
                <a:solidFill>
                  <a:schemeClr val="tx2">
                    <a:lumMod val="50000"/>
                  </a:schemeClr>
                </a:solidFill>
              </a:rPr>
              <a:t>실습 목차</a:t>
            </a:r>
            <a:r>
              <a:rPr lang="en-US" altLang="ko-KR" sz="4400" cap="none" spc="0" dirty="0">
                <a:solidFill>
                  <a:schemeClr val="tx2">
                    <a:lumMod val="50000"/>
                  </a:schemeClr>
                </a:solidFill>
              </a:rPr>
              <a:t>]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67A621BB-D8FD-63A9-DB77-97A434008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3691" y="1000370"/>
            <a:ext cx="6212310" cy="485726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182880"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Garamond" pitchFamily="18" charset="0"/>
              <a:buChar char="◦"/>
            </a:pPr>
            <a:r>
              <a:rPr lang="ko-KR" altLang="en-US" sz="2400" dirty="0">
                <a:solidFill>
                  <a:srgbClr val="FFFFFF"/>
                </a:solidFill>
              </a:rPr>
              <a:t>대입연산자 </a:t>
            </a:r>
            <a:r>
              <a:rPr lang="en-US" altLang="ko-KR" sz="2400" dirty="0">
                <a:solidFill>
                  <a:srgbClr val="FFFFFF"/>
                </a:solidFill>
              </a:rPr>
              <a:t>– </a:t>
            </a:r>
            <a:r>
              <a:rPr lang="ko-KR" altLang="en-US" sz="2400" dirty="0">
                <a:solidFill>
                  <a:srgbClr val="FFFFFF"/>
                </a:solidFill>
              </a:rPr>
              <a:t>단순 대입연산자</a:t>
            </a:r>
            <a:endParaRPr lang="en-US" altLang="ko-KR" sz="2400" dirty="0">
              <a:solidFill>
                <a:srgbClr val="FFFFFF"/>
              </a:solidFill>
            </a:endParaRPr>
          </a:p>
          <a:p>
            <a:pPr marL="457200" indent="-182880"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Garamond" pitchFamily="18" charset="0"/>
              <a:buChar char="◦"/>
            </a:pPr>
            <a:endParaRPr lang="en-US" altLang="ko-KR" sz="2400" dirty="0">
              <a:solidFill>
                <a:srgbClr val="FFFFFF"/>
              </a:solidFill>
            </a:endParaRPr>
          </a:p>
          <a:p>
            <a:pPr marL="457200" indent="-182880"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Garamond" pitchFamily="18" charset="0"/>
              <a:buChar char="◦"/>
            </a:pPr>
            <a:r>
              <a:rPr lang="ko-KR" altLang="en-US" sz="2400" dirty="0">
                <a:solidFill>
                  <a:srgbClr val="FFFFFF"/>
                </a:solidFill>
              </a:rPr>
              <a:t>대입연산자 </a:t>
            </a:r>
            <a:r>
              <a:rPr lang="en-US" altLang="ko-KR" sz="2400" dirty="0">
                <a:solidFill>
                  <a:srgbClr val="FFFFFF"/>
                </a:solidFill>
              </a:rPr>
              <a:t>– </a:t>
            </a:r>
            <a:r>
              <a:rPr lang="ko-KR" altLang="en-US" sz="2400" dirty="0">
                <a:solidFill>
                  <a:srgbClr val="FFFFFF"/>
                </a:solidFill>
              </a:rPr>
              <a:t>복합형태 대입연산자</a:t>
            </a:r>
            <a:endParaRPr lang="en-US" altLang="ko-KR" sz="2400" dirty="0">
              <a:solidFill>
                <a:srgbClr val="FFFFFF"/>
              </a:solidFill>
            </a:endParaRPr>
          </a:p>
          <a:p>
            <a:pPr marL="457200" indent="-182880"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Garamond" pitchFamily="18" charset="0"/>
              <a:buChar char="◦"/>
            </a:pPr>
            <a:endParaRPr lang="en-US" altLang="ko-KR" sz="2400" dirty="0">
              <a:solidFill>
                <a:srgbClr val="FFFFFF"/>
              </a:solidFill>
            </a:endParaRPr>
          </a:p>
          <a:p>
            <a:pPr marL="457200" indent="-182880"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Garamond" pitchFamily="18" charset="0"/>
              <a:buChar char="◦"/>
            </a:pPr>
            <a:r>
              <a:rPr lang="ko-KR" altLang="en-US" sz="2400" dirty="0">
                <a:solidFill>
                  <a:srgbClr val="FFFFFF"/>
                </a:solidFill>
              </a:rPr>
              <a:t>산술 연산자 </a:t>
            </a:r>
            <a:r>
              <a:rPr lang="en-US" altLang="ko-KR" sz="2400" dirty="0">
                <a:solidFill>
                  <a:srgbClr val="FFFFFF"/>
                </a:solidFill>
              </a:rPr>
              <a:t>– </a:t>
            </a:r>
            <a:r>
              <a:rPr lang="ko-KR" altLang="en-US" sz="2400" dirty="0">
                <a:solidFill>
                  <a:srgbClr val="FFFFFF"/>
                </a:solidFill>
              </a:rPr>
              <a:t>일반 산술 연산자</a:t>
            </a:r>
            <a:endParaRPr lang="en-US" altLang="ko-KR" sz="2400" dirty="0">
              <a:solidFill>
                <a:srgbClr val="FFFFFF"/>
              </a:solidFill>
            </a:endParaRPr>
          </a:p>
          <a:p>
            <a:pPr marL="457200" indent="-182880"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Garamond" pitchFamily="18" charset="0"/>
              <a:buChar char="◦"/>
            </a:pPr>
            <a:endParaRPr lang="en-US" altLang="ko-KR" sz="2400" dirty="0">
              <a:solidFill>
                <a:srgbClr val="FFFFFF"/>
              </a:solidFill>
            </a:endParaRPr>
          </a:p>
          <a:p>
            <a:pPr marL="457200" indent="-182880"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Garamond" pitchFamily="18" charset="0"/>
              <a:buChar char="◦"/>
            </a:pPr>
            <a:r>
              <a:rPr lang="ko-KR" altLang="en-US" sz="2400" dirty="0">
                <a:solidFill>
                  <a:srgbClr val="FFFFFF"/>
                </a:solidFill>
              </a:rPr>
              <a:t>산술연산자 </a:t>
            </a:r>
            <a:r>
              <a:rPr lang="en-US" altLang="ko-KR" sz="2400" dirty="0">
                <a:solidFill>
                  <a:srgbClr val="FFFFFF"/>
                </a:solidFill>
              </a:rPr>
              <a:t>– </a:t>
            </a:r>
            <a:r>
              <a:rPr lang="ko-KR" altLang="en-US" sz="2400" dirty="0">
                <a:solidFill>
                  <a:srgbClr val="FFFFFF"/>
                </a:solidFill>
              </a:rPr>
              <a:t>복합 연산자</a:t>
            </a:r>
            <a:endParaRPr lang="en-US" altLang="ko-KR" sz="2400" dirty="0">
              <a:solidFill>
                <a:srgbClr val="FFFFFF"/>
              </a:solidFill>
            </a:endParaRPr>
          </a:p>
          <a:p>
            <a:pPr marL="457200" indent="-182880"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Garamond" pitchFamily="18" charset="0"/>
              <a:buChar char="◦"/>
            </a:pPr>
            <a:endParaRPr lang="en-US" altLang="ko-KR" sz="2400" dirty="0">
              <a:solidFill>
                <a:srgbClr val="FFFFFF"/>
              </a:solidFill>
            </a:endParaRPr>
          </a:p>
          <a:p>
            <a:pPr marL="457200" indent="-182880"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Garamond" pitchFamily="18" charset="0"/>
              <a:buChar char="◦"/>
            </a:pPr>
            <a:r>
              <a:rPr lang="ko-KR" altLang="en-US" sz="2400" dirty="0">
                <a:solidFill>
                  <a:srgbClr val="FFFFFF"/>
                </a:solidFill>
              </a:rPr>
              <a:t>타입 캐스팅 </a:t>
            </a:r>
            <a:r>
              <a:rPr lang="en-US" altLang="ko-KR" sz="2400" dirty="0">
                <a:solidFill>
                  <a:srgbClr val="FFFFFF"/>
                </a:solidFill>
              </a:rPr>
              <a:t>– </a:t>
            </a:r>
            <a:r>
              <a:rPr lang="ko-KR" altLang="en-US" sz="2400" dirty="0">
                <a:solidFill>
                  <a:srgbClr val="FFFFFF"/>
                </a:solidFill>
              </a:rPr>
              <a:t>문자형 변환</a:t>
            </a:r>
            <a:endParaRPr lang="en-US" altLang="ko-KR" sz="2400" dirty="0">
              <a:solidFill>
                <a:srgbClr val="FFFFFF"/>
              </a:solidFill>
            </a:endParaRPr>
          </a:p>
          <a:p>
            <a:pPr marL="457200" indent="-182880"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Garamond" pitchFamily="18" charset="0"/>
              <a:buChar char="◦"/>
            </a:pPr>
            <a:endParaRPr lang="en-US" altLang="ko-KR" sz="2400" dirty="0">
              <a:solidFill>
                <a:srgbClr val="FFFFFF"/>
              </a:solidFill>
            </a:endParaRPr>
          </a:p>
          <a:p>
            <a:pPr marL="457200" indent="-182880"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Garamond" pitchFamily="18" charset="0"/>
              <a:buChar char="◦"/>
            </a:pPr>
            <a:r>
              <a:rPr lang="ko-KR" altLang="en-US" sz="2400" dirty="0">
                <a:solidFill>
                  <a:srgbClr val="FFFFFF"/>
                </a:solidFill>
              </a:rPr>
              <a:t>타입 캐스팅 </a:t>
            </a:r>
            <a:r>
              <a:rPr lang="en-US" altLang="ko-KR" sz="2400" dirty="0">
                <a:solidFill>
                  <a:srgbClr val="FFFFFF"/>
                </a:solidFill>
              </a:rPr>
              <a:t>– </a:t>
            </a:r>
            <a:r>
              <a:rPr lang="ko-KR" altLang="en-US" sz="2400" dirty="0">
                <a:solidFill>
                  <a:srgbClr val="FFFFFF"/>
                </a:solidFill>
              </a:rPr>
              <a:t>숫자형 변환</a:t>
            </a:r>
            <a:endParaRPr lang="en-US" altLang="ko-KR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4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AEFDCDD6-2444-445B-B2A6-41F0C73EF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568" y="0"/>
            <a:ext cx="7966432" cy="6858000"/>
          </a:xfrm>
          <a:prstGeom prst="rect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20CA27-09BA-46BA-BC29-D967DC58E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0451" y="643468"/>
            <a:ext cx="6676665" cy="5571064"/>
          </a:xfrm>
          <a:prstGeom prst="rect">
            <a:avLst/>
          </a:prstGeom>
          <a:solidFill>
            <a:schemeClr val="bg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5A849D6-560A-4DCB-8F28-267773C0B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3520" y="726948"/>
            <a:ext cx="6510528" cy="54041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A6734F-7509-7338-64D8-F34769C1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2503" y="1286934"/>
            <a:ext cx="5360631" cy="4271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endParaRPr lang="en-US" altLang="ko-KR" sz="6000" cap="all" spc="-10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7038F1-075E-956B-F3CB-879A62593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21" y="0"/>
            <a:ext cx="10107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4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 panose="02020404030301010803"/>
              <a:ea typeface="+mn-ea"/>
              <a:cs typeface="+mn-cs"/>
            </a:endParaRPr>
          </a:p>
        </p:txBody>
      </p: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AEFDCDD6-2444-445B-B2A6-41F0C73EF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 panose="02020404030301010803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568" y="0"/>
            <a:ext cx="7966432" cy="6858000"/>
          </a:xfrm>
          <a:prstGeom prst="rect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20CA27-09BA-46BA-BC29-D967DC58E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0451" y="643468"/>
            <a:ext cx="6676665" cy="5571064"/>
          </a:xfrm>
          <a:prstGeom prst="rect">
            <a:avLst/>
          </a:prstGeom>
          <a:solidFill>
            <a:schemeClr val="bg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 panose="02020404030301010803"/>
              <a:ea typeface="+mn-ea"/>
              <a:cs typeface="+mn-cs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5A849D6-560A-4DCB-8F28-267773C0B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3520" y="726948"/>
            <a:ext cx="6510528" cy="54041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 panose="02020404030301010803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A6734F-7509-7338-64D8-F34769C1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2503" y="1286934"/>
            <a:ext cx="5360631" cy="4271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endParaRPr lang="en-US" altLang="ko-KR" sz="6000" cap="all" spc="-10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06FB6B-A27C-D2A4-79DE-957D651B5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0"/>
            <a:ext cx="10105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3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 panose="02020404030301010803"/>
              <a:ea typeface="+mn-ea"/>
              <a:cs typeface="+mn-cs"/>
            </a:endParaRPr>
          </a:p>
        </p:txBody>
      </p: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AEFDCDD6-2444-445B-B2A6-41F0C73EF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 panose="02020404030301010803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568" y="0"/>
            <a:ext cx="7966432" cy="6858000"/>
          </a:xfrm>
          <a:prstGeom prst="rect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20CA27-09BA-46BA-BC29-D967DC58E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0451" y="643468"/>
            <a:ext cx="6676665" cy="5571064"/>
          </a:xfrm>
          <a:prstGeom prst="rect">
            <a:avLst/>
          </a:prstGeom>
          <a:solidFill>
            <a:schemeClr val="bg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 panose="02020404030301010803"/>
              <a:ea typeface="+mn-ea"/>
              <a:cs typeface="+mn-cs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5A849D6-560A-4DCB-8F28-267773C0B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3520" y="726948"/>
            <a:ext cx="6510528" cy="54041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 panose="02020404030301010803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A6734F-7509-7338-64D8-F34769C1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2503" y="1286934"/>
            <a:ext cx="5360631" cy="4271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endParaRPr lang="en-US" altLang="ko-KR" sz="6000" cap="all" spc="-10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30DE5A-096B-3706-F223-A1EF774C2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9"/>
          <a:stretch/>
        </p:blipFill>
        <p:spPr>
          <a:xfrm>
            <a:off x="1441760" y="0"/>
            <a:ext cx="10105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8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 panose="02020404030301010803"/>
              <a:ea typeface="+mn-ea"/>
              <a:cs typeface="+mn-cs"/>
            </a:endParaRPr>
          </a:p>
        </p:txBody>
      </p: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AEFDCDD6-2444-445B-B2A6-41F0C73EF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 panose="02020404030301010803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568" y="0"/>
            <a:ext cx="7966432" cy="6858000"/>
          </a:xfrm>
          <a:prstGeom prst="rect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20CA27-09BA-46BA-BC29-D967DC58E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0451" y="643468"/>
            <a:ext cx="6676665" cy="5571064"/>
          </a:xfrm>
          <a:prstGeom prst="rect">
            <a:avLst/>
          </a:prstGeom>
          <a:solidFill>
            <a:schemeClr val="bg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 panose="02020404030301010803"/>
              <a:ea typeface="+mn-ea"/>
              <a:cs typeface="+mn-cs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5A849D6-560A-4DCB-8F28-267773C0B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3520" y="726948"/>
            <a:ext cx="6510528" cy="54041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 panose="02020404030301010803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A6734F-7509-7338-64D8-F34769C1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2503" y="1286934"/>
            <a:ext cx="5360631" cy="4271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endParaRPr lang="en-US" altLang="ko-KR" sz="6000" cap="all" spc="-10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13C5BF-5C3B-F793-0ED3-3F61C6D4A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135" y="0"/>
            <a:ext cx="10007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2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 panose="02020404030301010803"/>
              <a:ea typeface="+mn-ea"/>
              <a:cs typeface="+mn-cs"/>
            </a:endParaRPr>
          </a:p>
        </p:txBody>
      </p: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AEFDCDD6-2444-445B-B2A6-41F0C73EF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 panose="02020404030301010803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568" y="0"/>
            <a:ext cx="7966432" cy="6858000"/>
          </a:xfrm>
          <a:prstGeom prst="rect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20CA27-09BA-46BA-BC29-D967DC58E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0451" y="643468"/>
            <a:ext cx="6676665" cy="5571064"/>
          </a:xfrm>
          <a:prstGeom prst="rect">
            <a:avLst/>
          </a:prstGeom>
          <a:solidFill>
            <a:schemeClr val="bg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 panose="02020404030301010803"/>
              <a:ea typeface="+mn-ea"/>
              <a:cs typeface="+mn-cs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5A849D6-560A-4DCB-8F28-267773C0B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3520" y="726948"/>
            <a:ext cx="6510528" cy="54041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 panose="02020404030301010803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80521E-F336-BA4B-CDCF-6AAFDEBBA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135" y="0"/>
            <a:ext cx="10007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3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 panose="02020404030301010803"/>
              <a:ea typeface="+mn-ea"/>
              <a:cs typeface="+mn-cs"/>
            </a:endParaRPr>
          </a:p>
        </p:txBody>
      </p: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AEFDCDD6-2444-445B-B2A6-41F0C73EF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 panose="02020404030301010803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568" y="0"/>
            <a:ext cx="7966432" cy="6858000"/>
          </a:xfrm>
          <a:prstGeom prst="rect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20CA27-09BA-46BA-BC29-D967DC58E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0451" y="643468"/>
            <a:ext cx="6676665" cy="5571064"/>
          </a:xfrm>
          <a:prstGeom prst="rect">
            <a:avLst/>
          </a:prstGeom>
          <a:solidFill>
            <a:schemeClr val="bg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 panose="02020404030301010803"/>
              <a:ea typeface="+mn-ea"/>
              <a:cs typeface="+mn-cs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5A849D6-560A-4DCB-8F28-267773C0B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3520" y="726948"/>
            <a:ext cx="6510528" cy="54041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 panose="02020404030301010803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A6734F-7509-7338-64D8-F34769C1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2503" y="1286934"/>
            <a:ext cx="5360631" cy="4271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endParaRPr lang="en-US" altLang="ko-KR" sz="6000" cap="all" spc="-10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4308AC-E5E1-4F18-BE1B-565E25D43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89" y="0"/>
            <a:ext cx="10695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7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 panose="02020404030301010803"/>
              <a:ea typeface="+mn-ea"/>
              <a:cs typeface="+mn-cs"/>
            </a:endParaRPr>
          </a:p>
        </p:txBody>
      </p: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AEFDCDD6-2444-445B-B2A6-41F0C73EF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 panose="02020404030301010803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568" y="0"/>
            <a:ext cx="7966432" cy="6858000"/>
          </a:xfrm>
          <a:prstGeom prst="rect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20CA27-09BA-46BA-BC29-D967DC58E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0451" y="643468"/>
            <a:ext cx="6676665" cy="5571064"/>
          </a:xfrm>
          <a:prstGeom prst="rect">
            <a:avLst/>
          </a:prstGeom>
          <a:solidFill>
            <a:schemeClr val="bg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 panose="02020404030301010803"/>
              <a:ea typeface="+mn-ea"/>
              <a:cs typeface="+mn-cs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5A849D6-560A-4DCB-8F28-267773C0B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3520" y="726948"/>
            <a:ext cx="6510528" cy="54041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GothicNeo" panose="02020404030301010803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A6734F-7509-7338-64D8-F34769C1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2503" y="1286934"/>
            <a:ext cx="5360631" cy="4271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endParaRPr lang="en-US" altLang="ko-KR" sz="6000" cap="all" spc="-10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747C51-943B-C2D8-196B-BC50BF4D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89" y="0"/>
            <a:ext cx="10695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04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Microsoft GothicNe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icrosoft GothicNe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35</Words>
  <Application>Microsoft Office PowerPoint</Application>
  <PresentationFormat>와이드스크린</PresentationFormat>
  <Paragraphs>14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Microsoft GothicNeo</vt:lpstr>
      <vt:lpstr>Garamond</vt:lpstr>
      <vt:lpstr>SavonVTI</vt:lpstr>
      <vt:lpstr>Python4</vt:lpstr>
      <vt:lpstr>[실습 목차]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Python4</dc:title>
  <dc:creator>김시현</dc:creator>
  <cp:lastModifiedBy>김시현</cp:lastModifiedBy>
  <cp:revision>10</cp:revision>
  <dcterms:created xsi:type="dcterms:W3CDTF">2022-05-08T09:09:45Z</dcterms:created>
  <dcterms:modified xsi:type="dcterms:W3CDTF">2022-05-08T09:44:59Z</dcterms:modified>
</cp:coreProperties>
</file>