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394BFC-EE8B-4892-83D2-84964E95D59D}" v="751" dt="2022-03-07T21:51:5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1E8A1-6DA8-4496-BCE8-03ED561CC4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365760"/>
            <a:ext cx="10515600" cy="2890202"/>
          </a:xfrm>
        </p:spPr>
        <p:txBody>
          <a:bodyPr anchor="b">
            <a:normAutofit/>
          </a:bodyPr>
          <a:lstStyle>
            <a:lvl1pPr algn="l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24CCC-3D44-4BB5-AA35-A21607EF69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506150"/>
            <a:ext cx="10515600" cy="248348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80F6-1855-44E9-BA95-5E00A06E7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D7FFD-570A-4968-B943-AF87BB679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E6A8-0665-4714-B241-6AFBA8C6F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926EC-DC54-4882-9D58-F201EA25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04E7C-4CBA-49AF-B24C-1A1FF51C21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3C727-C0C7-4BBA-9CF5-6C1FAC76B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03986-C5B4-4956-AC6F-4F36186B8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5F941-E847-4C51-97D6-21066B26E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6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0338D2-D9EE-4B67-97C1-08ABD5745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53848" y="365125"/>
            <a:ext cx="3999952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4B1422-6C1E-4422-80E8-34B0092F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626546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8B53C-3084-4BC0-A80E-DB41C04C6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6BFDE-DC70-4A6E-90B8-337FC472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3578F-39AE-4F6F-9614-32EF672E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25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2A8A8-ECDA-4018-ABB4-CC22892BE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90AE7C-51AF-4F0E-B5A3-8C7E1026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28C09-A717-49AB-B60E-433BC4692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1A47A-6E5A-4754-8B43-9CE55616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CA1EB-7AC7-4F86-90C0-AA980D88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0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5957-C46F-4F17-BC8C-6507E676E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760"/>
            <a:ext cx="10515600" cy="382786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9661B-6633-4C8B-8B9C-E514DF851D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443817"/>
            <a:ext cx="10515600" cy="164583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74BF-C1CD-4709-B0A0-E9407DBEA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ADB94-0A5B-4B56-B0B1-1FF5580A4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A668A-35AE-4CDF-AC4C-2BEEA9EE8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3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7F1FD-0E96-4963-9F09-92861572B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5F0-B650-4AFF-B90E-23B378684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40876"/>
            <a:ext cx="5181600" cy="42360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747B-302D-476E-8F4F-E4B114C66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40876"/>
            <a:ext cx="5181600" cy="42360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0577D-22F7-4958-BB3D-6C9265EA1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C5B46-A8FB-4683-9618-3F6E07383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7887BD-93E9-4181-9D7F-940C3E173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94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3D79-FA27-4567-9032-AF722733E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77C1BF-703F-4992-BB0C-EB1E579C7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51823"/>
            <a:ext cx="5157787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B2FCE1-6DC0-43B5-8016-89FD4AF5AB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54741"/>
            <a:ext cx="5157787" cy="32349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2FED7A-67D0-43CC-889A-25F8849647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51823"/>
            <a:ext cx="5183188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31C176-48F2-44EC-B3A2-A144403D57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54741"/>
            <a:ext cx="5183188" cy="32349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9187B8-AC48-4FE7-8658-8A31E373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CAB465-E22E-45DC-89C9-406121BCE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F9D1CF-F964-4405-8677-5F9E2A028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12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A3453-DD0F-41C0-8F4A-5DC343F5E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4E6313-506F-4456-B3D9-D9655538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26068-7707-41EC-93EF-A24CAF8FF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C8A3C-8C01-4039-B47B-57D849758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225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892633-8C77-419D-B24D-2B3D44DB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49D59-0A88-4A14-A740-4CCD9B526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3DEF9-802F-444E-92D2-397862EEA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94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23C20-3881-4F15-94F7-9D7B9F9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F40F-6C2A-48EC-8F16-DA179A1DA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4638" y="457201"/>
            <a:ext cx="5800749" cy="540385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36B7E-D33D-48C7-97AC-5C0D9874F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57600"/>
            <a:ext cx="4343400" cy="2211387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49BC5-FF58-463A-B4FA-F0F912F12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7072D7-4A2A-407F-A084-6AE8DD001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4C41C-C368-475C-BDC1-DC5B29C78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127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F67B0-865B-44ED-9DFE-36C73B0C8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343400" cy="2971800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5400" kern="1200" dirty="0">
                <a:gradFill>
                  <a:gsLst>
                    <a:gs pos="100000">
                      <a:schemeClr val="tx2"/>
                    </a:gs>
                    <a:gs pos="0">
                      <a:schemeClr val="accent1"/>
                    </a:gs>
                  </a:gsLst>
                  <a:lin ang="0" scaled="1"/>
                </a:gradFill>
                <a:latin typeface="Aharoni" panose="02010803020104030203" pitchFamily="2" charset="-79"/>
                <a:ea typeface="+mn-ea"/>
                <a:cs typeface="Angsana New" panose="02020603050405020304" pitchFamily="18" charset="-34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5CF7-138A-437C-9E0A-FF41799703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61462" y="457201"/>
            <a:ext cx="5793925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117822-7770-4117-96A2-8D2FF0A01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64424"/>
            <a:ext cx="4343400" cy="2204564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295030-39C7-4814-A766-1A3E094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66A6-3C10-4AB8-86A1-BB1F0CDA7EFE}" type="datetimeFigureOut">
              <a:rPr lang="en-US" smtClean="0"/>
              <a:t>9/27/24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F02CD-DC87-47B6-96C4-F6470B1D8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FF531-02C2-4C1D-A692-704037806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60201-1C40-4B39-813D-5CD9493BAEE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6818BD-D734-48A1-8CC0-609D11E5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D215A-D2A1-4903-A905-F8B06EF41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0875"/>
            <a:ext cx="10515600" cy="4236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2B88A-7A1D-4AA1-8536-28DC13DBA5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66A6-3C10-4AB8-86A1-BB1F0CDA7EFE}" type="datetimeFigureOut">
              <a:rPr lang="en-US" smtClean="0"/>
              <a:pPr/>
              <a:t>9/27/24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FE925-0C4B-4BAE-9799-3A9D46D92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AD54-E5C5-4D48-8592-BB22F0A851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60201-1C40-4B39-813D-5CD9493BAEED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01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n-US" sz="5400" kern="1200" smtClean="0">
          <a:gradFill>
            <a:gsLst>
              <a:gs pos="100000">
                <a:schemeClr val="tx2"/>
              </a:gs>
              <a:gs pos="0">
                <a:schemeClr val="accent1"/>
              </a:gs>
            </a:gsLst>
            <a:lin ang="0" scaled="1"/>
          </a:gradFill>
          <a:latin typeface="Aharoni" panose="02010803020104030203" pitchFamily="2" charset="-79"/>
          <a:ea typeface="+mn-ea"/>
          <a:cs typeface="Angsana New" panose="02020603050405020304" pitchFamily="18" charset="-34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JWztnGRFPII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x17KHYrxt9c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81553" y="1884782"/>
            <a:ext cx="10910447" cy="2611185"/>
          </a:xfrm>
        </p:spPr>
        <p:txBody>
          <a:bodyPr anchor="ctr">
            <a:normAutofit fontScale="90000"/>
          </a:bodyPr>
          <a:lstStyle/>
          <a:p>
            <a:r>
              <a:rPr lang="fr-FR" b="1" dirty="0">
                <a:ea typeface="+mj-lt"/>
                <a:cs typeface="+mj-lt"/>
              </a:rPr>
              <a:t>Les interactions entre l'entreprise et son environnement économique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4089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630FE6-B8E9-4AB7-B496-984968754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6939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Aharoni"/>
                <a:cs typeface="Angsana New"/>
              </a:rPr>
              <a:t>Les relations avec les concurrents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ECC78C-FC7F-40C3-8121-FC90E64DE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951" y="1405094"/>
            <a:ext cx="11456192" cy="1807212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fr-FR" sz="2800" b="1" i="1" u="sng" dirty="0"/>
              <a:t>Définition</a:t>
            </a:r>
            <a:r>
              <a:rPr lang="fr-FR" sz="2800" b="1" dirty="0"/>
              <a:t> : </a:t>
            </a:r>
            <a:r>
              <a:rPr lang="fr-FR" sz="2800" b="1" dirty="0">
                <a:ea typeface="+mn-lt"/>
                <a:cs typeface="+mn-lt"/>
              </a:rPr>
              <a:t>La concurrence est la compétition entre les entreprises d’un marché pour vendre leurs produits ou services aux consommateurs ; cette compétition peut s'exercer par les prix ou par les caractéristiques des produits.</a:t>
            </a:r>
            <a:r>
              <a:rPr lang="fr-FR" dirty="0">
                <a:ea typeface="+mn-lt"/>
                <a:cs typeface="+mn-lt"/>
              </a:rPr>
              <a:t> 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509365-0BE4-4C90-B89A-93314F5EAB64}"/>
              </a:ext>
            </a:extLst>
          </p:cNvPr>
          <p:cNvSpPr/>
          <p:nvPr/>
        </p:nvSpPr>
        <p:spPr>
          <a:xfrm>
            <a:off x="459580" y="3305174"/>
            <a:ext cx="5512593" cy="328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u="sng" dirty="0"/>
              <a:t>MONOPOLE D'ETAT</a:t>
            </a:r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37BB8543-D388-429C-9D7D-CEE79F128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14" y="4368927"/>
            <a:ext cx="1018984" cy="1358645"/>
          </a:xfrm>
          <a:prstGeom prst="rect">
            <a:avLst/>
          </a:prstGeom>
        </p:spPr>
      </p:pic>
      <p:pic>
        <p:nvPicPr>
          <p:cNvPr id="6" name="Image 6">
            <a:extLst>
              <a:ext uri="{FF2B5EF4-FFF2-40B4-BE49-F238E27FC236}">
                <a16:creationId xmlns:a16="http://schemas.microsoft.com/office/drawing/2014/main" id="{1E5B3491-B929-4F4F-A610-4BC765A73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9362" y="4369594"/>
            <a:ext cx="1069182" cy="1297782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A3968B8F-AA85-4CE2-9B42-15D3977BC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006" y="4369594"/>
            <a:ext cx="1031082" cy="129778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E93466B-8109-4908-96E4-FDC785EB081A}"/>
              </a:ext>
            </a:extLst>
          </p:cNvPr>
          <p:cNvSpPr/>
          <p:nvPr/>
        </p:nvSpPr>
        <p:spPr>
          <a:xfrm>
            <a:off x="6317455" y="3305174"/>
            <a:ext cx="5512593" cy="32861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fr-FR" sz="2400" b="1" u="sng" dirty="0"/>
              <a:t>OLIGOPOLE</a:t>
            </a:r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  <a:p>
            <a:pPr algn="ctr"/>
            <a:endParaRPr lang="fr-FR" sz="2400" b="1" u="sng" dirty="0"/>
          </a:p>
        </p:txBody>
      </p:sp>
      <p:pic>
        <p:nvPicPr>
          <p:cNvPr id="10" name="Image 10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AAECDA7B-3DFC-4EC8-8095-2D8B17AEF6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5181" y="4314459"/>
            <a:ext cx="3814762" cy="2050987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DE3EA040-D774-4E7F-B623-863689B8484A}"/>
              </a:ext>
            </a:extLst>
          </p:cNvPr>
          <p:cNvSpPr txBox="1"/>
          <p:nvPr/>
        </p:nvSpPr>
        <p:spPr>
          <a:xfrm>
            <a:off x="842962" y="5855494"/>
            <a:ext cx="104060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1996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FA320C1-0A49-4137-840B-6CB6164796F1}"/>
              </a:ext>
            </a:extLst>
          </p:cNvPr>
          <p:cNvSpPr txBox="1"/>
          <p:nvPr/>
        </p:nvSpPr>
        <p:spPr>
          <a:xfrm>
            <a:off x="2521744" y="5855493"/>
            <a:ext cx="120729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2004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9457E88-7FF9-49FC-A450-7DA0F4FFF415}"/>
              </a:ext>
            </a:extLst>
          </p:cNvPr>
          <p:cNvSpPr txBox="1"/>
          <p:nvPr/>
        </p:nvSpPr>
        <p:spPr>
          <a:xfrm>
            <a:off x="4319587" y="5855493"/>
            <a:ext cx="117157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sz="2400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225928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9" grpId="0" animBg="1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4C15484-3DB4-4734-B0E5-ED880C83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356" y="453769"/>
            <a:ext cx="6033997" cy="196240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La concurrence pure et parfaite selon Adam Smith (1723/1790)</a:t>
            </a:r>
          </a:p>
        </p:txBody>
      </p:sp>
      <p:pic>
        <p:nvPicPr>
          <p:cNvPr id="5" name="Image 5">
            <a:extLst>
              <a:ext uri="{FF2B5EF4-FFF2-40B4-BE49-F238E27FC236}">
                <a16:creationId xmlns:a16="http://schemas.microsoft.com/office/drawing/2014/main" id="{B93AC504-08F7-41F2-81D0-FCB3592C8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377" y="2358333"/>
            <a:ext cx="11827661" cy="4349636"/>
          </a:xfrm>
          <a:prstGeom prst="rect">
            <a:avLst/>
          </a:prstGeom>
        </p:spPr>
      </p:pic>
      <p:pic>
        <p:nvPicPr>
          <p:cNvPr id="6" name="Image 6" descr="Une image contenant texte, personne&#10;&#10;Description générée automatiquement">
            <a:extLst>
              <a:ext uri="{FF2B5EF4-FFF2-40B4-BE49-F238E27FC236}">
                <a16:creationId xmlns:a16="http://schemas.microsoft.com/office/drawing/2014/main" id="{61081E07-D22C-4A09-BE80-CC4F6F7B7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2218" y="154781"/>
            <a:ext cx="1714500" cy="2571750"/>
          </a:xfrm>
          <a:prstGeom prst="rect">
            <a:avLst/>
          </a:prstGeom>
        </p:spPr>
      </p:pic>
      <p:pic>
        <p:nvPicPr>
          <p:cNvPr id="8" name="Média en ligne 7" title="ADAM SMITH ET LA MAIN INVISIBLE | DME">
            <a:hlinkClick r:id="" action="ppaction://media"/>
            <a:extLst>
              <a:ext uri="{FF2B5EF4-FFF2-40B4-BE49-F238E27FC236}">
                <a16:creationId xmlns:a16="http://schemas.microsoft.com/office/drawing/2014/main" id="{BAC44E77-C7F5-443F-AF3F-DB410371FBA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433595" y="270669"/>
            <a:ext cx="3492499" cy="185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4">
            <a:extLst>
              <a:ext uri="{FF2B5EF4-FFF2-40B4-BE49-F238E27FC236}">
                <a16:creationId xmlns:a16="http://schemas.microsoft.com/office/drawing/2014/main" id="{C432E9F5-5162-4F8A-856A-13E99B996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93" y="1110369"/>
            <a:ext cx="3183731" cy="1613072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2B7E9F3-CA79-4AFC-B302-3ACA1D5B4B29}"/>
              </a:ext>
            </a:extLst>
          </p:cNvPr>
          <p:cNvSpPr txBox="1"/>
          <p:nvPr/>
        </p:nvSpPr>
        <p:spPr>
          <a:xfrm>
            <a:off x="3629025" y="807243"/>
            <a:ext cx="4052886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ea typeface="+mn-lt"/>
                <a:cs typeface="+mn-lt"/>
              </a:rPr>
              <a:t>Autorité indépendante elle contrôle les pratiques anticoncurrentielles</a:t>
            </a:r>
            <a:endParaRPr lang="fr-FR" sz="2800" b="1" dirty="0"/>
          </a:p>
        </p:txBody>
      </p:sp>
      <p:pic>
        <p:nvPicPr>
          <p:cNvPr id="6" name="Image 6">
            <a:extLst>
              <a:ext uri="{FF2B5EF4-FFF2-40B4-BE49-F238E27FC236}">
                <a16:creationId xmlns:a16="http://schemas.microsoft.com/office/drawing/2014/main" id="{33288F39-DD50-422D-A50D-A69358925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9088" y="1471926"/>
            <a:ext cx="1445420" cy="1270964"/>
          </a:xfrm>
          <a:prstGeom prst="rect">
            <a:avLst/>
          </a:prstGeom>
        </p:spPr>
      </p:pic>
      <p:pic>
        <p:nvPicPr>
          <p:cNvPr id="7" name="Image 7" descr="Une image contenant texte, intérieur, brosse à dents, orange&#10;&#10;Description générée automatiquement">
            <a:extLst>
              <a:ext uri="{FF2B5EF4-FFF2-40B4-BE49-F238E27FC236}">
                <a16:creationId xmlns:a16="http://schemas.microsoft.com/office/drawing/2014/main" id="{3F6EB35E-9BC7-4620-B9B8-2D0B9EA29A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9306" y="1461796"/>
            <a:ext cx="2266951" cy="1195971"/>
          </a:xfrm>
          <a:prstGeom prst="rect">
            <a:avLst/>
          </a:prstGeom>
        </p:spPr>
      </p:pic>
      <p:pic>
        <p:nvPicPr>
          <p:cNvPr id="8" name="Image 8">
            <a:extLst>
              <a:ext uri="{FF2B5EF4-FFF2-40B4-BE49-F238E27FC236}">
                <a16:creationId xmlns:a16="http://schemas.microsoft.com/office/drawing/2014/main" id="{2FD3B31A-876A-4F3C-91E8-9B2F6F25E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3025" y="105833"/>
            <a:ext cx="2076451" cy="1276615"/>
          </a:xfrm>
          <a:prstGeom prst="rect">
            <a:avLst/>
          </a:prstGeom>
        </p:spPr>
      </p:pic>
      <p:pic>
        <p:nvPicPr>
          <p:cNvPr id="11" name="Image 11">
            <a:extLst>
              <a:ext uri="{FF2B5EF4-FFF2-40B4-BE49-F238E27FC236}">
                <a16:creationId xmlns:a16="http://schemas.microsoft.com/office/drawing/2014/main" id="{AED96C02-5B20-4AD5-B4EA-25CA222CB7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900" y="3188438"/>
            <a:ext cx="2945606" cy="193368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3F0B8F8-B2DB-4DD3-9004-4A1A204E9E13}"/>
              </a:ext>
            </a:extLst>
          </p:cNvPr>
          <p:cNvSpPr txBox="1"/>
          <p:nvPr/>
        </p:nvSpPr>
        <p:spPr>
          <a:xfrm>
            <a:off x="211931" y="5391150"/>
            <a:ext cx="536257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400" i="1" dirty="0">
                <a:ea typeface="+mn-lt"/>
                <a:cs typeface="+mn-lt"/>
              </a:rPr>
              <a:t>*Direction Générale de la Concurrence, de la Consommation et de la Répression de Fraude</a:t>
            </a:r>
            <a:r>
              <a:rPr lang="fr-FR" sz="2400" dirty="0">
                <a:ea typeface="+mn-lt"/>
                <a:cs typeface="+mn-lt"/>
              </a:rPr>
              <a:t>s</a:t>
            </a:r>
            <a:endParaRPr lang="fr-FR" sz="24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3FA4220-6644-4C80-89CB-1F6B6B8DD7C8}"/>
              </a:ext>
            </a:extLst>
          </p:cNvPr>
          <p:cNvSpPr txBox="1"/>
          <p:nvPr/>
        </p:nvSpPr>
        <p:spPr>
          <a:xfrm>
            <a:off x="3629025" y="2962275"/>
            <a:ext cx="482679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sz="2800" b="1" dirty="0">
                <a:ea typeface="+mn-lt"/>
                <a:cs typeface="+mn-lt"/>
              </a:rPr>
              <a:t>Elle a pour mission la protection économique, la régulation concurrentielle des marchés et la sécurité des consommateurs.</a:t>
            </a:r>
            <a:endParaRPr lang="fr-FR" sz="2800" b="1" dirty="0"/>
          </a:p>
        </p:txBody>
      </p:sp>
      <p:pic>
        <p:nvPicPr>
          <p:cNvPr id="14" name="Image 14" descr="Une image contenant texte, personne, homme&#10;&#10;Description générée automatiquement">
            <a:extLst>
              <a:ext uri="{FF2B5EF4-FFF2-40B4-BE49-F238E27FC236}">
                <a16:creationId xmlns:a16="http://schemas.microsoft.com/office/drawing/2014/main" id="{E1507E3B-67B8-4BEB-B50F-CCB204C6B3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8525" y="5350133"/>
            <a:ext cx="2195514" cy="1265517"/>
          </a:xfrm>
          <a:prstGeom prst="rect">
            <a:avLst/>
          </a:prstGeom>
        </p:spPr>
      </p:pic>
      <p:pic>
        <p:nvPicPr>
          <p:cNvPr id="15" name="Image 15" descr="Une image contenant texte, reçu&#10;&#10;Description générée automatiquement">
            <a:extLst>
              <a:ext uri="{FF2B5EF4-FFF2-40B4-BE49-F238E27FC236}">
                <a16:creationId xmlns:a16="http://schemas.microsoft.com/office/drawing/2014/main" id="{6626E57E-DD2D-4840-A4CC-085C6B4BF1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8837" y="5199028"/>
            <a:ext cx="2052638" cy="1317691"/>
          </a:xfrm>
          <a:prstGeom prst="rect">
            <a:avLst/>
          </a:prstGeom>
        </p:spPr>
      </p:pic>
      <p:pic>
        <p:nvPicPr>
          <p:cNvPr id="16" name="Image 16" descr="Une image contenant LEGO, jouet&#10;&#10;Description générée automatiquement">
            <a:extLst>
              <a:ext uri="{FF2B5EF4-FFF2-40B4-BE49-F238E27FC236}">
                <a16:creationId xmlns:a16="http://schemas.microsoft.com/office/drawing/2014/main" id="{C1749D48-ACB0-4E1B-9952-DCBF2A518D8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67775" y="3266135"/>
            <a:ext cx="2921792" cy="171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920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4239A9-DBFD-4DB4-9224-72D9868AA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06"/>
            <a:ext cx="10515600" cy="885032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>
                <a:latin typeface="Aharoni"/>
                <a:cs typeface="Angsana New"/>
              </a:rPr>
              <a:t>Les externalités </a:t>
            </a: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E3F52-62CD-45D6-AD90-CC1937D0064D}"/>
              </a:ext>
            </a:extLst>
          </p:cNvPr>
          <p:cNvSpPr/>
          <p:nvPr/>
        </p:nvSpPr>
        <p:spPr>
          <a:xfrm>
            <a:off x="537877" y="3031331"/>
            <a:ext cx="5238749" cy="303465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u="sng" dirty="0"/>
              <a:t>POSITIVES</a:t>
            </a:r>
          </a:p>
          <a:p>
            <a:pPr algn="ctr"/>
            <a:endParaRPr lang="fr-FR" sz="2800" u="sng" dirty="0"/>
          </a:p>
          <a:p>
            <a:pPr algn="ctr"/>
            <a:r>
              <a:rPr lang="fr-FR" sz="2800" dirty="0"/>
              <a:t>- Créations d'emplois</a:t>
            </a:r>
            <a:endParaRPr lang="fr-FR" sz="2800" u="sng" dirty="0"/>
          </a:p>
          <a:p>
            <a:pPr algn="ctr"/>
            <a:r>
              <a:rPr lang="fr-FR" sz="2800" dirty="0"/>
              <a:t>-Créations d'infrastructures</a:t>
            </a:r>
          </a:p>
          <a:p>
            <a:pPr algn="ctr"/>
            <a:r>
              <a:rPr lang="fr-FR" sz="2800" dirty="0"/>
              <a:t>- Dynamisme territoriale 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6C0363-F0B0-49B3-B4E6-F5F330F1A746}"/>
              </a:ext>
            </a:extLst>
          </p:cNvPr>
          <p:cNvSpPr/>
          <p:nvPr/>
        </p:nvSpPr>
        <p:spPr>
          <a:xfrm>
            <a:off x="6415375" y="3031331"/>
            <a:ext cx="5238750" cy="303465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sz="2800" u="sng" dirty="0"/>
              <a:t>NEGATIVES</a:t>
            </a:r>
          </a:p>
          <a:p>
            <a:pPr algn="ctr"/>
            <a:endParaRPr lang="fr-FR" sz="2800" u="sng" dirty="0"/>
          </a:p>
          <a:p>
            <a:pPr algn="ctr"/>
            <a:r>
              <a:rPr lang="fr-FR" sz="2800" dirty="0"/>
              <a:t>- Pollution (air, eau, sols)</a:t>
            </a:r>
            <a:endParaRPr lang="fr-FR" sz="2800" u="sng" dirty="0"/>
          </a:p>
          <a:p>
            <a:pPr algn="ctr"/>
            <a:r>
              <a:rPr lang="fr-FR" sz="2800" dirty="0"/>
              <a:t>- Bruit</a:t>
            </a:r>
          </a:p>
          <a:p>
            <a:pPr algn="ctr"/>
            <a:r>
              <a:rPr lang="fr-FR" sz="2800" dirty="0"/>
              <a:t>- Empreinte carbone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A8CBEE8-6EA9-41AD-AF4E-E8644206B8EB}"/>
              </a:ext>
            </a:extLst>
          </p:cNvPr>
          <p:cNvSpPr txBox="1"/>
          <p:nvPr/>
        </p:nvSpPr>
        <p:spPr>
          <a:xfrm>
            <a:off x="202131" y="1604962"/>
            <a:ext cx="1170432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2800" b="1" i="1" dirty="0"/>
              <a:t>Définition</a:t>
            </a:r>
            <a:r>
              <a:rPr lang="fr-FR" sz="2800" b="1" dirty="0"/>
              <a:t> : </a:t>
            </a:r>
            <a:r>
              <a:rPr lang="fr-FR" sz="2800" b="1" dirty="0">
                <a:ea typeface="+mn-lt"/>
                <a:cs typeface="+mn-lt"/>
              </a:rPr>
              <a:t>l'action de consommation ou de production d'un individu a une incidence sur le bien-être ou le mal être d'un autre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94414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édia en ligne 3" title="Le dropshipping expliqué par notre expert">
            <a:hlinkClick r:id="" action="ppaction://media"/>
            <a:extLst>
              <a:ext uri="{FF2B5EF4-FFF2-40B4-BE49-F238E27FC236}">
                <a16:creationId xmlns:a16="http://schemas.microsoft.com/office/drawing/2014/main" id="{6E7EBC03-73EF-DCF3-228E-22DE0272E485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6485" y="253891"/>
            <a:ext cx="11239029" cy="6350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59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deVTI">
  <a:themeElements>
    <a:clrScheme name="AnalogousFromDarkSeedLeftStep">
      <a:dk1>
        <a:srgbClr val="000000"/>
      </a:dk1>
      <a:lt1>
        <a:srgbClr val="FFFFFF"/>
      </a:lt1>
      <a:dk2>
        <a:srgbClr val="1F1830"/>
      </a:dk2>
      <a:lt2>
        <a:srgbClr val="F0F3F1"/>
      </a:lt2>
      <a:accent1>
        <a:srgbClr val="E729D0"/>
      </a:accent1>
      <a:accent2>
        <a:srgbClr val="9D17D5"/>
      </a:accent2>
      <a:accent3>
        <a:srgbClr val="6029E7"/>
      </a:accent3>
      <a:accent4>
        <a:srgbClr val="1C33D6"/>
      </a:accent4>
      <a:accent5>
        <a:srgbClr val="2990E7"/>
      </a:accent5>
      <a:accent6>
        <a:srgbClr val="15BEC5"/>
      </a:accent6>
      <a:hlink>
        <a:srgbClr val="3F6FBF"/>
      </a:hlink>
      <a:folHlink>
        <a:srgbClr val="7F7F7F"/>
      </a:folHlink>
    </a:clrScheme>
    <a:fontScheme name="Custom 49">
      <a:majorFont>
        <a:latin typeface="Aharoni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deVTI" id="{1194088A-B135-4437-9FD8-7466BBC13A13}" vid="{B787DE2F-1995-45D8-A8E2-6B5CC521AC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156</Words>
  <Application>Microsoft Macintosh PowerPoint</Application>
  <PresentationFormat>Grand écran</PresentationFormat>
  <Paragraphs>32</Paragraphs>
  <Slides>6</Slides>
  <Notes>0</Notes>
  <HiddenSlides>0</HiddenSlides>
  <MMClips>2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Aharoni</vt:lpstr>
      <vt:lpstr>Arial</vt:lpstr>
      <vt:lpstr>Avenir Next LT Pro</vt:lpstr>
      <vt:lpstr>FadeVTI</vt:lpstr>
      <vt:lpstr>Les interactions entre l'entreprise et son environnement économique</vt:lpstr>
      <vt:lpstr>Les relations avec les concurrents</vt:lpstr>
      <vt:lpstr>La concurrence pure et parfaite selon Adam Smith (1723/1790)</vt:lpstr>
      <vt:lpstr>Présentation PowerPoint</vt:lpstr>
      <vt:lpstr>Les externalités 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POUILLOT Ronan</cp:lastModifiedBy>
  <cp:revision>255</cp:revision>
  <dcterms:created xsi:type="dcterms:W3CDTF">2022-03-07T20:41:54Z</dcterms:created>
  <dcterms:modified xsi:type="dcterms:W3CDTF">2024-09-27T08:38:07Z</dcterms:modified>
</cp:coreProperties>
</file>