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624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1pPr>
    <a:lvl2pPr marL="1843312" algn="l" defTabSz="3686624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2pPr>
    <a:lvl3pPr marL="3686624" algn="l" defTabSz="3686624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4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4pPr>
    <a:lvl5pPr marL="7373248" algn="l" defTabSz="3686624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5pPr>
    <a:lvl6pPr marL="9216561" algn="l" defTabSz="3686624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4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7pPr>
    <a:lvl8pPr marL="12903184" algn="l" defTabSz="3686624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8pPr>
    <a:lvl9pPr marL="14746496" algn="l" defTabSz="3686624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82"/>
  </p:normalViewPr>
  <p:slideViewPr>
    <p:cSldViewPr snapToGrid="0" snapToObjects="1">
      <p:cViewPr>
        <p:scale>
          <a:sx n="39" d="100"/>
          <a:sy n="39" d="100"/>
        </p:scale>
        <p:origin x="636" y="-5688"/>
      </p:cViewPr>
      <p:guideLst>
        <p:guide orient="horz" pos="1372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4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879" indent="0" algn="ctr">
              <a:buNone/>
              <a:defRPr sz="7200"/>
            </a:lvl2pPr>
            <a:lvl3pPr marL="3291758" indent="0" algn="ctr">
              <a:buNone/>
              <a:defRPr sz="6480"/>
            </a:lvl3pPr>
            <a:lvl4pPr marL="4937637" indent="0" algn="ctr">
              <a:buNone/>
              <a:defRPr sz="5760"/>
            </a:lvl4pPr>
            <a:lvl5pPr marL="6583515" indent="0" algn="ctr">
              <a:buNone/>
              <a:defRPr sz="5760"/>
            </a:lvl5pPr>
            <a:lvl6pPr marL="8229394" indent="0" algn="ctr">
              <a:buNone/>
              <a:defRPr sz="5760"/>
            </a:lvl6pPr>
            <a:lvl7pPr marL="9875273" indent="0" algn="ctr">
              <a:buNone/>
              <a:defRPr sz="5760"/>
            </a:lvl7pPr>
            <a:lvl8pPr marL="11521152" indent="0" algn="ctr">
              <a:buNone/>
              <a:defRPr sz="5760"/>
            </a:lvl8pPr>
            <a:lvl9pPr marL="13167031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1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1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4"/>
            <a:ext cx="28392120" cy="18257517"/>
          </a:xfrm>
        </p:spPr>
        <p:txBody>
          <a:bodyPr anchor="b"/>
          <a:lstStyle>
            <a:lvl1pPr>
              <a:defRPr sz="21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4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87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75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637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51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394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273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152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031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1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1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1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4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879" indent="0">
              <a:buNone/>
              <a:defRPr sz="7200" b="1"/>
            </a:lvl2pPr>
            <a:lvl3pPr marL="3291758" indent="0">
              <a:buNone/>
              <a:defRPr sz="6480" b="1"/>
            </a:lvl3pPr>
            <a:lvl4pPr marL="4937637" indent="0">
              <a:buNone/>
              <a:defRPr sz="5760" b="1"/>
            </a:lvl4pPr>
            <a:lvl5pPr marL="6583515" indent="0">
              <a:buNone/>
              <a:defRPr sz="5760" b="1"/>
            </a:lvl5pPr>
            <a:lvl6pPr marL="8229394" indent="0">
              <a:buNone/>
              <a:defRPr sz="5760" b="1"/>
            </a:lvl6pPr>
            <a:lvl7pPr marL="9875273" indent="0">
              <a:buNone/>
              <a:defRPr sz="5760" b="1"/>
            </a:lvl7pPr>
            <a:lvl8pPr marL="11521152" indent="0">
              <a:buNone/>
              <a:defRPr sz="5760" b="1"/>
            </a:lvl8pPr>
            <a:lvl9pPr marL="13167031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1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3" y="10759444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879" indent="0">
              <a:buNone/>
              <a:defRPr sz="7200" b="1"/>
            </a:lvl2pPr>
            <a:lvl3pPr marL="3291758" indent="0">
              <a:buNone/>
              <a:defRPr sz="6480" b="1"/>
            </a:lvl3pPr>
            <a:lvl4pPr marL="4937637" indent="0">
              <a:buNone/>
              <a:defRPr sz="5760" b="1"/>
            </a:lvl4pPr>
            <a:lvl5pPr marL="6583515" indent="0">
              <a:buNone/>
              <a:defRPr sz="5760" b="1"/>
            </a:lvl5pPr>
            <a:lvl6pPr marL="8229394" indent="0">
              <a:buNone/>
              <a:defRPr sz="5760" b="1"/>
            </a:lvl6pPr>
            <a:lvl7pPr marL="9875273" indent="0">
              <a:buNone/>
              <a:defRPr sz="5760" b="1"/>
            </a:lvl7pPr>
            <a:lvl8pPr marL="11521152" indent="0">
              <a:buNone/>
              <a:defRPr sz="5760" b="1"/>
            </a:lvl8pPr>
            <a:lvl9pPr marL="13167031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3" y="16032481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1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3167361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879" indent="0">
              <a:buNone/>
              <a:defRPr sz="5040"/>
            </a:lvl2pPr>
            <a:lvl3pPr marL="3291758" indent="0">
              <a:buNone/>
              <a:defRPr sz="4320"/>
            </a:lvl3pPr>
            <a:lvl4pPr marL="4937637" indent="0">
              <a:buNone/>
              <a:defRPr sz="3600"/>
            </a:lvl4pPr>
            <a:lvl5pPr marL="6583515" indent="0">
              <a:buNone/>
              <a:defRPr sz="3600"/>
            </a:lvl5pPr>
            <a:lvl6pPr marL="8229394" indent="0">
              <a:buNone/>
              <a:defRPr sz="3600"/>
            </a:lvl6pPr>
            <a:lvl7pPr marL="9875273" indent="0">
              <a:buNone/>
              <a:defRPr sz="3600"/>
            </a:lvl7pPr>
            <a:lvl8pPr marL="11521152" indent="0">
              <a:buNone/>
              <a:defRPr sz="3600"/>
            </a:lvl8pPr>
            <a:lvl9pPr marL="13167031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5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1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879" indent="0">
              <a:buNone/>
              <a:defRPr sz="10080"/>
            </a:lvl2pPr>
            <a:lvl3pPr marL="3291758" indent="0">
              <a:buNone/>
              <a:defRPr sz="8640"/>
            </a:lvl3pPr>
            <a:lvl4pPr marL="4937637" indent="0">
              <a:buNone/>
              <a:defRPr sz="7200"/>
            </a:lvl4pPr>
            <a:lvl5pPr marL="6583515" indent="0">
              <a:buNone/>
              <a:defRPr sz="7200"/>
            </a:lvl5pPr>
            <a:lvl6pPr marL="8229394" indent="0">
              <a:buNone/>
              <a:defRPr sz="7200"/>
            </a:lvl6pPr>
            <a:lvl7pPr marL="9875273" indent="0">
              <a:buNone/>
              <a:defRPr sz="7200"/>
            </a:lvl7pPr>
            <a:lvl8pPr marL="11521152" indent="0">
              <a:buNone/>
              <a:defRPr sz="7200"/>
            </a:lvl8pPr>
            <a:lvl9pPr marL="13167031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3167361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879" indent="0">
              <a:buNone/>
              <a:defRPr sz="5040"/>
            </a:lvl2pPr>
            <a:lvl3pPr marL="3291758" indent="0">
              <a:buNone/>
              <a:defRPr sz="4320"/>
            </a:lvl3pPr>
            <a:lvl4pPr marL="4937637" indent="0">
              <a:buNone/>
              <a:defRPr sz="3600"/>
            </a:lvl4pPr>
            <a:lvl5pPr marL="6583515" indent="0">
              <a:buNone/>
              <a:defRPr sz="3600"/>
            </a:lvl5pPr>
            <a:lvl6pPr marL="8229394" indent="0">
              <a:buNone/>
              <a:defRPr sz="3600"/>
            </a:lvl6pPr>
            <a:lvl7pPr marL="9875273" indent="0">
              <a:buNone/>
              <a:defRPr sz="3600"/>
            </a:lvl7pPr>
            <a:lvl8pPr marL="11521152" indent="0">
              <a:buNone/>
              <a:defRPr sz="3600"/>
            </a:lvl8pPr>
            <a:lvl9pPr marL="13167031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1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1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1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18D1-F980-2F4A-A11E-5AF8EAC2BE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1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1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754A-D6C6-1645-B493-2F75586EF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6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758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39" indent="-822939" algn="l" defTabSz="3291758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18" indent="-822939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697" indent="-822939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76" indent="-822939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455" indent="-822939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334" indent="-822939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213" indent="-822939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091" indent="-822939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89970" indent="-822939" algn="l" defTabSz="3291758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879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758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637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515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394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273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152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031" algn="l" defTabSz="329175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1BB03A-9885-404A-B669-9AEA315E753A}"/>
              </a:ext>
            </a:extLst>
          </p:cNvPr>
          <p:cNvSpPr/>
          <p:nvPr/>
        </p:nvSpPr>
        <p:spPr>
          <a:xfrm>
            <a:off x="21164076" y="2026808"/>
            <a:ext cx="437323" cy="8895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504008" y="4890303"/>
            <a:ext cx="15667000" cy="6428298"/>
          </a:xfrm>
          <a:prstGeom prst="rect">
            <a:avLst/>
          </a:prstGeom>
          <a:ln w="50800" cap="rnd">
            <a:solidFill>
              <a:srgbClr val="990033"/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335280" y="193955"/>
            <a:ext cx="32247840" cy="432118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6616" tIns="356616" rIns="356616" bIns="356616">
            <a:spAutoFit/>
          </a:bodyPr>
          <a:lstStyle>
            <a:lvl1pPr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sz="9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Prediction of Movie Success</a:t>
            </a:r>
          </a:p>
          <a:p>
            <a:pPr algn="ctr"/>
            <a:r>
              <a:rPr lang="en-US" sz="9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High Cardinal Imbalanced Data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Balkhi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Max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Urvi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Chauhan,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Saboora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M. Roshan, and Greg Mori</a:t>
            </a: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504008" y="4902386"/>
            <a:ext cx="15675709" cy="133575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6616" tIns="356616" rIns="356616" bIns="356616">
            <a:spAutoFit/>
          </a:bodyPr>
          <a:lstStyle>
            <a:lvl1pPr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531223" y="11705849"/>
            <a:ext cx="15696023" cy="28354756"/>
          </a:xfrm>
          <a:prstGeom prst="rect">
            <a:avLst/>
          </a:prstGeom>
          <a:ln w="50800" cap="rnd">
            <a:solidFill>
              <a:srgbClr val="990033"/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498763" y="11709939"/>
            <a:ext cx="15751909" cy="133575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6616" tIns="356616" rIns="356616" bIns="356616">
            <a:spAutoFit/>
          </a:bodyPr>
          <a:lstStyle>
            <a:lvl1pPr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</a:rPr>
              <a:t>Materials and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7"/>
          <a:stretch/>
        </p:blipFill>
        <p:spPr>
          <a:xfrm>
            <a:off x="1164575" y="982946"/>
            <a:ext cx="4480560" cy="2434271"/>
          </a:xfrm>
          <a:prstGeom prst="rect">
            <a:avLst/>
          </a:prstGeom>
        </p:spPr>
      </p:pic>
      <p:sp>
        <p:nvSpPr>
          <p:cNvPr id="82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16809802" y="4890303"/>
            <a:ext cx="15582820" cy="24305184"/>
          </a:xfrm>
          <a:prstGeom prst="rect">
            <a:avLst/>
          </a:prstGeom>
          <a:ln w="50800" cap="rnd">
            <a:solidFill>
              <a:srgbClr val="990033"/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</p:txBody>
      </p:sp>
      <p:sp>
        <p:nvSpPr>
          <p:cNvPr id="84" name="Rectangle 5"/>
          <p:cNvSpPr>
            <a:spLocks noChangeArrowheads="1"/>
          </p:cNvSpPr>
          <p:nvPr/>
        </p:nvSpPr>
        <p:spPr bwMode="auto">
          <a:xfrm>
            <a:off x="16809800" y="4840051"/>
            <a:ext cx="15582821" cy="133575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6616" tIns="356616" rIns="356616" bIns="356616">
            <a:spAutoFit/>
          </a:bodyPr>
          <a:lstStyle>
            <a:lvl1pPr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</a:rPr>
              <a:t>Results and Discussion Cont.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16771700" y="29744376"/>
            <a:ext cx="15620920" cy="7256169"/>
          </a:xfrm>
          <a:prstGeom prst="rect">
            <a:avLst/>
          </a:prstGeom>
          <a:ln w="50800" cap="rnd">
            <a:solidFill>
              <a:srgbClr val="990033"/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16809801" y="29775898"/>
            <a:ext cx="15620921" cy="133575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6616" tIns="356616" rIns="356616" bIns="356616">
            <a:spAutoFit/>
          </a:bodyPr>
          <a:lstStyle>
            <a:lvl1pPr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</a:rPr>
              <a:t>Conclusion and Future Scope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16847900" y="37495949"/>
            <a:ext cx="15620920" cy="5228881"/>
          </a:xfrm>
          <a:prstGeom prst="rect">
            <a:avLst/>
          </a:prstGeom>
          <a:ln w="50800" cap="rnd">
            <a:solidFill>
              <a:srgbClr val="990033"/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16886001" y="37495947"/>
            <a:ext cx="15620921" cy="133575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6616" tIns="356616" rIns="356616" bIns="356616">
            <a:spAutoFit/>
          </a:bodyPr>
          <a:lstStyle>
            <a:lvl1pPr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75361" y="13530670"/>
            <a:ext cx="13755859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i="1" dirty="0"/>
              <a:t>Data Collection and Preparation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2697 movies and 41 features (80% train set and 20% validation set )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Collecting data from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TMDb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removing production country</a:t>
            </a: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Collecting budget and revenue features from The Numbers and keyword features from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Imputing missing values in runtime feature with the mean of movie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runtimes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Encoding categorical features using three methods:</a:t>
            </a:r>
          </a:p>
          <a:p>
            <a:pPr marL="2357604" lvl="1" indent="-514338">
              <a:buAutoNum type="arabicPeriod"/>
            </a:pPr>
            <a:r>
              <a:rPr lang="en-US" sz="3200" dirty="0" err="1"/>
              <a:t>CatBoost</a:t>
            </a:r>
            <a:endParaRPr lang="en-US" sz="3200" dirty="0"/>
          </a:p>
          <a:p>
            <a:pPr marL="2357604" lvl="1" indent="-514338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Leave One Out</a:t>
            </a:r>
          </a:p>
          <a:p>
            <a:pPr marL="2357604" lvl="1" indent="-514338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Weight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</a:p>
          <a:p>
            <a:pPr marL="2357604" lvl="1" indent="-514338">
              <a:buAutoNum type="arabi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IV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Information Value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95203" y="6730231"/>
            <a:ext cx="13755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Collecting, cleaning, and preparing movie dataset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success of movies before their release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Evaluating and Comparing different models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Cinema Ensemble Model (CEM) with accuracy of 58.5%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Movie Investor Assurance System (MIAS) with accuracy of 73%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Movie success prediction with accuracy of 61% (Random Forest)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182367" y="39041227"/>
            <a:ext cx="1371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Lee, J. Park, I. Kim et al. “Predicting movie success with machine learning techniques: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ways to improve accuracy”, Journal of Information Systems Frontiers, Vol. 20, Issue. 3, pp. 577-588,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June 2018, [Online]. Available: https://doi.org/10.1007/s10796-016-9689-z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T. Lash and K. Zhao, “Early Predictions of Movie Success: The Who, What, and When of Profitability,” Journal of Management Information Systems, Vol. 33, No. 3, pp. 874–903, [Online]. Available: https://doi.org/10.1080/07421222.2016.1243969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Raj, “Movie Success Prediction using Machine Learning Algorithms and their Comparison,” 2018 First International Conference on Secure Cyber Computing and Communication (ICSCCC), Jalandhar, India, Dec. 15-17, 2018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7901" y="42993645"/>
            <a:ext cx="15620921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919361" y="43052947"/>
            <a:ext cx="1401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Information: sbalkhi@sfu.ca, uchauhan@sfu.ca, maxo@sfu.ca, sabooram@sfu.ca, and mori@cs.sfu.ca</a:t>
            </a:r>
          </a:p>
        </p:txBody>
      </p:sp>
      <p:sp>
        <p:nvSpPr>
          <p:cNvPr id="6" name="Left Brace 5"/>
          <p:cNvSpPr/>
          <p:nvPr/>
        </p:nvSpPr>
        <p:spPr>
          <a:xfrm>
            <a:off x="4680265" y="21010422"/>
            <a:ext cx="280712" cy="1282765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5245" y="21077672"/>
            <a:ext cx="8196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worldwide gross revenue &gt; budget: label 1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worldwide gross revenue &lt; budget:  label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13277" y="25278208"/>
            <a:ext cx="12666547" cy="120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39335" y="35842101"/>
                <a:ext cx="9839489" cy="409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 smtClean="0"/>
                  <a:t>Classification Methods</a:t>
                </a:r>
              </a:p>
              <a:p>
                <a:pPr marL="571486" indent="-571486"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Gaussian Naïve Bayes</a:t>
                </a:r>
              </a:p>
              <a:p>
                <a:pPr marL="571486" indent="-571486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sz="3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∈{1,…,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𝐾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  <m:nary>
                      <m:naryPr>
                        <m:chr m:val="∏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486" indent="-571486"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Random Forest</a:t>
                </a:r>
              </a:p>
              <a:p>
                <a:pPr marL="571486" indent="-571486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, </m:t>
                    </m:r>
                    <m:acc>
                      <m:accPr>
                        <m:chr m:val="́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486" indent="-571486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Support Vector 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Machine</a:t>
                </a:r>
              </a:p>
              <a:p>
                <a:pPr marL="571486" indent="-571486"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Cost function: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⁡(0,1−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e>
                        </m:nary>
                      </m:e>
                    </m:d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35" y="35842101"/>
                <a:ext cx="9839489" cy="4095673"/>
              </a:xfrm>
              <a:prstGeom prst="rect">
                <a:avLst/>
              </a:prstGeom>
              <a:blipFill>
                <a:blip r:embed="rId3"/>
                <a:stretch>
                  <a:fillRect l="-1921" t="-2385" b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219" y="17084011"/>
            <a:ext cx="13007763" cy="7227947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226FACF9-F151-1040-98D2-26AAF6A28EF4}"/>
              </a:ext>
            </a:extLst>
          </p:cNvPr>
          <p:cNvSpPr txBox="1">
            <a:spLocks/>
          </p:cNvSpPr>
          <p:nvPr/>
        </p:nvSpPr>
        <p:spPr>
          <a:xfrm>
            <a:off x="542110" y="40358328"/>
            <a:ext cx="15685136" cy="3183957"/>
          </a:xfrm>
          <a:prstGeom prst="rect">
            <a:avLst/>
          </a:prstGeom>
          <a:ln w="50800" cap="rnd">
            <a:solidFill>
              <a:srgbClr val="990033"/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3600" dirty="0">
              <a:ea typeface="+mj-ea"/>
              <a:cs typeface="+mj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93486" y="40324377"/>
            <a:ext cx="15733760" cy="133575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6616" tIns="356616" rIns="356616" bIns="356616">
            <a:spAutoFit/>
          </a:bodyPr>
          <a:lstStyle>
            <a:lvl1pPr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3381375"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338137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4000" b="1" dirty="0">
                <a:solidFill>
                  <a:schemeClr val="bg1"/>
                </a:solidFill>
              </a:rPr>
              <a:t>Results and Discussion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153" y="7147609"/>
            <a:ext cx="9971655" cy="8778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1093" y="22195535"/>
            <a:ext cx="137558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Handling Imbalanced Data with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three Oversampling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357604" lvl="1" indent="-514338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57604" lvl="1" indent="-514338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ADASYN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57604" lvl="1" indent="-514338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Weight balancing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6344" y="24131045"/>
            <a:ext cx="3949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ADASYN Method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724664" y="24805625"/>
                <a:ext cx="3493562" cy="393717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200" dirty="0"/>
                  <a:t>: number of minority class data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/>
                  <a:t>: number of majority class </a:t>
                </a:r>
                <a:r>
                  <a:rPr lang="en-US" sz="3200" dirty="0" smtClean="0"/>
                  <a:t>data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 smtClean="0"/>
                  <a:t>: degree </a:t>
                </a:r>
                <a:r>
                  <a:rPr lang="en-US" sz="3200" dirty="0"/>
                  <a:t>of class imbalance </a:t>
                </a:r>
                <a:endParaRPr lang="en-US" sz="32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64" y="24805625"/>
                <a:ext cx="3493562" cy="3937175"/>
              </a:xfrm>
              <a:prstGeom prst="rect">
                <a:avLst/>
              </a:prstGeom>
              <a:blipFill>
                <a:blip r:embed="rId6"/>
                <a:stretch>
                  <a:fillRect l="-1394" r="-1045" b="-494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8550293" y="25467956"/>
                <a:ext cx="3271207" cy="248188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200" b="0" dirty="0" smtClean="0"/>
                  <a:t>G: data needs to be generated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293" y="25467956"/>
                <a:ext cx="3271207" cy="2481880"/>
              </a:xfrm>
              <a:prstGeom prst="rect">
                <a:avLst/>
              </a:prstGeom>
              <a:blipFill>
                <a:blip r:embed="rId7"/>
                <a:stretch>
                  <a:fillRect l="-2235" r="-167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12319273" y="24513288"/>
                <a:ext cx="3635385" cy="407143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algn="ctr"/>
                <a:r>
                  <a:rPr lang="en-US" sz="3200" dirty="0" smtClean="0"/>
                  <a:t>K: nearest neighbors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: number of majority examples in the K nearest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273" y="24513288"/>
                <a:ext cx="3635385" cy="4071435"/>
              </a:xfrm>
              <a:prstGeom prst="rect">
                <a:avLst/>
              </a:prstGeom>
              <a:blipFill>
                <a:blip r:embed="rId8"/>
                <a:stretch>
                  <a:fillRect l="-4188" r="-6198" b="-313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1405035" y="30446911"/>
                <a:ext cx="2570957" cy="1231109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35" y="30446911"/>
                <a:ext cx="2570957" cy="1231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793380" y="29860727"/>
                <a:ext cx="3749918" cy="250424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 smtClean="0"/>
                  <a:t>: data needs to be generated for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80" y="29860727"/>
                <a:ext cx="3749918" cy="2504245"/>
              </a:xfrm>
              <a:prstGeom prst="rect">
                <a:avLst/>
              </a:prstGeom>
              <a:blipFill>
                <a:blip r:embed="rId10"/>
                <a:stretch>
                  <a:fillRect r="-324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9360686" y="29140913"/>
                <a:ext cx="4380028" cy="432918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For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dirty="0" smtClean="0"/>
              </a:p>
              <a:p>
                <a:pPr algn="ctr"/>
                <a:r>
                  <a:rPr lang="en-US" sz="3200" dirty="0" smtClean="0"/>
                  <a:t>choose one minority example randomly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) from the K set for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 and generate new minority example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):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320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686" y="29140913"/>
                <a:ext cx="4380028" cy="4329186"/>
              </a:xfrm>
              <a:prstGeom prst="rect">
                <a:avLst/>
              </a:prstGeom>
              <a:blipFill>
                <a:blip r:embed="rId11"/>
                <a:stretch>
                  <a:fillRect l="-3199" r="-208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Diamond 11"/>
              <p:cNvSpPr/>
              <p:nvPr/>
            </p:nvSpPr>
            <p:spPr>
              <a:xfrm>
                <a:off x="4689406" y="25638074"/>
                <a:ext cx="3289661" cy="2311762"/>
              </a:xfrm>
              <a:prstGeom prst="diamond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thereshold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406" y="25638074"/>
                <a:ext cx="3289661" cy="2311762"/>
              </a:xfrm>
              <a:prstGeom prst="diamon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116344" y="33080984"/>
            <a:ext cx="3315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SMOTE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69131" y="33904762"/>
            <a:ext cx="3620418" cy="17692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Compute K neighbors for each minority class data T</a:t>
            </a:r>
            <a:endParaRPr lang="en-US" sz="3200" dirty="0"/>
          </a:p>
        </p:txBody>
      </p:sp>
      <p:sp>
        <p:nvSpPr>
          <p:cNvPr id="51" name="Rectangle 50"/>
          <p:cNvSpPr/>
          <p:nvPr/>
        </p:nvSpPr>
        <p:spPr>
          <a:xfrm>
            <a:off x="5117077" y="34007048"/>
            <a:ext cx="3973386" cy="15457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Pick one </a:t>
            </a:r>
            <a:r>
              <a:rPr lang="en-US" sz="3200" dirty="0"/>
              <a:t>data (n) randomly from </a:t>
            </a:r>
            <a:r>
              <a:rPr lang="en-US" sz="3200" dirty="0" smtClean="0"/>
              <a:t>neighbors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9840416" y="33591571"/>
                <a:ext cx="4413978" cy="226481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Features of new minority data (</a:t>
                </a:r>
                <a:r>
                  <a:rPr lang="en-US" sz="3200" dirty="0" smtClean="0"/>
                  <a:t>r) = </a:t>
                </a:r>
                <a:r>
                  <a:rPr lang="en-US" sz="3200" dirty="0"/>
                  <a:t>T’s features </a:t>
                </a:r>
                <a:r>
                  <a:rPr lang="en-US" sz="3200" dirty="0" smtClean="0"/>
                  <a:t>+ (</a:t>
                </a:r>
                <a:r>
                  <a:rPr lang="en-US" sz="3200" dirty="0" smtClean="0"/>
                  <a:t>T’s features – n’s features)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/>
                  <a:t> rand (0,1)</a:t>
                </a:r>
                <a:endParaRPr lang="en-US" sz="32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16" y="33591571"/>
                <a:ext cx="4413978" cy="2264815"/>
              </a:xfrm>
              <a:prstGeom prst="rect">
                <a:avLst/>
              </a:prstGeom>
              <a:blipFill>
                <a:blip r:embed="rId13"/>
                <a:stretch>
                  <a:fillRect l="-2483" r="-4552" b="-402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75962" y="19395026"/>
                <a:ext cx="12876177" cy="830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>
                    <a:latin typeface="Cambria Math" panose="02040503050406030204" pitchFamily="18" charset="0"/>
                  </a:rPr>
                  <a:t>WOE</a:t>
                </a:r>
                <a:r>
                  <a:rPr lang="en-US" sz="3200" dirty="0" smtClean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𝐸𝑣𝑒𝑛𝑡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𝑁𝑜𝑛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𝐸𝑣𝑒𝑛𝑡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den>
                            </m:f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𝐸𝑣𝑒𝑛𝑡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%−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𝑁𝑜𝑛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𝐸𝑣𝑒𝑛𝑡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WOE</m:t>
                            </m:r>
                          </m:e>
                        </m:nary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62" y="19395026"/>
                <a:ext cx="12876177" cy="830933"/>
              </a:xfrm>
              <a:prstGeom prst="rect">
                <a:avLst/>
              </a:prstGeom>
              <a:blipFill>
                <a:blip r:embed="rId14"/>
                <a:stretch>
                  <a:fillRect l="-1231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5788193" y="19810492"/>
            <a:ext cx="94177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18226" y="26804123"/>
            <a:ext cx="527528" cy="0"/>
          </a:xfrm>
          <a:prstGeom prst="straightConnector1">
            <a:avLst/>
          </a:prstGeom>
          <a:ln w="762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78800" y="26783525"/>
            <a:ext cx="640080" cy="0"/>
          </a:xfrm>
          <a:prstGeom prst="straightConnector1">
            <a:avLst/>
          </a:prstGeom>
          <a:ln w="762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7286" y="26151579"/>
            <a:ext cx="76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YES</a:t>
            </a:r>
            <a:endParaRPr lang="en-US" sz="2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834105" y="26783525"/>
            <a:ext cx="527528" cy="0"/>
          </a:xfrm>
          <a:prstGeom prst="straightConnector1">
            <a:avLst/>
          </a:prstGeom>
          <a:ln w="762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593" y="31031845"/>
            <a:ext cx="822960" cy="0"/>
          </a:xfrm>
          <a:prstGeom prst="straightConnector1">
            <a:avLst/>
          </a:prstGeom>
          <a:ln w="762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571924" y="31009553"/>
            <a:ext cx="822960" cy="0"/>
          </a:xfrm>
          <a:prstGeom prst="straightConnector1">
            <a:avLst/>
          </a:prstGeom>
          <a:ln w="762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39457" y="28952030"/>
            <a:ext cx="15179040" cy="0"/>
          </a:xfrm>
          <a:prstGeom prst="line">
            <a:avLst/>
          </a:prstGeom>
          <a:ln w="7620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9475" y="28976744"/>
            <a:ext cx="0" cy="1971936"/>
          </a:xfrm>
          <a:prstGeom prst="line">
            <a:avLst/>
          </a:prstGeom>
          <a:ln w="7620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60150" y="30935407"/>
            <a:ext cx="457200" cy="0"/>
          </a:xfrm>
          <a:prstGeom prst="straightConnector1">
            <a:avLst/>
          </a:prstGeom>
          <a:ln w="762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122981" y="26756637"/>
            <a:ext cx="0" cy="2194560"/>
          </a:xfrm>
          <a:prstGeom prst="line">
            <a:avLst/>
          </a:prstGeom>
          <a:ln w="7620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617759" y="34790712"/>
            <a:ext cx="527528" cy="0"/>
          </a:xfrm>
          <a:prstGeom prst="straightConnector1">
            <a:avLst/>
          </a:prstGeom>
          <a:ln w="762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115627" y="34741290"/>
            <a:ext cx="731520" cy="0"/>
          </a:xfrm>
          <a:prstGeom prst="straightConnector1">
            <a:avLst/>
          </a:prstGeom>
          <a:ln w="762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989649" y="26789304"/>
            <a:ext cx="91440" cy="0"/>
          </a:xfrm>
          <a:prstGeom prst="line">
            <a:avLst/>
          </a:prstGeom>
          <a:ln w="7620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446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Action Recognition</dc:title>
  <dc:creator>Greg Mori</dc:creator>
  <cp:lastModifiedBy>Saboora Mohammadian Roshan</cp:lastModifiedBy>
  <cp:revision>132</cp:revision>
  <dcterms:created xsi:type="dcterms:W3CDTF">2018-11-28T01:52:15Z</dcterms:created>
  <dcterms:modified xsi:type="dcterms:W3CDTF">2019-12-06T23:40:59Z</dcterms:modified>
</cp:coreProperties>
</file>