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notesSlides/notesSlide130.xml" ContentType="application/vnd.openxmlformats-officedocument.presentationml.notesSlide+xml"/>
  <Override PartName="/ppt/notesSlides/notesSlide141.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notesSlides/notesSlide13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124.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129.xml" ContentType="application/vnd.openxmlformats-officedocument.presentationml.notesSlide+xml"/>
  <Override PartName="/ppt/slides/slide108.xml" ContentType="application/vnd.openxmlformats-officedocument.presentationml.slide+xml"/>
  <Override PartName="/ppt/notesSlides/notesSlide118.xml" ContentType="application/vnd.openxmlformats-officedocument.presentationml.notes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notesSlides/notesSlide132.xml" ContentType="application/vnd.openxmlformats-officedocument.presentationml.notesSlide+xml"/>
  <Override PartName="/ppt/notesSlides/notesSlide143.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notesSlides/notesSlide121.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65.xml" ContentType="application/vnd.openxmlformats-officedocument.presentationml.notesSlide+xml"/>
  <Override PartName="/ppt/notesSlides/notesSlide110.xml" ContentType="application/vnd.openxmlformats-officedocument.presentationml.notesSlide+xml"/>
  <Override PartName="/ppt/slides/slide41.xml" ContentType="application/vnd.openxmlformats-officedocument.presentationml.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90.xml" ContentType="application/vnd.openxmlformats-officedocument.presentationml.notesSlide+xml"/>
  <Override PartName="/ppt/slides/slide30.xml" ContentType="application/vnd.openxmlformats-officedocument.presentationml.slide+xml"/>
  <Override PartName="/ppt/notesSlides/notesSlide32.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notesSlides/notesSlide10.xml" ContentType="application/vnd.openxmlformats-officedocument.presentationml.notesSl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notesSlides/notesSlide137.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notesSlides/notesSlide126.xml" ContentType="application/vnd.openxmlformats-officedocument.presentationml.notesSlide+xml"/>
  <Override PartName="/ppt/notesSlides/notesSlide144.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notesSlides/notesSlide13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notesSlides/notesSlide122.xml" ContentType="application/vnd.openxmlformats-officedocument.presentationml.notesSlide+xml"/>
  <Override PartName="/ppt/notesSlides/notesSlide140.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slides/slide139.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notesSlides/notesSlide127.xml" ContentType="application/vnd.openxmlformats-officedocument.presentationml.notesSlide+xml"/>
  <Override PartName="/ppt/notesSlides/notesSlide138.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notesSlides/notesSlide89.xml" ContentType="application/vnd.openxmlformats-officedocument.presentationml.notesSlide+xml"/>
  <Override PartName="/ppt/notesSlides/notesSlide116.xml" ContentType="application/vnd.openxmlformats-officedocument.presentationml.notesSlide+xml"/>
  <Override PartName="/ppt/notesSlides/notesSlide145.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notesSlides/notesSlide123.xml" ContentType="application/vnd.openxmlformats-officedocument.presentationml.notesSlide+xml"/>
  <Override PartName="/ppt/notesSlides/notesSlide134.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notesSlides/notesSlide139.xml" ContentType="application/vnd.openxmlformats-officedocument.presentationml.notesSlide+xml"/>
  <Override PartName="/ppt/slides/slide118.xml" ContentType="application/vnd.openxmlformats-officedocument.presentationml.slide+xml"/>
  <Override PartName="/ppt/notesSlides/notesSlide128.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notesSlides/notesSlide142.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notesSlides/notesSlide131.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notesSlides/notesSlide125.xml" ContentType="application/vnd.openxmlformats-officedocument.presentationml.notesSlide+xml"/>
  <Override PartName="/ppt/notesSlides/notesSlide136.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114.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theme/theme3.xml" ContentType="application/vnd.openxmlformats-officedocument.them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notesSlides/notesSlide36.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61.xml" ContentType="application/vnd.openxmlformats-officedocument.presentationml.notesSlide+xml"/>
  <Override PartName="/ppt/notesSlides/notesSlide5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8"/>
  </p:notesMasterIdLst>
  <p:handoutMasterIdLst>
    <p:handoutMasterId r:id="rId149"/>
  </p:handoutMasterIdLst>
  <p:sldIdLst>
    <p:sldId id="370" r:id="rId2"/>
    <p:sldId id="330" r:id="rId3"/>
    <p:sldId id="671" r:id="rId4"/>
    <p:sldId id="546" r:id="rId5"/>
    <p:sldId id="573" r:id="rId6"/>
    <p:sldId id="575" r:id="rId7"/>
    <p:sldId id="576" r:id="rId8"/>
    <p:sldId id="577" r:id="rId9"/>
    <p:sldId id="578" r:id="rId10"/>
    <p:sldId id="580" r:id="rId11"/>
    <p:sldId id="581" r:id="rId12"/>
    <p:sldId id="583" r:id="rId13"/>
    <p:sldId id="584" r:id="rId14"/>
    <p:sldId id="582" r:id="rId15"/>
    <p:sldId id="585" r:id="rId16"/>
    <p:sldId id="586" r:id="rId17"/>
    <p:sldId id="587" r:id="rId18"/>
    <p:sldId id="588" r:id="rId19"/>
    <p:sldId id="590" r:id="rId20"/>
    <p:sldId id="591" r:id="rId21"/>
    <p:sldId id="672" r:id="rId22"/>
    <p:sldId id="592" r:id="rId23"/>
    <p:sldId id="598" r:id="rId24"/>
    <p:sldId id="599" r:id="rId25"/>
    <p:sldId id="594" r:id="rId26"/>
    <p:sldId id="600" r:id="rId27"/>
    <p:sldId id="593" r:id="rId28"/>
    <p:sldId id="595" r:id="rId29"/>
    <p:sldId id="596" r:id="rId30"/>
    <p:sldId id="597" r:id="rId31"/>
    <p:sldId id="601" r:id="rId32"/>
    <p:sldId id="602" r:id="rId33"/>
    <p:sldId id="603" r:id="rId34"/>
    <p:sldId id="605" r:id="rId35"/>
    <p:sldId id="604" r:id="rId36"/>
    <p:sldId id="673" r:id="rId37"/>
    <p:sldId id="610" r:id="rId38"/>
    <p:sldId id="606" r:id="rId39"/>
    <p:sldId id="608" r:id="rId40"/>
    <p:sldId id="607" r:id="rId41"/>
    <p:sldId id="611" r:id="rId42"/>
    <p:sldId id="613" r:id="rId43"/>
    <p:sldId id="614" r:id="rId44"/>
    <p:sldId id="612" r:id="rId45"/>
    <p:sldId id="626" r:id="rId46"/>
    <p:sldId id="627" r:id="rId47"/>
    <p:sldId id="615" r:id="rId48"/>
    <p:sldId id="616" r:id="rId49"/>
    <p:sldId id="617" r:id="rId50"/>
    <p:sldId id="618" r:id="rId51"/>
    <p:sldId id="619" r:id="rId52"/>
    <p:sldId id="620" r:id="rId53"/>
    <p:sldId id="621" r:id="rId54"/>
    <p:sldId id="622" r:id="rId55"/>
    <p:sldId id="623" r:id="rId56"/>
    <p:sldId id="624" r:id="rId57"/>
    <p:sldId id="629" r:id="rId58"/>
    <p:sldId id="674" r:id="rId59"/>
    <p:sldId id="625" r:id="rId60"/>
    <p:sldId id="628" r:id="rId61"/>
    <p:sldId id="630" r:id="rId62"/>
    <p:sldId id="631" r:id="rId63"/>
    <p:sldId id="632" r:id="rId64"/>
    <p:sldId id="633" r:id="rId65"/>
    <p:sldId id="634" r:id="rId66"/>
    <p:sldId id="635" r:id="rId67"/>
    <p:sldId id="720" r:id="rId68"/>
    <p:sldId id="670" r:id="rId69"/>
    <p:sldId id="636" r:id="rId70"/>
    <p:sldId id="637" r:id="rId71"/>
    <p:sldId id="638" r:id="rId72"/>
    <p:sldId id="639" r:id="rId73"/>
    <p:sldId id="640" r:id="rId74"/>
    <p:sldId id="641" r:id="rId75"/>
    <p:sldId id="642" r:id="rId76"/>
    <p:sldId id="643" r:id="rId77"/>
    <p:sldId id="644" r:id="rId78"/>
    <p:sldId id="645" r:id="rId79"/>
    <p:sldId id="675" r:id="rId80"/>
    <p:sldId id="646" r:id="rId81"/>
    <p:sldId id="647" r:id="rId82"/>
    <p:sldId id="648" r:id="rId83"/>
    <p:sldId id="649" r:id="rId84"/>
    <p:sldId id="651" r:id="rId85"/>
    <p:sldId id="652" r:id="rId86"/>
    <p:sldId id="650" r:id="rId87"/>
    <p:sldId id="653" r:id="rId88"/>
    <p:sldId id="654" r:id="rId89"/>
    <p:sldId id="655" r:id="rId90"/>
    <p:sldId id="656" r:id="rId91"/>
    <p:sldId id="657" r:id="rId92"/>
    <p:sldId id="678" r:id="rId93"/>
    <p:sldId id="679" r:id="rId94"/>
    <p:sldId id="680" r:id="rId95"/>
    <p:sldId id="677" r:id="rId96"/>
    <p:sldId id="681" r:id="rId97"/>
    <p:sldId id="682" r:id="rId98"/>
    <p:sldId id="683" r:id="rId99"/>
    <p:sldId id="684" r:id="rId100"/>
    <p:sldId id="685" r:id="rId101"/>
    <p:sldId id="686" r:id="rId102"/>
    <p:sldId id="687" r:id="rId103"/>
    <p:sldId id="688" r:id="rId104"/>
    <p:sldId id="689" r:id="rId105"/>
    <p:sldId id="690" r:id="rId106"/>
    <p:sldId id="691" r:id="rId107"/>
    <p:sldId id="692" r:id="rId108"/>
    <p:sldId id="694" r:id="rId109"/>
    <p:sldId id="693" r:id="rId110"/>
    <p:sldId id="696" r:id="rId111"/>
    <p:sldId id="695" r:id="rId112"/>
    <p:sldId id="666" r:id="rId113"/>
    <p:sldId id="658" r:id="rId114"/>
    <p:sldId id="659" r:id="rId115"/>
    <p:sldId id="699" r:id="rId116"/>
    <p:sldId id="660" r:id="rId117"/>
    <p:sldId id="661" r:id="rId118"/>
    <p:sldId id="662" r:id="rId119"/>
    <p:sldId id="663" r:id="rId120"/>
    <p:sldId id="664" r:id="rId121"/>
    <p:sldId id="665" r:id="rId122"/>
    <p:sldId id="667" r:id="rId123"/>
    <p:sldId id="668" r:id="rId124"/>
    <p:sldId id="669" r:id="rId125"/>
    <p:sldId id="697" r:id="rId126"/>
    <p:sldId id="700" r:id="rId127"/>
    <p:sldId id="701" r:id="rId128"/>
    <p:sldId id="702" r:id="rId129"/>
    <p:sldId id="703" r:id="rId130"/>
    <p:sldId id="704" r:id="rId131"/>
    <p:sldId id="707" r:id="rId132"/>
    <p:sldId id="705" r:id="rId133"/>
    <p:sldId id="706" r:id="rId134"/>
    <p:sldId id="708" r:id="rId135"/>
    <p:sldId id="710" r:id="rId136"/>
    <p:sldId id="709" r:id="rId137"/>
    <p:sldId id="711" r:id="rId138"/>
    <p:sldId id="712" r:id="rId139"/>
    <p:sldId id="713" r:id="rId140"/>
    <p:sldId id="714" r:id="rId141"/>
    <p:sldId id="715" r:id="rId142"/>
    <p:sldId id="716" r:id="rId143"/>
    <p:sldId id="717" r:id="rId144"/>
    <p:sldId id="718" r:id="rId145"/>
    <p:sldId id="719" r:id="rId146"/>
    <p:sldId id="572" r:id="rId14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6365" algn="l" rtl="0" fontAlgn="base">
      <a:spcBef>
        <a:spcPct val="0"/>
      </a:spcBef>
      <a:spcAft>
        <a:spcPct val="0"/>
      </a:spcAft>
      <a:defRPr kern="1200">
        <a:solidFill>
          <a:schemeClr val="tx1"/>
        </a:solidFill>
        <a:latin typeface="Arial" charset="0"/>
        <a:ea typeface="+mn-ea"/>
        <a:cs typeface="+mn-cs"/>
      </a:defRPr>
    </a:lvl2pPr>
    <a:lvl3pPr marL="912727" algn="l" rtl="0" fontAlgn="base">
      <a:spcBef>
        <a:spcPct val="0"/>
      </a:spcBef>
      <a:spcAft>
        <a:spcPct val="0"/>
      </a:spcAft>
      <a:defRPr kern="1200">
        <a:solidFill>
          <a:schemeClr val="tx1"/>
        </a:solidFill>
        <a:latin typeface="Arial" charset="0"/>
        <a:ea typeface="+mn-ea"/>
        <a:cs typeface="+mn-cs"/>
      </a:defRPr>
    </a:lvl3pPr>
    <a:lvl4pPr marL="1369099" algn="l" rtl="0" fontAlgn="base">
      <a:spcBef>
        <a:spcPct val="0"/>
      </a:spcBef>
      <a:spcAft>
        <a:spcPct val="0"/>
      </a:spcAft>
      <a:defRPr kern="1200">
        <a:solidFill>
          <a:schemeClr val="tx1"/>
        </a:solidFill>
        <a:latin typeface="Arial" charset="0"/>
        <a:ea typeface="+mn-ea"/>
        <a:cs typeface="+mn-cs"/>
      </a:defRPr>
    </a:lvl4pPr>
    <a:lvl5pPr marL="1825460" algn="l" rtl="0" fontAlgn="base">
      <a:spcBef>
        <a:spcPct val="0"/>
      </a:spcBef>
      <a:spcAft>
        <a:spcPct val="0"/>
      </a:spcAft>
      <a:defRPr kern="1200">
        <a:solidFill>
          <a:schemeClr val="tx1"/>
        </a:solidFill>
        <a:latin typeface="Arial" charset="0"/>
        <a:ea typeface="+mn-ea"/>
        <a:cs typeface="+mn-cs"/>
      </a:defRPr>
    </a:lvl5pPr>
    <a:lvl6pPr marL="2281827" algn="l" defTabSz="912727" rtl="0" eaLnBrk="1" latinLnBrk="0" hangingPunct="1">
      <a:defRPr kern="1200">
        <a:solidFill>
          <a:schemeClr val="tx1"/>
        </a:solidFill>
        <a:latin typeface="Arial" charset="0"/>
        <a:ea typeface="+mn-ea"/>
        <a:cs typeface="+mn-cs"/>
      </a:defRPr>
    </a:lvl6pPr>
    <a:lvl7pPr marL="2738193" algn="l" defTabSz="912727" rtl="0" eaLnBrk="1" latinLnBrk="0" hangingPunct="1">
      <a:defRPr kern="1200">
        <a:solidFill>
          <a:schemeClr val="tx1"/>
        </a:solidFill>
        <a:latin typeface="Arial" charset="0"/>
        <a:ea typeface="+mn-ea"/>
        <a:cs typeface="+mn-cs"/>
      </a:defRPr>
    </a:lvl7pPr>
    <a:lvl8pPr marL="3194558" algn="l" defTabSz="912727" rtl="0" eaLnBrk="1" latinLnBrk="0" hangingPunct="1">
      <a:defRPr kern="1200">
        <a:solidFill>
          <a:schemeClr val="tx1"/>
        </a:solidFill>
        <a:latin typeface="Arial" charset="0"/>
        <a:ea typeface="+mn-ea"/>
        <a:cs typeface="+mn-cs"/>
      </a:defRPr>
    </a:lvl8pPr>
    <a:lvl9pPr marL="3650921" algn="l" defTabSz="912727"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33993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4605" autoAdjust="0"/>
    <p:restoredTop sz="92664" autoAdjust="0"/>
  </p:normalViewPr>
  <p:slideViewPr>
    <p:cSldViewPr>
      <p:cViewPr>
        <p:scale>
          <a:sx n="56" d="100"/>
          <a:sy n="56" d="100"/>
        </p:scale>
        <p:origin x="-1268" y="-224"/>
      </p:cViewPr>
      <p:guideLst>
        <p:guide orient="horz" pos="2160"/>
        <p:guide pos="2880"/>
      </p:guideLst>
    </p:cSldViewPr>
  </p:slideViewPr>
  <p:outlineViewPr>
    <p:cViewPr>
      <p:scale>
        <a:sx n="33" d="100"/>
        <a:sy n="33" d="100"/>
      </p:scale>
      <p:origin x="216"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0" d="100"/>
          <a:sy n="50" d="100"/>
        </p:scale>
        <p:origin x="-2636" y="-5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notesMaster" Target="notesMasters/notesMaster1.xml"/><Relationship Id="rId15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2740DBB-50DA-4473-8951-FC0BEF22A68E}" type="datetimeFigureOut">
              <a:rPr lang="en-US" smtClean="0"/>
              <a:pPr/>
              <a:t>10/18/2022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CD22537-213E-4A53-8258-B26F9F84C93D}" type="slidenum">
              <a:rPr lang="en-US" smtClean="0"/>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A4402E26-FAA5-45EC-88E4-50C6AE9CA26F}" type="datetimeFigureOut">
              <a:rPr lang="en-US"/>
              <a:pPr>
                <a:defRPr/>
              </a:pPr>
              <a:t>10/18/2022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6365" algn="l" rtl="0" fontAlgn="base">
      <a:spcBef>
        <a:spcPct val="30000"/>
      </a:spcBef>
      <a:spcAft>
        <a:spcPct val="0"/>
      </a:spcAft>
      <a:defRPr sz="1200" kern="1200">
        <a:solidFill>
          <a:schemeClr val="tx1"/>
        </a:solidFill>
        <a:latin typeface="+mn-lt"/>
        <a:ea typeface="+mn-ea"/>
        <a:cs typeface="+mn-cs"/>
      </a:defRPr>
    </a:lvl2pPr>
    <a:lvl3pPr marL="912727" algn="l" rtl="0" fontAlgn="base">
      <a:spcBef>
        <a:spcPct val="30000"/>
      </a:spcBef>
      <a:spcAft>
        <a:spcPct val="0"/>
      </a:spcAft>
      <a:defRPr sz="1200" kern="1200">
        <a:solidFill>
          <a:schemeClr val="tx1"/>
        </a:solidFill>
        <a:latin typeface="+mn-lt"/>
        <a:ea typeface="+mn-ea"/>
        <a:cs typeface="+mn-cs"/>
      </a:defRPr>
    </a:lvl3pPr>
    <a:lvl4pPr marL="1369099" algn="l" rtl="0" fontAlgn="base">
      <a:spcBef>
        <a:spcPct val="30000"/>
      </a:spcBef>
      <a:spcAft>
        <a:spcPct val="0"/>
      </a:spcAft>
      <a:defRPr sz="1200" kern="1200">
        <a:solidFill>
          <a:schemeClr val="tx1"/>
        </a:solidFill>
        <a:latin typeface="+mn-lt"/>
        <a:ea typeface="+mn-ea"/>
        <a:cs typeface="+mn-cs"/>
      </a:defRPr>
    </a:lvl4pPr>
    <a:lvl5pPr marL="1825460" algn="l" rtl="0" fontAlgn="base">
      <a:spcBef>
        <a:spcPct val="30000"/>
      </a:spcBef>
      <a:spcAft>
        <a:spcPct val="0"/>
      </a:spcAft>
      <a:defRPr sz="1200" kern="1200">
        <a:solidFill>
          <a:schemeClr val="tx1"/>
        </a:solidFill>
        <a:latin typeface="+mn-lt"/>
        <a:ea typeface="+mn-ea"/>
        <a:cs typeface="+mn-cs"/>
      </a:defRPr>
    </a:lvl5pPr>
    <a:lvl6pPr marL="2281827" algn="l" defTabSz="912727" rtl="0" eaLnBrk="1" latinLnBrk="0" hangingPunct="1">
      <a:defRPr sz="1200" kern="1200">
        <a:solidFill>
          <a:schemeClr val="tx1"/>
        </a:solidFill>
        <a:latin typeface="+mn-lt"/>
        <a:ea typeface="+mn-ea"/>
        <a:cs typeface="+mn-cs"/>
      </a:defRPr>
    </a:lvl6pPr>
    <a:lvl7pPr marL="2738193" algn="l" defTabSz="912727" rtl="0" eaLnBrk="1" latinLnBrk="0" hangingPunct="1">
      <a:defRPr sz="1200" kern="1200">
        <a:solidFill>
          <a:schemeClr val="tx1"/>
        </a:solidFill>
        <a:latin typeface="+mn-lt"/>
        <a:ea typeface="+mn-ea"/>
        <a:cs typeface="+mn-cs"/>
      </a:defRPr>
    </a:lvl7pPr>
    <a:lvl8pPr marL="3194558" algn="l" defTabSz="912727" rtl="0" eaLnBrk="1" latinLnBrk="0" hangingPunct="1">
      <a:defRPr sz="1200" kern="1200">
        <a:solidFill>
          <a:schemeClr val="tx1"/>
        </a:solidFill>
        <a:latin typeface="+mn-lt"/>
        <a:ea typeface="+mn-ea"/>
        <a:cs typeface="+mn-cs"/>
      </a:defRPr>
    </a:lvl8pPr>
    <a:lvl9pPr marL="3650921" algn="l" defTabSz="91272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a:defRPr/>
            </a:pPr>
            <a:fld id="{5A49A6F7-9E16-4674-9653-ECEDFFD6988E}" type="slidenum">
              <a:rPr lang="en-IN" smtClean="0"/>
              <a:pPr>
                <a:defRPr/>
              </a:pPr>
              <a:t>1</a:t>
            </a:fld>
            <a:endParaRPr lang="en-I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10</a:t>
            </a:fld>
            <a:endParaRPr lang="en-US"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101</a:t>
            </a:fld>
            <a:endParaRPr lang="en-US" dirty="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102</a:t>
            </a:fld>
            <a:endParaRPr lang="en-US" dirty="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103</a:t>
            </a:fld>
            <a:endParaRPr lang="en-US" dirty="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104</a:t>
            </a:fld>
            <a:endParaRPr lang="en-US" dirty="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105</a:t>
            </a:fld>
            <a:endParaRPr lang="en-US"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106</a:t>
            </a:fld>
            <a:endParaRPr lang="en-US" dirty="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107</a:t>
            </a:fld>
            <a:endParaRPr lang="en-US" dirty="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108</a:t>
            </a:fld>
            <a:endParaRPr lang="en-US" dirty="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109</a:t>
            </a:fld>
            <a:endParaRPr lang="en-US" dirty="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11</a:t>
            </a:fld>
            <a:endParaRPr lang="en-US" dirty="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111</a:t>
            </a:fld>
            <a:endParaRPr lang="en-US" dirty="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112</a:t>
            </a:fld>
            <a:endParaRPr lang="en-US" dirty="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113</a:t>
            </a:fld>
            <a:endParaRPr lang="en-US" dirty="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114</a:t>
            </a:fld>
            <a:endParaRPr lang="en-US" dirty="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115</a:t>
            </a:fld>
            <a:endParaRPr lang="en-US" dirty="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116</a:t>
            </a:fld>
            <a:endParaRPr lang="en-US" dirty="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117</a:t>
            </a:fld>
            <a:endParaRPr lang="en-US" dirty="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118</a:t>
            </a:fld>
            <a:endParaRPr lang="en-US" dirty="0"/>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119</a:t>
            </a:fld>
            <a:endParaRPr lang="en-US" dirty="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120</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12</a:t>
            </a:fld>
            <a:endParaRPr lang="en-US" dirty="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121</a:t>
            </a:fld>
            <a:endParaRPr lang="en-US" dirty="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122</a:t>
            </a:fld>
            <a:endParaRPr lang="en-US" dirty="0"/>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123</a:t>
            </a:fld>
            <a:endParaRPr lang="en-US" dirty="0"/>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124</a:t>
            </a:fld>
            <a:endParaRPr lang="en-US" dirty="0"/>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125</a:t>
            </a:fld>
            <a:endParaRPr lang="en-US" dirty="0"/>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126</a:t>
            </a:fld>
            <a:endParaRPr lang="en-US" dirty="0"/>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127</a:t>
            </a:fld>
            <a:endParaRPr lang="en-US" dirty="0"/>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128</a:t>
            </a:fld>
            <a:endParaRPr lang="en-US" dirty="0"/>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129</a:t>
            </a:fld>
            <a:endParaRPr lang="en-US" dirty="0"/>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130</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13</a:t>
            </a:fld>
            <a:endParaRPr lang="en-US" dirty="0"/>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131</a:t>
            </a:fld>
            <a:endParaRPr lang="en-US" dirty="0"/>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132</a:t>
            </a:fld>
            <a:endParaRPr lang="en-US" dirty="0"/>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133</a:t>
            </a:fld>
            <a:endParaRPr lang="en-US" dirty="0"/>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134</a:t>
            </a:fld>
            <a:endParaRPr lang="en-US" dirty="0"/>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135</a:t>
            </a:fld>
            <a:endParaRPr lang="en-US" dirty="0"/>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136</a:t>
            </a:fld>
            <a:endParaRPr lang="en-US" dirty="0"/>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137</a:t>
            </a:fld>
            <a:endParaRPr lang="en-US" dirty="0"/>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138</a:t>
            </a:fld>
            <a:endParaRPr lang="en-US" dirty="0"/>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139</a:t>
            </a:fld>
            <a:endParaRPr lang="en-US" dirty="0"/>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140</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14</a:t>
            </a:fld>
            <a:endParaRPr lang="en-US" dirty="0"/>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141</a:t>
            </a:fld>
            <a:endParaRPr lang="en-US" dirty="0"/>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142</a:t>
            </a:fld>
            <a:endParaRPr lang="en-US" dirty="0"/>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143</a:t>
            </a:fld>
            <a:endParaRPr lang="en-US" dirty="0"/>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144</a:t>
            </a:fld>
            <a:endParaRPr lang="en-US" dirty="0"/>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145</a:t>
            </a:fld>
            <a:endParaRPr lang="en-US" dirty="0"/>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1264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1264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F002A441-166F-46A0-B4CC-D8D748EA95EA}" type="slidenum">
              <a:rPr lang="en-US"/>
              <a:pPr fontAlgn="base">
                <a:spcBef>
                  <a:spcPct val="0"/>
                </a:spcBef>
                <a:spcAft>
                  <a:spcPct val="0"/>
                </a:spcAft>
              </a:pPr>
              <a:t>146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8435"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EF872C19-51EB-492C-94F2-7371F21F3873}" type="slidenum">
              <a:rPr lang="en-US"/>
              <a:pPr fontAlgn="base">
                <a:spcBef>
                  <a:spcPct val="0"/>
                </a:spcBef>
                <a:spcAft>
                  <a:spcPct val="0"/>
                </a:spcAft>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53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54</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55</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56</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57</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58</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59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60</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61</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62</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63</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64</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65</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66</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68</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69</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70</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7</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71</a:t>
            </a:fld>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72</a:t>
            </a:fld>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73</a:t>
            </a:fld>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74</a:t>
            </a:fld>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75</a:t>
            </a:fld>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76</a:t>
            </a:fld>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77</a:t>
            </a:fld>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78</a:t>
            </a:fld>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79</a:t>
            </a:fld>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80</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8</a:t>
            </a:fld>
            <a:endParaRPr 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81</a:t>
            </a:fld>
            <a:endParaRPr 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82</a:t>
            </a:fld>
            <a:endParaRPr 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83</a:t>
            </a:fld>
            <a:endParaRPr 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84</a:t>
            </a:fld>
            <a:endParaRPr 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85</a:t>
            </a:fld>
            <a:endParaRPr 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86</a:t>
            </a:fld>
            <a:endParaRPr lang="en-US"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87</a:t>
            </a:fld>
            <a:endParaRPr lang="en-US"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88</a:t>
            </a:fld>
            <a:endParaRPr lang="en-US"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89</a:t>
            </a:fld>
            <a:endParaRPr lang="en-US"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90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9</a:t>
            </a:fld>
            <a:endParaRPr lang="en-US"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91</a:t>
            </a:fld>
            <a:endParaRPr lang="en-US"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92</a:t>
            </a:fld>
            <a:endParaRPr lang="en-US"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93</a:t>
            </a:fld>
            <a:endParaRPr lang="en-US"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94</a:t>
            </a:fld>
            <a:endParaRPr lang="en-US"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95</a:t>
            </a:fld>
            <a:endParaRPr lang="en-US"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96</a:t>
            </a:fld>
            <a:endParaRPr lang="en-US"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97</a:t>
            </a:fld>
            <a:endParaRPr lang="en-US"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98</a:t>
            </a:fld>
            <a:endParaRPr lang="en-US"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99</a:t>
            </a:fld>
            <a:endParaRPr lang="en-US" dirty="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20483" name="Slide Number Placeholder 3"/>
          <p:cNvSpPr>
            <a:spLocks noGrp="1"/>
          </p:cNvSpPr>
          <p:nvPr>
            <p:ph type="sldNum" sz="quarter" idx="5"/>
          </p:nvPr>
        </p:nvSpPr>
        <p:spPr bwMode="auto">
          <a:xfrm>
            <a:off x="3884613" y="8685213"/>
            <a:ext cx="2971800" cy="457200"/>
          </a:xfrm>
          <a:prstGeom prst="rect">
            <a:avLst/>
          </a:prstGeom>
          <a:noFill/>
          <a:ln>
            <a:miter lim="800000"/>
            <a:headEnd/>
            <a:tailEnd/>
          </a:ln>
        </p:spPr>
        <p:txBody>
          <a:bodyPr wrap="square" numCol="1" anchorCtr="0" compatLnSpc="1">
            <a:prstTxWarp prst="textNoShape">
              <a:avLst/>
            </a:prstTxWarp>
          </a:bodyPr>
          <a:lstStyle/>
          <a:p>
            <a:pPr fontAlgn="base">
              <a:spcBef>
                <a:spcPct val="0"/>
              </a:spcBef>
              <a:spcAft>
                <a:spcPct val="0"/>
              </a:spcAft>
            </a:pPr>
            <a:fld id="{14E59E0D-64FC-4115-B6CE-6BD55FEE5445}" type="slidenum">
              <a:rPr lang="en-US"/>
              <a:pPr fontAlgn="base">
                <a:spcBef>
                  <a:spcPct val="0"/>
                </a:spcBef>
                <a:spcAft>
                  <a:spcPct val="0"/>
                </a:spcAft>
              </a:pPr>
              <a:t>100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5" name="Rectangle 9"/>
          <p:cNvSpPr/>
          <p:nvPr/>
        </p:nvSpPr>
        <p:spPr>
          <a:xfrm>
            <a:off x="-9525" y="6053150"/>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6" name="Rectangle 10"/>
          <p:cNvSpPr/>
          <p:nvPr/>
        </p:nvSpPr>
        <p:spPr>
          <a:xfrm>
            <a:off x="2359025" y="6043625"/>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700">
                <a:solidFill>
                  <a:srgbClr val="FFFFFF"/>
                </a:solidFill>
              </a:defRPr>
            </a:lvl1pPr>
            <a:lvl2pPr marL="456365" indent="0" algn="ctr">
              <a:buNone/>
            </a:lvl2pPr>
            <a:lvl3pPr marL="912727" indent="0" algn="ctr">
              <a:buNone/>
            </a:lvl3pPr>
            <a:lvl4pPr marL="1369099" indent="0" algn="ctr">
              <a:buNone/>
            </a:lvl4pPr>
            <a:lvl5pPr marL="1825460" indent="0" algn="ctr">
              <a:buNone/>
            </a:lvl5pPr>
            <a:lvl6pPr marL="2281827" indent="0" algn="ctr">
              <a:buNone/>
            </a:lvl6pPr>
            <a:lvl7pPr marL="2738193" indent="0" algn="ctr">
              <a:buNone/>
            </a:lvl7pPr>
            <a:lvl8pPr marL="3194558" indent="0" algn="ctr">
              <a:buNone/>
            </a:lvl8pPr>
            <a:lvl9pPr marL="3650921"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100" smtClean="0">
                <a:solidFill>
                  <a:srgbClr val="FFFFFF"/>
                </a:solidFill>
              </a:defRPr>
            </a:lvl1pPr>
          </a:lstStyle>
          <a:p>
            <a:pPr>
              <a:defRPr/>
            </a:pPr>
            <a:fld id="{75E9E39E-A453-4C5D-8A50-4CA9B97DA6BB}" type="datetime1">
              <a:rPr lang="en-US" smtClean="0"/>
              <a:pPr>
                <a:defRPr/>
              </a:pPr>
              <a:t>10/18/2022</a:t>
            </a:fld>
            <a:endParaRPr lang="en-US" dirty="0"/>
          </a:p>
        </p:txBody>
      </p:sp>
      <p:sp>
        <p:nvSpPr>
          <p:cNvPr id="10" name="Footer Placeholder 16"/>
          <p:cNvSpPr>
            <a:spLocks noGrp="1"/>
          </p:cNvSpPr>
          <p:nvPr>
            <p:ph type="ftr" sz="quarter" idx="11"/>
          </p:nvPr>
        </p:nvSpPr>
        <p:spPr>
          <a:xfrm>
            <a:off x="2085975" y="236541"/>
            <a:ext cx="5867400" cy="365125"/>
          </a:xfrm>
        </p:spPr>
        <p:txBody>
          <a:bodyPr/>
          <a:lstStyle>
            <a:lvl1pPr algn="r">
              <a:defRPr smtClean="0">
                <a:solidFill>
                  <a:schemeClr val="tx2"/>
                </a:solidFill>
              </a:defRPr>
            </a:lvl1pPr>
          </a:lstStyle>
          <a:p>
            <a:pPr>
              <a:defRPr/>
            </a:pPr>
            <a:r>
              <a:rPr lang="en-US" smtClean="0"/>
              <a:t>School of Computer Engineering</a:t>
            </a:r>
            <a:endParaRPr 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smtClean="0">
                <a:solidFill>
                  <a:schemeClr val="tx2"/>
                </a:solidFill>
              </a:defRPr>
            </a:lvl1pPr>
          </a:lstStyle>
          <a:p>
            <a:pPr>
              <a:defRPr/>
            </a:pPr>
            <a:fld id="{04796404-3ABE-42E0-BAAB-E184FAB6343E}"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8ED6BF75-6B4E-458D-BA30-3DF57B461485}" type="datetime1">
              <a:rPr lang="en-US" smtClean="0"/>
              <a:pPr>
                <a:defRPr/>
              </a:pPr>
              <a:t>10/18/2022</a:t>
            </a:fld>
            <a:endParaRPr lang="en-US" dirty="0"/>
          </a:p>
        </p:txBody>
      </p:sp>
      <p:sp>
        <p:nvSpPr>
          <p:cNvPr id="5" name="Footer Placeholder 2"/>
          <p:cNvSpPr>
            <a:spLocks noGrp="1"/>
          </p:cNvSpPr>
          <p:nvPr>
            <p:ph type="ftr" sz="quarter" idx="11"/>
          </p:nvPr>
        </p:nvSpPr>
        <p:spPr/>
        <p:txBody>
          <a:bodyPr/>
          <a:lstStyle>
            <a:lvl1pPr>
              <a:defRPr/>
            </a:lvl1pPr>
          </a:lstStyle>
          <a:p>
            <a:pPr>
              <a:defRPr/>
            </a:pPr>
            <a:r>
              <a:rPr lang="en-US" smtClean="0"/>
              <a:t>School of Computer Engineering</a:t>
            </a: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2143028A-3ECF-42DF-877F-44A07ABEBB04}"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2" name="Vertical Title 1"/>
          <p:cNvSpPr>
            <a:spLocks noGrp="1"/>
          </p:cNvSpPr>
          <p:nvPr>
            <p:ph type="title" orient="vert"/>
          </p:nvPr>
        </p:nvSpPr>
        <p:spPr>
          <a:xfrm>
            <a:off x="6553200" y="609613"/>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D8B8E477-5D52-4F72-AE3F-CB74C7C139F7}" type="datetime1">
              <a:rPr lang="en-US" smtClean="0"/>
              <a:pPr>
                <a:defRPr/>
              </a:pPr>
              <a:t>10/18/2022</a:t>
            </a:fld>
            <a:endParaRPr lang="en-US" dirty="0"/>
          </a:p>
        </p:txBody>
      </p:sp>
      <p:sp>
        <p:nvSpPr>
          <p:cNvPr id="8" name="Footer Placeholder 4"/>
          <p:cNvSpPr>
            <a:spLocks noGrp="1"/>
          </p:cNvSpPr>
          <p:nvPr>
            <p:ph type="ftr" sz="quarter" idx="11"/>
          </p:nvPr>
        </p:nvSpPr>
        <p:spPr>
          <a:xfrm>
            <a:off x="457201" y="6248400"/>
            <a:ext cx="5573713" cy="365125"/>
          </a:xfrm>
        </p:spPr>
        <p:txBody>
          <a:bodyPr/>
          <a:lstStyle>
            <a:lvl1pPr>
              <a:defRPr/>
            </a:lvl1pPr>
          </a:lstStyle>
          <a:p>
            <a:pPr>
              <a:defRPr/>
            </a:pPr>
            <a:r>
              <a:rPr lang="en-US" smtClean="0"/>
              <a:t>School of Computer Engineering</a:t>
            </a:r>
            <a:endParaRPr lang="en-US" dirty="0"/>
          </a:p>
        </p:txBody>
      </p:sp>
      <p:sp>
        <p:nvSpPr>
          <p:cNvPr id="9" name="Slide Number Placeholder 5"/>
          <p:cNvSpPr>
            <a:spLocks noGrp="1"/>
          </p:cNvSpPr>
          <p:nvPr>
            <p:ph type="sldNum" sz="quarter" idx="12"/>
          </p:nvPr>
        </p:nvSpPr>
        <p:spPr>
          <a:xfrm rot="5400000">
            <a:off x="5989638" y="144466"/>
            <a:ext cx="533400" cy="244475"/>
          </a:xfrm>
        </p:spPr>
        <p:txBody>
          <a:bodyPr/>
          <a:lstStyle>
            <a:lvl1pPr>
              <a:defRPr/>
            </a:lvl1pPr>
          </a:lstStyle>
          <a:p>
            <a:pPr>
              <a:defRPr/>
            </a:pPr>
            <a:fld id="{93C5C686-4C98-447A-9F73-422C495970F1}"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7"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7"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F655B7EF-721A-4696-8828-51DAF9567436}" type="datetime1">
              <a:rPr lang="en-US" smtClean="0"/>
              <a:pPr>
                <a:defRPr/>
              </a:pPr>
              <a:t>10/18/2022</a:t>
            </a:fld>
            <a:endParaRPr lang="en-US" dirty="0"/>
          </a:p>
        </p:txBody>
      </p:sp>
      <p:sp>
        <p:nvSpPr>
          <p:cNvPr id="5" name="Footer Placeholder 2"/>
          <p:cNvSpPr>
            <a:spLocks noGrp="1"/>
          </p:cNvSpPr>
          <p:nvPr>
            <p:ph type="ftr" sz="quarter" idx="11"/>
          </p:nvPr>
        </p:nvSpPr>
        <p:spPr/>
        <p:txBody>
          <a:bodyPr/>
          <a:lstStyle>
            <a:lvl1pPr>
              <a:defRPr/>
            </a:lvl1pPr>
          </a:lstStyle>
          <a:p>
            <a:pPr>
              <a:defRPr/>
            </a:pPr>
            <a:r>
              <a:rPr lang="en-US" smtClean="0"/>
              <a:t>School of Computer Engineering</a:t>
            </a: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F22323B9-1D87-4D56-A1A0-9DA960EA299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1371601" y="2743201"/>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3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AAF0E57A-3AA4-4CE3-848E-D6F39724C0D8}" type="datetime1">
              <a:rPr lang="en-US" smtClean="0"/>
              <a:pPr>
                <a:defRPr/>
              </a:pPr>
              <a:t>10/18/2022</a:t>
            </a:fld>
            <a:endParaRPr lang="en-US" dirty="0"/>
          </a:p>
        </p:txBody>
      </p:sp>
      <p:sp>
        <p:nvSpPr>
          <p:cNvPr id="8" name="Slide Number Placeholder 12"/>
          <p:cNvSpPr>
            <a:spLocks noGrp="1"/>
          </p:cNvSpPr>
          <p:nvPr>
            <p:ph type="sldNum" sz="quarter" idx="11"/>
          </p:nvPr>
        </p:nvSpPr>
        <p:spPr>
          <a:xfrm>
            <a:off x="0" y="1752601"/>
            <a:ext cx="1295400" cy="701675"/>
          </a:xfrm>
        </p:spPr>
        <p:txBody>
          <a:bodyPr>
            <a:noAutofit/>
          </a:bodyPr>
          <a:lstStyle>
            <a:lvl1pPr>
              <a:defRPr sz="2400" smtClean="0">
                <a:solidFill>
                  <a:srgbClr val="FFFFFF"/>
                </a:solidFill>
              </a:defRPr>
            </a:lvl1pPr>
          </a:lstStyle>
          <a:p>
            <a:pPr>
              <a:defRPr/>
            </a:pPr>
            <a:fld id="{5D2FF345-7B17-4B69-A043-CF629E9F4723}" type="slidenum">
              <a:rPr lang="en-US"/>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smtClean="0"/>
              <a:t>School of Computer Engineering</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fld id="{A1A34C40-7D70-4BE3-B5BF-8B71124AD5E1}" type="datetime1">
              <a:rPr lang="en-US" smtClean="0"/>
              <a:pPr>
                <a:defRPr/>
              </a:pPr>
              <a:t>10/18/2022</a:t>
            </a:fld>
            <a:endParaRPr lang="en-US" dirty="0"/>
          </a:p>
        </p:txBody>
      </p:sp>
      <p:sp>
        <p:nvSpPr>
          <p:cNvPr id="6" name="Slide Number Placeholder 9"/>
          <p:cNvSpPr>
            <a:spLocks noGrp="1"/>
          </p:cNvSpPr>
          <p:nvPr>
            <p:ph type="sldNum" sz="quarter" idx="11"/>
          </p:nvPr>
        </p:nvSpPr>
        <p:spPr/>
        <p:txBody>
          <a:bodyPr rtlCol="0"/>
          <a:lstStyle>
            <a:lvl1pPr>
              <a:defRPr/>
            </a:lvl1pPr>
          </a:lstStyle>
          <a:p>
            <a:pPr>
              <a:defRPr/>
            </a:pPr>
            <a:fld id="{79410A00-1153-438E-A3B6-B3C6724770AE}" type="slidenum">
              <a:rPr lang="en-US"/>
              <a:pPr>
                <a:defRPr/>
              </a:pPr>
              <a:t>‹#›</a:t>
            </a:fld>
            <a:endParaRPr lang="en-US" dirty="0"/>
          </a:p>
        </p:txBody>
      </p:sp>
      <p:sp>
        <p:nvSpPr>
          <p:cNvPr id="7" name="Footer Placeholder 11"/>
          <p:cNvSpPr>
            <a:spLocks noGrp="1"/>
          </p:cNvSpPr>
          <p:nvPr>
            <p:ph type="ftr" sz="quarter" idx="12"/>
          </p:nvPr>
        </p:nvSpPr>
        <p:spPr/>
        <p:txBody>
          <a:bodyPr rtlCol="0"/>
          <a:lstStyle>
            <a:lvl1pPr>
              <a:defRPr/>
            </a:lvl1pPr>
          </a:lstStyle>
          <a:p>
            <a:pPr>
              <a:defRPr/>
            </a:pPr>
            <a:r>
              <a:rPr lang="en-US" smtClean="0"/>
              <a:t>School of Computer Engineering</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1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1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D31B0DEF-1B4F-4562-9EE0-1F54C276EF82}" type="datetime1">
              <a:rPr lang="en-US" smtClean="0"/>
              <a:pPr>
                <a:defRPr/>
              </a:pPr>
              <a:t>10/18/2022</a:t>
            </a:fld>
            <a:endParaRPr lang="en-US" dirty="0"/>
          </a:p>
        </p:txBody>
      </p:sp>
      <p:sp>
        <p:nvSpPr>
          <p:cNvPr id="8" name="Slide Number Placeholder 11"/>
          <p:cNvSpPr>
            <a:spLocks noGrp="1"/>
          </p:cNvSpPr>
          <p:nvPr>
            <p:ph type="sldNum" sz="quarter" idx="11"/>
          </p:nvPr>
        </p:nvSpPr>
        <p:spPr/>
        <p:txBody>
          <a:bodyPr rtlCol="0"/>
          <a:lstStyle>
            <a:lvl1pPr>
              <a:defRPr/>
            </a:lvl1pPr>
          </a:lstStyle>
          <a:p>
            <a:pPr>
              <a:defRPr/>
            </a:pPr>
            <a:fld id="{E474CB6E-E696-4C16-A68F-E749F6A5BD70}" type="slidenum">
              <a:rPr lang="en-US"/>
              <a:pPr>
                <a:defRPr/>
              </a:pPr>
              <a:t>‹#›</a:t>
            </a:fld>
            <a:endParaRPr lang="en-US" dirty="0"/>
          </a:p>
        </p:txBody>
      </p:sp>
      <p:sp>
        <p:nvSpPr>
          <p:cNvPr id="9" name="Footer Placeholder 13"/>
          <p:cNvSpPr>
            <a:spLocks noGrp="1"/>
          </p:cNvSpPr>
          <p:nvPr>
            <p:ph type="ftr" sz="quarter" idx="12"/>
          </p:nvPr>
        </p:nvSpPr>
        <p:spPr/>
        <p:txBody>
          <a:bodyPr rtlCol="0"/>
          <a:lstStyle>
            <a:lvl1pPr>
              <a:defRPr/>
            </a:lvl1pPr>
          </a:lstStyle>
          <a:p>
            <a:pPr>
              <a:defRPr/>
            </a:pPr>
            <a:r>
              <a:rPr lang="en-US" smtClean="0"/>
              <a:t>School of Computer Engineering</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2AB39A4A-34CD-47CB-BB02-093EA1037AFC}" type="datetime1">
              <a:rPr lang="en-US" smtClean="0"/>
              <a:pPr>
                <a:defRPr/>
              </a:pPr>
              <a:t>10/18/2022</a:t>
            </a:fld>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smtClean="0"/>
              <a:t>School of Computer Engineering</a:t>
            </a:r>
            <a:endParaRPr lang="en-US" dirty="0"/>
          </a:p>
        </p:txBody>
      </p:sp>
      <p:sp>
        <p:nvSpPr>
          <p:cNvPr id="5" name="Slide Number Placeholder 22"/>
          <p:cNvSpPr>
            <a:spLocks noGrp="1"/>
          </p:cNvSpPr>
          <p:nvPr>
            <p:ph type="sldNum" sz="quarter" idx="12"/>
          </p:nvPr>
        </p:nvSpPr>
        <p:spPr/>
        <p:txBody>
          <a:bodyPr/>
          <a:lstStyle>
            <a:lvl1pPr>
              <a:defRPr/>
            </a:lvl1pPr>
          </a:lstStyle>
          <a:p>
            <a:pPr>
              <a:defRPr/>
            </a:pPr>
            <a:fld id="{453A7E5E-6FDD-46DC-9B9A-1EE1DF3B4DA2}"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70DD2585-269D-4D98-9B5A-2298414F676C}" type="datetime1">
              <a:rPr lang="en-US" smtClean="0"/>
              <a:pPr>
                <a:defRPr/>
              </a:pPr>
              <a:t>10/18/2022</a:t>
            </a:fld>
            <a:endParaRPr lang="en-US" dirty="0"/>
          </a:p>
        </p:txBody>
      </p:sp>
      <p:sp>
        <p:nvSpPr>
          <p:cNvPr id="3" name="Footer Placeholder 2"/>
          <p:cNvSpPr>
            <a:spLocks noGrp="1"/>
          </p:cNvSpPr>
          <p:nvPr>
            <p:ph type="ftr" sz="quarter" idx="11"/>
          </p:nvPr>
        </p:nvSpPr>
        <p:spPr/>
        <p:txBody>
          <a:bodyPr/>
          <a:lstStyle>
            <a:lvl1pPr>
              <a:defRPr/>
            </a:lvl1pPr>
          </a:lstStyle>
          <a:p>
            <a:pPr>
              <a:defRPr/>
            </a:pPr>
            <a:r>
              <a:rPr lang="en-US" smtClean="0"/>
              <a:t>School of Computer Engineering</a:t>
            </a: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smtClean="0">
                <a:solidFill>
                  <a:schemeClr val="tx2"/>
                </a:solidFill>
              </a:defRPr>
            </a:lvl1pPr>
          </a:lstStyle>
          <a:p>
            <a:pPr>
              <a:defRPr/>
            </a:pPr>
            <a:fld id="{EB215E6A-49DA-4E1E-A153-DCAF308A2D4A}"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3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6909" tIns="182547" rIns="136909" bIns="91273"/>
          <a:lstStyle>
            <a:lvl1pPr marL="0" indent="0">
              <a:spcAft>
                <a:spcPts val="1000"/>
              </a:spcAft>
              <a:buNone/>
              <a:defRPr sz="1800"/>
            </a:lvl1pPr>
            <a:lvl2pPr>
              <a:buNone/>
              <a:defRPr sz="1200"/>
            </a:lvl2pPr>
            <a:lvl3pPr>
              <a:buNone/>
              <a:defRPr sz="1000"/>
            </a:lvl3pPr>
            <a:lvl4pPr>
              <a:buNone/>
              <a:defRPr sz="800"/>
            </a:lvl4pPr>
            <a:lvl5pPr>
              <a:buNone/>
              <a:defRPr sz="8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CDB74CB1-9737-4209-AC85-56432E702054}" type="datetime1">
              <a:rPr lang="en-US" smtClean="0"/>
              <a:pPr>
                <a:defRPr/>
              </a:pPr>
              <a:t>10/18/2022</a:t>
            </a:fld>
            <a:endParaRPr lang="en-US" dirty="0"/>
          </a:p>
        </p:txBody>
      </p:sp>
      <p:sp>
        <p:nvSpPr>
          <p:cNvPr id="6" name="Footer Placeholder 2"/>
          <p:cNvSpPr>
            <a:spLocks noGrp="1"/>
          </p:cNvSpPr>
          <p:nvPr>
            <p:ph type="ftr" sz="quarter" idx="11"/>
          </p:nvPr>
        </p:nvSpPr>
        <p:spPr/>
        <p:txBody>
          <a:bodyPr/>
          <a:lstStyle>
            <a:lvl1pPr>
              <a:defRPr/>
            </a:lvl1pPr>
          </a:lstStyle>
          <a:p>
            <a:pPr>
              <a:defRPr/>
            </a:pPr>
            <a:r>
              <a:rPr lang="en-US" smtClean="0"/>
              <a:t>School of Computer Engineering</a:t>
            </a:r>
            <a:endParaRPr lang="en-US" dirty="0"/>
          </a:p>
        </p:txBody>
      </p:sp>
      <p:sp>
        <p:nvSpPr>
          <p:cNvPr id="7" name="Slide Number Placeholder 22"/>
          <p:cNvSpPr>
            <a:spLocks noGrp="1"/>
          </p:cNvSpPr>
          <p:nvPr>
            <p:ph type="sldNum" sz="quarter" idx="12"/>
          </p:nvPr>
        </p:nvSpPr>
        <p:spPr/>
        <p:txBody>
          <a:bodyPr/>
          <a:lstStyle>
            <a:lvl1pPr>
              <a:defRPr/>
            </a:lvl1pPr>
          </a:lstStyle>
          <a:p>
            <a:pPr>
              <a:defRPr/>
            </a:pPr>
            <a:fld id="{7EBC58E9-1387-4400-8547-C72E690215F0}"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7"/>
          <p:cNvSpPr/>
          <p:nvPr/>
        </p:nvSpPr>
        <p:spPr bwMode="white">
          <a:xfrm>
            <a:off x="-9525" y="4572013"/>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7" name="Rectangle 9"/>
          <p:cNvSpPr/>
          <p:nvPr/>
        </p:nvSpPr>
        <p:spPr>
          <a:xfrm>
            <a:off x="1544637" y="4654550"/>
            <a:ext cx="759936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8" name="Rectangle 10"/>
          <p:cNvSpPr/>
          <p:nvPr/>
        </p:nvSpPr>
        <p:spPr bwMode="white">
          <a:xfrm>
            <a:off x="1447801" y="12"/>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800"/>
            </a:lvl4pPr>
            <a:lvl5pPr>
              <a:buFontTx/>
              <a:buNone/>
              <a:defRPr sz="8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9" y="0"/>
            <a:ext cx="7583424" cy="4568952"/>
          </a:xfrm>
          <a:solidFill>
            <a:schemeClr val="accent1">
              <a:tint val="40000"/>
            </a:schemeClr>
          </a:solidFill>
          <a:ln>
            <a:noFill/>
          </a:ln>
        </p:spPr>
        <p:txBody>
          <a:bodyPr>
            <a:normAutofit/>
          </a:bodyPr>
          <a:lstStyle>
            <a:lvl1pPr marL="0" indent="0">
              <a:buNone/>
              <a:defRPr sz="3300"/>
            </a:lvl1pPr>
          </a:lstStyle>
          <a:p>
            <a:pPr lvl="0"/>
            <a:r>
              <a:rPr lang="en-US" noProof="0" dirty="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76198B5E-D995-478A-A5B2-D32CECFEA186}" type="datetime1">
              <a:rPr lang="en-US" smtClean="0"/>
              <a:pPr>
                <a:defRPr/>
              </a:pPr>
              <a:t>10/18/2022</a:t>
            </a:fld>
            <a:endParaRPr lang="en-US" dirty="0"/>
          </a:p>
        </p:txBody>
      </p:sp>
      <p:sp>
        <p:nvSpPr>
          <p:cNvPr id="10" name="Slide Number Placeholder 12"/>
          <p:cNvSpPr>
            <a:spLocks noGrp="1"/>
          </p:cNvSpPr>
          <p:nvPr>
            <p:ph type="sldNum" sz="quarter" idx="11"/>
          </p:nvPr>
        </p:nvSpPr>
        <p:spPr>
          <a:xfrm>
            <a:off x="0" y="4667251"/>
            <a:ext cx="1447800" cy="663575"/>
          </a:xfrm>
        </p:spPr>
        <p:txBody>
          <a:bodyPr rtlCol="0"/>
          <a:lstStyle>
            <a:lvl1pPr>
              <a:defRPr sz="2800" smtClean="0"/>
            </a:lvl1pPr>
          </a:lstStyle>
          <a:p>
            <a:pPr>
              <a:defRPr/>
            </a:pPr>
            <a:fld id="{F7E6F633-B2BD-4AD1-8584-07D2AEFF3912}" type="slidenum">
              <a:rPr lang="en-US"/>
              <a:pPr>
                <a:defRPr/>
              </a:pPr>
              <a:t>‹#›</a:t>
            </a:fld>
            <a:endParaRPr lang="en-US" dirty="0"/>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r>
              <a:rPr lang="en-US" smtClean="0"/>
              <a:t>School of Computer Engineering</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273" tIns="45636" rIns="91273" bIns="45636"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600213"/>
            <a:ext cx="8153400" cy="4525963"/>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lIns="91273" tIns="45636" rIns="91273" bIns="45636" anchor="ctr" anchorCtr="0"/>
          <a:lstStyle>
            <a:lvl1pPr algn="l" eaLnBrk="1" fontAlgn="auto" latinLnBrk="0" hangingPunct="1">
              <a:spcBef>
                <a:spcPts val="0"/>
              </a:spcBef>
              <a:spcAft>
                <a:spcPts val="0"/>
              </a:spcAft>
              <a:defRPr kumimoji="0" sz="1400" smtClean="0">
                <a:solidFill>
                  <a:schemeClr val="tx2"/>
                </a:solidFill>
                <a:latin typeface="+mn-lt"/>
              </a:defRPr>
            </a:lvl1pPr>
          </a:lstStyle>
          <a:p>
            <a:pPr>
              <a:defRPr/>
            </a:pPr>
            <a:fld id="{553C0DF2-60CE-4185-A133-69012A27FFD1}" type="datetime1">
              <a:rPr lang="en-US" smtClean="0"/>
              <a:pPr>
                <a:defRPr/>
              </a:pPr>
              <a:t>10/18/2022</a:t>
            </a:fld>
            <a:endParaRPr lang="en-US" dirty="0"/>
          </a:p>
        </p:txBody>
      </p:sp>
      <p:sp>
        <p:nvSpPr>
          <p:cNvPr id="3" name="Footer Placeholder 2"/>
          <p:cNvSpPr>
            <a:spLocks noGrp="1"/>
          </p:cNvSpPr>
          <p:nvPr>
            <p:ph type="ftr" sz="quarter" idx="3"/>
          </p:nvPr>
        </p:nvSpPr>
        <p:spPr>
          <a:xfrm>
            <a:off x="609601" y="6248400"/>
            <a:ext cx="5421313" cy="365125"/>
          </a:xfrm>
          <a:prstGeom prst="rect">
            <a:avLst/>
          </a:prstGeom>
        </p:spPr>
        <p:txBody>
          <a:bodyPr vert="horz" lIns="91273" tIns="45636" rIns="91273" bIns="45636" anchor="ctr"/>
          <a:lstStyle>
            <a:lvl1pPr algn="r" eaLnBrk="1" fontAlgn="auto" latinLnBrk="0" hangingPunct="1">
              <a:spcBef>
                <a:spcPts val="0"/>
              </a:spcBef>
              <a:spcAft>
                <a:spcPts val="0"/>
              </a:spcAft>
              <a:defRPr kumimoji="0" sz="1400" smtClean="0">
                <a:solidFill>
                  <a:schemeClr val="tx2"/>
                </a:solidFill>
                <a:latin typeface="+mn-lt"/>
              </a:defRPr>
            </a:lvl1pPr>
          </a:lstStyle>
          <a:p>
            <a:pPr>
              <a:defRPr/>
            </a:pPr>
            <a:r>
              <a:rPr lang="en-US" smtClean="0"/>
              <a:t>School of Computer Engineering</a:t>
            </a:r>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0" y="1271589"/>
            <a:ext cx="533400" cy="244475"/>
          </a:xfrm>
          <a:prstGeom prst="rect">
            <a:avLst/>
          </a:prstGeom>
        </p:spPr>
        <p:txBody>
          <a:bodyPr vert="horz" lIns="91273" tIns="45636" rIns="91273" bIns="45636" anchor="ctr" anchorCtr="0">
            <a:normAutofit/>
          </a:bodyPr>
          <a:lstStyle>
            <a:lvl1pPr algn="ctr" eaLnBrk="1" fontAlgn="auto" latinLnBrk="0" hangingPunct="1">
              <a:spcBef>
                <a:spcPts val="0"/>
              </a:spcBef>
              <a:spcAft>
                <a:spcPts val="0"/>
              </a:spcAft>
              <a:defRPr kumimoji="0" sz="1400" b="1" smtClean="0">
                <a:solidFill>
                  <a:srgbClr val="FFFFFF"/>
                </a:solidFill>
                <a:latin typeface="+mn-lt"/>
              </a:defRPr>
            </a:lvl1pPr>
          </a:lstStyle>
          <a:p>
            <a:pPr>
              <a:defRPr/>
            </a:pPr>
            <a:fld id="{6646576E-E10C-4C06-9E13-AEF2D4E2807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72" r:id="rId1"/>
    <p:sldLayoutId id="2147483671" r:id="rId2"/>
    <p:sldLayoutId id="2147483673" r:id="rId3"/>
    <p:sldLayoutId id="2147483674" r:id="rId4"/>
    <p:sldLayoutId id="2147483675" r:id="rId5"/>
    <p:sldLayoutId id="2147483670" r:id="rId6"/>
    <p:sldLayoutId id="2147483676" r:id="rId7"/>
    <p:sldLayoutId id="2147483669" r:id="rId8"/>
    <p:sldLayoutId id="2147483677" r:id="rId9"/>
    <p:sldLayoutId id="2147483668" r:id="rId10"/>
    <p:sldLayoutId id="2147483678" r:id="rId11"/>
  </p:sldLayoutIdLst>
  <p:hf hdr="0" dt="0"/>
  <p:txStyles>
    <p:titleStyle>
      <a:lvl1pPr algn="l" rtl="0" fontAlgn="base">
        <a:spcBef>
          <a:spcPct val="0"/>
        </a:spcBef>
        <a:spcAft>
          <a:spcPct val="0"/>
        </a:spcAft>
        <a:defRPr sz="4300" kern="1200">
          <a:solidFill>
            <a:schemeClr val="tx2"/>
          </a:solidFill>
          <a:latin typeface="+mj-lt"/>
          <a:ea typeface="+mj-ea"/>
          <a:cs typeface="+mj-cs"/>
        </a:defRPr>
      </a:lvl1pPr>
      <a:lvl2pPr algn="l" rtl="0" fontAlgn="base">
        <a:spcBef>
          <a:spcPct val="0"/>
        </a:spcBef>
        <a:spcAft>
          <a:spcPct val="0"/>
        </a:spcAft>
        <a:defRPr sz="4300">
          <a:solidFill>
            <a:schemeClr val="tx2"/>
          </a:solidFill>
          <a:latin typeface="Tw Cen MT" pitchFamily="34" charset="0"/>
        </a:defRPr>
      </a:lvl2pPr>
      <a:lvl3pPr algn="l" rtl="0" fontAlgn="base">
        <a:spcBef>
          <a:spcPct val="0"/>
        </a:spcBef>
        <a:spcAft>
          <a:spcPct val="0"/>
        </a:spcAft>
        <a:defRPr sz="4300">
          <a:solidFill>
            <a:schemeClr val="tx2"/>
          </a:solidFill>
          <a:latin typeface="Tw Cen MT" pitchFamily="34" charset="0"/>
        </a:defRPr>
      </a:lvl3pPr>
      <a:lvl4pPr algn="l" rtl="0" fontAlgn="base">
        <a:spcBef>
          <a:spcPct val="0"/>
        </a:spcBef>
        <a:spcAft>
          <a:spcPct val="0"/>
        </a:spcAft>
        <a:defRPr sz="4300">
          <a:solidFill>
            <a:schemeClr val="tx2"/>
          </a:solidFill>
          <a:latin typeface="Tw Cen MT" pitchFamily="34" charset="0"/>
        </a:defRPr>
      </a:lvl4pPr>
      <a:lvl5pPr algn="l" rtl="0" fontAlgn="base">
        <a:spcBef>
          <a:spcPct val="0"/>
        </a:spcBef>
        <a:spcAft>
          <a:spcPct val="0"/>
        </a:spcAft>
        <a:defRPr sz="4300">
          <a:solidFill>
            <a:schemeClr val="tx2"/>
          </a:solidFill>
          <a:latin typeface="Tw Cen MT" pitchFamily="34" charset="0"/>
        </a:defRPr>
      </a:lvl5pPr>
      <a:lvl6pPr marL="456365" algn="l" rtl="0" fontAlgn="base">
        <a:spcBef>
          <a:spcPct val="0"/>
        </a:spcBef>
        <a:spcAft>
          <a:spcPct val="0"/>
        </a:spcAft>
        <a:defRPr sz="4300">
          <a:solidFill>
            <a:schemeClr val="tx2"/>
          </a:solidFill>
          <a:latin typeface="Tw Cen MT" pitchFamily="34" charset="0"/>
        </a:defRPr>
      </a:lvl6pPr>
      <a:lvl7pPr marL="912727" algn="l" rtl="0" fontAlgn="base">
        <a:spcBef>
          <a:spcPct val="0"/>
        </a:spcBef>
        <a:spcAft>
          <a:spcPct val="0"/>
        </a:spcAft>
        <a:defRPr sz="4300">
          <a:solidFill>
            <a:schemeClr val="tx2"/>
          </a:solidFill>
          <a:latin typeface="Tw Cen MT" pitchFamily="34" charset="0"/>
        </a:defRPr>
      </a:lvl7pPr>
      <a:lvl8pPr marL="1369099" algn="l" rtl="0" fontAlgn="base">
        <a:spcBef>
          <a:spcPct val="0"/>
        </a:spcBef>
        <a:spcAft>
          <a:spcPct val="0"/>
        </a:spcAft>
        <a:defRPr sz="4300">
          <a:solidFill>
            <a:schemeClr val="tx2"/>
          </a:solidFill>
          <a:latin typeface="Tw Cen MT" pitchFamily="34" charset="0"/>
        </a:defRPr>
      </a:lvl8pPr>
      <a:lvl9pPr marL="1825460" algn="l" rtl="0" fontAlgn="base">
        <a:spcBef>
          <a:spcPct val="0"/>
        </a:spcBef>
        <a:spcAft>
          <a:spcPct val="0"/>
        </a:spcAft>
        <a:defRPr sz="4300">
          <a:solidFill>
            <a:schemeClr val="tx2"/>
          </a:solidFill>
          <a:latin typeface="Tw Cen MT" pitchFamily="34" charset="0"/>
        </a:defRPr>
      </a:lvl9pPr>
    </p:titleStyle>
    <p:bodyStyle>
      <a:lvl1pPr marL="318503" indent="-318503" algn="l" rtl="0" fontAlgn="base">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8595" indent="-272549" algn="l" rtl="0" fontAlgn="base">
        <a:spcBef>
          <a:spcPts val="550"/>
        </a:spcBef>
        <a:spcAft>
          <a:spcPct val="0"/>
        </a:spcAft>
        <a:buClr>
          <a:schemeClr val="accent1"/>
        </a:buClr>
        <a:buSzPct val="70000"/>
        <a:buFont typeface="Wingdings 2" pitchFamily="18" charset="2"/>
        <a:buChar char=""/>
        <a:defRPr sz="2700" kern="1200">
          <a:solidFill>
            <a:schemeClr val="tx1"/>
          </a:solidFill>
          <a:latin typeface="+mn-lt"/>
          <a:ea typeface="+mn-ea"/>
          <a:cs typeface="+mn-cs"/>
        </a:defRPr>
      </a:lvl2pPr>
      <a:lvl3pPr marL="912727" indent="-228182" algn="l" rtl="0" fontAlgn="base">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69099" indent="-228182" algn="l" rtl="0" fontAlgn="base">
        <a:spcBef>
          <a:spcPts val="399"/>
        </a:spcBef>
        <a:spcAft>
          <a:spcPct val="0"/>
        </a:spcAft>
        <a:buClr>
          <a:srgbClr val="A5AB81"/>
        </a:buClr>
        <a:buSzPct val="75000"/>
        <a:buFont typeface="Wingdings" pitchFamily="2" charset="2"/>
        <a:buChar char=""/>
        <a:defRPr sz="2100" kern="1200">
          <a:solidFill>
            <a:schemeClr val="tx1"/>
          </a:solidFill>
          <a:latin typeface="+mn-lt"/>
          <a:ea typeface="+mn-ea"/>
          <a:cs typeface="+mn-cs"/>
        </a:defRPr>
      </a:lvl4pPr>
      <a:lvl5pPr marL="1825460" indent="-228182" algn="l" rtl="0" fontAlgn="base">
        <a:spcBef>
          <a:spcPts val="399"/>
        </a:spcBef>
        <a:spcAft>
          <a:spcPct val="0"/>
        </a:spcAft>
        <a:buClr>
          <a:srgbClr val="D8B25C"/>
        </a:buClr>
        <a:buSzPct val="65000"/>
        <a:buFont typeface="Wingdings" pitchFamily="2" charset="2"/>
        <a:buChar char=""/>
        <a:defRPr sz="2100" kern="1200">
          <a:solidFill>
            <a:schemeClr val="tx1"/>
          </a:solidFill>
          <a:latin typeface="+mn-lt"/>
          <a:ea typeface="+mn-ea"/>
          <a:cs typeface="+mn-cs"/>
        </a:defRPr>
      </a:lvl5pPr>
      <a:lvl6pPr marL="2099274" indent="-228182"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3099" indent="-228182"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46915" indent="-228182"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0735" indent="-228182"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6365" algn="l" rtl="0" eaLnBrk="1" latinLnBrk="0" hangingPunct="1">
        <a:defRPr kumimoji="0" kern="1200">
          <a:solidFill>
            <a:schemeClr val="tx1"/>
          </a:solidFill>
          <a:latin typeface="+mn-lt"/>
          <a:ea typeface="+mn-ea"/>
          <a:cs typeface="+mn-cs"/>
        </a:defRPr>
      </a:lvl2pPr>
      <a:lvl3pPr marL="912727" algn="l" rtl="0" eaLnBrk="1" latinLnBrk="0" hangingPunct="1">
        <a:defRPr kumimoji="0" kern="1200">
          <a:solidFill>
            <a:schemeClr val="tx1"/>
          </a:solidFill>
          <a:latin typeface="+mn-lt"/>
          <a:ea typeface="+mn-ea"/>
          <a:cs typeface="+mn-cs"/>
        </a:defRPr>
      </a:lvl3pPr>
      <a:lvl4pPr marL="1369099" algn="l" rtl="0" eaLnBrk="1" latinLnBrk="0" hangingPunct="1">
        <a:defRPr kumimoji="0" kern="1200">
          <a:solidFill>
            <a:schemeClr val="tx1"/>
          </a:solidFill>
          <a:latin typeface="+mn-lt"/>
          <a:ea typeface="+mn-ea"/>
          <a:cs typeface="+mn-cs"/>
        </a:defRPr>
      </a:lvl4pPr>
      <a:lvl5pPr marL="1825460" algn="l" rtl="0" eaLnBrk="1" latinLnBrk="0" hangingPunct="1">
        <a:defRPr kumimoji="0" kern="1200">
          <a:solidFill>
            <a:schemeClr val="tx1"/>
          </a:solidFill>
          <a:latin typeface="+mn-lt"/>
          <a:ea typeface="+mn-ea"/>
          <a:cs typeface="+mn-cs"/>
        </a:defRPr>
      </a:lvl5pPr>
      <a:lvl6pPr marL="2281827" algn="l" rtl="0" eaLnBrk="1" latinLnBrk="0" hangingPunct="1">
        <a:defRPr kumimoji="0" kern="1200">
          <a:solidFill>
            <a:schemeClr val="tx1"/>
          </a:solidFill>
          <a:latin typeface="+mn-lt"/>
          <a:ea typeface="+mn-ea"/>
          <a:cs typeface="+mn-cs"/>
        </a:defRPr>
      </a:lvl6pPr>
      <a:lvl7pPr marL="2738193" algn="l" rtl="0" eaLnBrk="1" latinLnBrk="0" hangingPunct="1">
        <a:defRPr kumimoji="0" kern="1200">
          <a:solidFill>
            <a:schemeClr val="tx1"/>
          </a:solidFill>
          <a:latin typeface="+mn-lt"/>
          <a:ea typeface="+mn-ea"/>
          <a:cs typeface="+mn-cs"/>
        </a:defRPr>
      </a:lvl7pPr>
      <a:lvl8pPr marL="3194558" algn="l" rtl="0" eaLnBrk="1" latinLnBrk="0" hangingPunct="1">
        <a:defRPr kumimoji="0" kern="1200">
          <a:solidFill>
            <a:schemeClr val="tx1"/>
          </a:solidFill>
          <a:latin typeface="+mn-lt"/>
          <a:ea typeface="+mn-ea"/>
          <a:cs typeface="+mn-cs"/>
        </a:defRPr>
      </a:lvl8pPr>
      <a:lvl9pPr marL="3650921"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1.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7.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6.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0.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6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6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7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7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7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8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8.xml"/><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1.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9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9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90500" y="175846"/>
            <a:ext cx="8839200" cy="4396154"/>
          </a:xfrm>
        </p:spPr>
        <p:txBody>
          <a:bodyPr>
            <a:noAutofit/>
          </a:bodyPr>
          <a:lstStyle/>
          <a:p>
            <a:pPr algn="ctr">
              <a:defRPr/>
            </a:pPr>
            <a:r>
              <a:rPr lang="en-US" sz="2900" b="1" dirty="0" smtClean="0">
                <a:latin typeface="Cambria" pitchFamily="18" charset="0"/>
                <a:cs typeface="Times New Roman" pitchFamily="18" charset="0"/>
              </a:rPr>
              <a:t>Big Data (CS-3032)</a:t>
            </a:r>
          </a:p>
          <a:p>
            <a:pPr algn="ctr">
              <a:defRPr/>
            </a:pPr>
            <a:endParaRPr lang="en-US" sz="1700" b="1" dirty="0" smtClean="0">
              <a:latin typeface="Cambria" pitchFamily="18" charset="0"/>
              <a:cs typeface="Times New Roman" pitchFamily="18" charset="0"/>
            </a:endParaRPr>
          </a:p>
          <a:p>
            <a:pPr algn="ctr">
              <a:defRPr/>
            </a:pPr>
            <a:r>
              <a:rPr lang="en-US" sz="3200" b="1" dirty="0" smtClean="0">
                <a:latin typeface="Cambria" pitchFamily="18" charset="0"/>
                <a:cs typeface="Times New Roman" pitchFamily="18" charset="0"/>
              </a:rPr>
              <a:t>Kalinga Institute of Industrial Technology</a:t>
            </a:r>
          </a:p>
          <a:p>
            <a:pPr algn="ctr">
              <a:defRPr/>
            </a:pPr>
            <a:r>
              <a:rPr lang="en-US" sz="3200" b="1" dirty="0" smtClean="0">
                <a:latin typeface="Cambria" pitchFamily="18" charset="0"/>
                <a:cs typeface="Times New Roman" pitchFamily="18" charset="0"/>
              </a:rPr>
              <a:t>Deemed to be University </a:t>
            </a:r>
          </a:p>
          <a:p>
            <a:pPr algn="ctr">
              <a:defRPr/>
            </a:pPr>
            <a:r>
              <a:rPr lang="en-US" sz="3200" b="1" dirty="0" smtClean="0">
                <a:latin typeface="Cambria" pitchFamily="18" charset="0"/>
                <a:cs typeface="Times New Roman" pitchFamily="18" charset="0"/>
              </a:rPr>
              <a:t>Bhubaneswar-751024</a:t>
            </a:r>
          </a:p>
          <a:p>
            <a:pPr algn="ctr">
              <a:defRPr/>
            </a:pPr>
            <a:endParaRPr lang="en-US" sz="1900" b="1" dirty="0" smtClean="0">
              <a:latin typeface="Cambria" pitchFamily="18" charset="0"/>
              <a:cs typeface="Times New Roman" pitchFamily="18" charset="0"/>
            </a:endParaRPr>
          </a:p>
          <a:p>
            <a:pPr algn="ctr">
              <a:defRPr/>
            </a:pPr>
            <a:r>
              <a:rPr lang="en-US" sz="1900" b="1" dirty="0" smtClean="0">
                <a:latin typeface="Cambria" pitchFamily="18" charset="0"/>
                <a:cs typeface="Times New Roman" pitchFamily="18" charset="0"/>
              </a:rPr>
              <a:t> </a:t>
            </a:r>
            <a:r>
              <a:rPr lang="en-US" sz="3900" b="1" dirty="0" smtClean="0">
                <a:latin typeface="Cambria" pitchFamily="18" charset="0"/>
                <a:cs typeface="Times New Roman" pitchFamily="18" charset="0"/>
              </a:rPr>
              <a:t>School of Computer Engineering</a:t>
            </a:r>
            <a:endParaRPr lang="en-US" sz="1900" b="1" dirty="0" smtClean="0">
              <a:latin typeface="Cambria" pitchFamily="18" charset="0"/>
              <a:cs typeface="Times New Roman" pitchFamily="18" charset="0"/>
            </a:endParaRPr>
          </a:p>
        </p:txBody>
      </p:sp>
      <p:pic>
        <p:nvPicPr>
          <p:cNvPr id="140290" name="Picture 2" descr="http://www.entranceforms.com/libs/img/logos/kiit0712.logo.jpg"/>
          <p:cNvPicPr>
            <a:picLocks noChangeAspect="1" noChangeArrowheads="1"/>
          </p:cNvPicPr>
          <p:nvPr/>
        </p:nvPicPr>
        <p:blipFill>
          <a:blip r:embed="rId3" cstate="print"/>
          <a:srcRect/>
          <a:stretch>
            <a:fillRect/>
          </a:stretch>
        </p:blipFill>
        <p:spPr bwMode="auto">
          <a:xfrm>
            <a:off x="3733800" y="4343400"/>
            <a:ext cx="1752600" cy="1291152"/>
          </a:xfrm>
          <a:prstGeom prst="rect">
            <a:avLst/>
          </a:prstGeom>
          <a:noFill/>
        </p:spPr>
      </p:pic>
      <p:sp>
        <p:nvSpPr>
          <p:cNvPr id="4" name="TextBox 3"/>
          <p:cNvSpPr txBox="1"/>
          <p:nvPr/>
        </p:nvSpPr>
        <p:spPr>
          <a:xfrm>
            <a:off x="2319668" y="6121569"/>
            <a:ext cx="6813699" cy="507831"/>
          </a:xfrm>
          <a:prstGeom prst="rect">
            <a:avLst/>
          </a:prstGeom>
          <a:noFill/>
        </p:spPr>
        <p:txBody>
          <a:bodyPr wrap="square" rtlCol="0">
            <a:spAutoFit/>
          </a:bodyPr>
          <a:lstStyle/>
          <a:p>
            <a:pPr algn="ctr"/>
            <a:r>
              <a:rPr lang="en-US" sz="2700" b="1" i="1" dirty="0" smtClean="0">
                <a:latin typeface="Cambria" pitchFamily="18" charset="0"/>
              </a:rPr>
              <a:t>Lecture Note</a:t>
            </a:r>
            <a:endParaRPr lang="en-US" sz="2700" b="1" i="1" dirty="0">
              <a:latin typeface="Cambria" pitchFamily="18" charset="0"/>
            </a:endParaRPr>
          </a:p>
        </p:txBody>
      </p:sp>
      <p:sp>
        <p:nvSpPr>
          <p:cNvPr id="5" name="TextBox 4"/>
          <p:cNvSpPr txBox="1"/>
          <p:nvPr/>
        </p:nvSpPr>
        <p:spPr>
          <a:xfrm>
            <a:off x="262468" y="6112934"/>
            <a:ext cx="1627305" cy="584775"/>
          </a:xfrm>
          <a:prstGeom prst="rect">
            <a:avLst/>
          </a:prstGeom>
          <a:noFill/>
        </p:spPr>
        <p:txBody>
          <a:bodyPr wrap="none" rtlCol="0">
            <a:spAutoFit/>
          </a:bodyPr>
          <a:lstStyle/>
          <a:p>
            <a:r>
              <a:rPr lang="en-US" sz="3200" b="1" i="1" dirty="0" smtClean="0">
                <a:latin typeface="Cambria" pitchFamily="18" charset="0"/>
              </a:rPr>
              <a:t>3 Credit</a:t>
            </a:r>
            <a:endParaRPr lang="en-US" sz="3200" b="1" i="1" dirty="0">
              <a:latin typeface="Cambria" pitchFamily="18" charset="0"/>
            </a:endParaRPr>
          </a:p>
        </p:txBody>
      </p:sp>
      <p:sp>
        <p:nvSpPr>
          <p:cNvPr id="6" name="TextBox 5"/>
          <p:cNvSpPr txBox="1"/>
          <p:nvPr/>
        </p:nvSpPr>
        <p:spPr>
          <a:xfrm>
            <a:off x="287869" y="5647267"/>
            <a:ext cx="8686799" cy="292388"/>
          </a:xfrm>
          <a:prstGeom prst="rect">
            <a:avLst/>
          </a:prstGeom>
          <a:noFill/>
        </p:spPr>
        <p:txBody>
          <a:bodyPr wrap="square" rtlCol="0">
            <a:spAutoFit/>
          </a:bodyPr>
          <a:lstStyle/>
          <a:p>
            <a:r>
              <a:rPr lang="en-US" sz="1300" b="1" dirty="0" smtClean="0">
                <a:latin typeface="Cambria" pitchFamily="18" charset="0"/>
                <a:cs typeface="Times New Roman" pitchFamily="18" charset="0"/>
              </a:rPr>
              <a:t>Strictly for internal circulation (within KIIT) and reference only. Not for outside circulation without permission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43536" y="228600"/>
            <a:ext cx="8153400" cy="990600"/>
          </a:xfrm>
        </p:spPr>
        <p:txBody>
          <a:bodyPr/>
          <a:lstStyle/>
          <a:p>
            <a:r>
              <a:rPr lang="en-US" b="1" dirty="0" smtClean="0">
                <a:solidFill>
                  <a:schemeClr val="tx1"/>
                </a:solidFill>
                <a:latin typeface="Cambria" pitchFamily="18" charset="0"/>
              </a:rPr>
              <a:t>Document-Based</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TextBox 15"/>
          <p:cNvSpPr txBox="1"/>
          <p:nvPr/>
        </p:nvSpPr>
        <p:spPr>
          <a:xfrm>
            <a:off x="76200" y="1470835"/>
            <a:ext cx="8915400" cy="1938992"/>
          </a:xfrm>
          <a:prstGeom prst="rect">
            <a:avLst/>
          </a:prstGeom>
          <a:noFill/>
        </p:spPr>
        <p:txBody>
          <a:bodyPr wrap="square" rtlCol="0">
            <a:spAutoFit/>
          </a:bodyPr>
          <a:lstStyle/>
          <a:p>
            <a:pPr marL="57150" lvl="2" indent="1588" algn="just">
              <a:spcBef>
                <a:spcPts val="0"/>
              </a:spcBef>
              <a:spcAft>
                <a:spcPts val="0"/>
              </a:spcAft>
              <a:buClr>
                <a:srgbClr val="C00000"/>
              </a:buClr>
              <a:buSzPct val="90000"/>
            </a:pPr>
            <a:r>
              <a:rPr lang="en-US" sz="2000" dirty="0" smtClean="0">
                <a:latin typeface="Cambria" pitchFamily="18" charset="0"/>
              </a:rPr>
              <a:t>Document-Oriented NoSQL DB stores and retrieves data as a key value pair but the value part is stored as a document. The document is stored in JSON or XML formats. The document type is mostly used for CMS (Content Management Systems), blogging platforms, real-time analytics &amp; e-commerce applications. It should not use for complex transactions which require multiple operations or queries against varying aggregate structures. </a:t>
            </a: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10</a:t>
            </a:fld>
            <a:endParaRPr lang="en-US" dirty="0"/>
          </a:p>
        </p:txBody>
      </p:sp>
      <p:graphicFrame>
        <p:nvGraphicFramePr>
          <p:cNvPr id="15" name="Table 14"/>
          <p:cNvGraphicFramePr>
            <a:graphicFrameLocks noGrp="1"/>
          </p:cNvGraphicFramePr>
          <p:nvPr/>
        </p:nvGraphicFramePr>
        <p:xfrm>
          <a:off x="304800" y="3754120"/>
          <a:ext cx="3657599" cy="741680"/>
        </p:xfrm>
        <a:graphic>
          <a:graphicData uri="http://schemas.openxmlformats.org/drawingml/2006/table">
            <a:tbl>
              <a:tblPr firstRow="1" bandRow="1">
                <a:tableStyleId>{5C22544A-7EE6-4342-B048-85BDC9FD1C3A}</a:tableStyleId>
              </a:tblPr>
              <a:tblGrid>
                <a:gridCol w="725918"/>
                <a:gridCol w="969066"/>
                <a:gridCol w="591016"/>
                <a:gridCol w="1371599"/>
              </a:tblGrid>
              <a:tr h="370840">
                <a:tc>
                  <a:txBody>
                    <a:bodyPr/>
                    <a:lstStyle/>
                    <a:p>
                      <a:r>
                        <a:rPr lang="en-US" dirty="0" smtClean="0"/>
                        <a:t>ID</a:t>
                      </a:r>
                      <a:endParaRPr lang="en-US" dirty="0"/>
                    </a:p>
                  </a:txBody>
                  <a:tcPr/>
                </a:tc>
                <a:tc>
                  <a:txBody>
                    <a:bodyPr/>
                    <a:lstStyle/>
                    <a:p>
                      <a:r>
                        <a:rPr lang="en-US" dirty="0" smtClean="0"/>
                        <a:t>Name</a:t>
                      </a:r>
                      <a:endParaRPr lang="en-US" dirty="0"/>
                    </a:p>
                  </a:txBody>
                  <a:tcPr/>
                </a:tc>
                <a:tc>
                  <a:txBody>
                    <a:bodyPr/>
                    <a:lstStyle/>
                    <a:p>
                      <a:r>
                        <a:rPr lang="en-US" dirty="0" smtClean="0"/>
                        <a:t>Age</a:t>
                      </a:r>
                      <a:endParaRPr lang="en-US" dirty="0"/>
                    </a:p>
                  </a:txBody>
                  <a:tcPr/>
                </a:tc>
                <a:tc>
                  <a:txBody>
                    <a:bodyPr/>
                    <a:lstStyle/>
                    <a:p>
                      <a:r>
                        <a:rPr lang="en-US" dirty="0" smtClean="0"/>
                        <a:t>State</a:t>
                      </a:r>
                      <a:endParaRPr lang="en-US" dirty="0"/>
                    </a:p>
                  </a:txBody>
                  <a:tcPr/>
                </a:tc>
              </a:tr>
              <a:tr h="370840">
                <a:tc>
                  <a:txBody>
                    <a:bodyPr/>
                    <a:lstStyle/>
                    <a:p>
                      <a:r>
                        <a:rPr lang="en-US" dirty="0" smtClean="0"/>
                        <a:t>1</a:t>
                      </a:r>
                      <a:endParaRPr lang="en-US" dirty="0"/>
                    </a:p>
                  </a:txBody>
                  <a:tcPr/>
                </a:tc>
                <a:tc>
                  <a:txBody>
                    <a:bodyPr/>
                    <a:lstStyle/>
                    <a:p>
                      <a:r>
                        <a:rPr lang="en-US" dirty="0" smtClean="0"/>
                        <a:t>John</a:t>
                      </a:r>
                      <a:endParaRPr lang="en-US" dirty="0"/>
                    </a:p>
                  </a:txBody>
                  <a:tcPr/>
                </a:tc>
                <a:tc>
                  <a:txBody>
                    <a:bodyPr/>
                    <a:lstStyle/>
                    <a:p>
                      <a:r>
                        <a:rPr lang="en-US" dirty="0" smtClean="0"/>
                        <a:t>27</a:t>
                      </a:r>
                      <a:endParaRPr lang="en-US" dirty="0"/>
                    </a:p>
                  </a:txBody>
                  <a:tcPr/>
                </a:tc>
                <a:tc>
                  <a:txBody>
                    <a:bodyPr/>
                    <a:lstStyle/>
                    <a:p>
                      <a:r>
                        <a:rPr lang="en-US" dirty="0" smtClean="0"/>
                        <a:t>California</a:t>
                      </a:r>
                      <a:endParaRPr lang="en-US" dirty="0"/>
                    </a:p>
                  </a:txBody>
                  <a:tcPr/>
                </a:tc>
              </a:tr>
            </a:tbl>
          </a:graphicData>
        </a:graphic>
      </p:graphicFrame>
      <p:sp>
        <p:nvSpPr>
          <p:cNvPr id="17" name="TextBox 16"/>
          <p:cNvSpPr txBox="1"/>
          <p:nvPr/>
        </p:nvSpPr>
        <p:spPr>
          <a:xfrm>
            <a:off x="3516489" y="3483187"/>
            <a:ext cx="500458" cy="307777"/>
          </a:xfrm>
          <a:prstGeom prst="rect">
            <a:avLst/>
          </a:prstGeom>
          <a:noFill/>
        </p:spPr>
        <p:txBody>
          <a:bodyPr wrap="none" rtlCol="0">
            <a:spAutoFit/>
          </a:bodyPr>
          <a:lstStyle/>
          <a:p>
            <a:r>
              <a:rPr lang="en-US" sz="1400" b="1" dirty="0" smtClean="0">
                <a:latin typeface="Cambria" pitchFamily="18" charset="0"/>
              </a:rPr>
              <a:t>SQL</a:t>
            </a:r>
          </a:p>
        </p:txBody>
      </p:sp>
      <p:graphicFrame>
        <p:nvGraphicFramePr>
          <p:cNvPr id="18" name="Table 17"/>
          <p:cNvGraphicFramePr>
            <a:graphicFrameLocks noGrp="1"/>
          </p:cNvGraphicFramePr>
          <p:nvPr/>
        </p:nvGraphicFramePr>
        <p:xfrm>
          <a:off x="4834467" y="3728720"/>
          <a:ext cx="3581400" cy="1833880"/>
        </p:xfrm>
        <a:graphic>
          <a:graphicData uri="http://schemas.openxmlformats.org/drawingml/2006/table">
            <a:tbl>
              <a:tblPr firstRow="1" bandRow="1">
                <a:tableStyleId>{5C22544A-7EE6-4342-B048-85BDC9FD1C3A}</a:tableStyleId>
              </a:tblPr>
              <a:tblGrid>
                <a:gridCol w="1015998"/>
                <a:gridCol w="2565402"/>
              </a:tblGrid>
              <a:tr h="370840">
                <a:tc>
                  <a:txBody>
                    <a:bodyPr/>
                    <a:lstStyle/>
                    <a:p>
                      <a:r>
                        <a:rPr lang="en-US" dirty="0" smtClean="0"/>
                        <a:t>Key (ID)</a:t>
                      </a:r>
                      <a:endParaRPr lang="en-US" dirty="0"/>
                    </a:p>
                  </a:txBody>
                  <a:tcPr/>
                </a:tc>
                <a:tc>
                  <a:txBody>
                    <a:bodyPr/>
                    <a:lstStyle/>
                    <a:p>
                      <a:r>
                        <a:rPr lang="en-US" dirty="0" smtClean="0"/>
                        <a:t>Value (JSON)</a:t>
                      </a:r>
                      <a:endParaRPr lang="en-US" dirty="0"/>
                    </a:p>
                  </a:txBody>
                  <a:tcPr/>
                </a:tc>
              </a:tr>
              <a:tr h="370840">
                <a:tc>
                  <a:txBody>
                    <a:bodyPr/>
                    <a:lstStyle/>
                    <a:p>
                      <a:r>
                        <a:rPr lang="en-US" dirty="0" smtClean="0"/>
                        <a:t>1</a:t>
                      </a:r>
                      <a:endParaRPr lang="en-US" dirty="0"/>
                    </a:p>
                  </a:txBody>
                  <a:tcPr/>
                </a:tc>
                <a:tc>
                  <a:txBody>
                    <a:bodyPr/>
                    <a:lstStyle/>
                    <a:p>
                      <a:r>
                        <a:rPr lang="en-US" dirty="0" smtClean="0"/>
                        <a:t>{</a:t>
                      </a:r>
                    </a:p>
                    <a:p>
                      <a:r>
                        <a:rPr lang="en-US" dirty="0" smtClean="0"/>
                        <a:t>  “Name”: John</a:t>
                      </a:r>
                    </a:p>
                    <a:p>
                      <a:r>
                        <a:rPr lang="en-US" dirty="0" smtClean="0"/>
                        <a:t>   “Age”:27</a:t>
                      </a:r>
                    </a:p>
                    <a:p>
                      <a:r>
                        <a:rPr lang="en-US" dirty="0" smtClean="0"/>
                        <a:t>   “State”: California</a:t>
                      </a:r>
                    </a:p>
                    <a:p>
                      <a:r>
                        <a:rPr lang="en-US" dirty="0" smtClean="0"/>
                        <a:t>}</a:t>
                      </a:r>
                      <a:endParaRPr lang="en-US" dirty="0"/>
                    </a:p>
                  </a:txBody>
                  <a:tcPr/>
                </a:tc>
              </a:tr>
            </a:tbl>
          </a:graphicData>
        </a:graphic>
      </p:graphicFrame>
      <p:sp>
        <p:nvSpPr>
          <p:cNvPr id="26" name="TextBox 25"/>
          <p:cNvSpPr txBox="1"/>
          <p:nvPr/>
        </p:nvSpPr>
        <p:spPr>
          <a:xfrm>
            <a:off x="6154364" y="3461739"/>
            <a:ext cx="2303836" cy="307777"/>
          </a:xfrm>
          <a:prstGeom prst="rect">
            <a:avLst/>
          </a:prstGeom>
          <a:noFill/>
        </p:spPr>
        <p:txBody>
          <a:bodyPr wrap="none" rtlCol="0">
            <a:spAutoFit/>
          </a:bodyPr>
          <a:lstStyle/>
          <a:p>
            <a:r>
              <a:rPr lang="en-US" sz="1400" b="1" dirty="0" smtClean="0">
                <a:latin typeface="Cambria" pitchFamily="18" charset="0"/>
              </a:rPr>
              <a:t>NoSQL – Document-Based</a:t>
            </a:r>
          </a:p>
        </p:txBody>
      </p:sp>
      <p:sp>
        <p:nvSpPr>
          <p:cNvPr id="27" name="Right Arrow 26"/>
          <p:cNvSpPr/>
          <p:nvPr/>
        </p:nvSpPr>
        <p:spPr>
          <a:xfrm>
            <a:off x="4191000" y="3886200"/>
            <a:ext cx="457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sz="3200" b="1" dirty="0" smtClean="0">
                <a:solidFill>
                  <a:schemeClr val="tx1"/>
                </a:solidFill>
                <a:latin typeface="Cambria" pitchFamily="18" charset="0"/>
              </a:rPr>
              <a:t>Apache Pig – </a:t>
            </a:r>
            <a:r>
              <a:rPr lang="en-US" sz="3200" b="1" dirty="0" err="1" smtClean="0">
                <a:solidFill>
                  <a:schemeClr val="tx1"/>
                </a:solidFill>
                <a:latin typeface="Cambria" pitchFamily="18" charset="0"/>
              </a:rPr>
              <a:t>Cogroup</a:t>
            </a:r>
            <a:r>
              <a:rPr lang="en-US" sz="3200" b="1" dirty="0" smtClean="0">
                <a:solidFill>
                  <a:schemeClr val="tx1"/>
                </a:solidFill>
                <a:latin typeface="Cambria" pitchFamily="18" charset="0"/>
              </a:rPr>
              <a:t> Operator Example</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100</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6200" y="1478844"/>
            <a:ext cx="8915400" cy="5144998"/>
          </a:xfrm>
          <a:prstGeom prst="rect">
            <a:avLst/>
          </a:prstGeom>
          <a:noFill/>
        </p:spPr>
        <p:txBody>
          <a:bodyPr wrap="square" rtlCol="0">
            <a:spAutoFit/>
          </a:bodyPr>
          <a:lstStyle/>
          <a:p>
            <a:pPr marL="57150" lvl="2">
              <a:spcBef>
                <a:spcPts val="0"/>
              </a:spcBef>
              <a:spcAft>
                <a:spcPts val="0"/>
              </a:spcAft>
              <a:buClr>
                <a:srgbClr val="C00000"/>
              </a:buClr>
              <a:buSzPct val="90000"/>
            </a:pPr>
            <a:r>
              <a:rPr lang="en-US" sz="2000" dirty="0" smtClean="0">
                <a:latin typeface="Cambria" pitchFamily="18" charset="0"/>
              </a:rPr>
              <a:t>grunt&gt; student_details = LOAD 'hdfs://localhost:9000/pig_data/student_details.txt' USING </a:t>
            </a:r>
            <a:r>
              <a:rPr lang="en-US" sz="2000" dirty="0" err="1" smtClean="0">
                <a:latin typeface="Cambria" pitchFamily="18" charset="0"/>
              </a:rPr>
              <a:t>PigStorage</a:t>
            </a:r>
            <a:r>
              <a:rPr lang="en-US" sz="2000" dirty="0" smtClean="0">
                <a:latin typeface="Cambria" pitchFamily="18" charset="0"/>
              </a:rPr>
              <a:t>(',')</a:t>
            </a:r>
          </a:p>
          <a:p>
            <a:pPr marL="57150" lvl="2">
              <a:spcBef>
                <a:spcPts val="0"/>
              </a:spcBef>
              <a:spcAft>
                <a:spcPts val="0"/>
              </a:spcAft>
              <a:buClr>
                <a:srgbClr val="C00000"/>
              </a:buClr>
              <a:buSzPct val="90000"/>
            </a:pPr>
            <a:r>
              <a:rPr lang="en-US" sz="2000" dirty="0" smtClean="0">
                <a:latin typeface="Cambria" pitchFamily="18" charset="0"/>
              </a:rPr>
              <a:t>as (</a:t>
            </a:r>
            <a:r>
              <a:rPr lang="en-US" sz="2000" dirty="0" err="1" smtClean="0">
                <a:latin typeface="Cambria" pitchFamily="18" charset="0"/>
              </a:rPr>
              <a:t>id:int</a:t>
            </a:r>
            <a:r>
              <a:rPr lang="en-US" sz="2000" dirty="0" smtClean="0">
                <a:latin typeface="Cambria" pitchFamily="18" charset="0"/>
              </a:rPr>
              <a:t>, </a:t>
            </a:r>
            <a:r>
              <a:rPr lang="en-US" sz="2000" dirty="0" err="1" smtClean="0">
                <a:latin typeface="Cambria" pitchFamily="18" charset="0"/>
              </a:rPr>
              <a:t>firstname:chararray</a:t>
            </a:r>
            <a:r>
              <a:rPr lang="en-US" sz="2000" dirty="0" smtClean="0">
                <a:latin typeface="Cambria" pitchFamily="18" charset="0"/>
              </a:rPr>
              <a:t>, </a:t>
            </a:r>
            <a:r>
              <a:rPr lang="en-US" sz="2000" dirty="0" err="1" smtClean="0">
                <a:latin typeface="Cambria" pitchFamily="18" charset="0"/>
              </a:rPr>
              <a:t>lastname:chararray</a:t>
            </a:r>
            <a:r>
              <a:rPr lang="en-US" sz="2000" dirty="0" smtClean="0">
                <a:latin typeface="Cambria" pitchFamily="18" charset="0"/>
              </a:rPr>
              <a:t>, </a:t>
            </a:r>
            <a:r>
              <a:rPr lang="en-US" sz="2000" dirty="0" err="1" smtClean="0">
                <a:latin typeface="Cambria" pitchFamily="18" charset="0"/>
              </a:rPr>
              <a:t>age:int</a:t>
            </a:r>
            <a:r>
              <a:rPr lang="en-US" sz="2000" dirty="0" smtClean="0">
                <a:latin typeface="Cambria" pitchFamily="18" charset="0"/>
              </a:rPr>
              <a:t>, </a:t>
            </a:r>
            <a:r>
              <a:rPr lang="en-US" sz="2000" dirty="0" err="1" smtClean="0">
                <a:latin typeface="Cambria" pitchFamily="18" charset="0"/>
              </a:rPr>
              <a:t>phone:chararray</a:t>
            </a:r>
            <a:r>
              <a:rPr lang="en-US" sz="2000" dirty="0" smtClean="0">
                <a:latin typeface="Cambria" pitchFamily="18" charset="0"/>
              </a:rPr>
              <a:t>, </a:t>
            </a:r>
            <a:r>
              <a:rPr lang="en-US" sz="2000" dirty="0" err="1" smtClean="0">
                <a:latin typeface="Cambria" pitchFamily="18" charset="0"/>
              </a:rPr>
              <a:t>city:chararray</a:t>
            </a:r>
            <a:r>
              <a:rPr lang="en-US" sz="2000" dirty="0" smtClean="0">
                <a:latin typeface="Cambria" pitchFamily="18" charset="0"/>
              </a:rPr>
              <a:t>); </a:t>
            </a:r>
          </a:p>
          <a:p>
            <a:pPr marL="515937" lvl="2" indent="-457200">
              <a:spcBef>
                <a:spcPts val="0"/>
              </a:spcBef>
              <a:spcAft>
                <a:spcPts val="0"/>
              </a:spcAft>
              <a:buClr>
                <a:srgbClr val="C00000"/>
              </a:buClr>
              <a:buSzPct val="90000"/>
            </a:pPr>
            <a:r>
              <a:rPr lang="en-US" sz="2000" dirty="0" smtClean="0">
                <a:latin typeface="Cambria" pitchFamily="18" charset="0"/>
              </a:rPr>
              <a:t>  </a:t>
            </a:r>
          </a:p>
          <a:p>
            <a:pPr marL="57150" lvl="2">
              <a:spcBef>
                <a:spcPts val="0"/>
              </a:spcBef>
              <a:spcAft>
                <a:spcPts val="0"/>
              </a:spcAft>
              <a:buClr>
                <a:srgbClr val="C00000"/>
              </a:buClr>
              <a:buSzPct val="90000"/>
            </a:pPr>
            <a:r>
              <a:rPr lang="en-US" sz="2000" dirty="0" smtClean="0">
                <a:latin typeface="Cambria" pitchFamily="18" charset="0"/>
              </a:rPr>
              <a:t>grunt&gt; employee_details = LOAD 'hdfs://localhost:9000/pig_data/employee_details.txt' USING </a:t>
            </a:r>
            <a:r>
              <a:rPr lang="en-US" sz="2000" dirty="0" err="1" smtClean="0">
                <a:latin typeface="Cambria" pitchFamily="18" charset="0"/>
              </a:rPr>
              <a:t>PigStorage</a:t>
            </a:r>
            <a:r>
              <a:rPr lang="en-US" sz="2000" dirty="0" smtClean="0">
                <a:latin typeface="Cambria" pitchFamily="18" charset="0"/>
              </a:rPr>
              <a:t>(',')</a:t>
            </a:r>
          </a:p>
          <a:p>
            <a:pPr marL="57150" lvl="2">
              <a:spcBef>
                <a:spcPts val="0"/>
              </a:spcBef>
              <a:spcAft>
                <a:spcPts val="0"/>
              </a:spcAft>
              <a:buClr>
                <a:srgbClr val="C00000"/>
              </a:buClr>
              <a:buSzPct val="90000"/>
            </a:pPr>
            <a:r>
              <a:rPr lang="en-US" sz="2000" dirty="0" smtClean="0">
                <a:latin typeface="Cambria" pitchFamily="18" charset="0"/>
              </a:rPr>
              <a:t> as (</a:t>
            </a:r>
            <a:r>
              <a:rPr lang="en-US" sz="2000" dirty="0" err="1" smtClean="0">
                <a:latin typeface="Cambria" pitchFamily="18" charset="0"/>
              </a:rPr>
              <a:t>id:int</a:t>
            </a:r>
            <a:r>
              <a:rPr lang="en-US" sz="2000" dirty="0" smtClean="0">
                <a:latin typeface="Cambria" pitchFamily="18" charset="0"/>
              </a:rPr>
              <a:t>, </a:t>
            </a:r>
            <a:r>
              <a:rPr lang="en-US" sz="2000" dirty="0" err="1" smtClean="0">
                <a:latin typeface="Cambria" pitchFamily="18" charset="0"/>
              </a:rPr>
              <a:t>name:chararray</a:t>
            </a:r>
            <a:r>
              <a:rPr lang="en-US" sz="2000" dirty="0" smtClean="0">
                <a:latin typeface="Cambria" pitchFamily="18" charset="0"/>
              </a:rPr>
              <a:t>, </a:t>
            </a:r>
            <a:r>
              <a:rPr lang="en-US" sz="2000" dirty="0" err="1" smtClean="0">
                <a:latin typeface="Cambria" pitchFamily="18" charset="0"/>
              </a:rPr>
              <a:t>age:int</a:t>
            </a:r>
            <a:r>
              <a:rPr lang="en-US" sz="2000" dirty="0" smtClean="0">
                <a:latin typeface="Cambria" pitchFamily="18" charset="0"/>
              </a:rPr>
              <a:t>, </a:t>
            </a:r>
            <a:r>
              <a:rPr lang="en-US" sz="2000" dirty="0" err="1" smtClean="0">
                <a:latin typeface="Cambria" pitchFamily="18" charset="0"/>
              </a:rPr>
              <a:t>city:chararray</a:t>
            </a:r>
            <a:r>
              <a:rPr lang="en-US" sz="2000" dirty="0" smtClean="0">
                <a:latin typeface="Cambria" pitchFamily="18" charset="0"/>
              </a:rPr>
              <a:t>);</a:t>
            </a:r>
          </a:p>
          <a:p>
            <a:pPr marL="57150" lvl="2">
              <a:spcBef>
                <a:spcPts val="0"/>
              </a:spcBef>
              <a:spcAft>
                <a:spcPts val="0"/>
              </a:spcAft>
              <a:buClr>
                <a:srgbClr val="C00000"/>
              </a:buClr>
              <a:buSzPct val="90000"/>
            </a:pPr>
            <a:endParaRPr lang="en-US" sz="2000" dirty="0" smtClean="0">
              <a:latin typeface="Cambria" pitchFamily="18" charset="0"/>
            </a:endParaRPr>
          </a:p>
          <a:p>
            <a:pPr marL="57150" lvl="2">
              <a:spcBef>
                <a:spcPts val="0"/>
              </a:spcBef>
              <a:spcAft>
                <a:spcPts val="0"/>
              </a:spcAft>
              <a:buClr>
                <a:srgbClr val="C00000"/>
              </a:buClr>
              <a:buSzPct val="90000"/>
            </a:pPr>
            <a:r>
              <a:rPr lang="en-US" sz="2000" dirty="0" smtClean="0">
                <a:latin typeface="Cambria" pitchFamily="18" charset="0"/>
              </a:rPr>
              <a:t>Now, let us group the records/tuples of the relations student_details and employee_details with the key age, as shown below.</a:t>
            </a:r>
          </a:p>
          <a:p>
            <a:pPr marL="57150" lvl="2">
              <a:spcBef>
                <a:spcPts val="0"/>
              </a:spcBef>
              <a:spcAft>
                <a:spcPts val="0"/>
              </a:spcAft>
              <a:buClr>
                <a:srgbClr val="C00000"/>
              </a:buClr>
              <a:buSzPct val="90000"/>
            </a:pPr>
            <a:endParaRPr lang="en-US" sz="2000" dirty="0" smtClean="0">
              <a:latin typeface="Cambria" pitchFamily="18" charset="0"/>
            </a:endParaRPr>
          </a:p>
          <a:p>
            <a:pPr marL="57150" lvl="2">
              <a:spcBef>
                <a:spcPts val="0"/>
              </a:spcBef>
              <a:spcAft>
                <a:spcPts val="0"/>
              </a:spcAft>
              <a:buClr>
                <a:srgbClr val="C00000"/>
              </a:buClr>
              <a:buSzPct val="90000"/>
            </a:pPr>
            <a:r>
              <a:rPr lang="en-US" sz="2000" dirty="0" smtClean="0">
                <a:latin typeface="Cambria" pitchFamily="18" charset="0"/>
              </a:rPr>
              <a:t>grunt&gt; </a:t>
            </a:r>
            <a:r>
              <a:rPr lang="en-US" sz="2000" dirty="0" err="1" smtClean="0">
                <a:latin typeface="Cambria" pitchFamily="18" charset="0"/>
              </a:rPr>
              <a:t>cogroup_data</a:t>
            </a:r>
            <a:r>
              <a:rPr lang="en-US" sz="2000" dirty="0" smtClean="0">
                <a:latin typeface="Cambria" pitchFamily="18" charset="0"/>
              </a:rPr>
              <a:t> = COGROUP student_details by age, employee_details by age;</a:t>
            </a:r>
          </a:p>
          <a:p>
            <a:pPr marL="57150" lvl="2">
              <a:spcBef>
                <a:spcPts val="1000"/>
              </a:spcBef>
              <a:spcAft>
                <a:spcPts val="0"/>
              </a:spcAft>
              <a:buClr>
                <a:srgbClr val="C00000"/>
              </a:buClr>
              <a:buSzPct val="90000"/>
            </a:pPr>
            <a:r>
              <a:rPr lang="en-US" sz="2000" dirty="0" smtClean="0">
                <a:latin typeface="Cambria" pitchFamily="18" charset="0"/>
              </a:rPr>
              <a:t>The </a:t>
            </a:r>
            <a:r>
              <a:rPr lang="en-US" sz="2000" dirty="0" err="1" smtClean="0">
                <a:latin typeface="Cambria" pitchFamily="18" charset="0"/>
              </a:rPr>
              <a:t>cogroup</a:t>
            </a:r>
            <a:r>
              <a:rPr lang="en-US" sz="2000" dirty="0" smtClean="0">
                <a:latin typeface="Cambria" pitchFamily="18" charset="0"/>
              </a:rPr>
              <a:t> operator groups the tuples from each relation according to age where each group depicts a particular age value.</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sz="3600" b="1" dirty="0" smtClean="0">
                <a:solidFill>
                  <a:schemeClr val="tx1"/>
                </a:solidFill>
                <a:latin typeface="Cambria" pitchFamily="18" charset="0"/>
              </a:rPr>
              <a:t>Apache Pig – Join Operator</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101</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6200" y="1524000"/>
            <a:ext cx="8915400" cy="4401205"/>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rPr>
              <a:t>The JOIN operator is used to combine records from two or more relations. While performing a join operation, we declare one (or a group of) tuple(s) from each relation, as keys. When these keys match, the two particular tuples are matched, else the records are dropped. Joins can be of the following types −</a:t>
            </a:r>
          </a:p>
          <a:p>
            <a:pPr marL="515937" lvl="2" indent="-457200" algn="just">
              <a:spcBef>
                <a:spcPts val="0"/>
              </a:spcBef>
              <a:spcAft>
                <a:spcPts val="0"/>
              </a:spcAft>
              <a:buClr>
                <a:srgbClr val="C00000"/>
              </a:buClr>
              <a:buSzPct val="90000"/>
              <a:buFont typeface="Wingdings" pitchFamily="2" charset="2"/>
              <a:buChar char="q"/>
            </a:pPr>
            <a:r>
              <a:rPr lang="en-US" sz="2000" b="1" dirty="0" smtClean="0">
                <a:latin typeface="Cambria" pitchFamily="18" charset="0"/>
              </a:rPr>
              <a:t>Self-join: </a:t>
            </a:r>
            <a:r>
              <a:rPr lang="en-US" sz="2000" dirty="0" smtClean="0">
                <a:latin typeface="Cambria" pitchFamily="18" charset="0"/>
              </a:rPr>
              <a:t>It is used to join a table with itself as if the table were two relations, temporarily renaming at least one relation.</a:t>
            </a:r>
          </a:p>
          <a:p>
            <a:pPr marL="515937" lvl="2" indent="-457200" algn="just">
              <a:spcBef>
                <a:spcPts val="0"/>
              </a:spcBef>
              <a:spcAft>
                <a:spcPts val="0"/>
              </a:spcAft>
              <a:buClr>
                <a:srgbClr val="C00000"/>
              </a:buClr>
              <a:buSzPct val="90000"/>
              <a:buFont typeface="Wingdings" pitchFamily="2" charset="2"/>
              <a:buChar char="q"/>
            </a:pPr>
            <a:r>
              <a:rPr lang="en-US" sz="2000" b="1" dirty="0" smtClean="0">
                <a:latin typeface="Cambria" pitchFamily="18" charset="0"/>
              </a:rPr>
              <a:t>Inner-join: </a:t>
            </a:r>
            <a:r>
              <a:rPr lang="en-US" sz="2000" dirty="0" smtClean="0">
                <a:latin typeface="Cambria" pitchFamily="18" charset="0"/>
              </a:rPr>
              <a:t>returns rows when there is a match in both tables.</a:t>
            </a:r>
          </a:p>
          <a:p>
            <a:pPr marL="515937" lvl="2" indent="-457200" algn="just">
              <a:spcBef>
                <a:spcPts val="0"/>
              </a:spcBef>
              <a:spcAft>
                <a:spcPts val="0"/>
              </a:spcAft>
              <a:buClr>
                <a:srgbClr val="C00000"/>
              </a:buClr>
              <a:buSzPct val="90000"/>
              <a:buFont typeface="Wingdings" pitchFamily="2" charset="2"/>
              <a:buChar char="q"/>
            </a:pPr>
            <a:r>
              <a:rPr lang="en-US" sz="2000" b="1" dirty="0" smtClean="0">
                <a:latin typeface="Cambria" pitchFamily="18" charset="0"/>
              </a:rPr>
              <a:t>Outer-join:</a:t>
            </a:r>
          </a:p>
          <a:p>
            <a:pPr marL="972309" lvl="3" indent="-457200"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Left outer join: returns all rows from the left table, even if there are no matches in the right relation.</a:t>
            </a:r>
          </a:p>
          <a:p>
            <a:pPr marL="972309" lvl="3" indent="-457200"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Right outer join: returns all rows from the right table, even if there are no matches in the left table.</a:t>
            </a:r>
          </a:p>
          <a:p>
            <a:pPr marL="972309" lvl="3" indent="-457200"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Full outer join: returns rows when there is a match in one of the relations.</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sz="3200" b="1" dirty="0" smtClean="0">
                <a:solidFill>
                  <a:schemeClr val="tx1"/>
                </a:solidFill>
                <a:latin typeface="Cambria" pitchFamily="18" charset="0"/>
              </a:rPr>
              <a:t>Apache Pig – Self-Join Operator Example</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102</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6200" y="1524000"/>
            <a:ext cx="8915400" cy="4298613"/>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b="1" dirty="0" smtClean="0">
                <a:latin typeface="Cambria" pitchFamily="18" charset="0"/>
              </a:rPr>
              <a:t>Self-join:</a:t>
            </a:r>
            <a:r>
              <a:rPr lang="en-US" sz="2000" dirty="0" smtClean="0">
                <a:latin typeface="Cambria" pitchFamily="18" charset="0"/>
              </a:rPr>
              <a:t> Generally, in Apache Pig, to perform self-join, we will load the same data multiple times, under different aliases (names). Therefore let us load the contents of the file customers.txt as two tables as shown below.</a:t>
            </a:r>
          </a:p>
          <a:p>
            <a:pPr marL="57150" lvl="2" algn="just">
              <a:spcBef>
                <a:spcPts val="1000"/>
              </a:spcBef>
              <a:spcAft>
                <a:spcPts val="0"/>
              </a:spcAft>
              <a:buClr>
                <a:srgbClr val="C00000"/>
              </a:buClr>
              <a:buSzPct val="90000"/>
            </a:pPr>
            <a:r>
              <a:rPr lang="en-US" sz="2000" dirty="0" smtClean="0">
                <a:latin typeface="Cambria" pitchFamily="18" charset="0"/>
              </a:rPr>
              <a:t>grunt&gt; customers1 = LOAD 'hdfs://localhost:9000/pig_data/customers.txt' USING </a:t>
            </a:r>
            <a:r>
              <a:rPr lang="en-US" sz="2000" dirty="0" err="1" smtClean="0">
                <a:latin typeface="Cambria" pitchFamily="18" charset="0"/>
              </a:rPr>
              <a:t>PigStorage</a:t>
            </a:r>
            <a:r>
              <a:rPr lang="en-US" sz="2000" dirty="0" smtClean="0">
                <a:latin typeface="Cambria" pitchFamily="18" charset="0"/>
              </a:rPr>
              <a:t>(',') as (</a:t>
            </a:r>
            <a:r>
              <a:rPr lang="en-US" sz="2000" dirty="0" err="1" smtClean="0">
                <a:latin typeface="Cambria" pitchFamily="18" charset="0"/>
              </a:rPr>
              <a:t>id:int</a:t>
            </a:r>
            <a:r>
              <a:rPr lang="en-US" sz="2000" dirty="0" smtClean="0">
                <a:latin typeface="Cambria" pitchFamily="18" charset="0"/>
              </a:rPr>
              <a:t>, </a:t>
            </a:r>
            <a:r>
              <a:rPr lang="en-US" sz="2000" dirty="0" err="1" smtClean="0">
                <a:latin typeface="Cambria" pitchFamily="18" charset="0"/>
              </a:rPr>
              <a:t>name:chararray</a:t>
            </a:r>
            <a:r>
              <a:rPr lang="en-US" sz="2000" dirty="0" smtClean="0">
                <a:latin typeface="Cambria" pitchFamily="18" charset="0"/>
              </a:rPr>
              <a:t>, </a:t>
            </a:r>
            <a:r>
              <a:rPr lang="en-US" sz="2000" dirty="0" err="1" smtClean="0">
                <a:latin typeface="Cambria" pitchFamily="18" charset="0"/>
              </a:rPr>
              <a:t>age:int</a:t>
            </a:r>
            <a:r>
              <a:rPr lang="en-US" sz="2000" dirty="0" smtClean="0">
                <a:latin typeface="Cambria" pitchFamily="18" charset="0"/>
              </a:rPr>
              <a:t>, </a:t>
            </a:r>
            <a:r>
              <a:rPr lang="en-US" sz="2000" dirty="0" err="1" smtClean="0">
                <a:latin typeface="Cambria" pitchFamily="18" charset="0"/>
              </a:rPr>
              <a:t>address:chararray</a:t>
            </a:r>
            <a:r>
              <a:rPr lang="en-US" sz="2000" dirty="0" smtClean="0">
                <a:latin typeface="Cambria" pitchFamily="18" charset="0"/>
              </a:rPr>
              <a:t>, </a:t>
            </a:r>
            <a:r>
              <a:rPr lang="en-US" sz="2000" dirty="0" err="1" smtClean="0">
                <a:latin typeface="Cambria" pitchFamily="18" charset="0"/>
              </a:rPr>
              <a:t>salary:int</a:t>
            </a:r>
            <a:r>
              <a:rPr lang="en-US" sz="2000" dirty="0" smtClean="0">
                <a:latin typeface="Cambria" pitchFamily="18" charset="0"/>
              </a:rPr>
              <a:t>);</a:t>
            </a:r>
          </a:p>
          <a:p>
            <a:pPr marL="57150" lvl="2" algn="just">
              <a:spcBef>
                <a:spcPts val="1000"/>
              </a:spcBef>
              <a:spcAft>
                <a:spcPts val="0"/>
              </a:spcAft>
              <a:buClr>
                <a:srgbClr val="C00000"/>
              </a:buClr>
              <a:buSzPct val="90000"/>
            </a:pPr>
            <a:r>
              <a:rPr lang="en-US" sz="2000" dirty="0" smtClean="0">
                <a:latin typeface="Cambria" pitchFamily="18" charset="0"/>
              </a:rPr>
              <a:t>grunt&gt; customers2 = LOAD 'hdfs://localhost:9000/pig_data/customers.txt' USING </a:t>
            </a:r>
            <a:r>
              <a:rPr lang="en-US" sz="2000" dirty="0" err="1" smtClean="0">
                <a:latin typeface="Cambria" pitchFamily="18" charset="0"/>
              </a:rPr>
              <a:t>PigStorage</a:t>
            </a:r>
            <a:r>
              <a:rPr lang="en-US" sz="2000" dirty="0" smtClean="0">
                <a:latin typeface="Cambria" pitchFamily="18" charset="0"/>
              </a:rPr>
              <a:t>(',') as (</a:t>
            </a:r>
            <a:r>
              <a:rPr lang="en-US" sz="2000" dirty="0" err="1" smtClean="0">
                <a:latin typeface="Cambria" pitchFamily="18" charset="0"/>
              </a:rPr>
              <a:t>id:int</a:t>
            </a:r>
            <a:r>
              <a:rPr lang="en-US" sz="2000" dirty="0" smtClean="0">
                <a:latin typeface="Cambria" pitchFamily="18" charset="0"/>
              </a:rPr>
              <a:t>, </a:t>
            </a:r>
            <a:r>
              <a:rPr lang="en-US" sz="2000" dirty="0" err="1" smtClean="0">
                <a:latin typeface="Cambria" pitchFamily="18" charset="0"/>
              </a:rPr>
              <a:t>name:chararray</a:t>
            </a:r>
            <a:r>
              <a:rPr lang="en-US" sz="2000" dirty="0" smtClean="0">
                <a:latin typeface="Cambria" pitchFamily="18" charset="0"/>
              </a:rPr>
              <a:t>, </a:t>
            </a:r>
            <a:r>
              <a:rPr lang="en-US" sz="2000" dirty="0" err="1" smtClean="0">
                <a:latin typeface="Cambria" pitchFamily="18" charset="0"/>
              </a:rPr>
              <a:t>age:int</a:t>
            </a:r>
            <a:r>
              <a:rPr lang="en-US" sz="2000" dirty="0" smtClean="0">
                <a:latin typeface="Cambria" pitchFamily="18" charset="0"/>
              </a:rPr>
              <a:t>, </a:t>
            </a:r>
            <a:r>
              <a:rPr lang="en-US" sz="2000" dirty="0" err="1" smtClean="0">
                <a:latin typeface="Cambria" pitchFamily="18" charset="0"/>
              </a:rPr>
              <a:t>address:chararray</a:t>
            </a:r>
            <a:r>
              <a:rPr lang="en-US" sz="2000" dirty="0" smtClean="0">
                <a:latin typeface="Cambria" pitchFamily="18" charset="0"/>
              </a:rPr>
              <a:t>, </a:t>
            </a:r>
            <a:r>
              <a:rPr lang="en-US" sz="2000" dirty="0" err="1" smtClean="0">
                <a:latin typeface="Cambria" pitchFamily="18" charset="0"/>
              </a:rPr>
              <a:t>salary:int</a:t>
            </a:r>
            <a:r>
              <a:rPr lang="en-US" sz="2000" dirty="0" smtClean="0">
                <a:latin typeface="Cambria" pitchFamily="18" charset="0"/>
              </a:rPr>
              <a:t>); </a:t>
            </a:r>
          </a:p>
          <a:p>
            <a:pPr marL="57150" lvl="2" algn="just">
              <a:spcBef>
                <a:spcPts val="1000"/>
              </a:spcBef>
              <a:spcAft>
                <a:spcPts val="0"/>
              </a:spcAft>
              <a:buClr>
                <a:srgbClr val="C00000"/>
              </a:buClr>
              <a:buSzPct val="90000"/>
            </a:pPr>
            <a:r>
              <a:rPr lang="en-US" sz="2000" b="1" dirty="0" smtClean="0">
                <a:latin typeface="Cambria" pitchFamily="18" charset="0"/>
              </a:rPr>
              <a:t>Example: </a:t>
            </a:r>
            <a:r>
              <a:rPr lang="en-US" sz="2000" dirty="0" smtClean="0">
                <a:latin typeface="Cambria" pitchFamily="18" charset="0"/>
              </a:rPr>
              <a:t>Let us perform self-join operation on the relation customers, by joining the two relations customers1 and customers2 as shown below.</a:t>
            </a:r>
          </a:p>
          <a:p>
            <a:pPr marL="57150" lvl="2" algn="just">
              <a:spcBef>
                <a:spcPts val="1000"/>
              </a:spcBef>
              <a:spcAft>
                <a:spcPts val="0"/>
              </a:spcAft>
              <a:buClr>
                <a:srgbClr val="C00000"/>
              </a:buClr>
              <a:buSzPct val="90000"/>
            </a:pPr>
            <a:r>
              <a:rPr lang="en-US" sz="2000" dirty="0" smtClean="0">
                <a:latin typeface="Cambria" pitchFamily="18" charset="0"/>
              </a:rPr>
              <a:t>grunt&gt; customers3 = JOIN customers1 BY id, customers2 BY id;</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sz="3200" b="1" dirty="0" smtClean="0">
                <a:solidFill>
                  <a:schemeClr val="tx1"/>
                </a:solidFill>
                <a:latin typeface="Cambria" pitchFamily="18" charset="0"/>
              </a:rPr>
              <a:t>Apache Pig – Inner Join Operator Example</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103</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6200" y="1524000"/>
            <a:ext cx="8915400" cy="4606389"/>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b="1" dirty="0" smtClean="0">
                <a:latin typeface="Cambria" pitchFamily="18" charset="0"/>
              </a:rPr>
              <a:t>Inner-join:</a:t>
            </a:r>
            <a:r>
              <a:rPr lang="en-US" sz="2000" dirty="0" smtClean="0">
                <a:latin typeface="Cambria" pitchFamily="18" charset="0"/>
              </a:rPr>
              <a:t> It creates a new relation by combining column values of two relations (say A and B) based upon the join-predicate. The query compares each row of A with each row of B to find all pairs of rows which satisfy the join-predicate. When the join-predicate is satisfied, the column values for each matched pair of rows of A and B are combined into a result row.</a:t>
            </a:r>
          </a:p>
          <a:p>
            <a:pPr marL="57150" lvl="2" algn="just">
              <a:spcBef>
                <a:spcPts val="1000"/>
              </a:spcBef>
              <a:spcAft>
                <a:spcPts val="0"/>
              </a:spcAft>
              <a:buClr>
                <a:srgbClr val="C00000"/>
              </a:buClr>
              <a:buSzPct val="90000"/>
            </a:pPr>
            <a:r>
              <a:rPr lang="en-US" sz="2000" dirty="0" smtClean="0">
                <a:latin typeface="Cambria" pitchFamily="18" charset="0"/>
              </a:rPr>
              <a:t>grunt&gt; customers = LOAD 'hdfs://localhost:9000/pig_data/customers.txt' USING </a:t>
            </a:r>
            <a:r>
              <a:rPr lang="en-US" sz="2000" dirty="0" err="1" smtClean="0">
                <a:latin typeface="Cambria" pitchFamily="18" charset="0"/>
              </a:rPr>
              <a:t>PigStorage</a:t>
            </a:r>
            <a:r>
              <a:rPr lang="en-US" sz="2000" dirty="0" smtClean="0">
                <a:latin typeface="Cambria" pitchFamily="18" charset="0"/>
              </a:rPr>
              <a:t>(',') as (</a:t>
            </a:r>
            <a:r>
              <a:rPr lang="en-US" sz="2000" dirty="0" err="1" smtClean="0">
                <a:latin typeface="Cambria" pitchFamily="18" charset="0"/>
              </a:rPr>
              <a:t>id:int</a:t>
            </a:r>
            <a:r>
              <a:rPr lang="en-US" sz="2000" dirty="0" smtClean="0">
                <a:latin typeface="Cambria" pitchFamily="18" charset="0"/>
              </a:rPr>
              <a:t>, </a:t>
            </a:r>
            <a:r>
              <a:rPr lang="en-US" sz="2000" dirty="0" err="1" smtClean="0">
                <a:latin typeface="Cambria" pitchFamily="18" charset="0"/>
              </a:rPr>
              <a:t>name:chararray</a:t>
            </a:r>
            <a:r>
              <a:rPr lang="en-US" sz="2000" dirty="0" smtClean="0">
                <a:latin typeface="Cambria" pitchFamily="18" charset="0"/>
              </a:rPr>
              <a:t>, </a:t>
            </a:r>
            <a:r>
              <a:rPr lang="en-US" sz="2000" dirty="0" err="1" smtClean="0">
                <a:latin typeface="Cambria" pitchFamily="18" charset="0"/>
              </a:rPr>
              <a:t>age:int</a:t>
            </a:r>
            <a:r>
              <a:rPr lang="en-US" sz="2000" dirty="0" smtClean="0">
                <a:latin typeface="Cambria" pitchFamily="18" charset="0"/>
              </a:rPr>
              <a:t>, </a:t>
            </a:r>
            <a:r>
              <a:rPr lang="en-US" sz="2000" dirty="0" err="1" smtClean="0">
                <a:latin typeface="Cambria" pitchFamily="18" charset="0"/>
              </a:rPr>
              <a:t>address:chararray</a:t>
            </a:r>
            <a:r>
              <a:rPr lang="en-US" sz="2000" dirty="0" smtClean="0">
                <a:latin typeface="Cambria" pitchFamily="18" charset="0"/>
              </a:rPr>
              <a:t>, </a:t>
            </a:r>
            <a:r>
              <a:rPr lang="en-US" sz="2000" dirty="0" err="1" smtClean="0">
                <a:latin typeface="Cambria" pitchFamily="18" charset="0"/>
              </a:rPr>
              <a:t>salary:int</a:t>
            </a:r>
            <a:r>
              <a:rPr lang="en-US" sz="2000" dirty="0" smtClean="0">
                <a:latin typeface="Cambria" pitchFamily="18" charset="0"/>
              </a:rPr>
              <a:t>);</a:t>
            </a:r>
          </a:p>
          <a:p>
            <a:pPr marL="57150" lvl="2" algn="just">
              <a:spcBef>
                <a:spcPts val="1000"/>
              </a:spcBef>
              <a:spcAft>
                <a:spcPts val="0"/>
              </a:spcAft>
              <a:buClr>
                <a:srgbClr val="C00000"/>
              </a:buClr>
              <a:buSzPct val="90000"/>
            </a:pPr>
            <a:r>
              <a:rPr lang="en-US" sz="2000" dirty="0" smtClean="0">
                <a:latin typeface="Cambria" pitchFamily="18" charset="0"/>
              </a:rPr>
              <a:t>grunt&gt; orders = LOAD 'hdfs://localhost:9000/pig_data/orders.txt' USING </a:t>
            </a:r>
            <a:r>
              <a:rPr lang="en-US" sz="2000" dirty="0" err="1" smtClean="0">
                <a:latin typeface="Cambria" pitchFamily="18" charset="0"/>
              </a:rPr>
              <a:t>PigStorage</a:t>
            </a:r>
            <a:r>
              <a:rPr lang="en-US" sz="2000" dirty="0" smtClean="0">
                <a:latin typeface="Cambria" pitchFamily="18" charset="0"/>
              </a:rPr>
              <a:t>(',')  as (</a:t>
            </a:r>
            <a:r>
              <a:rPr lang="en-US" sz="2000" dirty="0" err="1" smtClean="0">
                <a:latin typeface="Cambria" pitchFamily="18" charset="0"/>
              </a:rPr>
              <a:t>oid:int</a:t>
            </a:r>
            <a:r>
              <a:rPr lang="en-US" sz="2000" dirty="0" smtClean="0">
                <a:latin typeface="Cambria" pitchFamily="18" charset="0"/>
              </a:rPr>
              <a:t>, </a:t>
            </a:r>
            <a:r>
              <a:rPr lang="en-US" sz="2000" dirty="0" err="1" smtClean="0">
                <a:latin typeface="Cambria" pitchFamily="18" charset="0"/>
              </a:rPr>
              <a:t>date:chararray</a:t>
            </a:r>
            <a:r>
              <a:rPr lang="en-US" sz="2000" dirty="0" smtClean="0">
                <a:latin typeface="Cambria" pitchFamily="18" charset="0"/>
              </a:rPr>
              <a:t>, </a:t>
            </a:r>
            <a:r>
              <a:rPr lang="en-US" sz="2000" dirty="0" err="1" smtClean="0">
                <a:latin typeface="Cambria" pitchFamily="18" charset="0"/>
              </a:rPr>
              <a:t>customer_id:int</a:t>
            </a:r>
            <a:r>
              <a:rPr lang="en-US" sz="2000" dirty="0" smtClean="0">
                <a:latin typeface="Cambria" pitchFamily="18" charset="0"/>
              </a:rPr>
              <a:t>, </a:t>
            </a:r>
            <a:r>
              <a:rPr lang="en-US" sz="2000" dirty="0" err="1" smtClean="0">
                <a:latin typeface="Cambria" pitchFamily="18" charset="0"/>
              </a:rPr>
              <a:t>amount:int</a:t>
            </a:r>
            <a:r>
              <a:rPr lang="en-US" sz="2000" dirty="0" smtClean="0">
                <a:latin typeface="Cambria" pitchFamily="18" charset="0"/>
              </a:rPr>
              <a:t>);</a:t>
            </a:r>
          </a:p>
          <a:p>
            <a:pPr marL="57150" lvl="2" algn="just">
              <a:spcBef>
                <a:spcPts val="1000"/>
              </a:spcBef>
              <a:spcAft>
                <a:spcPts val="0"/>
              </a:spcAft>
              <a:buClr>
                <a:srgbClr val="C00000"/>
              </a:buClr>
              <a:buSzPct val="90000"/>
            </a:pPr>
            <a:r>
              <a:rPr lang="en-US" sz="2000" b="1" dirty="0" smtClean="0">
                <a:latin typeface="Cambria" pitchFamily="18" charset="0"/>
              </a:rPr>
              <a:t>Example: </a:t>
            </a:r>
            <a:r>
              <a:rPr lang="en-US" sz="2000" dirty="0" smtClean="0">
                <a:latin typeface="Cambria" pitchFamily="18" charset="0"/>
              </a:rPr>
              <a:t>Let us perform inner join operation on the two relations customers and orders as shown below.</a:t>
            </a:r>
          </a:p>
          <a:p>
            <a:pPr marL="57150" lvl="2" algn="just">
              <a:spcBef>
                <a:spcPts val="1000"/>
              </a:spcBef>
              <a:spcAft>
                <a:spcPts val="0"/>
              </a:spcAft>
              <a:buClr>
                <a:srgbClr val="C00000"/>
              </a:buClr>
              <a:buSzPct val="90000"/>
            </a:pPr>
            <a:r>
              <a:rPr lang="en-US" sz="2000" dirty="0" smtClean="0">
                <a:latin typeface="Cambria" pitchFamily="18" charset="0"/>
              </a:rPr>
              <a:t>grunt&gt; </a:t>
            </a:r>
            <a:r>
              <a:rPr lang="en-US" sz="2000" dirty="0" err="1" smtClean="0">
                <a:latin typeface="Cambria" pitchFamily="18" charset="0"/>
              </a:rPr>
              <a:t>coustomer_orders</a:t>
            </a:r>
            <a:r>
              <a:rPr lang="en-US" sz="2000" dirty="0" smtClean="0">
                <a:latin typeface="Cambria" pitchFamily="18" charset="0"/>
              </a:rPr>
              <a:t> = JOIN customers BY id, orders BY </a:t>
            </a:r>
            <a:r>
              <a:rPr lang="en-US" sz="2000" dirty="0" err="1" smtClean="0">
                <a:latin typeface="Cambria" pitchFamily="18" charset="0"/>
              </a:rPr>
              <a:t>customer_id</a:t>
            </a:r>
            <a:r>
              <a:rPr lang="en-US" sz="2000" dirty="0" smtClean="0">
                <a:latin typeface="Cambria" pitchFamily="18" charset="0"/>
              </a:rPr>
              <a:t>;</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sz="3200" b="1" dirty="0" smtClean="0">
                <a:solidFill>
                  <a:schemeClr val="tx1"/>
                </a:solidFill>
                <a:latin typeface="Cambria" pitchFamily="18" charset="0"/>
              </a:rPr>
              <a:t>Apache Pig – Outer Join Operator Example</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104</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6200" y="1524000"/>
            <a:ext cx="8915400" cy="3426579"/>
          </a:xfrm>
          <a:prstGeom prst="rect">
            <a:avLst/>
          </a:prstGeom>
          <a:noFill/>
        </p:spPr>
        <p:txBody>
          <a:bodyPr wrap="square" rtlCol="0">
            <a:spAutoFit/>
          </a:bodyPr>
          <a:lstStyle/>
          <a:p>
            <a:pPr marL="57150" lvl="2" algn="just">
              <a:spcBef>
                <a:spcPts val="1000"/>
              </a:spcBef>
              <a:spcAft>
                <a:spcPts val="0"/>
              </a:spcAft>
              <a:buClr>
                <a:srgbClr val="C00000"/>
              </a:buClr>
              <a:buSzPct val="90000"/>
            </a:pPr>
            <a:r>
              <a:rPr lang="en-US" sz="2000" dirty="0" smtClean="0">
                <a:latin typeface="Cambria" pitchFamily="18" charset="0"/>
              </a:rPr>
              <a:t>grunt&gt; customers = LOAD 'hdfs://localhost:9000/pig_data/customers.txt' USING </a:t>
            </a:r>
            <a:r>
              <a:rPr lang="en-US" sz="2000" dirty="0" err="1" smtClean="0">
                <a:latin typeface="Cambria" pitchFamily="18" charset="0"/>
              </a:rPr>
              <a:t>PigStorage</a:t>
            </a:r>
            <a:r>
              <a:rPr lang="en-US" sz="2000" dirty="0" smtClean="0">
                <a:latin typeface="Cambria" pitchFamily="18" charset="0"/>
              </a:rPr>
              <a:t>(',') as (</a:t>
            </a:r>
            <a:r>
              <a:rPr lang="en-US" sz="2000" dirty="0" err="1" smtClean="0">
                <a:latin typeface="Cambria" pitchFamily="18" charset="0"/>
              </a:rPr>
              <a:t>id:int</a:t>
            </a:r>
            <a:r>
              <a:rPr lang="en-US" sz="2000" dirty="0" smtClean="0">
                <a:latin typeface="Cambria" pitchFamily="18" charset="0"/>
              </a:rPr>
              <a:t>, </a:t>
            </a:r>
            <a:r>
              <a:rPr lang="en-US" sz="2000" dirty="0" err="1" smtClean="0">
                <a:latin typeface="Cambria" pitchFamily="18" charset="0"/>
              </a:rPr>
              <a:t>name:chararray</a:t>
            </a:r>
            <a:r>
              <a:rPr lang="en-US" sz="2000" dirty="0" smtClean="0">
                <a:latin typeface="Cambria" pitchFamily="18" charset="0"/>
              </a:rPr>
              <a:t>, </a:t>
            </a:r>
            <a:r>
              <a:rPr lang="en-US" sz="2000" dirty="0" err="1" smtClean="0">
                <a:latin typeface="Cambria" pitchFamily="18" charset="0"/>
              </a:rPr>
              <a:t>age:int</a:t>
            </a:r>
            <a:r>
              <a:rPr lang="en-US" sz="2000" dirty="0" smtClean="0">
                <a:latin typeface="Cambria" pitchFamily="18" charset="0"/>
              </a:rPr>
              <a:t>, </a:t>
            </a:r>
            <a:r>
              <a:rPr lang="en-US" sz="2000" dirty="0" err="1" smtClean="0">
                <a:latin typeface="Cambria" pitchFamily="18" charset="0"/>
              </a:rPr>
              <a:t>address:chararray</a:t>
            </a:r>
            <a:r>
              <a:rPr lang="en-US" sz="2000" dirty="0" smtClean="0">
                <a:latin typeface="Cambria" pitchFamily="18" charset="0"/>
              </a:rPr>
              <a:t>, </a:t>
            </a:r>
            <a:r>
              <a:rPr lang="en-US" sz="2000" dirty="0" err="1" smtClean="0">
                <a:latin typeface="Cambria" pitchFamily="18" charset="0"/>
              </a:rPr>
              <a:t>salary:int</a:t>
            </a:r>
            <a:r>
              <a:rPr lang="en-US" sz="2000" dirty="0" smtClean="0">
                <a:latin typeface="Cambria" pitchFamily="18" charset="0"/>
              </a:rPr>
              <a:t>);</a:t>
            </a:r>
          </a:p>
          <a:p>
            <a:pPr marL="57150" lvl="2" algn="just">
              <a:spcBef>
                <a:spcPts val="1000"/>
              </a:spcBef>
              <a:spcAft>
                <a:spcPts val="0"/>
              </a:spcAft>
              <a:buClr>
                <a:srgbClr val="C00000"/>
              </a:buClr>
              <a:buSzPct val="90000"/>
            </a:pPr>
            <a:r>
              <a:rPr lang="en-US" sz="2000" dirty="0" smtClean="0">
                <a:latin typeface="Cambria" pitchFamily="18" charset="0"/>
              </a:rPr>
              <a:t>grunt&gt; orders = LOAD 'hdfs://localhost:9000/pig_data/orders.txt' USING </a:t>
            </a:r>
            <a:r>
              <a:rPr lang="en-US" sz="2000" dirty="0" err="1" smtClean="0">
                <a:latin typeface="Cambria" pitchFamily="18" charset="0"/>
              </a:rPr>
              <a:t>PigStorage</a:t>
            </a:r>
            <a:r>
              <a:rPr lang="en-US" sz="2000" dirty="0" smtClean="0">
                <a:latin typeface="Cambria" pitchFamily="18" charset="0"/>
              </a:rPr>
              <a:t>(',')  as (</a:t>
            </a:r>
            <a:r>
              <a:rPr lang="en-US" sz="2000" dirty="0" err="1" smtClean="0">
                <a:latin typeface="Cambria" pitchFamily="18" charset="0"/>
              </a:rPr>
              <a:t>oid:int</a:t>
            </a:r>
            <a:r>
              <a:rPr lang="en-US" sz="2000" dirty="0" smtClean="0">
                <a:latin typeface="Cambria" pitchFamily="18" charset="0"/>
              </a:rPr>
              <a:t>, </a:t>
            </a:r>
            <a:r>
              <a:rPr lang="en-US" sz="2000" dirty="0" err="1" smtClean="0">
                <a:latin typeface="Cambria" pitchFamily="18" charset="0"/>
              </a:rPr>
              <a:t>date:chararray</a:t>
            </a:r>
            <a:r>
              <a:rPr lang="en-US" sz="2000" dirty="0" smtClean="0">
                <a:latin typeface="Cambria" pitchFamily="18" charset="0"/>
              </a:rPr>
              <a:t>, </a:t>
            </a:r>
            <a:r>
              <a:rPr lang="en-US" sz="2000" dirty="0" err="1" smtClean="0">
                <a:latin typeface="Cambria" pitchFamily="18" charset="0"/>
              </a:rPr>
              <a:t>customer_id:int</a:t>
            </a:r>
            <a:r>
              <a:rPr lang="en-US" sz="2000" dirty="0" smtClean="0">
                <a:latin typeface="Cambria" pitchFamily="18" charset="0"/>
              </a:rPr>
              <a:t>, </a:t>
            </a:r>
            <a:r>
              <a:rPr lang="en-US" sz="2000" dirty="0" err="1" smtClean="0">
                <a:latin typeface="Cambria" pitchFamily="18" charset="0"/>
              </a:rPr>
              <a:t>amount:int</a:t>
            </a:r>
            <a:r>
              <a:rPr lang="en-US" sz="2000" dirty="0" smtClean="0">
                <a:latin typeface="Cambria" pitchFamily="18" charset="0"/>
              </a:rPr>
              <a:t>);</a:t>
            </a:r>
          </a:p>
          <a:p>
            <a:pPr marL="57150" lvl="2" algn="just">
              <a:spcBef>
                <a:spcPts val="1000"/>
              </a:spcBef>
              <a:spcAft>
                <a:spcPts val="0"/>
              </a:spcAft>
              <a:buClr>
                <a:srgbClr val="C00000"/>
              </a:buClr>
              <a:buSzPct val="90000"/>
            </a:pPr>
            <a:r>
              <a:rPr lang="en-US" sz="2000" b="1" dirty="0" smtClean="0">
                <a:latin typeface="Cambria" pitchFamily="18" charset="0"/>
              </a:rPr>
              <a:t>Example :</a:t>
            </a:r>
            <a:endParaRPr lang="en-US" sz="2000" dirty="0" smtClean="0">
              <a:latin typeface="Cambria" pitchFamily="18" charset="0"/>
            </a:endParaRPr>
          </a:p>
          <a:p>
            <a:pPr marL="57150" lvl="2" algn="just">
              <a:spcBef>
                <a:spcPts val="0"/>
              </a:spcBef>
              <a:spcAft>
                <a:spcPts val="0"/>
              </a:spcAft>
              <a:buClr>
                <a:srgbClr val="C00000"/>
              </a:buClr>
              <a:buSzPct val="90000"/>
            </a:pPr>
            <a:r>
              <a:rPr lang="en-US" sz="2000" dirty="0" smtClean="0">
                <a:latin typeface="Cambria" pitchFamily="18" charset="0"/>
              </a:rPr>
              <a:t>grunt&gt; </a:t>
            </a:r>
            <a:r>
              <a:rPr lang="en-US" sz="2000" dirty="0" err="1" smtClean="0">
                <a:latin typeface="Cambria" pitchFamily="18" charset="0"/>
              </a:rPr>
              <a:t>outer_left</a:t>
            </a:r>
            <a:r>
              <a:rPr lang="en-US" sz="2000" dirty="0" smtClean="0">
                <a:latin typeface="Cambria" pitchFamily="18" charset="0"/>
              </a:rPr>
              <a:t> = JOIN customers BY id </a:t>
            </a:r>
            <a:r>
              <a:rPr lang="en-US" sz="2000" b="1" dirty="0" smtClean="0">
                <a:latin typeface="Cambria" pitchFamily="18" charset="0"/>
              </a:rPr>
              <a:t>LEFT OUTER</a:t>
            </a:r>
            <a:r>
              <a:rPr lang="en-US" sz="2000" dirty="0" smtClean="0">
                <a:latin typeface="Cambria" pitchFamily="18" charset="0"/>
              </a:rPr>
              <a:t>, orders BY </a:t>
            </a:r>
            <a:r>
              <a:rPr lang="en-US" sz="2000" dirty="0" err="1" smtClean="0">
                <a:latin typeface="Cambria" pitchFamily="18" charset="0"/>
              </a:rPr>
              <a:t>customer_id</a:t>
            </a:r>
            <a:r>
              <a:rPr lang="en-US" sz="2000" dirty="0" smtClean="0">
                <a:latin typeface="Cambria" pitchFamily="18" charset="0"/>
              </a:rPr>
              <a:t>;</a:t>
            </a:r>
          </a:p>
          <a:p>
            <a:pPr marL="57150" lvl="2" algn="just">
              <a:spcBef>
                <a:spcPts val="0"/>
              </a:spcBef>
              <a:spcAft>
                <a:spcPts val="0"/>
              </a:spcAft>
              <a:buClr>
                <a:srgbClr val="C00000"/>
              </a:buClr>
              <a:buSzPct val="90000"/>
            </a:pPr>
            <a:r>
              <a:rPr lang="en-US" sz="2000" dirty="0" smtClean="0">
                <a:latin typeface="Cambria" pitchFamily="18" charset="0"/>
              </a:rPr>
              <a:t>grunt&gt; </a:t>
            </a:r>
            <a:r>
              <a:rPr lang="en-US" sz="2000" dirty="0" err="1" smtClean="0">
                <a:latin typeface="Cambria" pitchFamily="18" charset="0"/>
              </a:rPr>
              <a:t>outer_right</a:t>
            </a:r>
            <a:r>
              <a:rPr lang="en-US" sz="2000" dirty="0" smtClean="0">
                <a:latin typeface="Cambria" pitchFamily="18" charset="0"/>
              </a:rPr>
              <a:t> = JOIN customers BY id </a:t>
            </a:r>
            <a:r>
              <a:rPr lang="en-US" sz="2000" b="1" dirty="0" smtClean="0">
                <a:latin typeface="Cambria" pitchFamily="18" charset="0"/>
              </a:rPr>
              <a:t>RIGHT OUTER</a:t>
            </a:r>
            <a:r>
              <a:rPr lang="en-US" sz="2000" dirty="0" smtClean="0">
                <a:latin typeface="Cambria" pitchFamily="18" charset="0"/>
              </a:rPr>
              <a:t>, orders BY </a:t>
            </a:r>
            <a:r>
              <a:rPr lang="en-US" sz="2000" dirty="0" err="1" smtClean="0">
                <a:latin typeface="Cambria" pitchFamily="18" charset="0"/>
              </a:rPr>
              <a:t>customer_id</a:t>
            </a:r>
            <a:r>
              <a:rPr lang="en-US" sz="2000" dirty="0" smtClean="0">
                <a:latin typeface="Cambria" pitchFamily="18" charset="0"/>
              </a:rPr>
              <a:t>;</a:t>
            </a:r>
          </a:p>
          <a:p>
            <a:pPr marL="57150" lvl="2" algn="just">
              <a:spcBef>
                <a:spcPts val="0"/>
              </a:spcBef>
              <a:spcAft>
                <a:spcPts val="0"/>
              </a:spcAft>
              <a:buClr>
                <a:srgbClr val="C00000"/>
              </a:buClr>
              <a:buSzPct val="90000"/>
            </a:pPr>
            <a:r>
              <a:rPr lang="en-US" sz="2000" dirty="0" smtClean="0">
                <a:latin typeface="Cambria" pitchFamily="18" charset="0"/>
              </a:rPr>
              <a:t>grunt&gt; </a:t>
            </a:r>
            <a:r>
              <a:rPr lang="en-US" sz="2000" dirty="0" err="1" smtClean="0">
                <a:latin typeface="Cambria" pitchFamily="18" charset="0"/>
              </a:rPr>
              <a:t>outer_full</a:t>
            </a:r>
            <a:r>
              <a:rPr lang="en-US" sz="2000" dirty="0" smtClean="0">
                <a:latin typeface="Cambria" pitchFamily="18" charset="0"/>
              </a:rPr>
              <a:t> = JOIN customers BY id </a:t>
            </a:r>
            <a:r>
              <a:rPr lang="en-US" sz="2000" b="1" dirty="0" smtClean="0">
                <a:latin typeface="Cambria" pitchFamily="18" charset="0"/>
              </a:rPr>
              <a:t>FULL OUTER</a:t>
            </a:r>
            <a:r>
              <a:rPr lang="en-US" sz="2000" dirty="0" smtClean="0">
                <a:latin typeface="Cambria" pitchFamily="18" charset="0"/>
              </a:rPr>
              <a:t>, orders BY </a:t>
            </a:r>
            <a:r>
              <a:rPr lang="en-US" sz="2000" dirty="0" err="1" smtClean="0">
                <a:latin typeface="Cambria" pitchFamily="18" charset="0"/>
              </a:rPr>
              <a:t>customer_id</a:t>
            </a:r>
            <a:r>
              <a:rPr lang="en-US" sz="2000" dirty="0" smtClean="0">
                <a:latin typeface="Cambria" pitchFamily="18" charset="0"/>
              </a:rPr>
              <a:t>;</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sz="3200" b="1" dirty="0" smtClean="0">
                <a:solidFill>
                  <a:schemeClr val="tx1"/>
                </a:solidFill>
                <a:latin typeface="Cambria" pitchFamily="18" charset="0"/>
              </a:rPr>
              <a:t>Apache Pig – Cross Operator</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105</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6200" y="1524000"/>
            <a:ext cx="8915400" cy="3503523"/>
          </a:xfrm>
          <a:prstGeom prst="rect">
            <a:avLst/>
          </a:prstGeom>
          <a:noFill/>
        </p:spPr>
        <p:txBody>
          <a:bodyPr wrap="square" rtlCol="0">
            <a:spAutoFit/>
          </a:bodyPr>
          <a:lstStyle/>
          <a:p>
            <a:pPr marL="57150" lvl="2" algn="just">
              <a:spcBef>
                <a:spcPts val="1000"/>
              </a:spcBef>
              <a:spcAft>
                <a:spcPts val="0"/>
              </a:spcAft>
              <a:buClr>
                <a:srgbClr val="C00000"/>
              </a:buClr>
              <a:buSzPct val="90000"/>
            </a:pPr>
            <a:r>
              <a:rPr lang="en-US" sz="2000" dirty="0" smtClean="0">
                <a:latin typeface="Cambria" pitchFamily="18" charset="0"/>
              </a:rPr>
              <a:t>The CROSS operator computes the cross-product of two or more relations.</a:t>
            </a:r>
          </a:p>
          <a:p>
            <a:pPr marL="57150" lvl="2" algn="just">
              <a:spcBef>
                <a:spcPts val="1000"/>
              </a:spcBef>
              <a:spcAft>
                <a:spcPts val="0"/>
              </a:spcAft>
              <a:buClr>
                <a:srgbClr val="C00000"/>
              </a:buClr>
              <a:buSzPct val="90000"/>
            </a:pPr>
            <a:r>
              <a:rPr lang="en-US" sz="2000" b="1" dirty="0" smtClean="0">
                <a:latin typeface="Cambria" pitchFamily="18" charset="0"/>
              </a:rPr>
              <a:t>Example:</a:t>
            </a:r>
          </a:p>
          <a:p>
            <a:pPr marL="57150" lvl="2" algn="just">
              <a:spcBef>
                <a:spcPts val="1000"/>
              </a:spcBef>
              <a:spcAft>
                <a:spcPts val="0"/>
              </a:spcAft>
              <a:buClr>
                <a:srgbClr val="C00000"/>
              </a:buClr>
              <a:buSzPct val="90000"/>
            </a:pPr>
            <a:r>
              <a:rPr lang="en-US" sz="2000" dirty="0" smtClean="0">
                <a:latin typeface="Cambria" pitchFamily="18" charset="0"/>
              </a:rPr>
              <a:t>grunt&gt; customers = LOAD 'hdfs://localhost:9000/pig_data/customers.txt' USING </a:t>
            </a:r>
            <a:r>
              <a:rPr lang="en-US" sz="2000" dirty="0" err="1" smtClean="0">
                <a:latin typeface="Cambria" pitchFamily="18" charset="0"/>
              </a:rPr>
              <a:t>PigStorage</a:t>
            </a:r>
            <a:r>
              <a:rPr lang="en-US" sz="2000" dirty="0" smtClean="0">
                <a:latin typeface="Cambria" pitchFamily="18" charset="0"/>
              </a:rPr>
              <a:t>(',') as (</a:t>
            </a:r>
            <a:r>
              <a:rPr lang="en-US" sz="2000" dirty="0" err="1" smtClean="0">
                <a:latin typeface="Cambria" pitchFamily="18" charset="0"/>
              </a:rPr>
              <a:t>id:int</a:t>
            </a:r>
            <a:r>
              <a:rPr lang="en-US" sz="2000" dirty="0" smtClean="0">
                <a:latin typeface="Cambria" pitchFamily="18" charset="0"/>
              </a:rPr>
              <a:t>, </a:t>
            </a:r>
            <a:r>
              <a:rPr lang="en-US" sz="2000" dirty="0" err="1" smtClean="0">
                <a:latin typeface="Cambria" pitchFamily="18" charset="0"/>
              </a:rPr>
              <a:t>name:chararray</a:t>
            </a:r>
            <a:r>
              <a:rPr lang="en-US" sz="2000" dirty="0" smtClean="0">
                <a:latin typeface="Cambria" pitchFamily="18" charset="0"/>
              </a:rPr>
              <a:t>, </a:t>
            </a:r>
            <a:r>
              <a:rPr lang="en-US" sz="2000" dirty="0" err="1" smtClean="0">
                <a:latin typeface="Cambria" pitchFamily="18" charset="0"/>
              </a:rPr>
              <a:t>age:int</a:t>
            </a:r>
            <a:r>
              <a:rPr lang="en-US" sz="2000" dirty="0" smtClean="0">
                <a:latin typeface="Cambria" pitchFamily="18" charset="0"/>
              </a:rPr>
              <a:t>, </a:t>
            </a:r>
            <a:r>
              <a:rPr lang="en-US" sz="2000" dirty="0" err="1" smtClean="0">
                <a:latin typeface="Cambria" pitchFamily="18" charset="0"/>
              </a:rPr>
              <a:t>address:chararray</a:t>
            </a:r>
            <a:r>
              <a:rPr lang="en-US" sz="2000" dirty="0" smtClean="0">
                <a:latin typeface="Cambria" pitchFamily="18" charset="0"/>
              </a:rPr>
              <a:t>, </a:t>
            </a:r>
            <a:r>
              <a:rPr lang="en-US" sz="2000" dirty="0" err="1" smtClean="0">
                <a:latin typeface="Cambria" pitchFamily="18" charset="0"/>
              </a:rPr>
              <a:t>salary:int</a:t>
            </a:r>
            <a:r>
              <a:rPr lang="en-US" sz="2000" dirty="0" smtClean="0">
                <a:latin typeface="Cambria" pitchFamily="18" charset="0"/>
              </a:rPr>
              <a:t>);</a:t>
            </a:r>
          </a:p>
          <a:p>
            <a:pPr marL="57150" lvl="2" algn="just">
              <a:spcBef>
                <a:spcPts val="1000"/>
              </a:spcBef>
              <a:spcAft>
                <a:spcPts val="0"/>
              </a:spcAft>
              <a:buClr>
                <a:srgbClr val="C00000"/>
              </a:buClr>
              <a:buSzPct val="90000"/>
            </a:pPr>
            <a:r>
              <a:rPr lang="en-US" sz="2000" dirty="0" smtClean="0">
                <a:latin typeface="Cambria" pitchFamily="18" charset="0"/>
              </a:rPr>
              <a:t>grunt&gt; orders = LOAD 'hdfs://localhost:9000/pig_data/orders.txt' USING </a:t>
            </a:r>
            <a:r>
              <a:rPr lang="en-US" sz="2000" dirty="0" err="1" smtClean="0">
                <a:latin typeface="Cambria" pitchFamily="18" charset="0"/>
              </a:rPr>
              <a:t>PigStorage</a:t>
            </a:r>
            <a:r>
              <a:rPr lang="en-US" sz="2000" dirty="0" smtClean="0">
                <a:latin typeface="Cambria" pitchFamily="18" charset="0"/>
              </a:rPr>
              <a:t>(',') as (</a:t>
            </a:r>
            <a:r>
              <a:rPr lang="en-US" sz="2000" dirty="0" err="1" smtClean="0">
                <a:latin typeface="Cambria" pitchFamily="18" charset="0"/>
              </a:rPr>
              <a:t>oid:int</a:t>
            </a:r>
            <a:r>
              <a:rPr lang="en-US" sz="2000" dirty="0" smtClean="0">
                <a:latin typeface="Cambria" pitchFamily="18" charset="0"/>
              </a:rPr>
              <a:t>, </a:t>
            </a:r>
            <a:r>
              <a:rPr lang="en-US" sz="2000" dirty="0" err="1" smtClean="0">
                <a:latin typeface="Cambria" pitchFamily="18" charset="0"/>
              </a:rPr>
              <a:t>date:chararray</a:t>
            </a:r>
            <a:r>
              <a:rPr lang="en-US" sz="2000" dirty="0" smtClean="0">
                <a:latin typeface="Cambria" pitchFamily="18" charset="0"/>
              </a:rPr>
              <a:t>, </a:t>
            </a:r>
            <a:r>
              <a:rPr lang="en-US" sz="2000" dirty="0" err="1" smtClean="0">
                <a:latin typeface="Cambria" pitchFamily="18" charset="0"/>
              </a:rPr>
              <a:t>customer_id:int</a:t>
            </a:r>
            <a:r>
              <a:rPr lang="en-US" sz="2000" dirty="0" smtClean="0">
                <a:latin typeface="Cambria" pitchFamily="18" charset="0"/>
              </a:rPr>
              <a:t>, </a:t>
            </a:r>
            <a:r>
              <a:rPr lang="en-US" sz="2000" dirty="0" err="1" smtClean="0">
                <a:latin typeface="Cambria" pitchFamily="18" charset="0"/>
              </a:rPr>
              <a:t>amount:int</a:t>
            </a:r>
            <a:r>
              <a:rPr lang="en-US" sz="2000" dirty="0" smtClean="0">
                <a:latin typeface="Cambria" pitchFamily="18" charset="0"/>
              </a:rPr>
              <a:t>);</a:t>
            </a:r>
          </a:p>
          <a:p>
            <a:pPr marL="57150" lvl="2" algn="just">
              <a:spcBef>
                <a:spcPts val="1000"/>
              </a:spcBef>
              <a:spcAft>
                <a:spcPts val="0"/>
              </a:spcAft>
              <a:buClr>
                <a:srgbClr val="C00000"/>
              </a:buClr>
              <a:buSzPct val="90000"/>
            </a:pPr>
            <a:r>
              <a:rPr lang="en-US" sz="2000" dirty="0" smtClean="0">
                <a:latin typeface="Cambria" pitchFamily="18" charset="0"/>
              </a:rPr>
              <a:t>grunt&gt; </a:t>
            </a:r>
            <a:r>
              <a:rPr lang="en-US" sz="2000" dirty="0" err="1" smtClean="0">
                <a:latin typeface="Cambria" pitchFamily="18" charset="0"/>
              </a:rPr>
              <a:t>cross_data</a:t>
            </a:r>
            <a:r>
              <a:rPr lang="en-US" sz="2000" dirty="0" smtClean="0">
                <a:latin typeface="Cambria" pitchFamily="18" charset="0"/>
              </a:rPr>
              <a:t> = CROSS customers, orders;</a:t>
            </a:r>
          </a:p>
          <a:p>
            <a:pPr marL="57150" lvl="2" algn="just">
              <a:spcBef>
                <a:spcPts val="1000"/>
              </a:spcBef>
              <a:spcAft>
                <a:spcPts val="0"/>
              </a:spcAft>
              <a:buClr>
                <a:srgbClr val="C00000"/>
              </a:buClr>
              <a:buSzPct val="90000"/>
            </a:pPr>
            <a:r>
              <a:rPr lang="en-US" sz="2000" dirty="0" smtClean="0">
                <a:latin typeface="Cambria" pitchFamily="18" charset="0"/>
              </a:rPr>
              <a:t>grunt&gt; Dump </a:t>
            </a:r>
            <a:r>
              <a:rPr lang="en-US" sz="2000" dirty="0" err="1" smtClean="0">
                <a:latin typeface="Cambria" pitchFamily="18" charset="0"/>
              </a:rPr>
              <a:t>cross_data</a:t>
            </a:r>
            <a:r>
              <a:rPr lang="en-US" sz="2000" dirty="0" smtClean="0">
                <a:latin typeface="Cambria" pitchFamily="18" charset="0"/>
              </a:rPr>
              <a:t>;</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sz="3200" b="1" dirty="0" smtClean="0">
                <a:solidFill>
                  <a:schemeClr val="tx1"/>
                </a:solidFill>
                <a:latin typeface="Cambria" pitchFamily="18" charset="0"/>
              </a:rPr>
              <a:t>Apache Pig – Union Operator</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106</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6200" y="1524000"/>
            <a:ext cx="8915400" cy="4426853"/>
          </a:xfrm>
          <a:prstGeom prst="rect">
            <a:avLst/>
          </a:prstGeom>
          <a:noFill/>
        </p:spPr>
        <p:txBody>
          <a:bodyPr wrap="square" rtlCol="0">
            <a:spAutoFit/>
          </a:bodyPr>
          <a:lstStyle/>
          <a:p>
            <a:pPr marL="57150" lvl="2" algn="just">
              <a:spcBef>
                <a:spcPts val="1000"/>
              </a:spcBef>
              <a:spcAft>
                <a:spcPts val="0"/>
              </a:spcAft>
              <a:buClr>
                <a:srgbClr val="C00000"/>
              </a:buClr>
              <a:buSzPct val="90000"/>
            </a:pPr>
            <a:r>
              <a:rPr lang="en-US" sz="2000" dirty="0" smtClean="0">
                <a:latin typeface="Cambria" pitchFamily="18" charset="0"/>
              </a:rPr>
              <a:t>The UNION operator of Pig Latin is used to merge the content of two relations. To perform UNION operation on two relations, their columns and domains must be identical.</a:t>
            </a:r>
          </a:p>
          <a:p>
            <a:pPr marL="57150" lvl="2" algn="just">
              <a:spcBef>
                <a:spcPts val="1000"/>
              </a:spcBef>
              <a:spcAft>
                <a:spcPts val="0"/>
              </a:spcAft>
              <a:buClr>
                <a:srgbClr val="C00000"/>
              </a:buClr>
              <a:buSzPct val="90000"/>
            </a:pPr>
            <a:r>
              <a:rPr lang="en-US" sz="2000" b="1" dirty="0" smtClean="0">
                <a:latin typeface="Cambria" pitchFamily="18" charset="0"/>
              </a:rPr>
              <a:t>Example:</a:t>
            </a:r>
          </a:p>
          <a:p>
            <a:pPr marL="57150" lvl="2" algn="just">
              <a:spcBef>
                <a:spcPts val="1000"/>
              </a:spcBef>
              <a:spcAft>
                <a:spcPts val="0"/>
              </a:spcAft>
              <a:buClr>
                <a:srgbClr val="C00000"/>
              </a:buClr>
              <a:buSzPct val="90000"/>
            </a:pPr>
            <a:r>
              <a:rPr lang="en-US" sz="2000" dirty="0" smtClean="0">
                <a:latin typeface="Cambria" pitchFamily="18" charset="0"/>
              </a:rPr>
              <a:t>grunt&gt; student1 = LOAD 'hdfs://localhost:9000/pig_data/student_data1.txt' USING </a:t>
            </a:r>
            <a:r>
              <a:rPr lang="en-US" sz="2000" dirty="0" err="1" smtClean="0">
                <a:latin typeface="Cambria" pitchFamily="18" charset="0"/>
              </a:rPr>
              <a:t>PigStorage</a:t>
            </a:r>
            <a:r>
              <a:rPr lang="en-US" sz="2000" dirty="0" smtClean="0">
                <a:latin typeface="Cambria" pitchFamily="18" charset="0"/>
              </a:rPr>
              <a:t>(',') as (</a:t>
            </a:r>
            <a:r>
              <a:rPr lang="en-US" sz="2000" dirty="0" err="1" smtClean="0">
                <a:latin typeface="Cambria" pitchFamily="18" charset="0"/>
              </a:rPr>
              <a:t>id:int</a:t>
            </a:r>
            <a:r>
              <a:rPr lang="en-US" sz="2000" dirty="0" smtClean="0">
                <a:latin typeface="Cambria" pitchFamily="18" charset="0"/>
              </a:rPr>
              <a:t>, </a:t>
            </a:r>
            <a:r>
              <a:rPr lang="en-US" sz="2000" dirty="0" err="1" smtClean="0">
                <a:latin typeface="Cambria" pitchFamily="18" charset="0"/>
              </a:rPr>
              <a:t>firstname:chararray</a:t>
            </a:r>
            <a:r>
              <a:rPr lang="en-US" sz="2000" dirty="0" smtClean="0">
                <a:latin typeface="Cambria" pitchFamily="18" charset="0"/>
              </a:rPr>
              <a:t>, </a:t>
            </a:r>
            <a:r>
              <a:rPr lang="en-US" sz="2000" dirty="0" err="1" smtClean="0">
                <a:latin typeface="Cambria" pitchFamily="18" charset="0"/>
              </a:rPr>
              <a:t>lastname:chararray</a:t>
            </a:r>
            <a:r>
              <a:rPr lang="en-US" sz="2000" dirty="0" smtClean="0">
                <a:latin typeface="Cambria" pitchFamily="18" charset="0"/>
              </a:rPr>
              <a:t>, </a:t>
            </a:r>
            <a:r>
              <a:rPr lang="en-US" sz="2000" dirty="0" err="1" smtClean="0">
                <a:latin typeface="Cambria" pitchFamily="18" charset="0"/>
              </a:rPr>
              <a:t>phone:chararray</a:t>
            </a:r>
            <a:r>
              <a:rPr lang="en-US" sz="2000" dirty="0" smtClean="0">
                <a:latin typeface="Cambria" pitchFamily="18" charset="0"/>
              </a:rPr>
              <a:t>, </a:t>
            </a:r>
            <a:r>
              <a:rPr lang="en-US" sz="2000" dirty="0" err="1" smtClean="0">
                <a:latin typeface="Cambria" pitchFamily="18" charset="0"/>
              </a:rPr>
              <a:t>city:chararray</a:t>
            </a:r>
            <a:r>
              <a:rPr lang="en-US" sz="2000" dirty="0" smtClean="0">
                <a:latin typeface="Cambria" pitchFamily="18" charset="0"/>
              </a:rPr>
              <a:t>); </a:t>
            </a:r>
          </a:p>
          <a:p>
            <a:pPr marL="57150" lvl="2" algn="just">
              <a:spcBef>
                <a:spcPts val="1000"/>
              </a:spcBef>
              <a:spcAft>
                <a:spcPts val="0"/>
              </a:spcAft>
              <a:buClr>
                <a:srgbClr val="C00000"/>
              </a:buClr>
              <a:buSzPct val="90000"/>
            </a:pPr>
            <a:r>
              <a:rPr lang="en-US" sz="2000" dirty="0" smtClean="0">
                <a:latin typeface="Cambria" pitchFamily="18" charset="0"/>
              </a:rPr>
              <a:t>grunt&gt; student2 = LOAD 'hdfs://localhost:9000/pig_data/student_data2.txt' USING </a:t>
            </a:r>
            <a:r>
              <a:rPr lang="en-US" sz="2000" dirty="0" err="1" smtClean="0">
                <a:latin typeface="Cambria" pitchFamily="18" charset="0"/>
              </a:rPr>
              <a:t>PigStorage</a:t>
            </a:r>
            <a:r>
              <a:rPr lang="en-US" sz="2000" dirty="0" smtClean="0">
                <a:latin typeface="Cambria" pitchFamily="18" charset="0"/>
              </a:rPr>
              <a:t>(',') as (</a:t>
            </a:r>
            <a:r>
              <a:rPr lang="en-US" sz="2000" dirty="0" err="1" smtClean="0">
                <a:latin typeface="Cambria" pitchFamily="18" charset="0"/>
              </a:rPr>
              <a:t>id:int</a:t>
            </a:r>
            <a:r>
              <a:rPr lang="en-US" sz="2000" dirty="0" smtClean="0">
                <a:latin typeface="Cambria" pitchFamily="18" charset="0"/>
              </a:rPr>
              <a:t>, </a:t>
            </a:r>
            <a:r>
              <a:rPr lang="en-US" sz="2000" dirty="0" err="1" smtClean="0">
                <a:latin typeface="Cambria" pitchFamily="18" charset="0"/>
              </a:rPr>
              <a:t>firstname:chararray</a:t>
            </a:r>
            <a:r>
              <a:rPr lang="en-US" sz="2000" dirty="0" smtClean="0">
                <a:latin typeface="Cambria" pitchFamily="18" charset="0"/>
              </a:rPr>
              <a:t>, </a:t>
            </a:r>
            <a:r>
              <a:rPr lang="en-US" sz="2000" dirty="0" err="1" smtClean="0">
                <a:latin typeface="Cambria" pitchFamily="18" charset="0"/>
              </a:rPr>
              <a:t>lastname:chararray</a:t>
            </a:r>
            <a:r>
              <a:rPr lang="en-US" sz="2000" dirty="0" smtClean="0">
                <a:latin typeface="Cambria" pitchFamily="18" charset="0"/>
              </a:rPr>
              <a:t>, </a:t>
            </a:r>
            <a:r>
              <a:rPr lang="en-US" sz="2000" dirty="0" err="1" smtClean="0">
                <a:latin typeface="Cambria" pitchFamily="18" charset="0"/>
              </a:rPr>
              <a:t>phone:chararray</a:t>
            </a:r>
            <a:r>
              <a:rPr lang="en-US" sz="2000" dirty="0" smtClean="0">
                <a:latin typeface="Cambria" pitchFamily="18" charset="0"/>
              </a:rPr>
              <a:t>, </a:t>
            </a:r>
            <a:r>
              <a:rPr lang="en-US" sz="2000" dirty="0" err="1" smtClean="0">
                <a:latin typeface="Cambria" pitchFamily="18" charset="0"/>
              </a:rPr>
              <a:t>city:chararray</a:t>
            </a:r>
            <a:r>
              <a:rPr lang="en-US" sz="2000" dirty="0" smtClean="0">
                <a:latin typeface="Cambria" pitchFamily="18" charset="0"/>
              </a:rPr>
              <a:t>);</a:t>
            </a:r>
          </a:p>
          <a:p>
            <a:pPr marL="57150" lvl="2" algn="just">
              <a:spcBef>
                <a:spcPts val="1000"/>
              </a:spcBef>
              <a:spcAft>
                <a:spcPts val="0"/>
              </a:spcAft>
              <a:buClr>
                <a:srgbClr val="C00000"/>
              </a:buClr>
              <a:buSzPct val="90000"/>
            </a:pPr>
            <a:r>
              <a:rPr lang="en-US" sz="2000" dirty="0" smtClean="0">
                <a:latin typeface="Cambria" pitchFamily="18" charset="0"/>
              </a:rPr>
              <a:t>grunt&gt; student = UNION student1, student2;</a:t>
            </a:r>
          </a:p>
          <a:p>
            <a:pPr marL="57150" lvl="2" algn="just">
              <a:spcBef>
                <a:spcPts val="1000"/>
              </a:spcBef>
              <a:spcAft>
                <a:spcPts val="0"/>
              </a:spcAft>
              <a:buClr>
                <a:srgbClr val="C00000"/>
              </a:buClr>
              <a:buSzPct val="90000"/>
            </a:pPr>
            <a:r>
              <a:rPr lang="en-US" sz="2000" dirty="0" smtClean="0">
                <a:latin typeface="Cambria" pitchFamily="18" charset="0"/>
              </a:rPr>
              <a:t>grunt&gt; Dump student;</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sz="3200" b="1" dirty="0" smtClean="0">
                <a:solidFill>
                  <a:schemeClr val="tx1"/>
                </a:solidFill>
                <a:latin typeface="Cambria" pitchFamily="18" charset="0"/>
              </a:rPr>
              <a:t>Apache Pig – Split Operator</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107</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6200" y="1524000"/>
            <a:ext cx="8915400" cy="3939540"/>
          </a:xfrm>
          <a:prstGeom prst="rect">
            <a:avLst/>
          </a:prstGeom>
          <a:noFill/>
        </p:spPr>
        <p:txBody>
          <a:bodyPr wrap="square" rtlCol="0">
            <a:spAutoFit/>
          </a:bodyPr>
          <a:lstStyle/>
          <a:p>
            <a:pPr marL="57150" lvl="2" algn="just">
              <a:spcBef>
                <a:spcPts val="1000"/>
              </a:spcBef>
              <a:spcAft>
                <a:spcPts val="0"/>
              </a:spcAft>
              <a:buClr>
                <a:srgbClr val="C00000"/>
              </a:buClr>
              <a:buSzPct val="90000"/>
            </a:pPr>
            <a:r>
              <a:rPr lang="en-US" sz="2000" dirty="0" smtClean="0">
                <a:latin typeface="Cambria" pitchFamily="18" charset="0"/>
              </a:rPr>
              <a:t>The SPLIT operator is used to split a relation into two or more relations.</a:t>
            </a:r>
          </a:p>
          <a:p>
            <a:pPr marL="57150" lvl="2" algn="just">
              <a:spcBef>
                <a:spcPts val="1000"/>
              </a:spcBef>
              <a:spcAft>
                <a:spcPts val="0"/>
              </a:spcAft>
              <a:buClr>
                <a:srgbClr val="C00000"/>
              </a:buClr>
              <a:buSzPct val="90000"/>
            </a:pPr>
            <a:r>
              <a:rPr lang="en-US" sz="2000" b="1" dirty="0" smtClean="0">
                <a:latin typeface="Cambria" pitchFamily="18" charset="0"/>
              </a:rPr>
              <a:t>Example:</a:t>
            </a:r>
          </a:p>
          <a:p>
            <a:pPr marL="57150" lvl="2" algn="just">
              <a:spcBef>
                <a:spcPts val="1000"/>
              </a:spcBef>
              <a:spcAft>
                <a:spcPts val="0"/>
              </a:spcAft>
              <a:buClr>
                <a:srgbClr val="C00000"/>
              </a:buClr>
              <a:buSzPct val="90000"/>
            </a:pPr>
            <a:r>
              <a:rPr lang="en-US" sz="2000" dirty="0" smtClean="0">
                <a:latin typeface="Cambria" pitchFamily="18" charset="0"/>
              </a:rPr>
              <a:t>grunt&gt; student = LOAD 'hdfs://localhost:9000/pig_data/student.txt' USING </a:t>
            </a:r>
            <a:r>
              <a:rPr lang="en-US" sz="2000" dirty="0" err="1" smtClean="0">
                <a:latin typeface="Cambria" pitchFamily="18" charset="0"/>
              </a:rPr>
              <a:t>PigStorage</a:t>
            </a:r>
            <a:r>
              <a:rPr lang="en-US" sz="2000" dirty="0" smtClean="0">
                <a:latin typeface="Cambria" pitchFamily="18" charset="0"/>
              </a:rPr>
              <a:t>(',') as (</a:t>
            </a:r>
            <a:r>
              <a:rPr lang="en-US" sz="2000" dirty="0" err="1" smtClean="0">
                <a:latin typeface="Cambria" pitchFamily="18" charset="0"/>
              </a:rPr>
              <a:t>id:int</a:t>
            </a:r>
            <a:r>
              <a:rPr lang="en-US" sz="2000" dirty="0" smtClean="0">
                <a:latin typeface="Cambria" pitchFamily="18" charset="0"/>
              </a:rPr>
              <a:t>, </a:t>
            </a:r>
            <a:r>
              <a:rPr lang="en-US" sz="2000" dirty="0" err="1" smtClean="0">
                <a:latin typeface="Cambria" pitchFamily="18" charset="0"/>
              </a:rPr>
              <a:t>firstname:chararray</a:t>
            </a:r>
            <a:r>
              <a:rPr lang="en-US" sz="2000" dirty="0" smtClean="0">
                <a:latin typeface="Cambria" pitchFamily="18" charset="0"/>
              </a:rPr>
              <a:t>, </a:t>
            </a:r>
            <a:r>
              <a:rPr lang="en-US" sz="2000" dirty="0" err="1" smtClean="0">
                <a:latin typeface="Cambria" pitchFamily="18" charset="0"/>
              </a:rPr>
              <a:t>lastname:chararray</a:t>
            </a:r>
            <a:r>
              <a:rPr lang="en-US" sz="2000" dirty="0" smtClean="0">
                <a:latin typeface="Cambria" pitchFamily="18" charset="0"/>
              </a:rPr>
              <a:t>, </a:t>
            </a:r>
            <a:r>
              <a:rPr lang="en-US" sz="2000" dirty="0" err="1" smtClean="0">
                <a:latin typeface="Cambria" pitchFamily="18" charset="0"/>
              </a:rPr>
              <a:t>age:int</a:t>
            </a:r>
            <a:r>
              <a:rPr lang="en-US" sz="2000" dirty="0" smtClean="0">
                <a:latin typeface="Cambria" pitchFamily="18" charset="0"/>
              </a:rPr>
              <a:t>, </a:t>
            </a:r>
            <a:r>
              <a:rPr lang="en-US" sz="2000" dirty="0" err="1" smtClean="0">
                <a:latin typeface="Cambria" pitchFamily="18" charset="0"/>
              </a:rPr>
              <a:t>phone:chararray</a:t>
            </a:r>
            <a:r>
              <a:rPr lang="en-US" sz="2000" dirty="0" smtClean="0">
                <a:latin typeface="Cambria" pitchFamily="18" charset="0"/>
              </a:rPr>
              <a:t>, </a:t>
            </a:r>
            <a:r>
              <a:rPr lang="en-US" sz="2000" dirty="0" err="1" smtClean="0">
                <a:latin typeface="Cambria" pitchFamily="18" charset="0"/>
              </a:rPr>
              <a:t>city:chararray</a:t>
            </a:r>
            <a:r>
              <a:rPr lang="en-US" sz="2000" dirty="0" smtClean="0">
                <a:latin typeface="Cambria" pitchFamily="18" charset="0"/>
              </a:rPr>
              <a:t>);</a:t>
            </a:r>
          </a:p>
          <a:p>
            <a:pPr marL="57150" lvl="2" algn="just">
              <a:spcBef>
                <a:spcPts val="1000"/>
              </a:spcBef>
              <a:spcAft>
                <a:spcPts val="0"/>
              </a:spcAft>
              <a:buClr>
                <a:srgbClr val="C00000"/>
              </a:buClr>
              <a:buSzPct val="90000"/>
            </a:pPr>
            <a:r>
              <a:rPr lang="en-US" sz="2000" dirty="0" smtClean="0">
                <a:latin typeface="Cambria" pitchFamily="18" charset="0"/>
              </a:rPr>
              <a:t>Let us now split the relation into two, one listing the students of age less than 23, and the other listing the students having the age between 22 and 25.</a:t>
            </a:r>
          </a:p>
          <a:p>
            <a:pPr marL="57150" lvl="2" algn="just">
              <a:spcBef>
                <a:spcPts val="1000"/>
              </a:spcBef>
              <a:spcAft>
                <a:spcPts val="0"/>
              </a:spcAft>
              <a:buClr>
                <a:srgbClr val="C00000"/>
              </a:buClr>
              <a:buSzPct val="90000"/>
            </a:pPr>
            <a:r>
              <a:rPr lang="en-US" sz="2000" dirty="0" smtClean="0">
                <a:latin typeface="Cambria" pitchFamily="18" charset="0"/>
              </a:rPr>
              <a:t>grunt&gt; SPLIT student into student1 if age&lt;23, student2 if (22&lt;age and age&gt;25);</a:t>
            </a:r>
          </a:p>
          <a:p>
            <a:pPr marL="57150" lvl="2" algn="just">
              <a:spcBef>
                <a:spcPts val="1000"/>
              </a:spcBef>
              <a:spcAft>
                <a:spcPts val="0"/>
              </a:spcAft>
              <a:buClr>
                <a:srgbClr val="C00000"/>
              </a:buClr>
              <a:buSzPct val="90000"/>
            </a:pPr>
            <a:r>
              <a:rPr lang="en-US" sz="2000" dirty="0" smtClean="0">
                <a:latin typeface="Cambria" pitchFamily="18" charset="0"/>
              </a:rPr>
              <a:t>grunt&gt; Dump student1;</a:t>
            </a:r>
          </a:p>
          <a:p>
            <a:pPr marL="57150" lvl="2" algn="just">
              <a:spcBef>
                <a:spcPts val="1000"/>
              </a:spcBef>
              <a:spcAft>
                <a:spcPts val="0"/>
              </a:spcAft>
              <a:buClr>
                <a:srgbClr val="C00000"/>
              </a:buClr>
              <a:buSzPct val="90000"/>
            </a:pPr>
            <a:r>
              <a:rPr lang="en-US" sz="2000" dirty="0" smtClean="0">
                <a:latin typeface="Cambria" pitchFamily="18" charset="0"/>
              </a:rPr>
              <a:t>grunt&gt; Dump student2;</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sz="3200" b="1" dirty="0" smtClean="0">
                <a:solidFill>
                  <a:schemeClr val="tx1"/>
                </a:solidFill>
                <a:latin typeface="Cambria" pitchFamily="18" charset="0"/>
              </a:rPr>
              <a:t>Apache Pig – Distinct Operator</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108</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6200" y="1524000"/>
            <a:ext cx="8915400" cy="3503523"/>
          </a:xfrm>
          <a:prstGeom prst="rect">
            <a:avLst/>
          </a:prstGeom>
          <a:noFill/>
        </p:spPr>
        <p:txBody>
          <a:bodyPr wrap="square" rtlCol="0">
            <a:spAutoFit/>
          </a:bodyPr>
          <a:lstStyle/>
          <a:p>
            <a:pPr marL="57150" lvl="2" algn="just">
              <a:spcBef>
                <a:spcPts val="1000"/>
              </a:spcBef>
              <a:spcAft>
                <a:spcPts val="0"/>
              </a:spcAft>
              <a:buClr>
                <a:srgbClr val="C00000"/>
              </a:buClr>
              <a:buSzPct val="90000"/>
            </a:pPr>
            <a:r>
              <a:rPr lang="en-US" sz="2000" dirty="0" smtClean="0">
                <a:latin typeface="Cambria" pitchFamily="18" charset="0"/>
              </a:rPr>
              <a:t>The DISTINCT operator is used to remove redundant (duplicate) tuples from a relation.</a:t>
            </a:r>
          </a:p>
          <a:p>
            <a:pPr marL="57150" lvl="2" algn="just">
              <a:spcBef>
                <a:spcPts val="1000"/>
              </a:spcBef>
              <a:spcAft>
                <a:spcPts val="0"/>
              </a:spcAft>
              <a:buClr>
                <a:srgbClr val="C00000"/>
              </a:buClr>
              <a:buSzPct val="90000"/>
            </a:pPr>
            <a:r>
              <a:rPr lang="en-US" sz="2000" b="1" dirty="0" smtClean="0">
                <a:latin typeface="Cambria" pitchFamily="18" charset="0"/>
              </a:rPr>
              <a:t>Syntax:</a:t>
            </a:r>
          </a:p>
          <a:p>
            <a:pPr marL="57150" lvl="2" algn="just">
              <a:spcBef>
                <a:spcPts val="1000"/>
              </a:spcBef>
              <a:spcAft>
                <a:spcPts val="0"/>
              </a:spcAft>
              <a:buClr>
                <a:srgbClr val="C00000"/>
              </a:buClr>
              <a:buSzPct val="90000"/>
            </a:pPr>
            <a:r>
              <a:rPr lang="en-US" sz="2000" dirty="0" smtClean="0">
                <a:latin typeface="Cambria" pitchFamily="18" charset="0"/>
              </a:rPr>
              <a:t>grunt&gt; student = LOAD 'hdfs://localhost:9000/pig_data/student.txt' USING </a:t>
            </a:r>
            <a:r>
              <a:rPr lang="en-US" sz="2000" dirty="0" err="1" smtClean="0">
                <a:latin typeface="Cambria" pitchFamily="18" charset="0"/>
              </a:rPr>
              <a:t>PigStorage</a:t>
            </a:r>
            <a:r>
              <a:rPr lang="en-US" sz="2000" dirty="0" smtClean="0">
                <a:latin typeface="Cambria" pitchFamily="18" charset="0"/>
              </a:rPr>
              <a:t>(',') as (</a:t>
            </a:r>
            <a:r>
              <a:rPr lang="en-US" sz="2000" dirty="0" err="1" smtClean="0">
                <a:latin typeface="Cambria" pitchFamily="18" charset="0"/>
              </a:rPr>
              <a:t>id:int</a:t>
            </a:r>
            <a:r>
              <a:rPr lang="en-US" sz="2000" dirty="0" smtClean="0">
                <a:latin typeface="Cambria" pitchFamily="18" charset="0"/>
              </a:rPr>
              <a:t>, </a:t>
            </a:r>
            <a:r>
              <a:rPr lang="en-US" sz="2000" dirty="0" err="1" smtClean="0">
                <a:latin typeface="Cambria" pitchFamily="18" charset="0"/>
              </a:rPr>
              <a:t>firstname:chararray</a:t>
            </a:r>
            <a:r>
              <a:rPr lang="en-US" sz="2000" dirty="0" smtClean="0">
                <a:latin typeface="Cambria" pitchFamily="18" charset="0"/>
              </a:rPr>
              <a:t>, </a:t>
            </a:r>
            <a:r>
              <a:rPr lang="en-US" sz="2000" dirty="0" err="1" smtClean="0">
                <a:latin typeface="Cambria" pitchFamily="18" charset="0"/>
              </a:rPr>
              <a:t>lastname:chararray</a:t>
            </a:r>
            <a:r>
              <a:rPr lang="en-US" sz="2000" dirty="0" smtClean="0">
                <a:latin typeface="Cambria" pitchFamily="18" charset="0"/>
              </a:rPr>
              <a:t>, </a:t>
            </a:r>
            <a:r>
              <a:rPr lang="en-US" sz="2000" dirty="0" err="1" smtClean="0">
                <a:latin typeface="Cambria" pitchFamily="18" charset="0"/>
              </a:rPr>
              <a:t>age:int</a:t>
            </a:r>
            <a:r>
              <a:rPr lang="en-US" sz="2000" dirty="0" smtClean="0">
                <a:latin typeface="Cambria" pitchFamily="18" charset="0"/>
              </a:rPr>
              <a:t>, </a:t>
            </a:r>
            <a:r>
              <a:rPr lang="en-US" sz="2000" dirty="0" err="1" smtClean="0">
                <a:latin typeface="Cambria" pitchFamily="18" charset="0"/>
              </a:rPr>
              <a:t>phone:chararray</a:t>
            </a:r>
            <a:r>
              <a:rPr lang="en-US" sz="2000" dirty="0" smtClean="0">
                <a:latin typeface="Cambria" pitchFamily="18" charset="0"/>
              </a:rPr>
              <a:t>, </a:t>
            </a:r>
            <a:r>
              <a:rPr lang="en-US" sz="2000" dirty="0" err="1" smtClean="0">
                <a:latin typeface="Cambria" pitchFamily="18" charset="0"/>
              </a:rPr>
              <a:t>city:chararray</a:t>
            </a:r>
            <a:r>
              <a:rPr lang="en-US" sz="2000" dirty="0" smtClean="0">
                <a:latin typeface="Cambria" pitchFamily="18" charset="0"/>
              </a:rPr>
              <a:t>);</a:t>
            </a:r>
          </a:p>
          <a:p>
            <a:pPr marL="57150" lvl="2" algn="just">
              <a:spcBef>
                <a:spcPts val="1000"/>
              </a:spcBef>
              <a:spcAft>
                <a:spcPts val="0"/>
              </a:spcAft>
              <a:buClr>
                <a:srgbClr val="C00000"/>
              </a:buClr>
              <a:buSzPct val="90000"/>
            </a:pPr>
            <a:r>
              <a:rPr lang="en-US" sz="2000" dirty="0" smtClean="0">
                <a:latin typeface="Cambria" pitchFamily="18" charset="0"/>
              </a:rPr>
              <a:t>Assume there are some duplicate tuples in the relation</a:t>
            </a:r>
          </a:p>
          <a:p>
            <a:pPr marL="57150" lvl="2" algn="just">
              <a:spcBef>
                <a:spcPts val="1000"/>
              </a:spcBef>
              <a:spcAft>
                <a:spcPts val="0"/>
              </a:spcAft>
              <a:buClr>
                <a:srgbClr val="C00000"/>
              </a:buClr>
              <a:buSzPct val="90000"/>
            </a:pPr>
            <a:r>
              <a:rPr lang="en-US" sz="2000" dirty="0" smtClean="0">
                <a:latin typeface="Cambria" pitchFamily="18" charset="0"/>
              </a:rPr>
              <a:t>grunt&gt; </a:t>
            </a:r>
            <a:r>
              <a:rPr lang="en-US" sz="2000" dirty="0" err="1" smtClean="0">
                <a:latin typeface="Cambria" pitchFamily="18" charset="0"/>
              </a:rPr>
              <a:t>distinct_data</a:t>
            </a:r>
            <a:r>
              <a:rPr lang="en-US" sz="2000" dirty="0" smtClean="0">
                <a:latin typeface="Cambria" pitchFamily="18" charset="0"/>
              </a:rPr>
              <a:t> = DISTINCT student;</a:t>
            </a:r>
          </a:p>
          <a:p>
            <a:pPr marL="57150" lvl="2" algn="just">
              <a:spcBef>
                <a:spcPts val="1000"/>
              </a:spcBef>
              <a:spcAft>
                <a:spcPts val="0"/>
              </a:spcAft>
              <a:buClr>
                <a:srgbClr val="C00000"/>
              </a:buClr>
              <a:buSzPct val="90000"/>
            </a:pPr>
            <a:r>
              <a:rPr lang="en-US" sz="2000" dirty="0" smtClean="0">
                <a:latin typeface="Cambria" pitchFamily="18" charset="0"/>
              </a:rPr>
              <a:t>grunt&gt; Dump </a:t>
            </a:r>
            <a:r>
              <a:rPr lang="en-US" sz="2000" dirty="0" err="1" smtClean="0">
                <a:latin typeface="Cambria" pitchFamily="18" charset="0"/>
              </a:rPr>
              <a:t>distinct_data</a:t>
            </a:r>
            <a:r>
              <a:rPr lang="en-US" sz="2000" dirty="0" smtClean="0">
                <a:latin typeface="Cambria" pitchFamily="18" charset="0"/>
              </a:rPr>
              <a:t> ;</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sz="3200" b="1" dirty="0" smtClean="0">
                <a:solidFill>
                  <a:schemeClr val="tx1"/>
                </a:solidFill>
                <a:latin typeface="Cambria" pitchFamily="18" charset="0"/>
              </a:rPr>
              <a:t>Apache Pig – </a:t>
            </a:r>
            <a:r>
              <a:rPr lang="en-US" sz="3200" b="1" dirty="0" err="1" smtClean="0">
                <a:solidFill>
                  <a:schemeClr val="tx1"/>
                </a:solidFill>
                <a:latin typeface="Cambria" pitchFamily="18" charset="0"/>
              </a:rPr>
              <a:t>Foreach</a:t>
            </a:r>
            <a:r>
              <a:rPr lang="en-US" sz="3200" b="1" dirty="0" smtClean="0">
                <a:solidFill>
                  <a:schemeClr val="tx1"/>
                </a:solidFill>
                <a:latin typeface="Cambria" pitchFamily="18" charset="0"/>
              </a:rPr>
              <a:t> Operator</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109</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6200" y="1524000"/>
            <a:ext cx="8915400" cy="4119076"/>
          </a:xfrm>
          <a:prstGeom prst="rect">
            <a:avLst/>
          </a:prstGeom>
          <a:noFill/>
        </p:spPr>
        <p:txBody>
          <a:bodyPr wrap="square" rtlCol="0">
            <a:spAutoFit/>
          </a:bodyPr>
          <a:lstStyle/>
          <a:p>
            <a:pPr marL="57150" lvl="2" algn="just">
              <a:spcBef>
                <a:spcPts val="1000"/>
              </a:spcBef>
              <a:spcAft>
                <a:spcPts val="0"/>
              </a:spcAft>
              <a:buClr>
                <a:srgbClr val="C00000"/>
              </a:buClr>
              <a:buSzPct val="90000"/>
            </a:pPr>
            <a:r>
              <a:rPr lang="en-US" sz="2000" smtClean="0">
                <a:latin typeface="Cambria" pitchFamily="18" charset="0"/>
              </a:rPr>
              <a:t>The FOREACH operator is used to generate specified data transformations based on the column data.</a:t>
            </a:r>
            <a:endParaRPr lang="en-US" sz="2000" dirty="0" smtClean="0">
              <a:latin typeface="Cambria" pitchFamily="18" charset="0"/>
            </a:endParaRPr>
          </a:p>
          <a:p>
            <a:pPr marL="57150" lvl="2" algn="just">
              <a:spcBef>
                <a:spcPts val="1000"/>
              </a:spcBef>
              <a:spcAft>
                <a:spcPts val="0"/>
              </a:spcAft>
              <a:buClr>
                <a:srgbClr val="C00000"/>
              </a:buClr>
              <a:buSzPct val="90000"/>
            </a:pPr>
            <a:r>
              <a:rPr lang="en-US" sz="2000" b="1" smtClean="0">
                <a:latin typeface="Cambria" pitchFamily="18" charset="0"/>
              </a:rPr>
              <a:t>Example:</a:t>
            </a:r>
            <a:endParaRPr lang="en-US" sz="2000" b="1" dirty="0" smtClean="0">
              <a:latin typeface="Cambria" pitchFamily="18" charset="0"/>
            </a:endParaRPr>
          </a:p>
          <a:p>
            <a:pPr marL="57150" lvl="2" algn="just">
              <a:spcBef>
                <a:spcPts val="1000"/>
              </a:spcBef>
              <a:spcAft>
                <a:spcPts val="0"/>
              </a:spcAft>
              <a:buClr>
                <a:srgbClr val="C00000"/>
              </a:buClr>
              <a:buSzPct val="90000"/>
            </a:pPr>
            <a:r>
              <a:rPr lang="en-US" sz="2000" dirty="0" smtClean="0">
                <a:latin typeface="Cambria" pitchFamily="18" charset="0"/>
              </a:rPr>
              <a:t>grunt</a:t>
            </a:r>
            <a:r>
              <a:rPr lang="en-US" sz="2000" smtClean="0">
                <a:latin typeface="Cambria" pitchFamily="18" charset="0"/>
              </a:rPr>
              <a:t>&gt; student_details = </a:t>
            </a:r>
            <a:r>
              <a:rPr lang="en-US" sz="2000" dirty="0" smtClean="0">
                <a:latin typeface="Cambria" pitchFamily="18" charset="0"/>
              </a:rPr>
              <a:t>LOAD 'hdfs://localhost:9000/pig_data/student.txt' USING </a:t>
            </a:r>
            <a:r>
              <a:rPr lang="en-US" sz="2000" dirty="0" err="1" smtClean="0">
                <a:latin typeface="Cambria" pitchFamily="18" charset="0"/>
              </a:rPr>
              <a:t>PigStorage</a:t>
            </a:r>
            <a:r>
              <a:rPr lang="en-US" sz="2000" dirty="0" smtClean="0">
                <a:latin typeface="Cambria" pitchFamily="18" charset="0"/>
              </a:rPr>
              <a:t>(',') as (</a:t>
            </a:r>
            <a:r>
              <a:rPr lang="en-US" sz="2000" dirty="0" err="1" smtClean="0">
                <a:latin typeface="Cambria" pitchFamily="18" charset="0"/>
              </a:rPr>
              <a:t>id:int</a:t>
            </a:r>
            <a:r>
              <a:rPr lang="en-US" sz="2000" dirty="0" smtClean="0">
                <a:latin typeface="Cambria" pitchFamily="18" charset="0"/>
              </a:rPr>
              <a:t>, </a:t>
            </a:r>
            <a:r>
              <a:rPr lang="en-US" sz="2000" dirty="0" err="1" smtClean="0">
                <a:latin typeface="Cambria" pitchFamily="18" charset="0"/>
              </a:rPr>
              <a:t>firstname:chararray</a:t>
            </a:r>
            <a:r>
              <a:rPr lang="en-US" sz="2000" dirty="0" smtClean="0">
                <a:latin typeface="Cambria" pitchFamily="18" charset="0"/>
              </a:rPr>
              <a:t>, </a:t>
            </a:r>
            <a:r>
              <a:rPr lang="en-US" sz="2000" dirty="0" err="1" smtClean="0">
                <a:latin typeface="Cambria" pitchFamily="18" charset="0"/>
              </a:rPr>
              <a:t>lastname:chararray</a:t>
            </a:r>
            <a:r>
              <a:rPr lang="en-US" sz="2000" dirty="0" smtClean="0">
                <a:latin typeface="Cambria" pitchFamily="18" charset="0"/>
              </a:rPr>
              <a:t>, </a:t>
            </a:r>
            <a:r>
              <a:rPr lang="en-US" sz="2000" dirty="0" err="1" smtClean="0">
                <a:latin typeface="Cambria" pitchFamily="18" charset="0"/>
              </a:rPr>
              <a:t>age:int</a:t>
            </a:r>
            <a:r>
              <a:rPr lang="en-US" sz="2000" dirty="0" smtClean="0">
                <a:latin typeface="Cambria" pitchFamily="18" charset="0"/>
              </a:rPr>
              <a:t>, </a:t>
            </a:r>
            <a:r>
              <a:rPr lang="en-US" sz="2000" dirty="0" err="1" smtClean="0">
                <a:latin typeface="Cambria" pitchFamily="18" charset="0"/>
              </a:rPr>
              <a:t>phone:chararray</a:t>
            </a:r>
            <a:r>
              <a:rPr lang="en-US" sz="2000" dirty="0" smtClean="0">
                <a:latin typeface="Cambria" pitchFamily="18" charset="0"/>
              </a:rPr>
              <a:t>, </a:t>
            </a:r>
            <a:r>
              <a:rPr lang="en-US" sz="2000" dirty="0" err="1" smtClean="0">
                <a:latin typeface="Cambria" pitchFamily="18" charset="0"/>
              </a:rPr>
              <a:t>city:chararray</a:t>
            </a:r>
            <a:r>
              <a:rPr lang="en-US" sz="2000" dirty="0" smtClean="0">
                <a:latin typeface="Cambria" pitchFamily="18" charset="0"/>
              </a:rPr>
              <a:t>);</a:t>
            </a:r>
          </a:p>
          <a:p>
            <a:pPr marL="57150" lvl="2" algn="just">
              <a:spcBef>
                <a:spcPts val="1000"/>
              </a:spcBef>
              <a:spcAft>
                <a:spcPts val="0"/>
              </a:spcAft>
              <a:buClr>
                <a:srgbClr val="C00000"/>
              </a:buClr>
              <a:buSzPct val="90000"/>
            </a:pPr>
            <a:r>
              <a:rPr lang="en-US" sz="2000" dirty="0" smtClean="0">
                <a:latin typeface="Cambria" pitchFamily="18" charset="0"/>
              </a:rPr>
              <a:t>Assume there </a:t>
            </a:r>
            <a:r>
              <a:rPr lang="en-US" sz="2000" smtClean="0">
                <a:latin typeface="Cambria" pitchFamily="18" charset="0"/>
              </a:rPr>
              <a:t>are 8 tuples in the relation and get the id, age, and city values of each student from the relation student_details and store it into another relation named foreach_data</a:t>
            </a:r>
            <a:endParaRPr lang="en-US" sz="2000" dirty="0" smtClean="0">
              <a:latin typeface="Cambria" pitchFamily="18" charset="0"/>
            </a:endParaRPr>
          </a:p>
          <a:p>
            <a:pPr marL="57150" lvl="2" algn="just">
              <a:spcBef>
                <a:spcPts val="1000"/>
              </a:spcBef>
              <a:spcAft>
                <a:spcPts val="0"/>
              </a:spcAft>
              <a:buClr>
                <a:srgbClr val="C00000"/>
              </a:buClr>
              <a:buSzPct val="90000"/>
            </a:pPr>
            <a:r>
              <a:rPr lang="en-US" sz="2000" smtClean="0">
                <a:latin typeface="Cambria" pitchFamily="18" charset="0"/>
              </a:rPr>
              <a:t>grunt&gt; foreach_data = FOREACH student_details GENERATE id,age,city;</a:t>
            </a:r>
            <a:endParaRPr lang="en-US" sz="2000" dirty="0" smtClean="0">
              <a:latin typeface="Cambria" pitchFamily="18" charset="0"/>
            </a:endParaRPr>
          </a:p>
          <a:p>
            <a:pPr marL="57150" lvl="2" algn="just">
              <a:spcBef>
                <a:spcPts val="1000"/>
              </a:spcBef>
              <a:spcAft>
                <a:spcPts val="0"/>
              </a:spcAft>
              <a:buClr>
                <a:srgbClr val="C00000"/>
              </a:buClr>
              <a:buSzPct val="90000"/>
            </a:pPr>
            <a:r>
              <a:rPr lang="en-US" sz="2000" dirty="0" smtClean="0">
                <a:latin typeface="Cambria" pitchFamily="18" charset="0"/>
              </a:rPr>
              <a:t>grunt&gt; </a:t>
            </a:r>
            <a:r>
              <a:rPr lang="en-US" sz="2000" smtClean="0">
                <a:latin typeface="Cambria" pitchFamily="18" charset="0"/>
              </a:rPr>
              <a:t>Dump foreach_data ;</a:t>
            </a:r>
            <a:endParaRPr lang="en-US" sz="2000" dirty="0" smtClean="0">
              <a:latin typeface="Cambria"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43536" y="228600"/>
            <a:ext cx="8153400" cy="990600"/>
          </a:xfrm>
        </p:spPr>
        <p:txBody>
          <a:bodyPr/>
          <a:lstStyle/>
          <a:p>
            <a:r>
              <a:rPr lang="en-US" b="1" dirty="0" smtClean="0">
                <a:solidFill>
                  <a:schemeClr val="tx1"/>
                </a:solidFill>
                <a:latin typeface="Cambria" pitchFamily="18" charset="0"/>
              </a:rPr>
              <a:t>JSON vs. XML format</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11</a:t>
            </a:fld>
            <a:endParaRPr lang="en-US" dirty="0"/>
          </a:p>
        </p:txBody>
      </p:sp>
      <p:pic>
        <p:nvPicPr>
          <p:cNvPr id="34818" name="Picture 2"/>
          <p:cNvPicPr>
            <a:picLocks noChangeAspect="1" noChangeArrowheads="1"/>
          </p:cNvPicPr>
          <p:nvPr/>
        </p:nvPicPr>
        <p:blipFill>
          <a:blip r:embed="rId4">
            <a:lum contrast="19000"/>
          </a:blip>
          <a:srcRect/>
          <a:stretch>
            <a:fillRect/>
          </a:stretch>
        </p:blipFill>
        <p:spPr bwMode="auto">
          <a:xfrm>
            <a:off x="1066800" y="2057400"/>
            <a:ext cx="6838950" cy="4019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sz="3200" b="1" dirty="0" smtClean="0">
                <a:solidFill>
                  <a:schemeClr val="tx1"/>
                </a:solidFill>
                <a:latin typeface="Cambria" pitchFamily="18" charset="0"/>
              </a:rPr>
              <a:t>Apache Pig – Order By Operator</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110</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6200" y="1524000"/>
            <a:ext cx="8915400" cy="3811300"/>
          </a:xfrm>
          <a:prstGeom prst="rect">
            <a:avLst/>
          </a:prstGeom>
          <a:noFill/>
        </p:spPr>
        <p:txBody>
          <a:bodyPr wrap="square" rtlCol="0">
            <a:spAutoFit/>
          </a:bodyPr>
          <a:lstStyle/>
          <a:p>
            <a:pPr marL="57150" lvl="2" algn="just">
              <a:spcBef>
                <a:spcPts val="1000"/>
              </a:spcBef>
              <a:spcAft>
                <a:spcPts val="0"/>
              </a:spcAft>
              <a:buClr>
                <a:srgbClr val="C00000"/>
              </a:buClr>
              <a:buSzPct val="90000"/>
            </a:pPr>
            <a:r>
              <a:rPr lang="en-US" sz="2000" dirty="0" smtClean="0">
                <a:latin typeface="Cambria" pitchFamily="18" charset="0"/>
              </a:rPr>
              <a:t>The ORDER BY operator is used to display the contents of a relation in a sorted order based on one or more fields.</a:t>
            </a:r>
          </a:p>
          <a:p>
            <a:pPr marL="57150" lvl="2" algn="just">
              <a:spcBef>
                <a:spcPts val="1000"/>
              </a:spcBef>
              <a:spcAft>
                <a:spcPts val="0"/>
              </a:spcAft>
              <a:buClr>
                <a:srgbClr val="C00000"/>
              </a:buClr>
              <a:buSzPct val="90000"/>
            </a:pPr>
            <a:r>
              <a:rPr lang="en-US" sz="2000" b="1" dirty="0" smtClean="0">
                <a:latin typeface="Cambria" pitchFamily="18" charset="0"/>
              </a:rPr>
              <a:t>Example:</a:t>
            </a:r>
          </a:p>
          <a:p>
            <a:pPr marL="57150" lvl="2" algn="just">
              <a:spcBef>
                <a:spcPts val="1000"/>
              </a:spcBef>
              <a:spcAft>
                <a:spcPts val="0"/>
              </a:spcAft>
              <a:buClr>
                <a:srgbClr val="C00000"/>
              </a:buClr>
              <a:buSzPct val="90000"/>
            </a:pPr>
            <a:r>
              <a:rPr lang="en-US" sz="2000" dirty="0" smtClean="0">
                <a:latin typeface="Cambria" pitchFamily="18" charset="0"/>
              </a:rPr>
              <a:t>grunt&gt; student_details = LOAD 'hdfs://localhost:9000/pig_data/student.txt' USING </a:t>
            </a:r>
            <a:r>
              <a:rPr lang="en-US" sz="2000" dirty="0" err="1" smtClean="0">
                <a:latin typeface="Cambria" pitchFamily="18" charset="0"/>
              </a:rPr>
              <a:t>PigStorage</a:t>
            </a:r>
            <a:r>
              <a:rPr lang="en-US" sz="2000" dirty="0" smtClean="0">
                <a:latin typeface="Cambria" pitchFamily="18" charset="0"/>
              </a:rPr>
              <a:t>(',') as (</a:t>
            </a:r>
            <a:r>
              <a:rPr lang="en-US" sz="2000" dirty="0" err="1" smtClean="0">
                <a:latin typeface="Cambria" pitchFamily="18" charset="0"/>
              </a:rPr>
              <a:t>id:int</a:t>
            </a:r>
            <a:r>
              <a:rPr lang="en-US" sz="2000" dirty="0" smtClean="0">
                <a:latin typeface="Cambria" pitchFamily="18" charset="0"/>
              </a:rPr>
              <a:t>, </a:t>
            </a:r>
            <a:r>
              <a:rPr lang="en-US" sz="2000" dirty="0" err="1" smtClean="0">
                <a:latin typeface="Cambria" pitchFamily="18" charset="0"/>
              </a:rPr>
              <a:t>firstname:chararray</a:t>
            </a:r>
            <a:r>
              <a:rPr lang="en-US" sz="2000" dirty="0" smtClean="0">
                <a:latin typeface="Cambria" pitchFamily="18" charset="0"/>
              </a:rPr>
              <a:t>, </a:t>
            </a:r>
            <a:r>
              <a:rPr lang="en-US" sz="2000" dirty="0" err="1" smtClean="0">
                <a:latin typeface="Cambria" pitchFamily="18" charset="0"/>
              </a:rPr>
              <a:t>lastname:chararray</a:t>
            </a:r>
            <a:r>
              <a:rPr lang="en-US" sz="2000" dirty="0" smtClean="0">
                <a:latin typeface="Cambria" pitchFamily="18" charset="0"/>
              </a:rPr>
              <a:t>, </a:t>
            </a:r>
            <a:r>
              <a:rPr lang="en-US" sz="2000" dirty="0" err="1" smtClean="0">
                <a:latin typeface="Cambria" pitchFamily="18" charset="0"/>
              </a:rPr>
              <a:t>age:int</a:t>
            </a:r>
            <a:r>
              <a:rPr lang="en-US" sz="2000" dirty="0" smtClean="0">
                <a:latin typeface="Cambria" pitchFamily="18" charset="0"/>
              </a:rPr>
              <a:t>, </a:t>
            </a:r>
            <a:r>
              <a:rPr lang="en-US" sz="2000" dirty="0" err="1" smtClean="0">
                <a:latin typeface="Cambria" pitchFamily="18" charset="0"/>
              </a:rPr>
              <a:t>phone:chararray</a:t>
            </a:r>
            <a:r>
              <a:rPr lang="en-US" sz="2000" dirty="0" smtClean="0">
                <a:latin typeface="Cambria" pitchFamily="18" charset="0"/>
              </a:rPr>
              <a:t>, </a:t>
            </a:r>
            <a:r>
              <a:rPr lang="en-US" sz="2000" dirty="0" err="1" smtClean="0">
                <a:latin typeface="Cambria" pitchFamily="18" charset="0"/>
              </a:rPr>
              <a:t>city:chararray</a:t>
            </a:r>
            <a:r>
              <a:rPr lang="en-US" sz="2000" dirty="0" smtClean="0">
                <a:latin typeface="Cambria" pitchFamily="18" charset="0"/>
              </a:rPr>
              <a:t>);</a:t>
            </a:r>
          </a:p>
          <a:p>
            <a:pPr marL="57150" lvl="2" algn="just">
              <a:spcBef>
                <a:spcPts val="1000"/>
              </a:spcBef>
              <a:spcAft>
                <a:spcPts val="0"/>
              </a:spcAft>
              <a:buClr>
                <a:srgbClr val="C00000"/>
              </a:buClr>
              <a:buSzPct val="90000"/>
            </a:pPr>
            <a:r>
              <a:rPr lang="en-US" sz="2000" dirty="0" smtClean="0">
                <a:latin typeface="Cambria" pitchFamily="18" charset="0"/>
              </a:rPr>
              <a:t>Sort the relation in a descending order based on the age of the student and store it into another relation named </a:t>
            </a:r>
            <a:r>
              <a:rPr lang="en-US" sz="2000" dirty="0" err="1" smtClean="0">
                <a:latin typeface="Cambria" pitchFamily="18" charset="0"/>
              </a:rPr>
              <a:t>order_by_data</a:t>
            </a:r>
            <a:endParaRPr lang="en-US" sz="2000" dirty="0" smtClean="0">
              <a:latin typeface="Cambria" pitchFamily="18" charset="0"/>
            </a:endParaRPr>
          </a:p>
          <a:p>
            <a:pPr marL="57150" lvl="2" algn="just">
              <a:spcBef>
                <a:spcPts val="1000"/>
              </a:spcBef>
              <a:spcAft>
                <a:spcPts val="0"/>
              </a:spcAft>
              <a:buClr>
                <a:srgbClr val="C00000"/>
              </a:buClr>
              <a:buSzPct val="90000"/>
            </a:pPr>
            <a:r>
              <a:rPr lang="en-US" sz="2000" dirty="0" smtClean="0">
                <a:latin typeface="Cambria" pitchFamily="18" charset="0"/>
              </a:rPr>
              <a:t>grunt&gt; </a:t>
            </a:r>
            <a:r>
              <a:rPr lang="en-US" sz="2000" dirty="0" err="1" smtClean="0">
                <a:latin typeface="Cambria" pitchFamily="18" charset="0"/>
              </a:rPr>
              <a:t>order_by_data</a:t>
            </a:r>
            <a:r>
              <a:rPr lang="en-US" sz="2000" dirty="0" smtClean="0">
                <a:latin typeface="Cambria" pitchFamily="18" charset="0"/>
              </a:rPr>
              <a:t> = ORDER student_details BY age DESC;</a:t>
            </a:r>
          </a:p>
          <a:p>
            <a:pPr marL="57150" lvl="2" algn="just">
              <a:spcBef>
                <a:spcPts val="1000"/>
              </a:spcBef>
              <a:spcAft>
                <a:spcPts val="0"/>
              </a:spcAft>
              <a:buClr>
                <a:srgbClr val="C00000"/>
              </a:buClr>
              <a:buSzPct val="90000"/>
            </a:pPr>
            <a:r>
              <a:rPr lang="en-US" sz="2000" dirty="0" smtClean="0">
                <a:latin typeface="Cambria" pitchFamily="18" charset="0"/>
              </a:rPr>
              <a:t>grunt&gt; Dump </a:t>
            </a:r>
            <a:r>
              <a:rPr lang="en-US" sz="2000" dirty="0" err="1" smtClean="0">
                <a:latin typeface="Cambria" pitchFamily="18" charset="0"/>
              </a:rPr>
              <a:t>order_by_data</a:t>
            </a:r>
            <a:r>
              <a:rPr lang="en-US" sz="2000" dirty="0" smtClean="0">
                <a:latin typeface="Cambria" pitchFamily="18" charset="0"/>
              </a:rPr>
              <a:t> ;</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sz="3200" b="1" dirty="0" smtClean="0">
                <a:solidFill>
                  <a:schemeClr val="tx1"/>
                </a:solidFill>
                <a:latin typeface="Cambria" pitchFamily="18" charset="0"/>
              </a:rPr>
              <a:t>Apache Pig – LIMIT Operator</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111</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6200" y="1524000"/>
            <a:ext cx="8915400" cy="4247317"/>
          </a:xfrm>
          <a:prstGeom prst="rect">
            <a:avLst/>
          </a:prstGeom>
          <a:noFill/>
        </p:spPr>
        <p:txBody>
          <a:bodyPr wrap="square" rtlCol="0">
            <a:spAutoFit/>
          </a:bodyPr>
          <a:lstStyle/>
          <a:p>
            <a:pPr marL="57150" lvl="2" algn="just">
              <a:spcBef>
                <a:spcPts val="1000"/>
              </a:spcBef>
              <a:spcAft>
                <a:spcPts val="0"/>
              </a:spcAft>
              <a:buClr>
                <a:srgbClr val="C00000"/>
              </a:buClr>
              <a:buSzPct val="90000"/>
            </a:pPr>
            <a:r>
              <a:rPr lang="en-US" sz="2000" dirty="0" smtClean="0">
                <a:latin typeface="Cambria" pitchFamily="18" charset="0"/>
              </a:rPr>
              <a:t>The LIMIT operator is used to get a limited number of tuples from a relation.</a:t>
            </a:r>
          </a:p>
          <a:p>
            <a:pPr marL="57150" lvl="2" algn="just">
              <a:spcBef>
                <a:spcPts val="1000"/>
              </a:spcBef>
              <a:spcAft>
                <a:spcPts val="0"/>
              </a:spcAft>
              <a:buClr>
                <a:srgbClr val="C00000"/>
              </a:buClr>
              <a:buSzPct val="90000"/>
            </a:pPr>
            <a:r>
              <a:rPr lang="en-US" sz="2000" b="1" dirty="0" smtClean="0">
                <a:latin typeface="Cambria" pitchFamily="18" charset="0"/>
              </a:rPr>
              <a:t>Example:</a:t>
            </a:r>
          </a:p>
          <a:p>
            <a:pPr marL="57150" lvl="2" algn="just">
              <a:spcBef>
                <a:spcPts val="1000"/>
              </a:spcBef>
              <a:spcAft>
                <a:spcPts val="0"/>
              </a:spcAft>
              <a:buClr>
                <a:srgbClr val="C00000"/>
              </a:buClr>
              <a:buSzPct val="90000"/>
            </a:pPr>
            <a:r>
              <a:rPr lang="en-US" sz="2000" dirty="0" smtClean="0">
                <a:latin typeface="Cambria" pitchFamily="18" charset="0"/>
              </a:rPr>
              <a:t>grunt&gt; student_details = LOAD 'hdfs://localhost:9000/pig_data/student.txt' USING </a:t>
            </a:r>
            <a:r>
              <a:rPr lang="en-US" sz="2000" dirty="0" err="1" smtClean="0">
                <a:latin typeface="Cambria" pitchFamily="18" charset="0"/>
              </a:rPr>
              <a:t>PigStorage</a:t>
            </a:r>
            <a:r>
              <a:rPr lang="en-US" sz="2000" dirty="0" smtClean="0">
                <a:latin typeface="Cambria" pitchFamily="18" charset="0"/>
              </a:rPr>
              <a:t>(',') as (</a:t>
            </a:r>
            <a:r>
              <a:rPr lang="en-US" sz="2000" dirty="0" err="1" smtClean="0">
                <a:latin typeface="Cambria" pitchFamily="18" charset="0"/>
              </a:rPr>
              <a:t>id:int</a:t>
            </a:r>
            <a:r>
              <a:rPr lang="en-US" sz="2000" dirty="0" smtClean="0">
                <a:latin typeface="Cambria" pitchFamily="18" charset="0"/>
              </a:rPr>
              <a:t>, </a:t>
            </a:r>
            <a:r>
              <a:rPr lang="en-US" sz="2000" dirty="0" err="1" smtClean="0">
                <a:latin typeface="Cambria" pitchFamily="18" charset="0"/>
              </a:rPr>
              <a:t>firstname:chararray</a:t>
            </a:r>
            <a:r>
              <a:rPr lang="en-US" sz="2000" dirty="0" smtClean="0">
                <a:latin typeface="Cambria" pitchFamily="18" charset="0"/>
              </a:rPr>
              <a:t>, </a:t>
            </a:r>
            <a:r>
              <a:rPr lang="en-US" sz="2000" dirty="0" err="1" smtClean="0">
                <a:latin typeface="Cambria" pitchFamily="18" charset="0"/>
              </a:rPr>
              <a:t>lastname:chararray</a:t>
            </a:r>
            <a:r>
              <a:rPr lang="en-US" sz="2000" dirty="0" smtClean="0">
                <a:latin typeface="Cambria" pitchFamily="18" charset="0"/>
              </a:rPr>
              <a:t>, </a:t>
            </a:r>
            <a:r>
              <a:rPr lang="en-US" sz="2000" dirty="0" err="1" smtClean="0">
                <a:latin typeface="Cambria" pitchFamily="18" charset="0"/>
              </a:rPr>
              <a:t>age:int</a:t>
            </a:r>
            <a:r>
              <a:rPr lang="en-US" sz="2000" dirty="0" smtClean="0">
                <a:latin typeface="Cambria" pitchFamily="18" charset="0"/>
              </a:rPr>
              <a:t>, </a:t>
            </a:r>
            <a:r>
              <a:rPr lang="en-US" sz="2000" dirty="0" err="1" smtClean="0">
                <a:latin typeface="Cambria" pitchFamily="18" charset="0"/>
              </a:rPr>
              <a:t>phone:chararray</a:t>
            </a:r>
            <a:r>
              <a:rPr lang="en-US" sz="2000" dirty="0" smtClean="0">
                <a:latin typeface="Cambria" pitchFamily="18" charset="0"/>
              </a:rPr>
              <a:t>, </a:t>
            </a:r>
            <a:r>
              <a:rPr lang="en-US" sz="2000" dirty="0" err="1" smtClean="0">
                <a:latin typeface="Cambria" pitchFamily="18" charset="0"/>
              </a:rPr>
              <a:t>city:chararray</a:t>
            </a:r>
            <a:r>
              <a:rPr lang="en-US" sz="2000" dirty="0" smtClean="0">
                <a:latin typeface="Cambria" pitchFamily="18" charset="0"/>
              </a:rPr>
              <a:t>);</a:t>
            </a:r>
          </a:p>
          <a:p>
            <a:pPr marL="57150" lvl="2" algn="just">
              <a:spcBef>
                <a:spcPts val="1000"/>
              </a:spcBef>
              <a:spcAft>
                <a:spcPts val="0"/>
              </a:spcAft>
              <a:buClr>
                <a:srgbClr val="C00000"/>
              </a:buClr>
              <a:buSzPct val="90000"/>
            </a:pPr>
            <a:r>
              <a:rPr lang="en-US" sz="2000" dirty="0" smtClean="0">
                <a:latin typeface="Cambria" pitchFamily="18" charset="0"/>
              </a:rPr>
              <a:t>Sort the relation in a descending order based on the age of the student and store it into another relation named </a:t>
            </a:r>
            <a:r>
              <a:rPr lang="en-US" sz="2000" dirty="0" err="1" smtClean="0">
                <a:latin typeface="Cambria" pitchFamily="18" charset="0"/>
              </a:rPr>
              <a:t>order_by_data</a:t>
            </a:r>
            <a:r>
              <a:rPr lang="en-US" sz="2000" dirty="0" smtClean="0">
                <a:latin typeface="Cambria" pitchFamily="18" charset="0"/>
              </a:rPr>
              <a:t> and then limit the data to 4 and then store it into another relation named </a:t>
            </a:r>
            <a:r>
              <a:rPr lang="en-US" sz="2000" dirty="0" err="1" smtClean="0">
                <a:latin typeface="Cambria" pitchFamily="18" charset="0"/>
              </a:rPr>
              <a:t>limit_data</a:t>
            </a:r>
            <a:endParaRPr lang="en-US" sz="2000" dirty="0" smtClean="0">
              <a:latin typeface="Cambria" pitchFamily="18" charset="0"/>
            </a:endParaRPr>
          </a:p>
          <a:p>
            <a:pPr marL="57150" lvl="2" algn="just">
              <a:spcBef>
                <a:spcPts val="1000"/>
              </a:spcBef>
              <a:spcAft>
                <a:spcPts val="0"/>
              </a:spcAft>
              <a:buClr>
                <a:srgbClr val="C00000"/>
              </a:buClr>
              <a:buSzPct val="90000"/>
            </a:pPr>
            <a:r>
              <a:rPr lang="en-US" sz="2000" dirty="0" smtClean="0">
                <a:latin typeface="Cambria" pitchFamily="18" charset="0"/>
              </a:rPr>
              <a:t>grunt&gt; </a:t>
            </a:r>
            <a:r>
              <a:rPr lang="en-US" sz="2000" dirty="0" err="1" smtClean="0">
                <a:latin typeface="Cambria" pitchFamily="18" charset="0"/>
              </a:rPr>
              <a:t>order_by_data</a:t>
            </a:r>
            <a:r>
              <a:rPr lang="en-US" sz="2000" dirty="0" smtClean="0">
                <a:latin typeface="Cambria" pitchFamily="18" charset="0"/>
              </a:rPr>
              <a:t> = ORDER student_details BY age DESC;</a:t>
            </a:r>
          </a:p>
          <a:p>
            <a:pPr marL="57150" lvl="2" algn="just">
              <a:spcBef>
                <a:spcPts val="1000"/>
              </a:spcBef>
              <a:spcAft>
                <a:spcPts val="0"/>
              </a:spcAft>
              <a:buClr>
                <a:srgbClr val="C00000"/>
              </a:buClr>
              <a:buSzPct val="90000"/>
            </a:pPr>
            <a:r>
              <a:rPr lang="en-US" sz="2000" dirty="0" smtClean="0">
                <a:latin typeface="Cambria" pitchFamily="18" charset="0"/>
              </a:rPr>
              <a:t>grunt&gt; </a:t>
            </a:r>
            <a:r>
              <a:rPr lang="en-US" sz="2000" dirty="0" err="1" smtClean="0">
                <a:latin typeface="Cambria" pitchFamily="18" charset="0"/>
              </a:rPr>
              <a:t>limit_data</a:t>
            </a:r>
            <a:r>
              <a:rPr lang="en-US" sz="2000" dirty="0" smtClean="0">
                <a:latin typeface="Cambria" pitchFamily="18" charset="0"/>
              </a:rPr>
              <a:t> = LIMIT </a:t>
            </a:r>
            <a:r>
              <a:rPr lang="en-US" sz="2000" dirty="0" err="1" smtClean="0">
                <a:latin typeface="Cambria" pitchFamily="18" charset="0"/>
              </a:rPr>
              <a:t>order_by_data</a:t>
            </a:r>
            <a:r>
              <a:rPr lang="en-US" sz="2000" dirty="0" smtClean="0">
                <a:latin typeface="Cambria" pitchFamily="18" charset="0"/>
              </a:rPr>
              <a:t>  4;</a:t>
            </a:r>
          </a:p>
          <a:p>
            <a:pPr marL="57150" lvl="2" algn="just">
              <a:spcBef>
                <a:spcPts val="1000"/>
              </a:spcBef>
              <a:spcAft>
                <a:spcPts val="0"/>
              </a:spcAft>
              <a:buClr>
                <a:srgbClr val="C00000"/>
              </a:buClr>
              <a:buSzPct val="90000"/>
            </a:pPr>
            <a:r>
              <a:rPr lang="en-US" sz="2000" dirty="0" smtClean="0">
                <a:latin typeface="Cambria" pitchFamily="18" charset="0"/>
              </a:rPr>
              <a:t>grunt&gt; Dump </a:t>
            </a:r>
            <a:r>
              <a:rPr lang="en-US" sz="2000" dirty="0" err="1" smtClean="0">
                <a:latin typeface="Cambria" pitchFamily="18" charset="0"/>
              </a:rPr>
              <a:t>limit_data</a:t>
            </a:r>
            <a:r>
              <a:rPr lang="en-US" sz="2000" dirty="0" smtClean="0">
                <a:latin typeface="Cambria" pitchFamily="18" charset="0"/>
              </a:rPr>
              <a:t> ;</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112</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 name="AutoShape 2" descr="Image result for H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4"/>
          <a:srcRect/>
          <a:stretch>
            <a:fillRect/>
          </a:stretch>
        </p:blipFill>
        <p:spPr bwMode="auto">
          <a:xfrm>
            <a:off x="3381375" y="2466975"/>
            <a:ext cx="2257425" cy="2028825"/>
          </a:xfrm>
          <a:prstGeom prst="rect">
            <a:avLst/>
          </a:prstGeom>
          <a:noFill/>
          <a:ln w="9525">
            <a:noFill/>
            <a:miter lim="800000"/>
            <a:headEnd/>
            <a:tailEnd/>
          </a:ln>
          <a:effectLst/>
        </p:spPr>
      </p:pic>
      <p:sp>
        <p:nvSpPr>
          <p:cNvPr id="11"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Apache Hive</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Hive</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113</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76200" y="1524000"/>
            <a:ext cx="8915400" cy="5016758"/>
          </a:xfrm>
          <a:prstGeom prst="rect">
            <a:avLst/>
          </a:prstGeom>
          <a:noFill/>
        </p:spPr>
        <p:txBody>
          <a:bodyPr wrap="square" rtlCol="0">
            <a:spAutoFit/>
          </a:bodyPr>
          <a:lstStyle/>
          <a:p>
            <a:pPr marL="57150" lvl="2" algn="just">
              <a:spcBef>
                <a:spcPts val="1000"/>
              </a:spcBef>
              <a:spcAft>
                <a:spcPts val="0"/>
              </a:spcAft>
              <a:buClr>
                <a:srgbClr val="C00000"/>
              </a:buClr>
              <a:buSzPct val="90000"/>
            </a:pPr>
            <a:r>
              <a:rPr lang="en-US" sz="2000" dirty="0" smtClean="0">
                <a:latin typeface="Cambria" pitchFamily="18" charset="0"/>
              </a:rPr>
              <a:t>Apache Hive is a data warehouse system built on top of Hadoop and is used for analyzing structured and semi-structured data. Hive abstracts the complexity of Hadoop MapReduce. Basically, it provides a mechanism to project structure onto the data and perform queries written in HQL (Hive Query Language) that are similar to SQL statements. Internally, these queries or HQL gets converted to map reduce jobs by the Hive compiler. Therefore, one don’t need to worry about writing complex MapReduce programs to process data using Hadoop. It is targeted towards users who are comfortable with SQL. Apache Hive supports Data Definition Language (DDL), Data Manipulation Language (DML) and Pluggable Functions.</a:t>
            </a:r>
          </a:p>
          <a:p>
            <a:pPr marL="57150" lvl="2" algn="just">
              <a:spcBef>
                <a:spcPts val="0"/>
              </a:spcBef>
              <a:spcAft>
                <a:spcPts val="0"/>
              </a:spcAft>
              <a:buClr>
                <a:srgbClr val="C00000"/>
              </a:buClr>
              <a:buSzPct val="90000"/>
            </a:pPr>
            <a:r>
              <a:rPr lang="en-US" sz="2000" b="1" dirty="0" smtClean="0">
                <a:latin typeface="Cambria" pitchFamily="18" charset="0"/>
              </a:rPr>
              <a:t>DDL</a:t>
            </a:r>
            <a:r>
              <a:rPr lang="en-US" sz="2000" dirty="0" smtClean="0">
                <a:latin typeface="Cambria" pitchFamily="18" charset="0"/>
              </a:rPr>
              <a:t>: create table, create index, create views.</a:t>
            </a:r>
          </a:p>
          <a:p>
            <a:pPr marL="57150" lvl="2" algn="just">
              <a:spcBef>
                <a:spcPts val="0"/>
              </a:spcBef>
              <a:spcAft>
                <a:spcPts val="0"/>
              </a:spcAft>
              <a:buClr>
                <a:srgbClr val="C00000"/>
              </a:buClr>
              <a:buSzPct val="90000"/>
            </a:pPr>
            <a:r>
              <a:rPr lang="en-US" sz="2000" b="1" dirty="0" smtClean="0">
                <a:latin typeface="Cambria" pitchFamily="18" charset="0"/>
              </a:rPr>
              <a:t>DML</a:t>
            </a:r>
            <a:r>
              <a:rPr lang="en-US" sz="2000" dirty="0" smtClean="0">
                <a:latin typeface="Cambria" pitchFamily="18" charset="0"/>
              </a:rPr>
              <a:t>: Select, Where, group by, Join, Order By</a:t>
            </a:r>
          </a:p>
          <a:p>
            <a:pPr marL="57150" lvl="2" algn="just">
              <a:spcBef>
                <a:spcPts val="0"/>
              </a:spcBef>
              <a:spcAft>
                <a:spcPts val="0"/>
              </a:spcAft>
              <a:buClr>
                <a:srgbClr val="C00000"/>
              </a:buClr>
              <a:buSzPct val="90000"/>
            </a:pPr>
            <a:r>
              <a:rPr lang="en-US" sz="2000" b="1" dirty="0" smtClean="0">
                <a:latin typeface="Cambria" pitchFamily="18" charset="0"/>
              </a:rPr>
              <a:t>Pluggable Functions:</a:t>
            </a:r>
          </a:p>
          <a:p>
            <a:pPr marL="57150" lvl="2" algn="just">
              <a:spcBef>
                <a:spcPts val="0"/>
              </a:spcBef>
              <a:spcAft>
                <a:spcPts val="0"/>
              </a:spcAft>
              <a:buClr>
                <a:srgbClr val="C00000"/>
              </a:buClr>
              <a:buSzPct val="90000"/>
            </a:pPr>
            <a:r>
              <a:rPr lang="en-US" sz="2000" dirty="0" smtClean="0">
                <a:latin typeface="Cambria" pitchFamily="18" charset="0"/>
              </a:rPr>
              <a:t>UDF: User Defined Function</a:t>
            </a:r>
          </a:p>
          <a:p>
            <a:pPr marL="57150" lvl="2" algn="just">
              <a:spcBef>
                <a:spcPts val="0"/>
              </a:spcBef>
              <a:spcAft>
                <a:spcPts val="0"/>
              </a:spcAft>
              <a:buClr>
                <a:srgbClr val="C00000"/>
              </a:buClr>
              <a:buSzPct val="90000"/>
            </a:pPr>
            <a:r>
              <a:rPr lang="en-US" sz="2000" dirty="0" smtClean="0">
                <a:latin typeface="Cambria" pitchFamily="18" charset="0"/>
              </a:rPr>
              <a:t>UDAF: User Defined Aggregate Function</a:t>
            </a:r>
          </a:p>
          <a:p>
            <a:pPr marL="57150" lvl="2" algn="just">
              <a:spcBef>
                <a:spcPts val="0"/>
              </a:spcBef>
              <a:spcAft>
                <a:spcPts val="0"/>
              </a:spcAft>
              <a:buClr>
                <a:srgbClr val="C00000"/>
              </a:buClr>
              <a:buSzPct val="90000"/>
            </a:pPr>
            <a:r>
              <a:rPr lang="en-US" sz="2000" dirty="0" smtClean="0">
                <a:latin typeface="Cambria" pitchFamily="18" charset="0"/>
              </a:rPr>
              <a:t>UDTF: User Defined Table Function</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Hive Data Types</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114</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76200" y="1524000"/>
            <a:ext cx="8915400" cy="5068054"/>
          </a:xfrm>
          <a:prstGeom prst="rect">
            <a:avLst/>
          </a:prstGeom>
          <a:noFill/>
        </p:spPr>
        <p:txBody>
          <a:bodyPr wrap="square" rtlCol="0">
            <a:spAutoFit/>
          </a:bodyPr>
          <a:lstStyle/>
          <a:p>
            <a:pPr marL="515937" lvl="2" indent="-457200" algn="just">
              <a:spcBef>
                <a:spcPts val="1000"/>
              </a:spcBef>
              <a:spcAft>
                <a:spcPts val="0"/>
              </a:spcAft>
              <a:buClr>
                <a:srgbClr val="C00000"/>
              </a:buClr>
              <a:buSzPct val="90000"/>
            </a:pPr>
            <a:r>
              <a:rPr lang="en-US" sz="2000" b="1" dirty="0" smtClean="0">
                <a:latin typeface="Cambria" pitchFamily="18" charset="0"/>
              </a:rPr>
              <a:t>Numeric Types</a:t>
            </a:r>
          </a:p>
          <a:p>
            <a:pPr marL="515937" lvl="2" indent="-457200" algn="just">
              <a:spcBef>
                <a:spcPts val="1000"/>
              </a:spcBef>
              <a:spcAft>
                <a:spcPts val="0"/>
              </a:spcAft>
              <a:buClr>
                <a:srgbClr val="C00000"/>
              </a:buClr>
              <a:buSzPct val="90000"/>
              <a:buFont typeface="Wingdings" pitchFamily="2" charset="2"/>
              <a:buChar char="q"/>
            </a:pPr>
            <a:r>
              <a:rPr lang="en-US" sz="2000" dirty="0" smtClean="0">
                <a:latin typeface="Cambria" pitchFamily="18" charset="0"/>
              </a:rPr>
              <a:t>TINYINT (1-byte signed integer, from -128 to 127)</a:t>
            </a:r>
          </a:p>
          <a:p>
            <a:pPr marL="515937" lvl="2" indent="-457200" algn="just">
              <a:spcBef>
                <a:spcPts val="1000"/>
              </a:spcBef>
              <a:spcAft>
                <a:spcPts val="0"/>
              </a:spcAft>
              <a:buClr>
                <a:srgbClr val="C00000"/>
              </a:buClr>
              <a:buSzPct val="90000"/>
              <a:buFont typeface="Wingdings" pitchFamily="2" charset="2"/>
              <a:buChar char="q"/>
            </a:pPr>
            <a:r>
              <a:rPr lang="en-US" sz="2000" dirty="0" smtClean="0">
                <a:latin typeface="Cambria" pitchFamily="18" charset="0"/>
              </a:rPr>
              <a:t>SMALLINT (2-byte signed integer, from -32,768 to 32,767)</a:t>
            </a:r>
          </a:p>
          <a:p>
            <a:pPr marL="515937" lvl="2" indent="-457200" algn="just">
              <a:spcBef>
                <a:spcPts val="1000"/>
              </a:spcBef>
              <a:spcAft>
                <a:spcPts val="0"/>
              </a:spcAft>
              <a:buClr>
                <a:srgbClr val="C00000"/>
              </a:buClr>
              <a:buSzPct val="90000"/>
              <a:buFont typeface="Wingdings" pitchFamily="2" charset="2"/>
              <a:buChar char="q"/>
            </a:pPr>
            <a:r>
              <a:rPr lang="en-US" sz="2000" dirty="0" smtClean="0">
                <a:latin typeface="Cambria" pitchFamily="18" charset="0"/>
              </a:rPr>
              <a:t>INT (4-byte signed integer, from -2,147,483,648 to 2,147,483,647)</a:t>
            </a:r>
          </a:p>
          <a:p>
            <a:pPr marL="515937" lvl="2" indent="-457200" algn="just">
              <a:spcBef>
                <a:spcPts val="1000"/>
              </a:spcBef>
              <a:spcAft>
                <a:spcPts val="0"/>
              </a:spcAft>
              <a:buClr>
                <a:srgbClr val="C00000"/>
              </a:buClr>
              <a:buSzPct val="90000"/>
              <a:buFont typeface="Wingdings" pitchFamily="2" charset="2"/>
              <a:buChar char="q"/>
            </a:pPr>
            <a:r>
              <a:rPr lang="en-US" sz="2000" dirty="0" smtClean="0">
                <a:latin typeface="Cambria" pitchFamily="18" charset="0"/>
              </a:rPr>
              <a:t>BIGINT (8-byte signed integer, from -9,223,372,036,854,775,808 to 9,223,372,036,854,775,807)</a:t>
            </a:r>
          </a:p>
          <a:p>
            <a:pPr marL="515937" lvl="2" indent="-457200" algn="just">
              <a:spcBef>
                <a:spcPts val="1000"/>
              </a:spcBef>
              <a:spcAft>
                <a:spcPts val="0"/>
              </a:spcAft>
              <a:buClr>
                <a:srgbClr val="C00000"/>
              </a:buClr>
              <a:buSzPct val="90000"/>
              <a:buFont typeface="Wingdings" pitchFamily="2" charset="2"/>
              <a:buChar char="q"/>
            </a:pPr>
            <a:r>
              <a:rPr lang="en-US" sz="2000" dirty="0" smtClean="0">
                <a:latin typeface="Cambria" pitchFamily="18" charset="0"/>
              </a:rPr>
              <a:t>FLOAT (4-byte single precision floating point number)</a:t>
            </a:r>
          </a:p>
          <a:p>
            <a:pPr marL="515937" lvl="2" indent="-457200" algn="just">
              <a:spcBef>
                <a:spcPts val="1000"/>
              </a:spcBef>
              <a:spcAft>
                <a:spcPts val="0"/>
              </a:spcAft>
              <a:buClr>
                <a:srgbClr val="C00000"/>
              </a:buClr>
              <a:buSzPct val="90000"/>
              <a:buFont typeface="Wingdings" pitchFamily="2" charset="2"/>
              <a:buChar char="q"/>
            </a:pPr>
            <a:r>
              <a:rPr lang="en-US" sz="2000" dirty="0" smtClean="0">
                <a:latin typeface="Cambria" pitchFamily="18" charset="0"/>
              </a:rPr>
              <a:t>DOUBLE (8-byte double precision floating point number)</a:t>
            </a:r>
          </a:p>
          <a:p>
            <a:pPr marL="515937" lvl="2" indent="-457200" algn="just">
              <a:spcBef>
                <a:spcPts val="1000"/>
              </a:spcBef>
              <a:spcAft>
                <a:spcPts val="0"/>
              </a:spcAft>
              <a:buClr>
                <a:srgbClr val="C00000"/>
              </a:buClr>
              <a:buSzPct val="90000"/>
              <a:buFont typeface="Wingdings" pitchFamily="2" charset="2"/>
              <a:buChar char="q"/>
            </a:pPr>
            <a:r>
              <a:rPr lang="en-US" sz="2000" dirty="0" smtClean="0">
                <a:latin typeface="Cambria" pitchFamily="18" charset="0"/>
              </a:rPr>
              <a:t>DECIMAL (Hive 0.13.0 introduced user definable precision and scale)</a:t>
            </a:r>
          </a:p>
          <a:p>
            <a:pPr marL="515937" lvl="2" indent="-457200" algn="just">
              <a:spcBef>
                <a:spcPts val="1000"/>
              </a:spcBef>
              <a:spcAft>
                <a:spcPts val="0"/>
              </a:spcAft>
              <a:buClr>
                <a:srgbClr val="C00000"/>
              </a:buClr>
              <a:buSzPct val="90000"/>
            </a:pPr>
            <a:r>
              <a:rPr lang="en-US" sz="2000" b="1" dirty="0" smtClean="0">
                <a:latin typeface="Cambria" pitchFamily="18" charset="0"/>
              </a:rPr>
              <a:t>Date/Time Types</a:t>
            </a:r>
          </a:p>
          <a:p>
            <a:pPr marL="515937" lvl="2" indent="-457200" algn="just">
              <a:spcBef>
                <a:spcPts val="1000"/>
              </a:spcBef>
              <a:spcAft>
                <a:spcPts val="0"/>
              </a:spcAft>
              <a:buClr>
                <a:srgbClr val="C00000"/>
              </a:buClr>
              <a:buSzPct val="90000"/>
              <a:buFont typeface="Wingdings" pitchFamily="2" charset="2"/>
              <a:buChar char="q"/>
            </a:pPr>
            <a:r>
              <a:rPr lang="en-US" sz="2000" dirty="0" smtClean="0">
                <a:latin typeface="Cambria" pitchFamily="18" charset="0"/>
              </a:rPr>
              <a:t>TIMESTAMP</a:t>
            </a:r>
          </a:p>
          <a:p>
            <a:pPr marL="515937" lvl="2" indent="-457200" algn="just">
              <a:spcBef>
                <a:spcPts val="1000"/>
              </a:spcBef>
              <a:spcAft>
                <a:spcPts val="0"/>
              </a:spcAft>
              <a:buClr>
                <a:srgbClr val="C00000"/>
              </a:buClr>
              <a:buSzPct val="90000"/>
              <a:buFont typeface="Wingdings" pitchFamily="2" charset="2"/>
              <a:buChar char="q"/>
            </a:pPr>
            <a:r>
              <a:rPr lang="en-US" sz="2000" dirty="0" smtClean="0">
                <a:latin typeface="Cambria" pitchFamily="18" charset="0"/>
              </a:rPr>
              <a:t>DATE</a:t>
            </a:r>
          </a:p>
        </p:txBody>
      </p:sp>
      <p:sp>
        <p:nvSpPr>
          <p:cNvPr id="8" name="TextBox 7"/>
          <p:cNvSpPr txBox="1"/>
          <p:nvPr/>
        </p:nvSpPr>
        <p:spPr>
          <a:xfrm>
            <a:off x="2427110" y="5304739"/>
            <a:ext cx="2983089" cy="1272143"/>
          </a:xfrm>
          <a:prstGeom prst="rect">
            <a:avLst/>
          </a:prstGeom>
          <a:noFill/>
        </p:spPr>
        <p:txBody>
          <a:bodyPr wrap="square" rtlCol="0">
            <a:spAutoFit/>
          </a:bodyPr>
          <a:lstStyle/>
          <a:p>
            <a:pPr marL="515937" lvl="2" indent="-457200" algn="just">
              <a:spcBef>
                <a:spcPts val="1000"/>
              </a:spcBef>
              <a:spcAft>
                <a:spcPts val="0"/>
              </a:spcAft>
              <a:buClr>
                <a:srgbClr val="C00000"/>
              </a:buClr>
              <a:buSzPct val="90000"/>
            </a:pPr>
            <a:r>
              <a:rPr lang="en-US" sz="2000" b="1" dirty="0" smtClean="0">
                <a:latin typeface="Cambria" pitchFamily="18" charset="0"/>
              </a:rPr>
              <a:t>String Types</a:t>
            </a:r>
          </a:p>
          <a:p>
            <a:pPr marL="515937" lvl="2" indent="-457200" algn="just">
              <a:spcBef>
                <a:spcPts val="1000"/>
              </a:spcBef>
              <a:spcAft>
                <a:spcPts val="0"/>
              </a:spcAft>
              <a:buClr>
                <a:srgbClr val="C00000"/>
              </a:buClr>
              <a:buSzPct val="90000"/>
              <a:buFont typeface="Wingdings" pitchFamily="2" charset="2"/>
              <a:buChar char="q"/>
            </a:pPr>
            <a:r>
              <a:rPr lang="en-US" sz="2000" dirty="0" smtClean="0">
                <a:latin typeface="Cambria" pitchFamily="18" charset="0"/>
              </a:rPr>
              <a:t>STRING</a:t>
            </a:r>
          </a:p>
          <a:p>
            <a:pPr marL="515937" lvl="2" indent="-457200" algn="just">
              <a:spcBef>
                <a:spcPts val="1000"/>
              </a:spcBef>
              <a:spcAft>
                <a:spcPts val="0"/>
              </a:spcAft>
              <a:buClr>
                <a:srgbClr val="C00000"/>
              </a:buClr>
              <a:buSzPct val="90000"/>
              <a:buFont typeface="Wingdings" pitchFamily="2" charset="2"/>
              <a:buChar char="q"/>
            </a:pPr>
            <a:r>
              <a:rPr lang="en-US" sz="2000" dirty="0" smtClean="0">
                <a:latin typeface="Cambria" pitchFamily="18" charset="0"/>
              </a:rPr>
              <a:t>VARCHAR</a:t>
            </a:r>
          </a:p>
        </p:txBody>
      </p:sp>
      <p:sp>
        <p:nvSpPr>
          <p:cNvPr id="9" name="TextBox 8"/>
          <p:cNvSpPr txBox="1"/>
          <p:nvPr/>
        </p:nvSpPr>
        <p:spPr>
          <a:xfrm>
            <a:off x="5715000" y="5281057"/>
            <a:ext cx="2057400" cy="1272143"/>
          </a:xfrm>
          <a:prstGeom prst="rect">
            <a:avLst/>
          </a:prstGeom>
          <a:noFill/>
        </p:spPr>
        <p:txBody>
          <a:bodyPr wrap="square" rtlCol="0">
            <a:spAutoFit/>
          </a:bodyPr>
          <a:lstStyle/>
          <a:p>
            <a:pPr marL="515937" lvl="2" indent="-457200" algn="just">
              <a:spcBef>
                <a:spcPts val="1000"/>
              </a:spcBef>
              <a:spcAft>
                <a:spcPts val="0"/>
              </a:spcAft>
              <a:buClr>
                <a:srgbClr val="C00000"/>
              </a:buClr>
              <a:buSzPct val="90000"/>
            </a:pPr>
            <a:r>
              <a:rPr lang="en-US" sz="2000" b="1" dirty="0" smtClean="0">
                <a:latin typeface="Cambria" pitchFamily="18" charset="0"/>
              </a:rPr>
              <a:t>Misc Types</a:t>
            </a:r>
          </a:p>
          <a:p>
            <a:pPr marL="515937" lvl="2" indent="-457200" algn="just">
              <a:spcBef>
                <a:spcPts val="1000"/>
              </a:spcBef>
              <a:spcAft>
                <a:spcPts val="0"/>
              </a:spcAft>
              <a:buClr>
                <a:srgbClr val="C00000"/>
              </a:buClr>
              <a:buSzPct val="90000"/>
              <a:buFont typeface="Wingdings" pitchFamily="2" charset="2"/>
              <a:buChar char="q"/>
            </a:pPr>
            <a:r>
              <a:rPr lang="en-US" sz="2000" dirty="0" smtClean="0">
                <a:latin typeface="Cambria" pitchFamily="18" charset="0"/>
              </a:rPr>
              <a:t>BOOLEAN</a:t>
            </a:r>
          </a:p>
          <a:p>
            <a:pPr marL="515937" lvl="2" indent="-457200" algn="just">
              <a:spcBef>
                <a:spcPts val="1000"/>
              </a:spcBef>
              <a:spcAft>
                <a:spcPts val="0"/>
              </a:spcAft>
              <a:buClr>
                <a:srgbClr val="C00000"/>
              </a:buClr>
              <a:buSzPct val="90000"/>
              <a:buFont typeface="Wingdings" pitchFamily="2" charset="2"/>
              <a:buChar char="q"/>
            </a:pPr>
            <a:r>
              <a:rPr lang="en-US" sz="2000" dirty="0" smtClean="0">
                <a:latin typeface="Cambria" pitchFamily="18" charset="0"/>
              </a:rPr>
              <a:t>BINARY</a:t>
            </a:r>
          </a:p>
        </p:txBody>
      </p:sp>
      <p:sp>
        <p:nvSpPr>
          <p:cNvPr id="11" name="TextBox 10"/>
          <p:cNvSpPr txBox="1"/>
          <p:nvPr/>
        </p:nvSpPr>
        <p:spPr>
          <a:xfrm>
            <a:off x="3970866" y="5734755"/>
            <a:ext cx="1524000" cy="400110"/>
          </a:xfrm>
          <a:prstGeom prst="rect">
            <a:avLst/>
          </a:prstGeom>
          <a:noFill/>
        </p:spPr>
        <p:txBody>
          <a:bodyPr wrap="square" rtlCol="0">
            <a:spAutoFit/>
          </a:bodyPr>
          <a:lstStyle/>
          <a:p>
            <a:pPr marL="515937" lvl="2" indent="-457200" algn="just">
              <a:spcBef>
                <a:spcPts val="1000"/>
              </a:spcBef>
              <a:spcAft>
                <a:spcPts val="0"/>
              </a:spcAft>
              <a:buClr>
                <a:srgbClr val="C00000"/>
              </a:buClr>
              <a:buSzPct val="90000"/>
              <a:buFont typeface="Wingdings" pitchFamily="2" charset="2"/>
              <a:buChar char="q"/>
            </a:pPr>
            <a:r>
              <a:rPr lang="en-US" sz="2000" dirty="0" smtClean="0">
                <a:latin typeface="Cambria" pitchFamily="18" charset="0"/>
              </a:rPr>
              <a:t>CHAR</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Self Study – Built-in Operators</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115</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Rounded Rectangle 6"/>
          <p:cNvSpPr/>
          <p:nvPr/>
        </p:nvSpPr>
        <p:spPr>
          <a:xfrm>
            <a:off x="1588911" y="2206183"/>
            <a:ext cx="2209800" cy="12192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600" dirty="0" smtClean="0"/>
              <a:t>Relational Operators</a:t>
            </a:r>
            <a:endParaRPr lang="en-US" sz="3600" dirty="0"/>
          </a:p>
        </p:txBody>
      </p:sp>
      <p:sp>
        <p:nvSpPr>
          <p:cNvPr id="8" name="Rounded Rectangle 7"/>
          <p:cNvSpPr/>
          <p:nvPr/>
        </p:nvSpPr>
        <p:spPr>
          <a:xfrm>
            <a:off x="4896555" y="2155384"/>
            <a:ext cx="2209800" cy="12192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600" dirty="0" smtClean="0"/>
              <a:t>Arithmetic </a:t>
            </a:r>
          </a:p>
          <a:p>
            <a:pPr algn="ctr"/>
            <a:r>
              <a:rPr lang="en-US" sz="3600" dirty="0" smtClean="0"/>
              <a:t>Operators</a:t>
            </a:r>
            <a:endParaRPr lang="en-US" sz="3600" dirty="0"/>
          </a:p>
        </p:txBody>
      </p:sp>
      <p:sp>
        <p:nvSpPr>
          <p:cNvPr id="9" name="Rounded Rectangle 8"/>
          <p:cNvSpPr/>
          <p:nvPr/>
        </p:nvSpPr>
        <p:spPr>
          <a:xfrm>
            <a:off x="1611489" y="4037806"/>
            <a:ext cx="2209800" cy="12192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600" dirty="0" smtClean="0"/>
              <a:t>Logical </a:t>
            </a:r>
          </a:p>
          <a:p>
            <a:pPr algn="ctr"/>
            <a:r>
              <a:rPr lang="en-US" sz="3600" dirty="0" smtClean="0"/>
              <a:t>Operators</a:t>
            </a:r>
            <a:endParaRPr lang="en-US" sz="3600" dirty="0"/>
          </a:p>
        </p:txBody>
      </p:sp>
      <p:sp>
        <p:nvSpPr>
          <p:cNvPr id="10" name="Rounded Rectangle 9"/>
          <p:cNvSpPr/>
          <p:nvPr/>
        </p:nvSpPr>
        <p:spPr>
          <a:xfrm>
            <a:off x="4919133" y="4037806"/>
            <a:ext cx="2209800" cy="12192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600" dirty="0" smtClean="0"/>
              <a:t>Complex </a:t>
            </a:r>
          </a:p>
          <a:p>
            <a:pPr algn="ctr"/>
            <a:r>
              <a:rPr lang="en-US" sz="3600" dirty="0" smtClean="0"/>
              <a:t>Operators</a:t>
            </a:r>
            <a:endParaRPr lang="en-US" sz="3600" dirty="0"/>
          </a:p>
        </p:txBody>
      </p:sp>
      <p:cxnSp>
        <p:nvCxnSpPr>
          <p:cNvPr id="12" name="Straight Connector 11"/>
          <p:cNvCxnSpPr/>
          <p:nvPr/>
        </p:nvCxnSpPr>
        <p:spPr>
          <a:xfrm rot="5400000">
            <a:off x="2357967" y="3847306"/>
            <a:ext cx="3886200" cy="158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447800" y="3693496"/>
            <a:ext cx="6096000" cy="158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Hive DDL Commands</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116</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76200" y="1512711"/>
            <a:ext cx="8915400" cy="5042406"/>
          </a:xfrm>
          <a:prstGeom prst="rect">
            <a:avLst/>
          </a:prstGeom>
          <a:noFill/>
        </p:spPr>
        <p:txBody>
          <a:bodyPr wrap="square" rtlCol="0">
            <a:spAutoFit/>
          </a:bodyPr>
          <a:lstStyle/>
          <a:p>
            <a:pPr marL="57150" lvl="2" algn="just">
              <a:spcBef>
                <a:spcPts val="1000"/>
              </a:spcBef>
              <a:spcAft>
                <a:spcPts val="0"/>
              </a:spcAft>
              <a:buClr>
                <a:srgbClr val="C00000"/>
              </a:buClr>
              <a:buSzPct val="90000"/>
            </a:pPr>
            <a:r>
              <a:rPr lang="en-US" sz="2000" b="1" dirty="0" smtClean="0">
                <a:latin typeface="Cambria" pitchFamily="18" charset="0"/>
              </a:rPr>
              <a:t>Create Database Statement: </a:t>
            </a:r>
            <a:r>
              <a:rPr lang="en-US" sz="2000" dirty="0" smtClean="0">
                <a:latin typeface="Cambria" pitchFamily="18" charset="0"/>
              </a:rPr>
              <a:t>A database in Hive is a namespace or a collection of tables. The syntax for this statement is: CREATE DATABASE|SCHEMA [IF NOT EXISTS] &lt;database name&gt;. IF NOT EXISTS is an optional clause, which notifies the user that a database with the same name already exists. We can use SCHEMA in place of DATABASE in this command.</a:t>
            </a:r>
          </a:p>
          <a:p>
            <a:pPr marL="515937" lvl="2" indent="-457200" algn="just">
              <a:spcBef>
                <a:spcPts val="1000"/>
              </a:spcBef>
              <a:spcAft>
                <a:spcPts val="0"/>
              </a:spcAft>
              <a:buClr>
                <a:srgbClr val="C00000"/>
              </a:buClr>
              <a:buSzPct val="90000"/>
              <a:buFont typeface="Wingdings" pitchFamily="2" charset="2"/>
              <a:buChar char="q"/>
            </a:pPr>
            <a:r>
              <a:rPr lang="en-US" sz="2000" dirty="0" smtClean="0">
                <a:latin typeface="Cambria" pitchFamily="18" charset="0"/>
              </a:rPr>
              <a:t>hive&gt; CREATE SCHEMA </a:t>
            </a:r>
            <a:r>
              <a:rPr lang="en-US" sz="2000" dirty="0" err="1" smtClean="0">
                <a:latin typeface="Cambria" pitchFamily="18" charset="0"/>
              </a:rPr>
              <a:t>userdb</a:t>
            </a:r>
            <a:r>
              <a:rPr lang="en-US" sz="2000" dirty="0" smtClean="0">
                <a:latin typeface="Cambria" pitchFamily="18" charset="0"/>
              </a:rPr>
              <a:t>;  </a:t>
            </a:r>
            <a:r>
              <a:rPr lang="en-US" sz="2000" dirty="0" smtClean="0">
                <a:latin typeface="Cambria" pitchFamily="18" charset="0"/>
                <a:sym typeface="Wingdings" pitchFamily="2" charset="2"/>
              </a:rPr>
              <a:t> Create the database by name </a:t>
            </a:r>
            <a:r>
              <a:rPr lang="en-US" sz="2000" dirty="0" err="1" smtClean="0">
                <a:latin typeface="Cambria" pitchFamily="18" charset="0"/>
                <a:sym typeface="Wingdings" pitchFamily="2" charset="2"/>
              </a:rPr>
              <a:t>userdb</a:t>
            </a:r>
            <a:endParaRPr lang="en-US" sz="2000" dirty="0" smtClean="0">
              <a:latin typeface="Cambria" pitchFamily="18" charset="0"/>
            </a:endParaRPr>
          </a:p>
          <a:p>
            <a:pPr marL="515937" lvl="2" indent="-457200" algn="just">
              <a:spcBef>
                <a:spcPts val="1000"/>
              </a:spcBef>
              <a:spcAft>
                <a:spcPts val="0"/>
              </a:spcAft>
              <a:buClr>
                <a:srgbClr val="C00000"/>
              </a:buClr>
              <a:buSzPct val="90000"/>
              <a:buFont typeface="Wingdings" pitchFamily="2" charset="2"/>
              <a:buChar char="q"/>
            </a:pPr>
            <a:r>
              <a:rPr lang="en-US" sz="2000" dirty="0" smtClean="0">
                <a:latin typeface="Cambria" pitchFamily="18" charset="0"/>
              </a:rPr>
              <a:t>hive&gt; SHOW DATABASES;  </a:t>
            </a:r>
            <a:r>
              <a:rPr lang="en-US" sz="2000" dirty="0" smtClean="0">
                <a:latin typeface="Cambria" pitchFamily="18" charset="0"/>
                <a:sym typeface="Wingdings" pitchFamily="2" charset="2"/>
              </a:rPr>
              <a:t> verify a databases list</a:t>
            </a:r>
            <a:endParaRPr lang="en-US" sz="2000" dirty="0" smtClean="0">
              <a:latin typeface="Cambria" pitchFamily="18" charset="0"/>
            </a:endParaRPr>
          </a:p>
          <a:p>
            <a:pPr marL="57150" lvl="2" algn="just">
              <a:spcBef>
                <a:spcPts val="1000"/>
              </a:spcBef>
              <a:spcAft>
                <a:spcPts val="0"/>
              </a:spcAft>
              <a:buClr>
                <a:srgbClr val="C00000"/>
              </a:buClr>
              <a:buSzPct val="90000"/>
            </a:pPr>
            <a:r>
              <a:rPr lang="en-US" sz="2000" b="1" dirty="0" smtClean="0">
                <a:latin typeface="Cambria" pitchFamily="18" charset="0"/>
              </a:rPr>
              <a:t>Drop Database Statement: </a:t>
            </a:r>
            <a:r>
              <a:rPr lang="en-US" sz="2000" dirty="0" smtClean="0">
                <a:latin typeface="Cambria" pitchFamily="18" charset="0"/>
              </a:rPr>
              <a:t>Drop Database is a statement that drops all the tables and deletes the database. Its syntax is: DROP DATABASE </a:t>
            </a:r>
            <a:r>
              <a:rPr lang="en-US" sz="2000" dirty="0" err="1" smtClean="0">
                <a:latin typeface="Cambria" pitchFamily="18" charset="0"/>
              </a:rPr>
              <a:t>StatementDROP</a:t>
            </a:r>
            <a:r>
              <a:rPr lang="en-US" sz="2000" dirty="0" smtClean="0">
                <a:latin typeface="Cambria" pitchFamily="18" charset="0"/>
              </a:rPr>
              <a:t> (DATABASE|SCHEMA) [IF EXISTS] </a:t>
            </a:r>
            <a:r>
              <a:rPr lang="en-US" sz="2000" dirty="0" err="1" smtClean="0">
                <a:latin typeface="Cambria" pitchFamily="18" charset="0"/>
              </a:rPr>
              <a:t>database_name</a:t>
            </a:r>
            <a:r>
              <a:rPr lang="en-US" sz="2000" dirty="0" smtClean="0">
                <a:latin typeface="Cambria" pitchFamily="18" charset="0"/>
              </a:rPr>
              <a:t>  [RESTRICT|CASCADE];</a:t>
            </a:r>
          </a:p>
          <a:p>
            <a:pPr marL="515937" lvl="2" indent="-457200" algn="just">
              <a:spcBef>
                <a:spcPts val="1000"/>
              </a:spcBef>
              <a:spcAft>
                <a:spcPts val="0"/>
              </a:spcAft>
              <a:buClr>
                <a:srgbClr val="C00000"/>
              </a:buClr>
              <a:buSzPct val="90000"/>
              <a:buFont typeface="Wingdings" pitchFamily="2" charset="2"/>
              <a:buChar char="q"/>
            </a:pPr>
            <a:r>
              <a:rPr lang="en-US" sz="2000" dirty="0" smtClean="0">
                <a:latin typeface="Cambria" pitchFamily="18" charset="0"/>
              </a:rPr>
              <a:t>hive&gt; DROP DATABASE IF EXISTS </a:t>
            </a:r>
            <a:r>
              <a:rPr lang="en-US" sz="2000" dirty="0" err="1" smtClean="0">
                <a:latin typeface="Cambria" pitchFamily="18" charset="0"/>
              </a:rPr>
              <a:t>userdb</a:t>
            </a:r>
            <a:r>
              <a:rPr lang="en-US" sz="2000" dirty="0" smtClean="0">
                <a:latin typeface="Cambria" pitchFamily="18" charset="0"/>
              </a:rPr>
              <a:t>; </a:t>
            </a:r>
            <a:r>
              <a:rPr lang="en-US" sz="2000" dirty="0" smtClean="0">
                <a:latin typeface="Cambria" pitchFamily="18" charset="0"/>
                <a:sym typeface="Wingdings" pitchFamily="2" charset="2"/>
              </a:rPr>
              <a:t> drop a database by name </a:t>
            </a:r>
            <a:r>
              <a:rPr lang="en-US" sz="2000" dirty="0" err="1" smtClean="0">
                <a:latin typeface="Cambria" pitchFamily="18" charset="0"/>
                <a:sym typeface="Wingdings" pitchFamily="2" charset="2"/>
              </a:rPr>
              <a:t>userdb</a:t>
            </a:r>
            <a:endParaRPr lang="en-US" sz="2000" dirty="0" smtClean="0">
              <a:latin typeface="Cambria" pitchFamily="18" charset="0"/>
            </a:endParaRPr>
          </a:p>
          <a:p>
            <a:pPr marL="515937" lvl="2" indent="-457200" algn="just">
              <a:spcBef>
                <a:spcPts val="1000"/>
              </a:spcBef>
              <a:spcAft>
                <a:spcPts val="0"/>
              </a:spcAft>
              <a:buClr>
                <a:srgbClr val="C00000"/>
              </a:buClr>
              <a:buSzPct val="90000"/>
              <a:buFont typeface="Wingdings" pitchFamily="2" charset="2"/>
              <a:buChar char="q"/>
            </a:pPr>
            <a:r>
              <a:rPr lang="en-US" sz="2000" dirty="0" smtClean="0">
                <a:latin typeface="Cambria" pitchFamily="18" charset="0"/>
              </a:rPr>
              <a:t>hive&gt; DROP DATABASE IF EXISTS </a:t>
            </a:r>
            <a:r>
              <a:rPr lang="en-US" sz="2000" dirty="0" err="1" smtClean="0">
                <a:latin typeface="Cambria" pitchFamily="18" charset="0"/>
              </a:rPr>
              <a:t>userdb</a:t>
            </a:r>
            <a:r>
              <a:rPr lang="en-US" sz="2000" dirty="0" smtClean="0">
                <a:latin typeface="Cambria" pitchFamily="18" charset="0"/>
              </a:rPr>
              <a:t>; </a:t>
            </a:r>
            <a:r>
              <a:rPr lang="en-US" sz="2000" dirty="0" smtClean="0">
                <a:latin typeface="Cambria" pitchFamily="18" charset="0"/>
                <a:sym typeface="Wingdings" pitchFamily="2" charset="2"/>
              </a:rPr>
              <a:t> drops the database using CASCADE i.e. dropping respective tables before dropping the database.</a:t>
            </a:r>
            <a:endParaRPr lang="en-US" sz="2000" dirty="0" smtClean="0">
              <a:latin typeface="Cambria" pitchFamily="18" charset="0"/>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Hive DDL Commands cont’d</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117</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76200" y="1512711"/>
            <a:ext cx="8915400" cy="3375283"/>
          </a:xfrm>
          <a:prstGeom prst="rect">
            <a:avLst/>
          </a:prstGeom>
          <a:noFill/>
        </p:spPr>
        <p:txBody>
          <a:bodyPr wrap="square" rtlCol="0">
            <a:spAutoFit/>
          </a:bodyPr>
          <a:lstStyle/>
          <a:p>
            <a:pPr marL="57150" lvl="2" algn="just">
              <a:spcBef>
                <a:spcPts val="1000"/>
              </a:spcBef>
              <a:spcAft>
                <a:spcPts val="0"/>
              </a:spcAft>
              <a:buClr>
                <a:srgbClr val="C00000"/>
              </a:buClr>
              <a:buSzPct val="90000"/>
            </a:pPr>
            <a:r>
              <a:rPr lang="en-US" sz="2000" b="1" dirty="0" smtClean="0">
                <a:latin typeface="Cambria" pitchFamily="18" charset="0"/>
              </a:rPr>
              <a:t>Create Table Statement: </a:t>
            </a:r>
            <a:r>
              <a:rPr lang="en-US" sz="2000" dirty="0" smtClean="0">
                <a:latin typeface="Cambria" pitchFamily="18" charset="0"/>
              </a:rPr>
              <a:t>Create Table is a statement used to create a table in Hive.  Syntax:</a:t>
            </a:r>
          </a:p>
          <a:p>
            <a:pPr marL="57150" lvl="2" algn="just">
              <a:spcBef>
                <a:spcPts val="600"/>
              </a:spcBef>
              <a:spcAft>
                <a:spcPts val="0"/>
              </a:spcAft>
              <a:buClr>
                <a:srgbClr val="C00000"/>
              </a:buClr>
              <a:buSzPct val="90000"/>
            </a:pPr>
            <a:r>
              <a:rPr lang="en-US" sz="2000" dirty="0" smtClean="0">
                <a:latin typeface="Cambria" pitchFamily="18" charset="0"/>
              </a:rPr>
              <a:t>CREATE [TEMPORARY] [EXTERNAL] TABLE [IF NOT EXISTS] [</a:t>
            </a:r>
            <a:r>
              <a:rPr lang="en-US" sz="2000" dirty="0" err="1" smtClean="0">
                <a:latin typeface="Cambria" pitchFamily="18" charset="0"/>
              </a:rPr>
              <a:t>db_name</a:t>
            </a:r>
            <a:r>
              <a:rPr lang="en-US" sz="2000" dirty="0" smtClean="0">
                <a:latin typeface="Cambria" pitchFamily="18" charset="0"/>
              </a:rPr>
              <a:t>.] table_name</a:t>
            </a:r>
          </a:p>
          <a:p>
            <a:pPr marL="57150" lvl="2" algn="just">
              <a:spcBef>
                <a:spcPts val="0"/>
              </a:spcBef>
              <a:spcAft>
                <a:spcPts val="0"/>
              </a:spcAft>
              <a:buClr>
                <a:srgbClr val="C00000"/>
              </a:buClr>
              <a:buSzPct val="90000"/>
            </a:pPr>
            <a:r>
              <a:rPr lang="en-US" sz="2000" dirty="0" smtClean="0">
                <a:latin typeface="Cambria" pitchFamily="18" charset="0"/>
              </a:rPr>
              <a:t>[(</a:t>
            </a:r>
            <a:r>
              <a:rPr lang="en-US" sz="2000" dirty="0" err="1" smtClean="0">
                <a:latin typeface="Cambria" pitchFamily="18" charset="0"/>
              </a:rPr>
              <a:t>col_name</a:t>
            </a:r>
            <a:r>
              <a:rPr lang="en-US" sz="2000" dirty="0" smtClean="0">
                <a:latin typeface="Cambria" pitchFamily="18" charset="0"/>
              </a:rPr>
              <a:t> </a:t>
            </a:r>
            <a:r>
              <a:rPr lang="en-US" sz="2000" dirty="0" err="1" smtClean="0">
                <a:latin typeface="Cambria" pitchFamily="18" charset="0"/>
              </a:rPr>
              <a:t>data_type</a:t>
            </a:r>
            <a:r>
              <a:rPr lang="en-US" sz="2000" dirty="0" smtClean="0">
                <a:latin typeface="Cambria" pitchFamily="18" charset="0"/>
              </a:rPr>
              <a:t> [COMMENT </a:t>
            </a:r>
            <a:r>
              <a:rPr lang="en-US" sz="2000" dirty="0" err="1" smtClean="0">
                <a:latin typeface="Cambria" pitchFamily="18" charset="0"/>
              </a:rPr>
              <a:t>col_comment</a:t>
            </a:r>
            <a:r>
              <a:rPr lang="en-US" sz="2000" dirty="0" smtClean="0">
                <a:latin typeface="Cambria" pitchFamily="18" charset="0"/>
              </a:rPr>
              <a:t>], ...)]</a:t>
            </a:r>
          </a:p>
          <a:p>
            <a:pPr marL="57150" lvl="2" algn="just">
              <a:spcBef>
                <a:spcPts val="0"/>
              </a:spcBef>
              <a:spcAft>
                <a:spcPts val="0"/>
              </a:spcAft>
              <a:buClr>
                <a:srgbClr val="C00000"/>
              </a:buClr>
              <a:buSzPct val="90000"/>
            </a:pPr>
            <a:r>
              <a:rPr lang="en-US" sz="2000" dirty="0" smtClean="0">
                <a:latin typeface="Cambria" pitchFamily="18" charset="0"/>
              </a:rPr>
              <a:t>[COMMENT </a:t>
            </a:r>
            <a:r>
              <a:rPr lang="en-US" sz="2000" dirty="0" err="1" smtClean="0">
                <a:latin typeface="Cambria" pitchFamily="18" charset="0"/>
              </a:rPr>
              <a:t>table_comment</a:t>
            </a:r>
            <a:r>
              <a:rPr lang="en-US" sz="2000" dirty="0" smtClean="0">
                <a:latin typeface="Cambria" pitchFamily="18" charset="0"/>
              </a:rPr>
              <a:t>]</a:t>
            </a:r>
          </a:p>
          <a:p>
            <a:pPr marL="57150" lvl="2" algn="just">
              <a:spcBef>
                <a:spcPts val="0"/>
              </a:spcBef>
              <a:spcAft>
                <a:spcPts val="0"/>
              </a:spcAft>
              <a:buClr>
                <a:srgbClr val="C00000"/>
              </a:buClr>
              <a:buSzPct val="90000"/>
            </a:pPr>
            <a:r>
              <a:rPr lang="en-US" sz="2000" dirty="0" smtClean="0">
                <a:latin typeface="Cambria" pitchFamily="18" charset="0"/>
              </a:rPr>
              <a:t>[ROW FORMAT </a:t>
            </a:r>
            <a:r>
              <a:rPr lang="en-US" sz="2000" dirty="0" err="1" smtClean="0">
                <a:latin typeface="Cambria" pitchFamily="18" charset="0"/>
              </a:rPr>
              <a:t>row_format</a:t>
            </a:r>
            <a:r>
              <a:rPr lang="en-US" sz="2000" dirty="0" smtClean="0">
                <a:latin typeface="Cambria" pitchFamily="18" charset="0"/>
              </a:rPr>
              <a:t>]</a:t>
            </a:r>
          </a:p>
          <a:p>
            <a:pPr marL="57150" lvl="2" algn="just">
              <a:spcBef>
                <a:spcPts val="0"/>
              </a:spcBef>
              <a:spcAft>
                <a:spcPts val="0"/>
              </a:spcAft>
              <a:buClr>
                <a:srgbClr val="C00000"/>
              </a:buClr>
              <a:buSzPct val="90000"/>
            </a:pPr>
            <a:r>
              <a:rPr lang="en-US" sz="2000" dirty="0" smtClean="0">
                <a:latin typeface="Cambria" pitchFamily="18" charset="0"/>
              </a:rPr>
              <a:t>[STORED AS </a:t>
            </a:r>
            <a:r>
              <a:rPr lang="en-US" sz="2000" dirty="0" err="1" smtClean="0">
                <a:latin typeface="Cambria" pitchFamily="18" charset="0"/>
              </a:rPr>
              <a:t>file_format</a:t>
            </a:r>
            <a:r>
              <a:rPr lang="en-US" sz="2000" dirty="0" smtClean="0">
                <a:latin typeface="Cambria" pitchFamily="18" charset="0"/>
              </a:rPr>
              <a:t>]</a:t>
            </a:r>
          </a:p>
          <a:p>
            <a:pPr marL="57150" lvl="2" algn="just">
              <a:spcBef>
                <a:spcPts val="1000"/>
              </a:spcBef>
              <a:spcAft>
                <a:spcPts val="0"/>
              </a:spcAft>
              <a:buClr>
                <a:srgbClr val="C00000"/>
              </a:buClr>
              <a:buSzPct val="90000"/>
            </a:pPr>
            <a:r>
              <a:rPr lang="en-US" sz="2000" b="1" dirty="0" smtClean="0">
                <a:latin typeface="Cambria" pitchFamily="18" charset="0"/>
              </a:rPr>
              <a:t>Example: </a:t>
            </a:r>
            <a:r>
              <a:rPr lang="en-US" sz="2000" dirty="0" smtClean="0">
                <a:latin typeface="Cambria" pitchFamily="18" charset="0"/>
              </a:rPr>
              <a:t>Let us assume to create a table named employee. The following table lists the fields and their data types in employee table:</a:t>
            </a:r>
          </a:p>
        </p:txBody>
      </p:sp>
      <p:graphicFrame>
        <p:nvGraphicFramePr>
          <p:cNvPr id="8" name="Table 7"/>
          <p:cNvGraphicFramePr>
            <a:graphicFrameLocks noGrp="1"/>
          </p:cNvGraphicFramePr>
          <p:nvPr/>
        </p:nvGraphicFramePr>
        <p:xfrm>
          <a:off x="1981200" y="4894862"/>
          <a:ext cx="4419600" cy="1483360"/>
        </p:xfrm>
        <a:graphic>
          <a:graphicData uri="http://schemas.openxmlformats.org/drawingml/2006/table">
            <a:tbl>
              <a:tblPr firstRow="1" bandRow="1">
                <a:tableStyleId>{5C22544A-7EE6-4342-B048-85BDC9FD1C3A}</a:tableStyleId>
              </a:tblPr>
              <a:tblGrid>
                <a:gridCol w="828675"/>
                <a:gridCol w="1685925"/>
                <a:gridCol w="1905000"/>
              </a:tblGrid>
              <a:tr h="370840">
                <a:tc>
                  <a:txBody>
                    <a:bodyPr/>
                    <a:lstStyle/>
                    <a:p>
                      <a:r>
                        <a:rPr lang="en-US" dirty="0" smtClean="0"/>
                        <a:t>Sr. No</a:t>
                      </a:r>
                      <a:endParaRPr lang="en-US" dirty="0"/>
                    </a:p>
                  </a:txBody>
                  <a:tcPr/>
                </a:tc>
                <a:tc>
                  <a:txBody>
                    <a:bodyPr/>
                    <a:lstStyle/>
                    <a:p>
                      <a:r>
                        <a:rPr lang="en-US" dirty="0" smtClean="0"/>
                        <a:t>Field Name</a:t>
                      </a:r>
                      <a:endParaRPr lang="en-US" dirty="0"/>
                    </a:p>
                  </a:txBody>
                  <a:tcPr/>
                </a:tc>
                <a:tc>
                  <a:txBody>
                    <a:bodyPr/>
                    <a:lstStyle/>
                    <a:p>
                      <a:r>
                        <a:rPr lang="en-US" dirty="0" smtClean="0"/>
                        <a:t>Data Type</a:t>
                      </a:r>
                      <a:endParaRPr lang="en-US" dirty="0"/>
                    </a:p>
                  </a:txBody>
                  <a:tcPr/>
                </a:tc>
              </a:tr>
              <a:tr h="370840">
                <a:tc>
                  <a:txBody>
                    <a:bodyPr/>
                    <a:lstStyle/>
                    <a:p>
                      <a:r>
                        <a:rPr lang="en-US" dirty="0" smtClean="0"/>
                        <a:t>1</a:t>
                      </a:r>
                      <a:endParaRPr lang="en-US" dirty="0"/>
                    </a:p>
                  </a:txBody>
                  <a:tcPr/>
                </a:tc>
                <a:tc>
                  <a:txBody>
                    <a:bodyPr/>
                    <a:lstStyle/>
                    <a:p>
                      <a:r>
                        <a:rPr lang="en-US" dirty="0" smtClean="0"/>
                        <a:t>EID</a:t>
                      </a:r>
                      <a:endParaRPr lang="en-US" dirty="0"/>
                    </a:p>
                  </a:txBody>
                  <a:tcPr/>
                </a:tc>
                <a:tc>
                  <a:txBody>
                    <a:bodyPr/>
                    <a:lstStyle/>
                    <a:p>
                      <a:r>
                        <a:rPr lang="en-US" dirty="0" smtClean="0"/>
                        <a:t>int</a:t>
                      </a:r>
                      <a:endParaRPr lang="en-US" dirty="0"/>
                    </a:p>
                  </a:txBody>
                  <a:tcPr/>
                </a:tc>
              </a:tr>
              <a:tr h="370840">
                <a:tc>
                  <a:txBody>
                    <a:bodyPr/>
                    <a:lstStyle/>
                    <a:p>
                      <a:r>
                        <a:rPr lang="en-US" dirty="0" smtClean="0"/>
                        <a:t>2</a:t>
                      </a:r>
                      <a:endParaRPr lang="en-US" dirty="0"/>
                    </a:p>
                  </a:txBody>
                  <a:tcPr/>
                </a:tc>
                <a:tc>
                  <a:txBody>
                    <a:bodyPr/>
                    <a:lstStyle/>
                    <a:p>
                      <a:r>
                        <a:rPr lang="en-US" dirty="0" smtClean="0"/>
                        <a:t>Name</a:t>
                      </a:r>
                      <a:endParaRPr lang="en-US" dirty="0"/>
                    </a:p>
                  </a:txBody>
                  <a:tcPr/>
                </a:tc>
                <a:tc>
                  <a:txBody>
                    <a:bodyPr/>
                    <a:lstStyle/>
                    <a:p>
                      <a:r>
                        <a:rPr lang="en-US" dirty="0" smtClean="0"/>
                        <a:t>String</a:t>
                      </a:r>
                      <a:endParaRPr lang="en-US" dirty="0"/>
                    </a:p>
                  </a:txBody>
                  <a:tcPr/>
                </a:tc>
              </a:tr>
              <a:tr h="370840">
                <a:tc>
                  <a:txBody>
                    <a:bodyPr/>
                    <a:lstStyle/>
                    <a:p>
                      <a:r>
                        <a:rPr lang="en-US" dirty="0" smtClean="0"/>
                        <a:t>3</a:t>
                      </a:r>
                      <a:endParaRPr lang="en-US" dirty="0"/>
                    </a:p>
                  </a:txBody>
                  <a:tcPr/>
                </a:tc>
                <a:tc>
                  <a:txBody>
                    <a:bodyPr/>
                    <a:lstStyle/>
                    <a:p>
                      <a:r>
                        <a:rPr lang="en-US" dirty="0" smtClean="0"/>
                        <a:t>Salary</a:t>
                      </a:r>
                      <a:endParaRPr lang="en-US" dirty="0"/>
                    </a:p>
                  </a:txBody>
                  <a:tcPr/>
                </a:tc>
                <a:tc>
                  <a:txBody>
                    <a:bodyPr/>
                    <a:lstStyle/>
                    <a:p>
                      <a:r>
                        <a:rPr lang="en-US" dirty="0" smtClean="0"/>
                        <a:t>Float</a:t>
                      </a:r>
                      <a:endParaRPr lang="en-US" dirty="0"/>
                    </a:p>
                  </a:txBody>
                  <a:tcPr/>
                </a:tc>
              </a:tr>
            </a:tbl>
          </a:graphicData>
        </a:graphic>
      </p:graphicFrame>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Create Table Statement</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118</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76200" y="1512711"/>
            <a:ext cx="8915400" cy="4478149"/>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rPr>
              <a:t>The following data is a Comment, Row formatted fields such as Field terminator, Lines terminator, and Stored File type.</a:t>
            </a:r>
          </a:p>
          <a:p>
            <a:pPr marL="57150" lvl="2" algn="just">
              <a:spcBef>
                <a:spcPts val="0"/>
              </a:spcBef>
              <a:spcAft>
                <a:spcPts val="0"/>
              </a:spcAft>
              <a:buClr>
                <a:srgbClr val="C00000"/>
              </a:buClr>
              <a:buSzPct val="90000"/>
            </a:pPr>
            <a:r>
              <a:rPr lang="en-US" sz="2000" dirty="0" smtClean="0">
                <a:latin typeface="Cambria" pitchFamily="18" charset="0"/>
              </a:rPr>
              <a:t>COMMENT ‘Employee details’</a:t>
            </a:r>
          </a:p>
          <a:p>
            <a:pPr marL="57150" lvl="2" algn="just">
              <a:spcBef>
                <a:spcPts val="0"/>
              </a:spcBef>
              <a:spcAft>
                <a:spcPts val="0"/>
              </a:spcAft>
              <a:buClr>
                <a:srgbClr val="C00000"/>
              </a:buClr>
              <a:buSzPct val="90000"/>
            </a:pPr>
            <a:r>
              <a:rPr lang="en-US" sz="2000" dirty="0" smtClean="0">
                <a:latin typeface="Cambria" pitchFamily="18" charset="0"/>
              </a:rPr>
              <a:t>FIELDS TERMINATED BY ‘\t’</a:t>
            </a:r>
          </a:p>
          <a:p>
            <a:pPr marL="57150" lvl="2" algn="just">
              <a:spcBef>
                <a:spcPts val="0"/>
              </a:spcBef>
              <a:spcAft>
                <a:spcPts val="0"/>
              </a:spcAft>
              <a:buClr>
                <a:srgbClr val="C00000"/>
              </a:buClr>
              <a:buSzPct val="90000"/>
            </a:pPr>
            <a:r>
              <a:rPr lang="en-US" sz="2000" dirty="0" smtClean="0">
                <a:latin typeface="Cambria" pitchFamily="18" charset="0"/>
              </a:rPr>
              <a:t>LINES TERMINATED BY ‘\n’</a:t>
            </a:r>
          </a:p>
          <a:p>
            <a:pPr marL="57150" lvl="2" algn="just">
              <a:spcBef>
                <a:spcPts val="0"/>
              </a:spcBef>
              <a:spcAft>
                <a:spcPts val="0"/>
              </a:spcAft>
              <a:buClr>
                <a:srgbClr val="C00000"/>
              </a:buClr>
              <a:buSzPct val="90000"/>
            </a:pPr>
            <a:r>
              <a:rPr lang="en-US" sz="2000" dirty="0" smtClean="0">
                <a:latin typeface="Cambria" pitchFamily="18" charset="0"/>
              </a:rPr>
              <a:t>STORED IN TEXT FILE</a:t>
            </a:r>
          </a:p>
          <a:p>
            <a:pPr marL="57150" lvl="2" algn="just">
              <a:spcBef>
                <a:spcPts val="0"/>
              </a:spcBef>
              <a:spcAft>
                <a:spcPts val="0"/>
              </a:spcAft>
              <a:buClr>
                <a:srgbClr val="C00000"/>
              </a:buClr>
              <a:buSzPct val="90000"/>
            </a:pPr>
            <a:r>
              <a:rPr lang="en-US" sz="2000" dirty="0" smtClean="0">
                <a:latin typeface="Cambria" pitchFamily="18" charset="0"/>
              </a:rPr>
              <a:t>The following query creates a table named employee using the above data.</a:t>
            </a:r>
          </a:p>
          <a:p>
            <a:pPr marL="57150" lvl="2" algn="just">
              <a:spcBef>
                <a:spcPts val="600"/>
              </a:spcBef>
              <a:spcAft>
                <a:spcPts val="0"/>
              </a:spcAft>
              <a:buClr>
                <a:srgbClr val="C00000"/>
              </a:buClr>
              <a:buSzPct val="90000"/>
            </a:pPr>
            <a:r>
              <a:rPr lang="en-US" sz="2000" dirty="0" smtClean="0">
                <a:latin typeface="Cambria" pitchFamily="18" charset="0"/>
              </a:rPr>
              <a:t>hive&gt; CREATE TABLE IF NOT EXISTS employee ( </a:t>
            </a:r>
            <a:r>
              <a:rPr lang="en-US" sz="2000" dirty="0" err="1" smtClean="0">
                <a:latin typeface="Cambria" pitchFamily="18" charset="0"/>
              </a:rPr>
              <a:t>eid</a:t>
            </a:r>
            <a:r>
              <a:rPr lang="en-US" sz="2000" dirty="0" smtClean="0">
                <a:latin typeface="Cambria" pitchFamily="18" charset="0"/>
              </a:rPr>
              <a:t> int, name String,</a:t>
            </a:r>
          </a:p>
          <a:p>
            <a:pPr marL="57150" lvl="2" algn="just">
              <a:spcBef>
                <a:spcPts val="0"/>
              </a:spcBef>
              <a:spcAft>
                <a:spcPts val="0"/>
              </a:spcAft>
              <a:buClr>
                <a:srgbClr val="C00000"/>
              </a:buClr>
              <a:buSzPct val="90000"/>
            </a:pPr>
            <a:r>
              <a:rPr lang="en-US" sz="2000" dirty="0" smtClean="0">
                <a:latin typeface="Cambria" pitchFamily="18" charset="0"/>
              </a:rPr>
              <a:t>salary String)</a:t>
            </a:r>
          </a:p>
          <a:p>
            <a:pPr marL="57150" lvl="2" algn="just">
              <a:spcBef>
                <a:spcPts val="0"/>
              </a:spcBef>
              <a:spcAft>
                <a:spcPts val="0"/>
              </a:spcAft>
              <a:buClr>
                <a:srgbClr val="C00000"/>
              </a:buClr>
              <a:buSzPct val="90000"/>
            </a:pPr>
            <a:r>
              <a:rPr lang="en-US" sz="2000" dirty="0" smtClean="0">
                <a:latin typeface="Cambria" pitchFamily="18" charset="0"/>
              </a:rPr>
              <a:t>COMMENT ‘Employee details’</a:t>
            </a:r>
          </a:p>
          <a:p>
            <a:pPr marL="57150" lvl="2" algn="just">
              <a:spcBef>
                <a:spcPts val="0"/>
              </a:spcBef>
              <a:spcAft>
                <a:spcPts val="0"/>
              </a:spcAft>
              <a:buClr>
                <a:srgbClr val="C00000"/>
              </a:buClr>
              <a:buSzPct val="90000"/>
            </a:pPr>
            <a:r>
              <a:rPr lang="en-US" sz="2000" dirty="0" smtClean="0">
                <a:latin typeface="Cambria" pitchFamily="18" charset="0"/>
              </a:rPr>
              <a:t>ROW FORMAT DELIMITED</a:t>
            </a:r>
          </a:p>
          <a:p>
            <a:pPr marL="57150" lvl="2" algn="just">
              <a:spcBef>
                <a:spcPts val="0"/>
              </a:spcBef>
              <a:spcAft>
                <a:spcPts val="0"/>
              </a:spcAft>
              <a:buClr>
                <a:srgbClr val="C00000"/>
              </a:buClr>
              <a:buSzPct val="90000"/>
            </a:pPr>
            <a:r>
              <a:rPr lang="en-US" sz="2000" dirty="0" smtClean="0">
                <a:latin typeface="Cambria" pitchFamily="18" charset="0"/>
              </a:rPr>
              <a:t>FIELDS TERMINATED BY ‘\t’</a:t>
            </a:r>
          </a:p>
          <a:p>
            <a:pPr marL="57150" lvl="2" algn="just">
              <a:spcBef>
                <a:spcPts val="0"/>
              </a:spcBef>
              <a:spcAft>
                <a:spcPts val="0"/>
              </a:spcAft>
              <a:buClr>
                <a:srgbClr val="C00000"/>
              </a:buClr>
              <a:buSzPct val="90000"/>
            </a:pPr>
            <a:r>
              <a:rPr lang="en-US" sz="2000" dirty="0" smtClean="0">
                <a:latin typeface="Cambria" pitchFamily="18" charset="0"/>
              </a:rPr>
              <a:t>LINES TERMINATED BY ‘\n’</a:t>
            </a:r>
          </a:p>
          <a:p>
            <a:pPr marL="57150" lvl="2" algn="just">
              <a:spcBef>
                <a:spcPts val="0"/>
              </a:spcBef>
              <a:spcAft>
                <a:spcPts val="0"/>
              </a:spcAft>
              <a:buClr>
                <a:srgbClr val="C00000"/>
              </a:buClr>
              <a:buSzPct val="90000"/>
            </a:pPr>
            <a:r>
              <a:rPr lang="en-US" sz="2000" dirty="0" smtClean="0">
                <a:latin typeface="Cambria" pitchFamily="18" charset="0"/>
              </a:rPr>
              <a:t>STORED AS TEXTFILE;</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Load Data Statement</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119</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76200" y="1512711"/>
            <a:ext cx="8915400" cy="4606389"/>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rPr>
              <a:t>Generally, after creating a table in SQL, we can insert data using the Insert statement. But in Hive, we can insert data using the LOAD DATA statement. While inserting data into Hive, it is better to use LOAD DATA to store bulk records. There are two ways to load data: one is from local file system and second is from Hadoop file system.</a:t>
            </a:r>
          </a:p>
          <a:p>
            <a:pPr marL="57150" lvl="2" algn="just">
              <a:spcBef>
                <a:spcPts val="1000"/>
              </a:spcBef>
              <a:spcAft>
                <a:spcPts val="0"/>
              </a:spcAft>
              <a:buClr>
                <a:srgbClr val="C00000"/>
              </a:buClr>
              <a:buSzPct val="90000"/>
            </a:pPr>
            <a:r>
              <a:rPr lang="en-US" sz="2000" dirty="0" smtClean="0">
                <a:latin typeface="Cambria" pitchFamily="18" charset="0"/>
              </a:rPr>
              <a:t>Syntax:  The syntax for load data is as follows:</a:t>
            </a:r>
          </a:p>
          <a:p>
            <a:pPr marL="57150" lvl="2" algn="just">
              <a:spcBef>
                <a:spcPts val="0"/>
              </a:spcBef>
              <a:spcAft>
                <a:spcPts val="0"/>
              </a:spcAft>
              <a:buClr>
                <a:srgbClr val="C00000"/>
              </a:buClr>
              <a:buSzPct val="90000"/>
            </a:pPr>
            <a:endParaRPr lang="en-US" sz="2000" dirty="0" smtClean="0">
              <a:latin typeface="Cambria" pitchFamily="18" charset="0"/>
            </a:endParaRPr>
          </a:p>
          <a:p>
            <a:pPr marL="57150" lvl="2" algn="just">
              <a:spcBef>
                <a:spcPts val="0"/>
              </a:spcBef>
              <a:spcAft>
                <a:spcPts val="0"/>
              </a:spcAft>
              <a:buClr>
                <a:srgbClr val="C00000"/>
              </a:buClr>
              <a:buSzPct val="90000"/>
            </a:pPr>
            <a:r>
              <a:rPr lang="en-US" sz="2000" dirty="0" smtClean="0">
                <a:latin typeface="Cambria" pitchFamily="18" charset="0"/>
              </a:rPr>
              <a:t>LOAD DATA [LOCAL] INPATH '</a:t>
            </a:r>
            <a:r>
              <a:rPr lang="en-US" sz="2000" dirty="0" err="1" smtClean="0">
                <a:latin typeface="Cambria" pitchFamily="18" charset="0"/>
              </a:rPr>
              <a:t>filepath</a:t>
            </a:r>
            <a:r>
              <a:rPr lang="en-US" sz="2000" dirty="0" smtClean="0">
                <a:latin typeface="Cambria" pitchFamily="18" charset="0"/>
              </a:rPr>
              <a:t>' [OVERWRITE] INTO TABLE </a:t>
            </a:r>
            <a:r>
              <a:rPr lang="en-US" sz="2000" dirty="0" err="1" smtClean="0">
                <a:latin typeface="Cambria" pitchFamily="18" charset="0"/>
              </a:rPr>
              <a:t>tablename</a:t>
            </a:r>
            <a:r>
              <a:rPr lang="en-US" sz="2000" dirty="0" smtClean="0">
                <a:latin typeface="Cambria" pitchFamily="18" charset="0"/>
              </a:rPr>
              <a:t> </a:t>
            </a:r>
          </a:p>
          <a:p>
            <a:pPr marL="57150" lvl="2" algn="just">
              <a:spcBef>
                <a:spcPts val="0"/>
              </a:spcBef>
              <a:spcAft>
                <a:spcPts val="0"/>
              </a:spcAft>
              <a:buClr>
                <a:srgbClr val="C00000"/>
              </a:buClr>
              <a:buSzPct val="90000"/>
            </a:pPr>
            <a:r>
              <a:rPr lang="en-US" sz="2000" dirty="0" smtClean="0">
                <a:latin typeface="Cambria" pitchFamily="18" charset="0"/>
              </a:rPr>
              <a:t>[PARTITION (partcol1=val1, partcol2=val2 ...)]</a:t>
            </a:r>
          </a:p>
          <a:p>
            <a:pPr marL="57150" lvl="2" algn="just">
              <a:spcBef>
                <a:spcPts val="0"/>
              </a:spcBef>
              <a:spcAft>
                <a:spcPts val="0"/>
              </a:spcAft>
              <a:buClr>
                <a:srgbClr val="C00000"/>
              </a:buClr>
              <a:buSzPct val="90000"/>
            </a:pPr>
            <a:endParaRPr lang="en-US" sz="2000" dirty="0" smtClean="0">
              <a:latin typeface="Cambria" pitchFamily="18" charset="0"/>
            </a:endParaRPr>
          </a:p>
          <a:p>
            <a:pPr marL="515937" lvl="2" indent="-457200" algn="just">
              <a:spcBef>
                <a:spcPts val="1000"/>
              </a:spcBef>
              <a:spcAft>
                <a:spcPts val="0"/>
              </a:spcAft>
              <a:buClr>
                <a:srgbClr val="C00000"/>
              </a:buClr>
              <a:buSzPct val="90000"/>
              <a:buFont typeface="Wingdings" pitchFamily="2" charset="2"/>
              <a:buChar char="q"/>
            </a:pPr>
            <a:r>
              <a:rPr lang="en-US" sz="2000" dirty="0" smtClean="0">
                <a:latin typeface="Cambria" pitchFamily="18" charset="0"/>
              </a:rPr>
              <a:t>LOCAL is identifier to specify the local path. It is optional.</a:t>
            </a:r>
          </a:p>
          <a:p>
            <a:pPr marL="515937" lvl="2" indent="-457200" algn="just">
              <a:spcBef>
                <a:spcPts val="1000"/>
              </a:spcBef>
              <a:spcAft>
                <a:spcPts val="0"/>
              </a:spcAft>
              <a:buClr>
                <a:srgbClr val="C00000"/>
              </a:buClr>
              <a:buSzPct val="90000"/>
              <a:buFont typeface="Wingdings" pitchFamily="2" charset="2"/>
              <a:buChar char="q"/>
            </a:pPr>
            <a:r>
              <a:rPr lang="en-US" sz="2000" dirty="0" smtClean="0">
                <a:latin typeface="Cambria" pitchFamily="18" charset="0"/>
              </a:rPr>
              <a:t>OVERWRITE is optional to overwrite the data in the table.</a:t>
            </a:r>
          </a:p>
          <a:p>
            <a:pPr marL="515937" lvl="2" indent="-457200" algn="just">
              <a:spcBef>
                <a:spcPts val="1000"/>
              </a:spcBef>
              <a:spcAft>
                <a:spcPts val="0"/>
              </a:spcAft>
              <a:buClr>
                <a:srgbClr val="C00000"/>
              </a:buClr>
              <a:buSzPct val="90000"/>
              <a:buFont typeface="Wingdings" pitchFamily="2" charset="2"/>
              <a:buChar char="q"/>
            </a:pPr>
            <a:r>
              <a:rPr lang="en-US" sz="2000" dirty="0" smtClean="0">
                <a:latin typeface="Cambria" pitchFamily="18" charset="0"/>
              </a:rPr>
              <a:t>PARTITION is optional.</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43536" y="228600"/>
            <a:ext cx="8153400" cy="990600"/>
          </a:xfrm>
        </p:spPr>
        <p:txBody>
          <a:bodyPr/>
          <a:lstStyle/>
          <a:p>
            <a:r>
              <a:rPr lang="en-US" sz="2800" b="1" dirty="0" smtClean="0">
                <a:solidFill>
                  <a:schemeClr val="tx1"/>
                </a:solidFill>
                <a:latin typeface="Cambria" pitchFamily="18" charset="0"/>
              </a:rPr>
              <a:t>Column-Oriented vs. Row-Oriented Database</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12</a:t>
            </a:fld>
            <a:endParaRPr lang="en-US" dirty="0"/>
          </a:p>
        </p:txBody>
      </p:sp>
      <p:pic>
        <p:nvPicPr>
          <p:cNvPr id="36866" name="Picture 2" descr="http://bi-insider.com/wp-content/uploads/2014/07/column-oriented-database1.jpg"/>
          <p:cNvPicPr>
            <a:picLocks noChangeAspect="1" noChangeArrowheads="1"/>
          </p:cNvPicPr>
          <p:nvPr/>
        </p:nvPicPr>
        <p:blipFill>
          <a:blip r:embed="rId4"/>
          <a:srcRect/>
          <a:stretch>
            <a:fillRect/>
          </a:stretch>
        </p:blipFill>
        <p:spPr bwMode="auto">
          <a:xfrm>
            <a:off x="1049865" y="1687689"/>
            <a:ext cx="6781800" cy="4572000"/>
          </a:xfrm>
          <a:prstGeom prst="rect">
            <a:avLst/>
          </a:prstGeom>
          <a:noFill/>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Load Data Statement Example</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120</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76200" y="1512711"/>
            <a:ext cx="8915400" cy="4093428"/>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rPr>
              <a:t>Let's insert the following data into the table. It is a text file named sample.txt in /home/user directory.</a:t>
            </a:r>
          </a:p>
          <a:p>
            <a:pPr marL="57150" lvl="2" algn="just">
              <a:spcBef>
                <a:spcPts val="0"/>
              </a:spcBef>
              <a:spcAft>
                <a:spcPts val="0"/>
              </a:spcAft>
              <a:buClr>
                <a:srgbClr val="C00000"/>
              </a:buClr>
              <a:buSzPct val="90000"/>
            </a:pPr>
            <a:endParaRPr lang="en-US" sz="2000" dirty="0" smtClean="0">
              <a:latin typeface="Cambria" pitchFamily="18" charset="0"/>
            </a:endParaRPr>
          </a:p>
          <a:p>
            <a:pPr marL="57150" lvl="2" algn="just">
              <a:spcBef>
                <a:spcPts val="0"/>
              </a:spcBef>
              <a:spcAft>
                <a:spcPts val="0"/>
              </a:spcAft>
              <a:buClr>
                <a:srgbClr val="C00000"/>
              </a:buClr>
              <a:buSzPct val="90000"/>
            </a:pPr>
            <a:r>
              <a:rPr lang="en-US" sz="2000" dirty="0" smtClean="0">
                <a:latin typeface="Cambria" pitchFamily="18" charset="0"/>
              </a:rPr>
              <a:t>1201  </a:t>
            </a:r>
            <a:r>
              <a:rPr lang="en-US" sz="2000" dirty="0" err="1" smtClean="0">
                <a:latin typeface="Cambria" pitchFamily="18" charset="0"/>
              </a:rPr>
              <a:t>Gopal</a:t>
            </a:r>
            <a:r>
              <a:rPr lang="en-US" sz="2000" dirty="0" smtClean="0">
                <a:latin typeface="Cambria" pitchFamily="18" charset="0"/>
              </a:rPr>
              <a:t>                45000    Technical manager</a:t>
            </a:r>
          </a:p>
          <a:p>
            <a:pPr marL="57150" lvl="2" algn="just">
              <a:spcBef>
                <a:spcPts val="0"/>
              </a:spcBef>
              <a:spcAft>
                <a:spcPts val="0"/>
              </a:spcAft>
              <a:buClr>
                <a:srgbClr val="C00000"/>
              </a:buClr>
              <a:buSzPct val="90000"/>
            </a:pPr>
            <a:r>
              <a:rPr lang="en-US" sz="2000" dirty="0" smtClean="0">
                <a:latin typeface="Cambria" pitchFamily="18" charset="0"/>
              </a:rPr>
              <a:t>1202  </a:t>
            </a:r>
            <a:r>
              <a:rPr lang="en-US" sz="2000" dirty="0" err="1" smtClean="0">
                <a:latin typeface="Cambria" pitchFamily="18" charset="0"/>
              </a:rPr>
              <a:t>Manisha</a:t>
            </a:r>
            <a:r>
              <a:rPr lang="en-US" sz="2000" dirty="0" smtClean="0">
                <a:latin typeface="Cambria" pitchFamily="18" charset="0"/>
              </a:rPr>
              <a:t>           45000    Proof reader</a:t>
            </a:r>
          </a:p>
          <a:p>
            <a:pPr marL="57150" lvl="2" algn="just">
              <a:spcBef>
                <a:spcPts val="0"/>
              </a:spcBef>
              <a:spcAft>
                <a:spcPts val="0"/>
              </a:spcAft>
              <a:buClr>
                <a:srgbClr val="C00000"/>
              </a:buClr>
              <a:buSzPct val="90000"/>
            </a:pPr>
            <a:r>
              <a:rPr lang="en-US" sz="2000" dirty="0" smtClean="0">
                <a:latin typeface="Cambria" pitchFamily="18" charset="0"/>
              </a:rPr>
              <a:t>1203  </a:t>
            </a:r>
            <a:r>
              <a:rPr lang="en-US" sz="2000" dirty="0" err="1" smtClean="0">
                <a:latin typeface="Cambria" pitchFamily="18" charset="0"/>
              </a:rPr>
              <a:t>Masthanvali</a:t>
            </a:r>
            <a:r>
              <a:rPr lang="en-US" sz="2000" dirty="0" smtClean="0">
                <a:latin typeface="Cambria" pitchFamily="18" charset="0"/>
              </a:rPr>
              <a:t>    40000    Technical writer</a:t>
            </a:r>
          </a:p>
          <a:p>
            <a:pPr marL="57150" lvl="2" algn="just">
              <a:spcBef>
                <a:spcPts val="0"/>
              </a:spcBef>
              <a:spcAft>
                <a:spcPts val="0"/>
              </a:spcAft>
              <a:buClr>
                <a:srgbClr val="C00000"/>
              </a:buClr>
              <a:buSzPct val="90000"/>
            </a:pPr>
            <a:r>
              <a:rPr lang="en-US" sz="2000" dirty="0" smtClean="0">
                <a:latin typeface="Cambria" pitchFamily="18" charset="0"/>
              </a:rPr>
              <a:t>1204  </a:t>
            </a:r>
            <a:r>
              <a:rPr lang="en-US" sz="2000" dirty="0" err="1" smtClean="0">
                <a:latin typeface="Cambria" pitchFamily="18" charset="0"/>
              </a:rPr>
              <a:t>Kiran</a:t>
            </a:r>
            <a:r>
              <a:rPr lang="en-US" sz="2000" dirty="0" smtClean="0">
                <a:latin typeface="Cambria" pitchFamily="18" charset="0"/>
              </a:rPr>
              <a:t>                 40000    Hr Admin</a:t>
            </a:r>
          </a:p>
          <a:p>
            <a:pPr marL="57150" lvl="2" algn="just">
              <a:spcBef>
                <a:spcPts val="0"/>
              </a:spcBef>
              <a:spcAft>
                <a:spcPts val="0"/>
              </a:spcAft>
              <a:buClr>
                <a:srgbClr val="C00000"/>
              </a:buClr>
              <a:buSzPct val="90000"/>
            </a:pPr>
            <a:r>
              <a:rPr lang="en-US" sz="2000" dirty="0" smtClean="0">
                <a:latin typeface="Cambria" pitchFamily="18" charset="0"/>
              </a:rPr>
              <a:t>1205  </a:t>
            </a:r>
            <a:r>
              <a:rPr lang="en-US" sz="2000" dirty="0" err="1" smtClean="0">
                <a:latin typeface="Cambria" pitchFamily="18" charset="0"/>
              </a:rPr>
              <a:t>Kranthi</a:t>
            </a:r>
            <a:r>
              <a:rPr lang="en-US" sz="2000" dirty="0" smtClean="0">
                <a:latin typeface="Cambria" pitchFamily="18" charset="0"/>
              </a:rPr>
              <a:t>             30000    Op Admin</a:t>
            </a:r>
          </a:p>
          <a:p>
            <a:pPr marL="57150" lvl="2" algn="just">
              <a:spcBef>
                <a:spcPts val="0"/>
              </a:spcBef>
              <a:spcAft>
                <a:spcPts val="0"/>
              </a:spcAft>
              <a:buClr>
                <a:srgbClr val="C00000"/>
              </a:buClr>
              <a:buSzPct val="90000"/>
            </a:pPr>
            <a:endParaRPr lang="en-US" sz="2000" dirty="0" smtClean="0">
              <a:latin typeface="Cambria" pitchFamily="18" charset="0"/>
            </a:endParaRPr>
          </a:p>
          <a:p>
            <a:pPr marL="57150" lvl="2" algn="just">
              <a:spcBef>
                <a:spcPts val="0"/>
              </a:spcBef>
              <a:spcAft>
                <a:spcPts val="0"/>
              </a:spcAft>
              <a:buClr>
                <a:srgbClr val="C00000"/>
              </a:buClr>
              <a:buSzPct val="90000"/>
            </a:pPr>
            <a:r>
              <a:rPr lang="en-US" sz="2000" dirty="0" smtClean="0">
                <a:latin typeface="Cambria" pitchFamily="18" charset="0"/>
              </a:rPr>
              <a:t>The following query loads the given text into the table.</a:t>
            </a:r>
          </a:p>
          <a:p>
            <a:pPr marL="57150" lvl="2" algn="just">
              <a:spcBef>
                <a:spcPts val="0"/>
              </a:spcBef>
              <a:spcAft>
                <a:spcPts val="0"/>
              </a:spcAft>
              <a:buClr>
                <a:srgbClr val="C00000"/>
              </a:buClr>
              <a:buSzPct val="90000"/>
            </a:pPr>
            <a:endParaRPr lang="en-US" sz="2000" dirty="0" smtClean="0">
              <a:latin typeface="Cambria" pitchFamily="18" charset="0"/>
            </a:endParaRPr>
          </a:p>
          <a:p>
            <a:pPr marL="57150" lvl="2" algn="just">
              <a:spcBef>
                <a:spcPts val="0"/>
              </a:spcBef>
              <a:spcAft>
                <a:spcPts val="0"/>
              </a:spcAft>
              <a:buClr>
                <a:srgbClr val="C00000"/>
              </a:buClr>
              <a:buSzPct val="90000"/>
            </a:pPr>
            <a:r>
              <a:rPr lang="en-US" sz="2000" dirty="0" smtClean="0">
                <a:latin typeface="Cambria" pitchFamily="18" charset="0"/>
              </a:rPr>
              <a:t>hive&gt; LOAD DATA LOCAL INPATH '/home/user/sample.txt'</a:t>
            </a:r>
          </a:p>
          <a:p>
            <a:pPr marL="57150" lvl="2" algn="just">
              <a:spcBef>
                <a:spcPts val="0"/>
              </a:spcBef>
              <a:spcAft>
                <a:spcPts val="0"/>
              </a:spcAft>
              <a:buClr>
                <a:srgbClr val="C00000"/>
              </a:buClr>
              <a:buSzPct val="90000"/>
            </a:pPr>
            <a:r>
              <a:rPr lang="en-US" sz="2000" dirty="0" smtClean="0">
                <a:latin typeface="Cambria" pitchFamily="18" charset="0"/>
              </a:rPr>
              <a:t>OVERWRITE INTO TABLE employee;</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Alter Table</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121</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76200" y="1512711"/>
            <a:ext cx="8915400" cy="5165517"/>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dirty="0" smtClean="0">
                <a:latin typeface="Cambria" pitchFamily="18" charset="0"/>
              </a:rPr>
              <a:t>It is used to alter a table in Hive.</a:t>
            </a:r>
          </a:p>
          <a:p>
            <a:pPr marL="57150" lvl="2" algn="just">
              <a:spcBef>
                <a:spcPts val="1000"/>
              </a:spcBef>
              <a:spcAft>
                <a:spcPts val="0"/>
              </a:spcAft>
              <a:buClr>
                <a:srgbClr val="C00000"/>
              </a:buClr>
              <a:buSzPct val="90000"/>
            </a:pPr>
            <a:r>
              <a:rPr lang="en-US" b="1" dirty="0" smtClean="0">
                <a:latin typeface="Cambria" pitchFamily="18" charset="0"/>
              </a:rPr>
              <a:t>Syntax: </a:t>
            </a:r>
            <a:r>
              <a:rPr lang="en-US" dirty="0" smtClean="0">
                <a:latin typeface="Cambria" pitchFamily="18" charset="0"/>
              </a:rPr>
              <a:t> The statement takes any of the following syntaxes based on what attributes we wish to modify in a table.</a:t>
            </a:r>
          </a:p>
          <a:p>
            <a:pPr marL="57150" lvl="2" algn="just">
              <a:spcBef>
                <a:spcPts val="0"/>
              </a:spcBef>
              <a:spcAft>
                <a:spcPts val="0"/>
              </a:spcAft>
              <a:buClr>
                <a:srgbClr val="C00000"/>
              </a:buClr>
              <a:buSzPct val="90000"/>
            </a:pPr>
            <a:endParaRPr lang="en-US" dirty="0" smtClean="0">
              <a:latin typeface="Cambria" pitchFamily="18" charset="0"/>
            </a:endParaRPr>
          </a:p>
          <a:p>
            <a:pPr marL="57150" lvl="2" algn="just">
              <a:spcBef>
                <a:spcPts val="0"/>
              </a:spcBef>
              <a:spcAft>
                <a:spcPts val="0"/>
              </a:spcAft>
              <a:buClr>
                <a:srgbClr val="C00000"/>
              </a:buClr>
              <a:buSzPct val="90000"/>
            </a:pPr>
            <a:r>
              <a:rPr lang="en-US" dirty="0" smtClean="0">
                <a:latin typeface="Cambria" pitchFamily="18" charset="0"/>
              </a:rPr>
              <a:t>ALTER TABLE name RENAME TO </a:t>
            </a:r>
            <a:r>
              <a:rPr lang="en-US" dirty="0" err="1" smtClean="0">
                <a:latin typeface="Cambria" pitchFamily="18" charset="0"/>
              </a:rPr>
              <a:t>new_name</a:t>
            </a:r>
            <a:endParaRPr lang="en-US" dirty="0" smtClean="0">
              <a:latin typeface="Cambria" pitchFamily="18" charset="0"/>
            </a:endParaRPr>
          </a:p>
          <a:p>
            <a:pPr marL="57150" lvl="2" algn="just">
              <a:spcBef>
                <a:spcPts val="0"/>
              </a:spcBef>
              <a:spcAft>
                <a:spcPts val="0"/>
              </a:spcAft>
              <a:buClr>
                <a:srgbClr val="C00000"/>
              </a:buClr>
              <a:buSzPct val="90000"/>
            </a:pPr>
            <a:r>
              <a:rPr lang="en-US" dirty="0" smtClean="0">
                <a:latin typeface="Cambria" pitchFamily="18" charset="0"/>
              </a:rPr>
              <a:t>ALTER TABLE name ADD COLUMNS (</a:t>
            </a:r>
            <a:r>
              <a:rPr lang="en-US" dirty="0" err="1" smtClean="0">
                <a:latin typeface="Cambria" pitchFamily="18" charset="0"/>
              </a:rPr>
              <a:t>col_spec</a:t>
            </a:r>
            <a:r>
              <a:rPr lang="en-US" dirty="0" smtClean="0">
                <a:latin typeface="Cambria" pitchFamily="18" charset="0"/>
              </a:rPr>
              <a:t>[, </a:t>
            </a:r>
            <a:r>
              <a:rPr lang="en-US" dirty="0" err="1" smtClean="0">
                <a:latin typeface="Cambria" pitchFamily="18" charset="0"/>
              </a:rPr>
              <a:t>col_spec</a:t>
            </a:r>
            <a:r>
              <a:rPr lang="en-US" dirty="0" smtClean="0">
                <a:latin typeface="Cambria" pitchFamily="18" charset="0"/>
              </a:rPr>
              <a:t> ...])</a:t>
            </a:r>
          </a:p>
          <a:p>
            <a:pPr marL="57150" lvl="2" algn="just">
              <a:spcBef>
                <a:spcPts val="0"/>
              </a:spcBef>
              <a:spcAft>
                <a:spcPts val="0"/>
              </a:spcAft>
              <a:buClr>
                <a:srgbClr val="C00000"/>
              </a:buClr>
              <a:buSzPct val="90000"/>
            </a:pPr>
            <a:r>
              <a:rPr lang="en-US" dirty="0" smtClean="0">
                <a:latin typeface="Cambria" pitchFamily="18" charset="0"/>
              </a:rPr>
              <a:t>ALTER TABLE name DROP [COLUMN] column_name</a:t>
            </a:r>
          </a:p>
          <a:p>
            <a:pPr marL="57150" lvl="2" algn="just">
              <a:spcBef>
                <a:spcPts val="0"/>
              </a:spcBef>
              <a:spcAft>
                <a:spcPts val="0"/>
              </a:spcAft>
              <a:buClr>
                <a:srgbClr val="C00000"/>
              </a:buClr>
              <a:buSzPct val="90000"/>
            </a:pPr>
            <a:r>
              <a:rPr lang="en-US" dirty="0" smtClean="0">
                <a:latin typeface="Cambria" pitchFamily="18" charset="0"/>
              </a:rPr>
              <a:t>ALTER TABLE name CHANGE column_name </a:t>
            </a:r>
            <a:r>
              <a:rPr lang="en-US" dirty="0" err="1" smtClean="0">
                <a:latin typeface="Cambria" pitchFamily="18" charset="0"/>
              </a:rPr>
              <a:t>new_name</a:t>
            </a:r>
            <a:r>
              <a:rPr lang="en-US" dirty="0" smtClean="0">
                <a:latin typeface="Cambria" pitchFamily="18" charset="0"/>
              </a:rPr>
              <a:t> </a:t>
            </a:r>
            <a:r>
              <a:rPr lang="en-US" dirty="0" err="1" smtClean="0">
                <a:latin typeface="Cambria" pitchFamily="18" charset="0"/>
              </a:rPr>
              <a:t>new_type</a:t>
            </a:r>
            <a:endParaRPr lang="en-US" dirty="0" smtClean="0">
              <a:latin typeface="Cambria" pitchFamily="18" charset="0"/>
            </a:endParaRPr>
          </a:p>
          <a:p>
            <a:pPr marL="57150" lvl="2" algn="just">
              <a:spcBef>
                <a:spcPts val="0"/>
              </a:spcBef>
              <a:spcAft>
                <a:spcPts val="0"/>
              </a:spcAft>
              <a:buClr>
                <a:srgbClr val="C00000"/>
              </a:buClr>
              <a:buSzPct val="90000"/>
            </a:pPr>
            <a:r>
              <a:rPr lang="en-US" dirty="0" smtClean="0">
                <a:latin typeface="Cambria" pitchFamily="18" charset="0"/>
              </a:rPr>
              <a:t>ALTER TABLE name REPLACE COLUMNS (</a:t>
            </a:r>
            <a:r>
              <a:rPr lang="en-US" dirty="0" err="1" smtClean="0">
                <a:latin typeface="Cambria" pitchFamily="18" charset="0"/>
              </a:rPr>
              <a:t>col_spec</a:t>
            </a:r>
            <a:r>
              <a:rPr lang="en-US" dirty="0" smtClean="0">
                <a:latin typeface="Cambria" pitchFamily="18" charset="0"/>
              </a:rPr>
              <a:t>[, </a:t>
            </a:r>
            <a:r>
              <a:rPr lang="en-US" dirty="0" err="1" smtClean="0">
                <a:latin typeface="Cambria" pitchFamily="18" charset="0"/>
              </a:rPr>
              <a:t>col_spec</a:t>
            </a:r>
            <a:r>
              <a:rPr lang="en-US" dirty="0" smtClean="0">
                <a:latin typeface="Cambria" pitchFamily="18" charset="0"/>
              </a:rPr>
              <a:t> ...])</a:t>
            </a:r>
          </a:p>
          <a:p>
            <a:pPr marL="57150" lvl="2" algn="just">
              <a:spcBef>
                <a:spcPts val="1000"/>
              </a:spcBef>
              <a:spcAft>
                <a:spcPts val="0"/>
              </a:spcAft>
              <a:buClr>
                <a:srgbClr val="C00000"/>
              </a:buClr>
              <a:buSzPct val="90000"/>
            </a:pPr>
            <a:r>
              <a:rPr lang="en-US" b="1" dirty="0" smtClean="0">
                <a:latin typeface="Cambria" pitchFamily="18" charset="0"/>
              </a:rPr>
              <a:t>Example:</a:t>
            </a:r>
          </a:p>
          <a:p>
            <a:pPr marL="515937" lvl="2" indent="-457200" algn="just">
              <a:spcBef>
                <a:spcPts val="600"/>
              </a:spcBef>
              <a:spcAft>
                <a:spcPts val="0"/>
              </a:spcAft>
              <a:buClr>
                <a:srgbClr val="C00000"/>
              </a:buClr>
              <a:buSzPct val="90000"/>
              <a:buFont typeface="Wingdings" pitchFamily="2" charset="2"/>
              <a:buChar char="q"/>
            </a:pPr>
            <a:r>
              <a:rPr lang="en-US" dirty="0" smtClean="0">
                <a:latin typeface="Cambria" pitchFamily="18" charset="0"/>
              </a:rPr>
              <a:t>hive&gt; ALTER TABLE employee RENAME TO </a:t>
            </a:r>
            <a:r>
              <a:rPr lang="en-US" dirty="0" err="1" smtClean="0">
                <a:latin typeface="Cambria" pitchFamily="18" charset="0"/>
              </a:rPr>
              <a:t>emp</a:t>
            </a:r>
            <a:r>
              <a:rPr lang="en-US" dirty="0" smtClean="0">
                <a:latin typeface="Cambria" pitchFamily="18" charset="0"/>
              </a:rPr>
              <a:t>; </a:t>
            </a:r>
            <a:r>
              <a:rPr lang="en-US" dirty="0" smtClean="0">
                <a:latin typeface="Cambria" pitchFamily="18" charset="0"/>
                <a:sym typeface="Wingdings" pitchFamily="2" charset="2"/>
              </a:rPr>
              <a:t> Rename the table from employee to </a:t>
            </a:r>
            <a:r>
              <a:rPr lang="en-US" dirty="0" err="1" smtClean="0">
                <a:latin typeface="Cambria" pitchFamily="18" charset="0"/>
                <a:sym typeface="Wingdings" pitchFamily="2" charset="2"/>
              </a:rPr>
              <a:t>emp</a:t>
            </a:r>
            <a:endParaRPr lang="en-US" dirty="0" smtClean="0">
              <a:latin typeface="Cambria" pitchFamily="18" charset="0"/>
            </a:endParaRPr>
          </a:p>
          <a:p>
            <a:pPr marL="515937" lvl="2" indent="-457200" algn="just">
              <a:spcBef>
                <a:spcPts val="600"/>
              </a:spcBef>
              <a:spcAft>
                <a:spcPts val="0"/>
              </a:spcAft>
              <a:buClr>
                <a:srgbClr val="C00000"/>
              </a:buClr>
              <a:buSzPct val="90000"/>
              <a:buFont typeface="Wingdings" pitchFamily="2" charset="2"/>
              <a:buChar char="q"/>
            </a:pPr>
            <a:r>
              <a:rPr lang="en-US" dirty="0" smtClean="0">
                <a:latin typeface="Cambria" pitchFamily="18" charset="0"/>
              </a:rPr>
              <a:t>ALTER TABLE employee CHANGE name </a:t>
            </a:r>
            <a:r>
              <a:rPr lang="en-US" dirty="0" err="1" smtClean="0">
                <a:latin typeface="Cambria" pitchFamily="18" charset="0"/>
              </a:rPr>
              <a:t>ename</a:t>
            </a:r>
            <a:r>
              <a:rPr lang="en-US" dirty="0" smtClean="0">
                <a:latin typeface="Cambria" pitchFamily="18" charset="0"/>
              </a:rPr>
              <a:t> String; </a:t>
            </a:r>
            <a:r>
              <a:rPr lang="en-US" dirty="0" smtClean="0">
                <a:latin typeface="Cambria" pitchFamily="18" charset="0"/>
                <a:sym typeface="Wingdings" pitchFamily="2" charset="2"/>
              </a:rPr>
              <a:t> Rename the column from name to </a:t>
            </a:r>
            <a:r>
              <a:rPr lang="en-US" dirty="0" err="1" smtClean="0">
                <a:latin typeface="Cambria" pitchFamily="18" charset="0"/>
                <a:sym typeface="Wingdings" pitchFamily="2" charset="2"/>
              </a:rPr>
              <a:t>ename</a:t>
            </a:r>
            <a:endParaRPr lang="en-US" dirty="0" smtClean="0">
              <a:latin typeface="Cambria" pitchFamily="18" charset="0"/>
              <a:sym typeface="Wingdings" pitchFamily="2" charset="2"/>
            </a:endParaRPr>
          </a:p>
          <a:p>
            <a:pPr marL="515937" lvl="2" indent="-457200" algn="just">
              <a:spcBef>
                <a:spcPts val="600"/>
              </a:spcBef>
              <a:spcAft>
                <a:spcPts val="0"/>
              </a:spcAft>
              <a:buClr>
                <a:srgbClr val="C00000"/>
              </a:buClr>
              <a:buSzPct val="90000"/>
              <a:buFont typeface="Wingdings" pitchFamily="2" charset="2"/>
              <a:buChar char="q"/>
            </a:pPr>
            <a:r>
              <a:rPr lang="en-US" dirty="0" smtClean="0">
                <a:latin typeface="Cambria" pitchFamily="18" charset="0"/>
              </a:rPr>
              <a:t>hive&gt; ALTER TABLE employee ADD COLUMNS (dept STRING COMMENT 'Department name'); </a:t>
            </a:r>
            <a:r>
              <a:rPr lang="en-US" dirty="0" smtClean="0">
                <a:latin typeface="Cambria" pitchFamily="18" charset="0"/>
                <a:sym typeface="Wingdings" pitchFamily="2" charset="2"/>
              </a:rPr>
              <a:t> add a column named dept to the employee table</a:t>
            </a:r>
            <a:endParaRPr lang="en-US" dirty="0" smtClean="0">
              <a:latin typeface="Cambria" pitchFamily="18" charset="0"/>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Hive Partitioning</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122</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76200" y="1512711"/>
            <a:ext cx="8915400" cy="4093428"/>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rPr>
              <a:t>Hive organizes tables into partitions. It is a way of dividing a table into related parts based on the values of partitioned columns such as date, city, and department. Using partition, it is easy to query a portion of the data.</a:t>
            </a:r>
          </a:p>
          <a:p>
            <a:pPr marL="57150" lvl="2" algn="just">
              <a:spcBef>
                <a:spcPts val="0"/>
              </a:spcBef>
              <a:spcAft>
                <a:spcPts val="0"/>
              </a:spcAft>
              <a:buClr>
                <a:srgbClr val="C00000"/>
              </a:buClr>
              <a:buSzPct val="90000"/>
            </a:pPr>
            <a:endParaRPr lang="en-US" sz="2000" dirty="0" smtClean="0">
              <a:latin typeface="Cambria" pitchFamily="18" charset="0"/>
            </a:endParaRPr>
          </a:p>
          <a:p>
            <a:pPr marL="57150" lvl="2" algn="just">
              <a:spcBef>
                <a:spcPts val="0"/>
              </a:spcBef>
              <a:spcAft>
                <a:spcPts val="0"/>
              </a:spcAft>
              <a:buClr>
                <a:srgbClr val="C00000"/>
              </a:buClr>
              <a:buSzPct val="90000"/>
            </a:pPr>
            <a:r>
              <a:rPr lang="en-US" sz="2000" dirty="0" smtClean="0">
                <a:latin typeface="Cambria" pitchFamily="18" charset="0"/>
              </a:rPr>
              <a:t>Tables or partitions are sub-divided into buckets, to provide extra structure to the data that may be used for more efficient querying. Bucketing works based on the value of hash function of some column of a table.</a:t>
            </a:r>
          </a:p>
          <a:p>
            <a:pPr marL="57150" lvl="2" algn="just">
              <a:spcBef>
                <a:spcPts val="0"/>
              </a:spcBef>
              <a:spcAft>
                <a:spcPts val="0"/>
              </a:spcAft>
              <a:buClr>
                <a:srgbClr val="C00000"/>
              </a:buClr>
              <a:buSzPct val="90000"/>
            </a:pPr>
            <a:endParaRPr lang="en-US" sz="2000" dirty="0" smtClean="0">
              <a:latin typeface="Cambria" pitchFamily="18" charset="0"/>
            </a:endParaRPr>
          </a:p>
          <a:p>
            <a:pPr marL="57150" lvl="2" algn="just">
              <a:spcBef>
                <a:spcPts val="0"/>
              </a:spcBef>
              <a:spcAft>
                <a:spcPts val="0"/>
              </a:spcAft>
              <a:buClr>
                <a:srgbClr val="C00000"/>
              </a:buClr>
              <a:buSzPct val="90000"/>
            </a:pPr>
            <a:r>
              <a:rPr lang="en-US" sz="2000" dirty="0" smtClean="0">
                <a:latin typeface="Cambria" pitchFamily="18" charset="0"/>
              </a:rPr>
              <a:t>For example, a table named Tab1 contains employee data such as id, name, dept, and </a:t>
            </a:r>
            <a:r>
              <a:rPr lang="en-US" sz="2000" dirty="0" err="1" smtClean="0">
                <a:latin typeface="Cambria" pitchFamily="18" charset="0"/>
              </a:rPr>
              <a:t>yoj</a:t>
            </a:r>
            <a:r>
              <a:rPr lang="en-US" sz="2000" dirty="0" smtClean="0">
                <a:latin typeface="Cambria" pitchFamily="18" charset="0"/>
              </a:rPr>
              <a:t> (i.e., year of joining). Suppose you need to retrieve the details of all employees who joined in 2012. A query searches the whole table for the required information. However, if you partition the employee data with the year and store it in a separate file, it reduces the query processing time. </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Hive Partitioning Example</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123</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76200" y="1512711"/>
            <a:ext cx="8915400" cy="5016758"/>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rPr>
              <a:t>The following file contains </a:t>
            </a:r>
            <a:r>
              <a:rPr lang="en-US" sz="2000" dirty="0" err="1" smtClean="0">
                <a:latin typeface="Cambria" pitchFamily="18" charset="0"/>
              </a:rPr>
              <a:t>employeedata</a:t>
            </a:r>
            <a:r>
              <a:rPr lang="en-US" sz="2000" dirty="0" smtClean="0">
                <a:latin typeface="Cambria" pitchFamily="18" charset="0"/>
              </a:rPr>
              <a:t> table.</a:t>
            </a:r>
          </a:p>
          <a:p>
            <a:pPr marL="57150" lvl="2" algn="just">
              <a:spcBef>
                <a:spcPts val="0"/>
              </a:spcBef>
              <a:spcAft>
                <a:spcPts val="0"/>
              </a:spcAft>
              <a:buClr>
                <a:srgbClr val="C00000"/>
              </a:buClr>
              <a:buSzPct val="90000"/>
            </a:pPr>
            <a:endParaRPr lang="en-US" sz="2000" dirty="0" smtClean="0">
              <a:latin typeface="Cambria" pitchFamily="18" charset="0"/>
            </a:endParaRPr>
          </a:p>
          <a:p>
            <a:pPr marL="57150" lvl="2" algn="just">
              <a:spcBef>
                <a:spcPts val="0"/>
              </a:spcBef>
              <a:spcAft>
                <a:spcPts val="0"/>
              </a:spcAft>
              <a:buClr>
                <a:srgbClr val="C00000"/>
              </a:buClr>
              <a:buSzPct val="90000"/>
            </a:pPr>
            <a:r>
              <a:rPr lang="en-US" sz="2000" dirty="0" smtClean="0">
                <a:latin typeface="Cambria" pitchFamily="18" charset="0"/>
              </a:rPr>
              <a:t>/tab1/</a:t>
            </a:r>
            <a:r>
              <a:rPr lang="en-US" sz="2000" dirty="0" err="1" smtClean="0">
                <a:latin typeface="Cambria" pitchFamily="18" charset="0"/>
              </a:rPr>
              <a:t>employeedata</a:t>
            </a:r>
            <a:r>
              <a:rPr lang="en-US" sz="2000" dirty="0" smtClean="0">
                <a:latin typeface="Cambria" pitchFamily="18" charset="0"/>
              </a:rPr>
              <a:t>/file1</a:t>
            </a:r>
          </a:p>
          <a:p>
            <a:pPr marL="57150" lvl="2" algn="just">
              <a:spcBef>
                <a:spcPts val="0"/>
              </a:spcBef>
              <a:spcAft>
                <a:spcPts val="0"/>
              </a:spcAft>
              <a:buClr>
                <a:srgbClr val="C00000"/>
              </a:buClr>
              <a:buSzPct val="90000"/>
            </a:pPr>
            <a:endParaRPr lang="en-US" sz="2000" dirty="0" smtClean="0">
              <a:latin typeface="Cambria" pitchFamily="18" charset="0"/>
            </a:endParaRPr>
          </a:p>
          <a:p>
            <a:pPr marL="57150" lvl="2" algn="just">
              <a:spcBef>
                <a:spcPts val="0"/>
              </a:spcBef>
              <a:spcAft>
                <a:spcPts val="0"/>
              </a:spcAft>
              <a:buClr>
                <a:srgbClr val="C00000"/>
              </a:buClr>
              <a:buSzPct val="90000"/>
            </a:pPr>
            <a:r>
              <a:rPr lang="en-US" sz="2000" dirty="0" smtClean="0">
                <a:latin typeface="Cambria" pitchFamily="18" charset="0"/>
              </a:rPr>
              <a:t>id, name, dept, </a:t>
            </a:r>
            <a:r>
              <a:rPr lang="en-US" sz="2000" dirty="0" err="1" smtClean="0">
                <a:latin typeface="Cambria" pitchFamily="18" charset="0"/>
              </a:rPr>
              <a:t>yoj</a:t>
            </a:r>
            <a:endParaRPr lang="en-US" sz="2000" dirty="0" smtClean="0">
              <a:latin typeface="Cambria" pitchFamily="18" charset="0"/>
            </a:endParaRPr>
          </a:p>
          <a:p>
            <a:pPr marL="57150" lvl="2" algn="just">
              <a:spcBef>
                <a:spcPts val="0"/>
              </a:spcBef>
              <a:spcAft>
                <a:spcPts val="0"/>
              </a:spcAft>
              <a:buClr>
                <a:srgbClr val="C00000"/>
              </a:buClr>
              <a:buSzPct val="90000"/>
            </a:pPr>
            <a:r>
              <a:rPr lang="en-US" sz="2000" dirty="0" smtClean="0">
                <a:latin typeface="Cambria" pitchFamily="18" charset="0"/>
              </a:rPr>
              <a:t>1, </a:t>
            </a:r>
            <a:r>
              <a:rPr lang="en-US" sz="2000" dirty="0" err="1" smtClean="0">
                <a:latin typeface="Cambria" pitchFamily="18" charset="0"/>
              </a:rPr>
              <a:t>gopal</a:t>
            </a:r>
            <a:r>
              <a:rPr lang="en-US" sz="2000" dirty="0" smtClean="0">
                <a:latin typeface="Cambria" pitchFamily="18" charset="0"/>
              </a:rPr>
              <a:t>, TP, 2012</a:t>
            </a:r>
          </a:p>
          <a:p>
            <a:pPr marL="57150" lvl="2" algn="just">
              <a:spcBef>
                <a:spcPts val="0"/>
              </a:spcBef>
              <a:spcAft>
                <a:spcPts val="0"/>
              </a:spcAft>
              <a:buClr>
                <a:srgbClr val="C00000"/>
              </a:buClr>
              <a:buSzPct val="90000"/>
            </a:pPr>
            <a:r>
              <a:rPr lang="en-US" sz="2000" dirty="0" smtClean="0">
                <a:latin typeface="Cambria" pitchFamily="18" charset="0"/>
              </a:rPr>
              <a:t>2, </a:t>
            </a:r>
            <a:r>
              <a:rPr lang="en-US" sz="2000" dirty="0" err="1" smtClean="0">
                <a:latin typeface="Cambria" pitchFamily="18" charset="0"/>
              </a:rPr>
              <a:t>kiran</a:t>
            </a:r>
            <a:r>
              <a:rPr lang="en-US" sz="2000" dirty="0" smtClean="0">
                <a:latin typeface="Cambria" pitchFamily="18" charset="0"/>
              </a:rPr>
              <a:t>, HR, 2012</a:t>
            </a:r>
          </a:p>
          <a:p>
            <a:pPr marL="57150" lvl="2" algn="just">
              <a:spcBef>
                <a:spcPts val="0"/>
              </a:spcBef>
              <a:spcAft>
                <a:spcPts val="0"/>
              </a:spcAft>
              <a:buClr>
                <a:srgbClr val="C00000"/>
              </a:buClr>
              <a:buSzPct val="90000"/>
            </a:pPr>
            <a:r>
              <a:rPr lang="en-US" sz="2000" dirty="0" smtClean="0">
                <a:latin typeface="Cambria" pitchFamily="18" charset="0"/>
              </a:rPr>
              <a:t>3, </a:t>
            </a:r>
            <a:r>
              <a:rPr lang="en-US" sz="2000" dirty="0" err="1" smtClean="0">
                <a:latin typeface="Cambria" pitchFamily="18" charset="0"/>
              </a:rPr>
              <a:t>kaleel,SC</a:t>
            </a:r>
            <a:r>
              <a:rPr lang="en-US" sz="2000" dirty="0" smtClean="0">
                <a:latin typeface="Cambria" pitchFamily="18" charset="0"/>
              </a:rPr>
              <a:t>, 2013</a:t>
            </a:r>
          </a:p>
          <a:p>
            <a:pPr marL="57150" lvl="2" algn="just">
              <a:spcBef>
                <a:spcPts val="0"/>
              </a:spcBef>
              <a:spcAft>
                <a:spcPts val="0"/>
              </a:spcAft>
              <a:buClr>
                <a:srgbClr val="C00000"/>
              </a:buClr>
              <a:buSzPct val="90000"/>
            </a:pPr>
            <a:r>
              <a:rPr lang="en-US" sz="2000" dirty="0" smtClean="0">
                <a:latin typeface="Cambria" pitchFamily="18" charset="0"/>
              </a:rPr>
              <a:t>4, </a:t>
            </a:r>
            <a:r>
              <a:rPr lang="en-US" sz="2000" dirty="0" err="1" smtClean="0">
                <a:latin typeface="Cambria" pitchFamily="18" charset="0"/>
              </a:rPr>
              <a:t>Prasanth</a:t>
            </a:r>
            <a:r>
              <a:rPr lang="en-US" sz="2000" dirty="0" smtClean="0">
                <a:latin typeface="Cambria" pitchFamily="18" charset="0"/>
              </a:rPr>
              <a:t>, SC, 2013</a:t>
            </a:r>
          </a:p>
          <a:p>
            <a:pPr marL="57150" lvl="2" algn="just">
              <a:spcBef>
                <a:spcPts val="0"/>
              </a:spcBef>
              <a:spcAft>
                <a:spcPts val="0"/>
              </a:spcAft>
              <a:buClr>
                <a:srgbClr val="C00000"/>
              </a:buClr>
              <a:buSzPct val="90000"/>
            </a:pPr>
            <a:endParaRPr lang="en-US" sz="2000" dirty="0" smtClean="0">
              <a:latin typeface="Cambria" pitchFamily="18" charset="0"/>
            </a:endParaRPr>
          </a:p>
          <a:p>
            <a:pPr marL="57150" lvl="2" algn="just">
              <a:spcBef>
                <a:spcPts val="0"/>
              </a:spcBef>
              <a:spcAft>
                <a:spcPts val="0"/>
              </a:spcAft>
              <a:buClr>
                <a:srgbClr val="C00000"/>
              </a:buClr>
              <a:buSzPct val="90000"/>
            </a:pPr>
            <a:r>
              <a:rPr lang="en-US" sz="2000" dirty="0" smtClean="0">
                <a:latin typeface="Cambria" pitchFamily="18" charset="0"/>
              </a:rPr>
              <a:t>The above data is partitioned into two files using year.</a:t>
            </a:r>
          </a:p>
          <a:p>
            <a:pPr marL="57150" lvl="2" algn="just">
              <a:spcBef>
                <a:spcPts val="0"/>
              </a:spcBef>
              <a:spcAft>
                <a:spcPts val="0"/>
              </a:spcAft>
              <a:buClr>
                <a:srgbClr val="C00000"/>
              </a:buClr>
              <a:buSzPct val="90000"/>
            </a:pPr>
            <a:endParaRPr lang="en-US" sz="2000" dirty="0" smtClean="0">
              <a:latin typeface="Cambria" pitchFamily="18" charset="0"/>
            </a:endParaRPr>
          </a:p>
          <a:p>
            <a:pPr marL="57150" lvl="2" algn="just">
              <a:spcBef>
                <a:spcPts val="0"/>
              </a:spcBef>
              <a:spcAft>
                <a:spcPts val="0"/>
              </a:spcAft>
              <a:buClr>
                <a:srgbClr val="C00000"/>
              </a:buClr>
              <a:buSzPct val="90000"/>
            </a:pPr>
            <a:r>
              <a:rPr lang="en-US" sz="2000" b="1" dirty="0" smtClean="0">
                <a:latin typeface="Cambria" pitchFamily="18" charset="0"/>
              </a:rPr>
              <a:t>/tab1/</a:t>
            </a:r>
            <a:r>
              <a:rPr lang="en-US" sz="2000" b="1" dirty="0" err="1" smtClean="0">
                <a:latin typeface="Cambria" pitchFamily="18" charset="0"/>
              </a:rPr>
              <a:t>employeedata</a:t>
            </a:r>
            <a:r>
              <a:rPr lang="en-US" sz="2000" b="1" dirty="0" smtClean="0">
                <a:latin typeface="Cambria" pitchFamily="18" charset="0"/>
              </a:rPr>
              <a:t>/2012/file2             /tab1/</a:t>
            </a:r>
            <a:r>
              <a:rPr lang="en-US" sz="2000" b="1" dirty="0" err="1" smtClean="0">
                <a:latin typeface="Cambria" pitchFamily="18" charset="0"/>
              </a:rPr>
              <a:t>employeedata</a:t>
            </a:r>
            <a:r>
              <a:rPr lang="en-US" sz="2000" b="1" dirty="0" smtClean="0">
                <a:latin typeface="Cambria" pitchFamily="18" charset="0"/>
              </a:rPr>
              <a:t>/2013/file3</a:t>
            </a:r>
          </a:p>
          <a:p>
            <a:pPr marL="57150" lvl="2" algn="just">
              <a:spcBef>
                <a:spcPts val="0"/>
              </a:spcBef>
              <a:spcAft>
                <a:spcPts val="0"/>
              </a:spcAft>
              <a:buClr>
                <a:srgbClr val="C00000"/>
              </a:buClr>
              <a:buSzPct val="90000"/>
            </a:pPr>
            <a:endParaRPr lang="en-US" sz="2000" dirty="0" smtClean="0">
              <a:latin typeface="Cambria" pitchFamily="18" charset="0"/>
            </a:endParaRPr>
          </a:p>
          <a:p>
            <a:pPr marL="57150" lvl="2" algn="just">
              <a:spcBef>
                <a:spcPts val="0"/>
              </a:spcBef>
              <a:spcAft>
                <a:spcPts val="0"/>
              </a:spcAft>
              <a:buClr>
                <a:srgbClr val="C00000"/>
              </a:buClr>
              <a:buSzPct val="90000"/>
            </a:pPr>
            <a:r>
              <a:rPr lang="en-US" sz="2000" dirty="0" smtClean="0">
                <a:latin typeface="Cambria" pitchFamily="18" charset="0"/>
              </a:rPr>
              <a:t>1, </a:t>
            </a:r>
            <a:r>
              <a:rPr lang="en-US" sz="2000" dirty="0" err="1" smtClean="0">
                <a:latin typeface="Cambria" pitchFamily="18" charset="0"/>
              </a:rPr>
              <a:t>gopal</a:t>
            </a:r>
            <a:r>
              <a:rPr lang="en-US" sz="2000" dirty="0" smtClean="0">
                <a:latin typeface="Cambria" pitchFamily="18" charset="0"/>
              </a:rPr>
              <a:t>, TP, 2012		       	3, </a:t>
            </a:r>
            <a:r>
              <a:rPr lang="en-US" sz="2000" dirty="0" err="1" smtClean="0">
                <a:latin typeface="Cambria" pitchFamily="18" charset="0"/>
              </a:rPr>
              <a:t>kaleel,SC</a:t>
            </a:r>
            <a:r>
              <a:rPr lang="en-US" sz="2000" dirty="0" smtClean="0">
                <a:latin typeface="Cambria" pitchFamily="18" charset="0"/>
              </a:rPr>
              <a:t>, 2013</a:t>
            </a:r>
          </a:p>
          <a:p>
            <a:pPr marL="57150" lvl="2" algn="just">
              <a:spcBef>
                <a:spcPts val="0"/>
              </a:spcBef>
              <a:spcAft>
                <a:spcPts val="0"/>
              </a:spcAft>
              <a:buClr>
                <a:srgbClr val="C00000"/>
              </a:buClr>
              <a:buSzPct val="90000"/>
            </a:pPr>
            <a:r>
              <a:rPr lang="en-US" sz="2000" dirty="0" smtClean="0">
                <a:latin typeface="Cambria" pitchFamily="18" charset="0"/>
              </a:rPr>
              <a:t>2, </a:t>
            </a:r>
            <a:r>
              <a:rPr lang="en-US" sz="2000" dirty="0" err="1" smtClean="0">
                <a:latin typeface="Cambria" pitchFamily="18" charset="0"/>
              </a:rPr>
              <a:t>kiran</a:t>
            </a:r>
            <a:r>
              <a:rPr lang="en-US" sz="2000" dirty="0" smtClean="0">
                <a:latin typeface="Cambria" pitchFamily="18" charset="0"/>
              </a:rPr>
              <a:t>, HR, 2012		       	4, </a:t>
            </a:r>
            <a:r>
              <a:rPr lang="en-US" sz="2000" dirty="0" err="1" smtClean="0">
                <a:latin typeface="Cambria" pitchFamily="18" charset="0"/>
              </a:rPr>
              <a:t>Prasanth</a:t>
            </a:r>
            <a:r>
              <a:rPr lang="en-US" sz="2000" dirty="0" smtClean="0">
                <a:latin typeface="Cambria" pitchFamily="18" charset="0"/>
              </a:rPr>
              <a:t>, SC, 2013</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Hive QL</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124</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76200" y="1512711"/>
            <a:ext cx="8915400" cy="707886"/>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rPr>
              <a:t>The Hive Query Language (</a:t>
            </a:r>
            <a:r>
              <a:rPr lang="en-US" sz="2000" dirty="0" err="1" smtClean="0">
                <a:latin typeface="Cambria" pitchFamily="18" charset="0"/>
              </a:rPr>
              <a:t>HiveQL</a:t>
            </a:r>
            <a:r>
              <a:rPr lang="en-US" sz="2000" dirty="0" smtClean="0">
                <a:latin typeface="Cambria" pitchFamily="18" charset="0"/>
              </a:rPr>
              <a:t>) is a query language for Hive to process and analyze structured data in a </a:t>
            </a:r>
            <a:r>
              <a:rPr lang="en-US" sz="2000" dirty="0" err="1" smtClean="0">
                <a:latin typeface="Cambria" pitchFamily="18" charset="0"/>
              </a:rPr>
              <a:t>Metastore</a:t>
            </a:r>
            <a:r>
              <a:rPr lang="en-US" sz="2000" dirty="0" smtClean="0">
                <a:latin typeface="Cambria" pitchFamily="18" charset="0"/>
              </a:rPr>
              <a:t>.</a:t>
            </a:r>
          </a:p>
        </p:txBody>
      </p:sp>
      <p:sp>
        <p:nvSpPr>
          <p:cNvPr id="8" name="TextBox 7"/>
          <p:cNvSpPr txBox="1"/>
          <p:nvPr/>
        </p:nvSpPr>
        <p:spPr>
          <a:xfrm>
            <a:off x="186267" y="2167467"/>
            <a:ext cx="2335704" cy="369332"/>
          </a:xfrm>
          <a:prstGeom prst="rect">
            <a:avLst/>
          </a:prstGeom>
          <a:solidFill>
            <a:schemeClr val="accent2"/>
          </a:solidFill>
        </p:spPr>
        <p:txBody>
          <a:bodyPr wrap="none" rtlCol="0">
            <a:spAutoFit/>
          </a:bodyPr>
          <a:lstStyle/>
          <a:p>
            <a:r>
              <a:rPr lang="en-US" i="1" dirty="0" smtClean="0">
                <a:solidFill>
                  <a:schemeClr val="bg1"/>
                </a:solidFill>
                <a:latin typeface="+mn-lt"/>
              </a:rPr>
              <a:t>Select-Where Statement</a:t>
            </a:r>
          </a:p>
        </p:txBody>
      </p:sp>
      <p:sp>
        <p:nvSpPr>
          <p:cNvPr id="9" name="TextBox 8"/>
          <p:cNvSpPr txBox="1"/>
          <p:nvPr/>
        </p:nvSpPr>
        <p:spPr>
          <a:xfrm>
            <a:off x="33867" y="2557425"/>
            <a:ext cx="8915400" cy="3862596"/>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rPr>
              <a:t>SELECT statement is used to retrieve the data from a table. WHERE clause works similar to a condition. It filters the data using the condition and gives you a finite result. The built-in operators and functions generate an expression, which fulfils the condition.</a:t>
            </a:r>
          </a:p>
          <a:p>
            <a:pPr marL="57150" lvl="2" algn="just">
              <a:spcBef>
                <a:spcPts val="600"/>
              </a:spcBef>
              <a:spcAft>
                <a:spcPts val="0"/>
              </a:spcAft>
              <a:buClr>
                <a:srgbClr val="C00000"/>
              </a:buClr>
              <a:buSzPct val="90000"/>
            </a:pPr>
            <a:r>
              <a:rPr lang="en-US" sz="2000" b="1" dirty="0" smtClean="0">
                <a:latin typeface="Cambria" pitchFamily="18" charset="0"/>
              </a:rPr>
              <a:t>Syntax: </a:t>
            </a:r>
          </a:p>
          <a:p>
            <a:pPr marL="57150" lvl="2" algn="just">
              <a:spcBef>
                <a:spcPts val="0"/>
              </a:spcBef>
              <a:spcAft>
                <a:spcPts val="0"/>
              </a:spcAft>
              <a:buClr>
                <a:srgbClr val="C00000"/>
              </a:buClr>
              <a:buSzPct val="90000"/>
            </a:pPr>
            <a:r>
              <a:rPr lang="en-US" sz="2000" dirty="0" smtClean="0">
                <a:latin typeface="Cambria" pitchFamily="18" charset="0"/>
              </a:rPr>
              <a:t>SELECT [ALL | DISTINCT] </a:t>
            </a:r>
            <a:r>
              <a:rPr lang="en-US" sz="2000" dirty="0" err="1" smtClean="0">
                <a:latin typeface="Cambria" pitchFamily="18" charset="0"/>
              </a:rPr>
              <a:t>select_expr</a:t>
            </a:r>
            <a:r>
              <a:rPr lang="en-US" sz="2000" dirty="0" smtClean="0">
                <a:latin typeface="Cambria" pitchFamily="18" charset="0"/>
              </a:rPr>
              <a:t>, </a:t>
            </a:r>
            <a:r>
              <a:rPr lang="en-US" sz="2000" dirty="0" err="1" smtClean="0">
                <a:latin typeface="Cambria" pitchFamily="18" charset="0"/>
              </a:rPr>
              <a:t>select_expr</a:t>
            </a:r>
            <a:r>
              <a:rPr lang="en-US" sz="2000" dirty="0" smtClean="0">
                <a:latin typeface="Cambria" pitchFamily="18" charset="0"/>
              </a:rPr>
              <a:t>, ... </a:t>
            </a:r>
          </a:p>
          <a:p>
            <a:pPr marL="57150" lvl="2" algn="just">
              <a:spcBef>
                <a:spcPts val="0"/>
              </a:spcBef>
              <a:spcAft>
                <a:spcPts val="0"/>
              </a:spcAft>
              <a:buClr>
                <a:srgbClr val="C00000"/>
              </a:buClr>
              <a:buSzPct val="90000"/>
            </a:pPr>
            <a:r>
              <a:rPr lang="en-US" sz="2000" dirty="0" smtClean="0">
                <a:latin typeface="Cambria" pitchFamily="18" charset="0"/>
              </a:rPr>
              <a:t>FROM </a:t>
            </a:r>
            <a:r>
              <a:rPr lang="en-US" sz="2000" dirty="0" err="1" smtClean="0">
                <a:latin typeface="Cambria" pitchFamily="18" charset="0"/>
              </a:rPr>
              <a:t>table_reference</a:t>
            </a:r>
            <a:r>
              <a:rPr lang="en-US" sz="2000" dirty="0" smtClean="0">
                <a:latin typeface="Cambria" pitchFamily="18" charset="0"/>
              </a:rPr>
              <a:t> </a:t>
            </a:r>
          </a:p>
          <a:p>
            <a:pPr marL="57150" lvl="2" algn="just">
              <a:spcBef>
                <a:spcPts val="0"/>
              </a:spcBef>
              <a:spcAft>
                <a:spcPts val="0"/>
              </a:spcAft>
              <a:buClr>
                <a:srgbClr val="C00000"/>
              </a:buClr>
              <a:buSzPct val="90000"/>
            </a:pPr>
            <a:r>
              <a:rPr lang="en-US" sz="2000" dirty="0" smtClean="0">
                <a:latin typeface="Cambria" pitchFamily="18" charset="0"/>
              </a:rPr>
              <a:t>[WHERE </a:t>
            </a:r>
            <a:r>
              <a:rPr lang="en-US" sz="2000" dirty="0" err="1" smtClean="0">
                <a:latin typeface="Cambria" pitchFamily="18" charset="0"/>
              </a:rPr>
              <a:t>where_condition</a:t>
            </a:r>
            <a:r>
              <a:rPr lang="en-US" sz="2000" dirty="0" smtClean="0">
                <a:latin typeface="Cambria" pitchFamily="18" charset="0"/>
              </a:rPr>
              <a:t>] </a:t>
            </a:r>
          </a:p>
          <a:p>
            <a:pPr marL="57150" lvl="2" algn="just">
              <a:spcBef>
                <a:spcPts val="0"/>
              </a:spcBef>
              <a:spcAft>
                <a:spcPts val="0"/>
              </a:spcAft>
              <a:buClr>
                <a:srgbClr val="C00000"/>
              </a:buClr>
              <a:buSzPct val="90000"/>
            </a:pPr>
            <a:r>
              <a:rPr lang="en-US" sz="2000" dirty="0" smtClean="0">
                <a:latin typeface="Cambria" pitchFamily="18" charset="0"/>
              </a:rPr>
              <a:t>[GROUP BY </a:t>
            </a:r>
            <a:r>
              <a:rPr lang="en-US" sz="2000" dirty="0" err="1" smtClean="0">
                <a:latin typeface="Cambria" pitchFamily="18" charset="0"/>
              </a:rPr>
              <a:t>col_list</a:t>
            </a:r>
            <a:r>
              <a:rPr lang="en-US" sz="2000" dirty="0" smtClean="0">
                <a:latin typeface="Cambria" pitchFamily="18" charset="0"/>
              </a:rPr>
              <a:t>] </a:t>
            </a:r>
          </a:p>
          <a:p>
            <a:pPr marL="57150" lvl="2" algn="just">
              <a:spcBef>
                <a:spcPts val="0"/>
              </a:spcBef>
              <a:spcAft>
                <a:spcPts val="0"/>
              </a:spcAft>
              <a:buClr>
                <a:srgbClr val="C00000"/>
              </a:buClr>
              <a:buSzPct val="90000"/>
            </a:pPr>
            <a:r>
              <a:rPr lang="en-US" sz="2000" dirty="0" smtClean="0">
                <a:latin typeface="Cambria" pitchFamily="18" charset="0"/>
              </a:rPr>
              <a:t>[HAVING </a:t>
            </a:r>
            <a:r>
              <a:rPr lang="en-US" sz="2000" dirty="0" err="1" smtClean="0">
                <a:latin typeface="Cambria" pitchFamily="18" charset="0"/>
              </a:rPr>
              <a:t>having_condition</a:t>
            </a:r>
            <a:r>
              <a:rPr lang="en-US" sz="2000" dirty="0" smtClean="0">
                <a:latin typeface="Cambria" pitchFamily="18" charset="0"/>
              </a:rPr>
              <a:t>] </a:t>
            </a:r>
          </a:p>
          <a:p>
            <a:pPr marL="57150" lvl="2" algn="just">
              <a:spcBef>
                <a:spcPts val="0"/>
              </a:spcBef>
              <a:spcAft>
                <a:spcPts val="0"/>
              </a:spcAft>
              <a:buClr>
                <a:srgbClr val="C00000"/>
              </a:buClr>
              <a:buSzPct val="90000"/>
            </a:pPr>
            <a:r>
              <a:rPr lang="en-US" sz="2000" dirty="0" smtClean="0">
                <a:latin typeface="Cambria" pitchFamily="18" charset="0"/>
              </a:rPr>
              <a:t>[CLUSTER BY </a:t>
            </a:r>
            <a:r>
              <a:rPr lang="en-US" sz="2000" dirty="0" err="1" smtClean="0">
                <a:latin typeface="Cambria" pitchFamily="18" charset="0"/>
              </a:rPr>
              <a:t>col_list</a:t>
            </a:r>
            <a:r>
              <a:rPr lang="en-US" sz="2000" dirty="0" smtClean="0">
                <a:latin typeface="Cambria" pitchFamily="18" charset="0"/>
              </a:rPr>
              <a:t> | [DISTRIBUTE BY </a:t>
            </a:r>
            <a:r>
              <a:rPr lang="en-US" sz="2000" dirty="0" err="1" smtClean="0">
                <a:latin typeface="Cambria" pitchFamily="18" charset="0"/>
              </a:rPr>
              <a:t>col_list</a:t>
            </a:r>
            <a:r>
              <a:rPr lang="en-US" sz="2000" dirty="0" smtClean="0">
                <a:latin typeface="Cambria" pitchFamily="18" charset="0"/>
              </a:rPr>
              <a:t>] [SORT BY </a:t>
            </a:r>
            <a:r>
              <a:rPr lang="en-US" sz="2000" dirty="0" err="1" smtClean="0">
                <a:latin typeface="Cambria" pitchFamily="18" charset="0"/>
              </a:rPr>
              <a:t>col_list</a:t>
            </a:r>
            <a:r>
              <a:rPr lang="en-US" sz="2000" dirty="0" smtClean="0">
                <a:latin typeface="Cambria" pitchFamily="18" charset="0"/>
              </a:rPr>
              <a:t>]] </a:t>
            </a:r>
          </a:p>
          <a:p>
            <a:pPr marL="57150" lvl="2" algn="just">
              <a:spcBef>
                <a:spcPts val="0"/>
              </a:spcBef>
              <a:spcAft>
                <a:spcPts val="0"/>
              </a:spcAft>
              <a:buClr>
                <a:srgbClr val="C00000"/>
              </a:buClr>
              <a:buSzPct val="90000"/>
            </a:pPr>
            <a:r>
              <a:rPr lang="en-US" sz="2000" dirty="0" smtClean="0">
                <a:latin typeface="Cambria" pitchFamily="18" charset="0"/>
              </a:rPr>
              <a:t>[LIMIT number];</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Select-Where Example</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125</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76200" y="1512711"/>
            <a:ext cx="8915400" cy="4093428"/>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rPr>
              <a:t>Let us take an example for SELECT…WHERE clause. Assume we have the employee table, with fields named Id, Name, Salary, Designation, and Dept. </a:t>
            </a:r>
          </a:p>
          <a:p>
            <a:pPr marL="57150" lvl="2" algn="just">
              <a:spcBef>
                <a:spcPts val="0"/>
              </a:spcBef>
              <a:spcAft>
                <a:spcPts val="0"/>
              </a:spcAft>
              <a:buClr>
                <a:srgbClr val="C00000"/>
              </a:buClr>
              <a:buSzPct val="90000"/>
            </a:pPr>
            <a:endParaRPr lang="en-US" sz="2000" dirty="0" smtClean="0">
              <a:latin typeface="Cambria" pitchFamily="18" charset="0"/>
            </a:endParaRPr>
          </a:p>
          <a:p>
            <a:pPr marL="57150" lvl="2" algn="just">
              <a:spcBef>
                <a:spcPts val="0"/>
              </a:spcBef>
              <a:spcAft>
                <a:spcPts val="0"/>
              </a:spcAft>
              <a:buClr>
                <a:srgbClr val="C00000"/>
              </a:buClr>
              <a:buSzPct val="90000"/>
            </a:pPr>
            <a:r>
              <a:rPr lang="en-US" sz="2000" dirty="0" smtClean="0">
                <a:latin typeface="Cambria" pitchFamily="18" charset="0"/>
              </a:rPr>
              <a:t>Generate a query to retrieve the employee details who earn a salary of more than Rs 30000.</a:t>
            </a:r>
          </a:p>
          <a:p>
            <a:pPr marL="57150" lvl="2" algn="just">
              <a:spcBef>
                <a:spcPts val="0"/>
              </a:spcBef>
              <a:spcAft>
                <a:spcPts val="0"/>
              </a:spcAft>
              <a:buClr>
                <a:srgbClr val="C00000"/>
              </a:buClr>
              <a:buSzPct val="90000"/>
            </a:pPr>
            <a:r>
              <a:rPr lang="en-US" sz="2000" dirty="0" smtClean="0">
                <a:latin typeface="Cambria" pitchFamily="18" charset="0"/>
              </a:rPr>
              <a:t>hive&gt; SELECT * FROM employee WHERE salary&gt;30000;</a:t>
            </a:r>
          </a:p>
          <a:p>
            <a:pPr marL="57150" lvl="2" algn="just">
              <a:spcBef>
                <a:spcPts val="0"/>
              </a:spcBef>
              <a:spcAft>
                <a:spcPts val="0"/>
              </a:spcAft>
              <a:buClr>
                <a:srgbClr val="C00000"/>
              </a:buClr>
              <a:buSzPct val="90000"/>
            </a:pPr>
            <a:endParaRPr lang="en-US" sz="2000" dirty="0" smtClean="0">
              <a:latin typeface="Cambria" pitchFamily="18" charset="0"/>
            </a:endParaRPr>
          </a:p>
          <a:p>
            <a:pPr marL="57150" lvl="2" algn="just">
              <a:spcBef>
                <a:spcPts val="0"/>
              </a:spcBef>
              <a:spcAft>
                <a:spcPts val="0"/>
              </a:spcAft>
              <a:buClr>
                <a:srgbClr val="C00000"/>
              </a:buClr>
              <a:buSzPct val="90000"/>
            </a:pPr>
            <a:r>
              <a:rPr lang="en-US" sz="2000" dirty="0" smtClean="0">
                <a:latin typeface="Cambria" pitchFamily="18" charset="0"/>
              </a:rPr>
              <a:t>Generate a query to retrieve the employee details who belongs to IT dept.</a:t>
            </a:r>
          </a:p>
          <a:p>
            <a:pPr marL="57150" lvl="2" algn="just">
              <a:spcBef>
                <a:spcPts val="0"/>
              </a:spcBef>
              <a:spcAft>
                <a:spcPts val="0"/>
              </a:spcAft>
              <a:buClr>
                <a:srgbClr val="C00000"/>
              </a:buClr>
              <a:buSzPct val="90000"/>
            </a:pPr>
            <a:r>
              <a:rPr lang="en-US" sz="2000" dirty="0" smtClean="0">
                <a:latin typeface="Cambria" pitchFamily="18" charset="0"/>
              </a:rPr>
              <a:t>hive&gt; SELECT * FROM employee WHERE dept=‘IT’;</a:t>
            </a:r>
          </a:p>
          <a:p>
            <a:pPr marL="57150" lvl="2" algn="just">
              <a:spcBef>
                <a:spcPts val="0"/>
              </a:spcBef>
              <a:spcAft>
                <a:spcPts val="0"/>
              </a:spcAft>
              <a:buClr>
                <a:srgbClr val="C00000"/>
              </a:buClr>
              <a:buSzPct val="90000"/>
            </a:pPr>
            <a:endParaRPr lang="en-US" sz="2000" dirty="0" smtClean="0">
              <a:latin typeface="Cambria" pitchFamily="18" charset="0"/>
            </a:endParaRPr>
          </a:p>
          <a:p>
            <a:pPr marL="57150" lvl="2" algn="just">
              <a:spcBef>
                <a:spcPts val="0"/>
              </a:spcBef>
              <a:spcAft>
                <a:spcPts val="0"/>
              </a:spcAft>
              <a:buClr>
                <a:srgbClr val="C00000"/>
              </a:buClr>
              <a:buSzPct val="90000"/>
            </a:pPr>
            <a:r>
              <a:rPr lang="en-US" sz="2000" dirty="0" smtClean="0">
                <a:latin typeface="Cambria" pitchFamily="18" charset="0"/>
              </a:rPr>
              <a:t>Generate a query to retrieve the employee details who belongs to IT dept and drawing more than Rs 30000..</a:t>
            </a:r>
          </a:p>
          <a:p>
            <a:pPr marL="57150" lvl="2" algn="just">
              <a:spcBef>
                <a:spcPts val="0"/>
              </a:spcBef>
              <a:spcAft>
                <a:spcPts val="0"/>
              </a:spcAft>
              <a:buClr>
                <a:srgbClr val="C00000"/>
              </a:buClr>
              <a:buSzPct val="90000"/>
            </a:pPr>
            <a:r>
              <a:rPr lang="en-US" sz="2000" dirty="0" smtClean="0">
                <a:latin typeface="Cambria" pitchFamily="18" charset="0"/>
              </a:rPr>
              <a:t>hive&gt; SELECT * FROM employee WHERE dept=‘IT’ AND salary&gt;30000;</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Self Study – Hive QL</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126</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Rounded Rectangle 6"/>
          <p:cNvSpPr/>
          <p:nvPr/>
        </p:nvSpPr>
        <p:spPr>
          <a:xfrm>
            <a:off x="1588911" y="2206183"/>
            <a:ext cx="2209800" cy="12192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600" dirty="0" smtClean="0"/>
              <a:t>Select-Order By</a:t>
            </a:r>
            <a:endParaRPr lang="en-US" sz="3600" dirty="0"/>
          </a:p>
        </p:txBody>
      </p:sp>
      <p:sp>
        <p:nvSpPr>
          <p:cNvPr id="8" name="Rounded Rectangle 7"/>
          <p:cNvSpPr/>
          <p:nvPr/>
        </p:nvSpPr>
        <p:spPr>
          <a:xfrm>
            <a:off x="4896555" y="2155384"/>
            <a:ext cx="2209800" cy="12192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600" dirty="0" smtClean="0"/>
              <a:t>Select-Group By</a:t>
            </a:r>
            <a:endParaRPr lang="en-US" sz="3600" dirty="0"/>
          </a:p>
        </p:txBody>
      </p:sp>
      <p:sp>
        <p:nvSpPr>
          <p:cNvPr id="9" name="Rounded Rectangle 8"/>
          <p:cNvSpPr/>
          <p:nvPr/>
        </p:nvSpPr>
        <p:spPr>
          <a:xfrm>
            <a:off x="3352800" y="4037806"/>
            <a:ext cx="2209800" cy="12192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600" dirty="0" smtClean="0"/>
              <a:t>Select-Joins</a:t>
            </a:r>
            <a:endParaRPr lang="en-US" sz="3600" dirty="0"/>
          </a:p>
        </p:txBody>
      </p:sp>
      <p:cxnSp>
        <p:nvCxnSpPr>
          <p:cNvPr id="13" name="Straight Connector 12"/>
          <p:cNvCxnSpPr/>
          <p:nvPr/>
        </p:nvCxnSpPr>
        <p:spPr>
          <a:xfrm>
            <a:off x="1447800" y="3693496"/>
            <a:ext cx="6096000" cy="158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flipH="1" flipV="1">
            <a:off x="3525352" y="2799248"/>
            <a:ext cx="1788496" cy="158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Self Study</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127</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Rounded Rectangle 6"/>
          <p:cNvSpPr/>
          <p:nvPr/>
        </p:nvSpPr>
        <p:spPr>
          <a:xfrm>
            <a:off x="1588911" y="2206183"/>
            <a:ext cx="2209800" cy="12192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600" dirty="0" smtClean="0"/>
              <a:t>Views</a:t>
            </a:r>
            <a:endParaRPr lang="en-US" sz="3600" dirty="0"/>
          </a:p>
        </p:txBody>
      </p:sp>
      <p:sp>
        <p:nvSpPr>
          <p:cNvPr id="8" name="Rounded Rectangle 7"/>
          <p:cNvSpPr/>
          <p:nvPr/>
        </p:nvSpPr>
        <p:spPr>
          <a:xfrm>
            <a:off x="4896555" y="2189251"/>
            <a:ext cx="2209800" cy="12192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600" dirty="0" smtClean="0"/>
              <a:t>Indexes</a:t>
            </a:r>
            <a:endParaRPr lang="en-US" sz="3600" dirty="0"/>
          </a:p>
        </p:txBody>
      </p:sp>
      <p:cxnSp>
        <p:nvCxnSpPr>
          <p:cNvPr id="13" name="Straight Connector 12"/>
          <p:cNvCxnSpPr/>
          <p:nvPr/>
        </p:nvCxnSpPr>
        <p:spPr>
          <a:xfrm>
            <a:off x="1447800" y="3693496"/>
            <a:ext cx="6096000" cy="158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3352800" y="4037806"/>
            <a:ext cx="2209800" cy="12192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600" dirty="0" smtClean="0"/>
              <a:t>Built-in Functions</a:t>
            </a:r>
            <a:endParaRPr lang="en-US" sz="3600" dirty="0"/>
          </a:p>
        </p:txBody>
      </p:sp>
      <p:cxnSp>
        <p:nvCxnSpPr>
          <p:cNvPr id="12" name="Straight Connector 11"/>
          <p:cNvCxnSpPr/>
          <p:nvPr/>
        </p:nvCxnSpPr>
        <p:spPr>
          <a:xfrm rot="5400000" flipH="1" flipV="1">
            <a:off x="3480196" y="2799248"/>
            <a:ext cx="1788496" cy="158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128</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 name="AutoShape 2" descr="Image result for H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Apache Scoop</a:t>
            </a:r>
          </a:p>
        </p:txBody>
      </p:sp>
      <p:sp>
        <p:nvSpPr>
          <p:cNvPr id="2" name="AutoShape 2" descr="Image result for apache sqoop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3"/>
          <p:cNvPicPr>
            <a:picLocks noChangeAspect="1" noChangeArrowheads="1"/>
          </p:cNvPicPr>
          <p:nvPr/>
        </p:nvPicPr>
        <p:blipFill>
          <a:blip r:embed="rId4"/>
          <a:srcRect/>
          <a:stretch>
            <a:fillRect/>
          </a:stretch>
        </p:blipFill>
        <p:spPr bwMode="auto">
          <a:xfrm>
            <a:off x="2771775" y="2886075"/>
            <a:ext cx="3705225" cy="1228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129</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 name="AutoShape 2" descr="Image result for H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Scoop</a:t>
            </a:r>
          </a:p>
        </p:txBody>
      </p:sp>
      <p:sp>
        <p:nvSpPr>
          <p:cNvPr id="2" name="AutoShape 2" descr="Image result for apache sqoop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76200" y="1512711"/>
            <a:ext cx="8915400" cy="4349909"/>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rPr>
              <a:t>Sqoop is a tool designed to transfer data between Hadoop and relational database servers. It is used to import data from relational databases such as MySQL, Oracle to Hadoop HDFS, and export from Hadoop file system to relational databases.</a:t>
            </a:r>
          </a:p>
          <a:p>
            <a:pPr marL="57150" lvl="2" algn="just">
              <a:spcBef>
                <a:spcPts val="1000"/>
              </a:spcBef>
              <a:spcAft>
                <a:spcPts val="0"/>
              </a:spcAft>
              <a:buClr>
                <a:srgbClr val="C00000"/>
              </a:buClr>
              <a:buSzPct val="90000"/>
            </a:pPr>
            <a:r>
              <a:rPr lang="en-US" sz="2000" dirty="0" smtClean="0">
                <a:latin typeface="Cambria" pitchFamily="18" charset="0"/>
              </a:rPr>
              <a:t>The traditional application management system, that is, the interaction of applications with relational database using RDBMS, is one of the sources that generate Big Data. Such Big Data, generated by RDBMS, is stored in Relational Database Servers in the relational database structure.</a:t>
            </a:r>
          </a:p>
          <a:p>
            <a:pPr marL="57150" lvl="2" algn="just">
              <a:spcBef>
                <a:spcPts val="1000"/>
              </a:spcBef>
              <a:spcAft>
                <a:spcPts val="0"/>
              </a:spcAft>
              <a:buClr>
                <a:srgbClr val="C00000"/>
              </a:buClr>
              <a:buSzPct val="90000"/>
            </a:pPr>
            <a:r>
              <a:rPr lang="en-US" sz="2000" dirty="0" smtClean="0">
                <a:latin typeface="Cambria" pitchFamily="18" charset="0"/>
              </a:rPr>
              <a:t>When Big Data storages and analyzers such as MapReduce, Hive, Pig, etc. of the Hadoop ecosystem came into picture, they required a tool to interact with the relational database servers for importing and exporting the Big Data residing in them. Here, Sqoop occupies a place in the Hadoop ecosystem to provide feasible interaction between relational database server and </a:t>
            </a:r>
            <a:r>
              <a:rPr lang="en-US" sz="2000" dirty="0" err="1" smtClean="0">
                <a:latin typeface="Cambria" pitchFamily="18" charset="0"/>
              </a:rPr>
              <a:t>Hadoop’s</a:t>
            </a:r>
            <a:r>
              <a:rPr lang="en-US" sz="2000" dirty="0" smtClean="0">
                <a:latin typeface="Cambria" pitchFamily="18" charset="0"/>
              </a:rPr>
              <a:t> HDFS.</a:t>
            </a:r>
          </a:p>
        </p:txBody>
      </p:sp>
      <p:sp>
        <p:nvSpPr>
          <p:cNvPr id="12" name="TextBox 11"/>
          <p:cNvSpPr txBox="1"/>
          <p:nvPr/>
        </p:nvSpPr>
        <p:spPr>
          <a:xfrm>
            <a:off x="857955" y="5870868"/>
            <a:ext cx="7371645" cy="400110"/>
          </a:xfrm>
          <a:prstGeom prst="rect">
            <a:avLst/>
          </a:prstGeom>
          <a:solidFill>
            <a:srgbClr val="00B0F0"/>
          </a:solidFill>
        </p:spPr>
        <p:txBody>
          <a:bodyPr wrap="square" rtlCol="0">
            <a:spAutoFit/>
          </a:bodyPr>
          <a:lstStyle/>
          <a:p>
            <a:pPr marL="57150" lvl="2" algn="ctr">
              <a:spcBef>
                <a:spcPts val="0"/>
              </a:spcBef>
              <a:spcAft>
                <a:spcPts val="0"/>
              </a:spcAft>
              <a:buClr>
                <a:srgbClr val="C00000"/>
              </a:buClr>
              <a:buSzPct val="90000"/>
            </a:pPr>
            <a:r>
              <a:rPr lang="en-US" sz="2000" dirty="0" smtClean="0">
                <a:latin typeface="Cambria" pitchFamily="18" charset="0"/>
              </a:rPr>
              <a:t>Sqoop − “SQL to Hadoop and Hadoop to SQL”</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43536" y="228600"/>
            <a:ext cx="8153400" cy="990600"/>
          </a:xfrm>
        </p:spPr>
        <p:txBody>
          <a:bodyPr/>
          <a:lstStyle/>
          <a:p>
            <a:r>
              <a:rPr lang="en-US" sz="2400" b="1" dirty="0" smtClean="0">
                <a:solidFill>
                  <a:schemeClr val="tx1"/>
                </a:solidFill>
                <a:latin typeface="Cambria" pitchFamily="18" charset="0"/>
              </a:rPr>
              <a:t>Column-Oriented vs. Row-Oriented Database cont’d</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13</a:t>
            </a:fld>
            <a:endParaRPr lang="en-US" dirty="0"/>
          </a:p>
        </p:txBody>
      </p:sp>
      <p:graphicFrame>
        <p:nvGraphicFramePr>
          <p:cNvPr id="7" name="Table 6"/>
          <p:cNvGraphicFramePr>
            <a:graphicFrameLocks noGrp="1"/>
          </p:cNvGraphicFramePr>
          <p:nvPr/>
        </p:nvGraphicFramePr>
        <p:xfrm>
          <a:off x="110067" y="1793240"/>
          <a:ext cx="8839200" cy="4302760"/>
        </p:xfrm>
        <a:graphic>
          <a:graphicData uri="http://schemas.openxmlformats.org/drawingml/2006/table">
            <a:tbl>
              <a:tblPr firstRow="1" bandRow="1">
                <a:tableStyleId>{5C22544A-7EE6-4342-B048-85BDC9FD1C3A}</a:tableStyleId>
              </a:tblPr>
              <a:tblGrid>
                <a:gridCol w="4419600"/>
                <a:gridCol w="4419600"/>
              </a:tblGrid>
              <a:tr h="370840">
                <a:tc>
                  <a:txBody>
                    <a:bodyPr/>
                    <a:lstStyle/>
                    <a:p>
                      <a:r>
                        <a:rPr lang="en-US" dirty="0" smtClean="0"/>
                        <a:t>Row Oriented</a:t>
                      </a:r>
                      <a:endParaRPr lang="en-US" dirty="0"/>
                    </a:p>
                  </a:txBody>
                  <a:tcPr/>
                </a:tc>
                <a:tc>
                  <a:txBody>
                    <a:bodyPr/>
                    <a:lstStyle/>
                    <a:p>
                      <a:r>
                        <a:rPr lang="en-US" dirty="0" smtClean="0"/>
                        <a:t>Column Oriented</a:t>
                      </a:r>
                      <a:endParaRPr lang="en-US" dirty="0"/>
                    </a:p>
                  </a:txBody>
                  <a:tcPr/>
                </a:tc>
              </a:tr>
              <a:tr h="370840">
                <a:tc>
                  <a:txBody>
                    <a:bodyPr/>
                    <a:lstStyle/>
                    <a:p>
                      <a:pPr algn="just"/>
                      <a:r>
                        <a:rPr lang="en-US" dirty="0" smtClean="0"/>
                        <a:t>Data is stored and retrieved one row at a time and hence could read unnecessary data if some of the data in a row are required.</a:t>
                      </a:r>
                      <a:endParaRPr lang="en-US" dirty="0"/>
                    </a:p>
                  </a:txBody>
                  <a:tcPr/>
                </a:tc>
                <a:tc>
                  <a:txBody>
                    <a:bodyPr/>
                    <a:lstStyle/>
                    <a:p>
                      <a:pPr algn="just"/>
                      <a:r>
                        <a:rPr lang="en-US" dirty="0" smtClean="0"/>
                        <a:t>In this type of data stores, data are stored and retrieve in columns and hence it can only able to read only the relevant data if required.</a:t>
                      </a:r>
                      <a:endParaRPr lang="en-US" dirty="0"/>
                    </a:p>
                  </a:txBody>
                  <a:tcPr/>
                </a:tc>
              </a:tr>
              <a:tr h="370840">
                <a:tc>
                  <a:txBody>
                    <a:bodyPr/>
                    <a:lstStyle/>
                    <a:p>
                      <a:pPr algn="just"/>
                      <a:r>
                        <a:rPr lang="en-US" dirty="0" smtClean="0"/>
                        <a:t>Records in Row Oriented Data stores are easy to read and write.</a:t>
                      </a:r>
                      <a:endParaRPr lang="en-US" dirty="0"/>
                    </a:p>
                  </a:txBody>
                  <a:tcPr/>
                </a:tc>
                <a:tc>
                  <a:txBody>
                    <a:bodyPr/>
                    <a:lstStyle/>
                    <a:p>
                      <a:pPr algn="just"/>
                      <a:r>
                        <a:rPr lang="en-US" dirty="0" smtClean="0"/>
                        <a:t>In this type of data stores, read and write operations are slower as compared to row-oriented.</a:t>
                      </a:r>
                      <a:endParaRPr lang="en-US" dirty="0"/>
                    </a:p>
                  </a:txBody>
                  <a:tcPr/>
                </a:tc>
              </a:tr>
              <a:tr h="370840">
                <a:tc>
                  <a:txBody>
                    <a:bodyPr/>
                    <a:lstStyle/>
                    <a:p>
                      <a:pPr algn="just"/>
                      <a:r>
                        <a:rPr lang="en-US" dirty="0" smtClean="0"/>
                        <a:t>Row-oriented data stores are best suited for online transaction system.</a:t>
                      </a:r>
                      <a:endParaRPr lang="en-US" dirty="0"/>
                    </a:p>
                  </a:txBody>
                  <a:tcPr/>
                </a:tc>
                <a:tc>
                  <a:txBody>
                    <a:bodyPr/>
                    <a:lstStyle/>
                    <a:p>
                      <a:pPr algn="just"/>
                      <a:r>
                        <a:rPr lang="en-US" dirty="0" smtClean="0"/>
                        <a:t>Column-oriented stores are best suited for online analytical processing.</a:t>
                      </a:r>
                      <a:endParaRPr lang="en-US" dirty="0"/>
                    </a:p>
                  </a:txBody>
                  <a:tcPr/>
                </a:tc>
              </a:tr>
              <a:tr h="370840">
                <a:tc>
                  <a:txBody>
                    <a:bodyPr/>
                    <a:lstStyle/>
                    <a:p>
                      <a:pPr algn="just"/>
                      <a:r>
                        <a:rPr lang="en-US" dirty="0" smtClean="0"/>
                        <a:t>These are not efficient in performing operations applicable to the entire datasets and hence aggregation in row-oriented is an expensive job or operations.</a:t>
                      </a:r>
                      <a:endParaRPr lang="en-US" dirty="0"/>
                    </a:p>
                  </a:txBody>
                  <a:tcPr/>
                </a:tc>
                <a:tc>
                  <a:txBody>
                    <a:bodyPr/>
                    <a:lstStyle/>
                    <a:p>
                      <a:pPr algn="just"/>
                      <a:r>
                        <a:rPr lang="en-US" dirty="0" smtClean="0"/>
                        <a:t>These are efficient in performing operations applicable to the entire dataset and hence enables aggregation over many rows and columns.</a:t>
                      </a:r>
                      <a:endParaRPr lang="en-US" dirty="0"/>
                    </a:p>
                  </a:txBody>
                  <a:tcPr/>
                </a:tc>
              </a:tr>
            </a:tbl>
          </a:graphicData>
        </a:graphic>
      </p:graphicFrame>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130</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 name="AutoShape 2" descr="Image result for H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How Sqoop Works?</a:t>
            </a:r>
          </a:p>
        </p:txBody>
      </p:sp>
      <p:sp>
        <p:nvSpPr>
          <p:cNvPr id="2" name="AutoShape 2" descr="Image result for apache sqoop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 name="Flowchart: Magnetic Disk 12"/>
          <p:cNvSpPr/>
          <p:nvPr/>
        </p:nvSpPr>
        <p:spPr>
          <a:xfrm>
            <a:off x="838200" y="1749777"/>
            <a:ext cx="1676400" cy="25146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RDBMS (MySQL, Oracle, DB2, SQL Server)</a:t>
            </a:r>
            <a:endParaRPr lang="en-US" dirty="0"/>
          </a:p>
        </p:txBody>
      </p:sp>
      <p:sp>
        <p:nvSpPr>
          <p:cNvPr id="15" name="Rounded Rectangle 14"/>
          <p:cNvSpPr/>
          <p:nvPr/>
        </p:nvSpPr>
        <p:spPr>
          <a:xfrm>
            <a:off x="3200400" y="1608666"/>
            <a:ext cx="2819400" cy="2667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Flowchart: Magnetic Disk 15"/>
          <p:cNvSpPr/>
          <p:nvPr/>
        </p:nvSpPr>
        <p:spPr>
          <a:xfrm>
            <a:off x="6858000" y="1749777"/>
            <a:ext cx="1676400" cy="2438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Hadoop File System (HDFS, Hive, HBase)</a:t>
            </a:r>
            <a:endParaRPr lang="en-US" dirty="0"/>
          </a:p>
        </p:txBody>
      </p:sp>
      <p:sp>
        <p:nvSpPr>
          <p:cNvPr id="17" name="Rectangle 16"/>
          <p:cNvSpPr/>
          <p:nvPr/>
        </p:nvSpPr>
        <p:spPr>
          <a:xfrm>
            <a:off x="3790245" y="2333979"/>
            <a:ext cx="1676400" cy="570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Import</a:t>
            </a:r>
            <a:endParaRPr lang="en-US" sz="2800" dirty="0"/>
          </a:p>
        </p:txBody>
      </p:sp>
      <p:sp>
        <p:nvSpPr>
          <p:cNvPr id="18" name="Rectangle 17"/>
          <p:cNvSpPr/>
          <p:nvPr/>
        </p:nvSpPr>
        <p:spPr>
          <a:xfrm>
            <a:off x="3787422" y="3361266"/>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Export</a:t>
            </a:r>
            <a:endParaRPr lang="en-US" sz="2800" dirty="0"/>
          </a:p>
        </p:txBody>
      </p:sp>
      <p:cxnSp>
        <p:nvCxnSpPr>
          <p:cNvPr id="20" name="Straight Arrow Connector 19"/>
          <p:cNvCxnSpPr>
            <a:stCxn id="13" idx="4"/>
            <a:endCxn id="17" idx="1"/>
          </p:cNvCxnSpPr>
          <p:nvPr/>
        </p:nvCxnSpPr>
        <p:spPr>
          <a:xfrm flipV="1">
            <a:off x="2514600" y="2619023"/>
            <a:ext cx="1275645" cy="38805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3"/>
            <a:endCxn id="16" idx="2"/>
          </p:cNvCxnSpPr>
          <p:nvPr/>
        </p:nvCxnSpPr>
        <p:spPr>
          <a:xfrm>
            <a:off x="5466645" y="2619023"/>
            <a:ext cx="1391355" cy="34995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2"/>
            <a:endCxn id="18" idx="3"/>
          </p:cNvCxnSpPr>
          <p:nvPr/>
        </p:nvCxnSpPr>
        <p:spPr>
          <a:xfrm rot="10800000" flipV="1">
            <a:off x="5463822" y="2968976"/>
            <a:ext cx="1394178" cy="69708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8" idx="1"/>
            <a:endCxn id="13" idx="4"/>
          </p:cNvCxnSpPr>
          <p:nvPr/>
        </p:nvCxnSpPr>
        <p:spPr>
          <a:xfrm rot="10800000">
            <a:off x="2514600" y="3007078"/>
            <a:ext cx="1272822" cy="65898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733800" y="1761066"/>
            <a:ext cx="1905000" cy="461665"/>
          </a:xfrm>
          <a:prstGeom prst="rect">
            <a:avLst/>
          </a:prstGeom>
          <a:noFill/>
        </p:spPr>
        <p:txBody>
          <a:bodyPr wrap="square" rtlCol="0">
            <a:spAutoFit/>
          </a:bodyPr>
          <a:lstStyle/>
          <a:p>
            <a:pPr marL="57150" lvl="2" algn="ctr">
              <a:spcBef>
                <a:spcPts val="0"/>
              </a:spcBef>
              <a:spcAft>
                <a:spcPts val="0"/>
              </a:spcAft>
              <a:buClr>
                <a:srgbClr val="C00000"/>
              </a:buClr>
              <a:buSzPct val="90000"/>
            </a:pPr>
            <a:r>
              <a:rPr lang="en-US" sz="2400" b="1" dirty="0" smtClean="0">
                <a:latin typeface="Cambria" pitchFamily="18" charset="0"/>
              </a:rPr>
              <a:t>Sqoop Tool</a:t>
            </a:r>
          </a:p>
        </p:txBody>
      </p:sp>
      <p:sp>
        <p:nvSpPr>
          <p:cNvPr id="33" name="TextBox 32"/>
          <p:cNvSpPr txBox="1"/>
          <p:nvPr/>
        </p:nvSpPr>
        <p:spPr>
          <a:xfrm>
            <a:off x="76200" y="4317999"/>
            <a:ext cx="8915400" cy="2246769"/>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b="1" dirty="0" smtClean="0">
                <a:latin typeface="Cambria" pitchFamily="18" charset="0"/>
              </a:rPr>
              <a:t>Sqoop Import: </a:t>
            </a:r>
            <a:r>
              <a:rPr lang="en-US" sz="2000" dirty="0" smtClean="0">
                <a:latin typeface="Cambria" pitchFamily="18" charset="0"/>
              </a:rPr>
              <a:t>The import tool imports individual tables from RDBMS to HDFS. Each row in a table is treated as a record in HDFS. All records are stored as text data in text files or as binary data in Avro and Sequence files.</a:t>
            </a:r>
          </a:p>
          <a:p>
            <a:pPr marL="57150" lvl="2" algn="just">
              <a:spcBef>
                <a:spcPts val="0"/>
              </a:spcBef>
              <a:spcAft>
                <a:spcPts val="0"/>
              </a:spcAft>
              <a:buClr>
                <a:srgbClr val="C00000"/>
              </a:buClr>
              <a:buSzPct val="90000"/>
            </a:pPr>
            <a:r>
              <a:rPr lang="en-US" sz="2000" b="1" dirty="0" smtClean="0">
                <a:latin typeface="Cambria" pitchFamily="18" charset="0"/>
              </a:rPr>
              <a:t>Sqoop Export: </a:t>
            </a:r>
            <a:r>
              <a:rPr lang="en-US" sz="2000" dirty="0" smtClean="0">
                <a:latin typeface="Cambria" pitchFamily="18" charset="0"/>
              </a:rPr>
              <a:t>The export tool exports a set of files from HDFS back to an RDBMS. The files given as input to Sqoop contain records, which are called as rows in table. Those are read and parsed into a set of records and delimited with user-specified delimiter.</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131</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 name="AutoShape 2" descr="Image result for H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Sqoop - Import</a:t>
            </a:r>
          </a:p>
        </p:txBody>
      </p:sp>
      <p:sp>
        <p:nvSpPr>
          <p:cNvPr id="2" name="AutoShape 2" descr="Image result for apache sqoop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3" name="TextBox 32"/>
          <p:cNvSpPr txBox="1"/>
          <p:nvPr/>
        </p:nvSpPr>
        <p:spPr>
          <a:xfrm>
            <a:off x="76200" y="1563231"/>
            <a:ext cx="8915400" cy="2503249"/>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rPr>
              <a:t>The ‘Import tool’ imports individual tables from RDBMS to HDFS. Each row in a table is treated as a record in HDFS. All records are stored as text data in the text files or as binary data in Avro and Sequence files.</a:t>
            </a:r>
          </a:p>
          <a:p>
            <a:pPr marL="57150" lvl="2" algn="just">
              <a:spcBef>
                <a:spcPts val="1000"/>
              </a:spcBef>
              <a:spcAft>
                <a:spcPts val="0"/>
              </a:spcAft>
              <a:buClr>
                <a:srgbClr val="C00000"/>
              </a:buClr>
              <a:buSzPct val="90000"/>
            </a:pPr>
            <a:r>
              <a:rPr lang="en-US" sz="2000" b="1" dirty="0" smtClean="0">
                <a:latin typeface="Cambria" pitchFamily="18" charset="0"/>
              </a:rPr>
              <a:t>Syntax: </a:t>
            </a:r>
            <a:r>
              <a:rPr lang="en-US" sz="2000" dirty="0" smtClean="0">
                <a:latin typeface="Cambria" pitchFamily="18" charset="0"/>
              </a:rPr>
              <a:t>$ sqoop import (generic-</a:t>
            </a:r>
            <a:r>
              <a:rPr lang="en-US" sz="2000" dirty="0" err="1" smtClean="0">
                <a:latin typeface="Cambria" pitchFamily="18" charset="0"/>
              </a:rPr>
              <a:t>args</a:t>
            </a:r>
            <a:r>
              <a:rPr lang="en-US" sz="2000" dirty="0" smtClean="0">
                <a:latin typeface="Cambria" pitchFamily="18" charset="0"/>
              </a:rPr>
              <a:t>) (import-</a:t>
            </a:r>
            <a:r>
              <a:rPr lang="en-US" sz="2000" dirty="0" err="1" smtClean="0">
                <a:latin typeface="Cambria" pitchFamily="18" charset="0"/>
              </a:rPr>
              <a:t>args</a:t>
            </a:r>
            <a:r>
              <a:rPr lang="en-US" sz="2000" dirty="0" smtClean="0">
                <a:latin typeface="Cambria" pitchFamily="18" charset="0"/>
              </a:rPr>
              <a:t>) </a:t>
            </a:r>
          </a:p>
          <a:p>
            <a:pPr marL="57150" lvl="2" algn="just">
              <a:spcBef>
                <a:spcPts val="0"/>
              </a:spcBef>
              <a:spcAft>
                <a:spcPts val="0"/>
              </a:spcAft>
              <a:buClr>
                <a:srgbClr val="C00000"/>
              </a:buClr>
              <a:buSzPct val="90000"/>
            </a:pPr>
            <a:r>
              <a:rPr lang="en-US" sz="2000" dirty="0" smtClean="0">
                <a:latin typeface="Cambria" pitchFamily="18" charset="0"/>
              </a:rPr>
              <a:t>	 $ sqoop-import (generic </a:t>
            </a:r>
            <a:r>
              <a:rPr lang="en-US" sz="2000" dirty="0" err="1" smtClean="0">
                <a:latin typeface="Cambria" pitchFamily="18" charset="0"/>
              </a:rPr>
              <a:t>args</a:t>
            </a:r>
            <a:r>
              <a:rPr lang="en-US" sz="2000" dirty="0" smtClean="0">
                <a:latin typeface="Cambria" pitchFamily="18" charset="0"/>
              </a:rPr>
              <a:t>) (import </a:t>
            </a:r>
            <a:r>
              <a:rPr lang="en-US" sz="2000" dirty="0" err="1" smtClean="0">
                <a:latin typeface="Cambria" pitchFamily="18" charset="0"/>
              </a:rPr>
              <a:t>args</a:t>
            </a:r>
            <a:r>
              <a:rPr lang="en-US" sz="2000" dirty="0" smtClean="0">
                <a:latin typeface="Cambria" pitchFamily="18" charset="0"/>
              </a:rPr>
              <a:t>) </a:t>
            </a:r>
            <a:r>
              <a:rPr lang="en-US" sz="2000" dirty="0" smtClean="0">
                <a:latin typeface="Cambria" pitchFamily="18" charset="0"/>
                <a:sym typeface="Wingdings" pitchFamily="2" charset="2"/>
              </a:rPr>
              <a:t> alternative approach</a:t>
            </a:r>
          </a:p>
          <a:p>
            <a:pPr marL="57150" lvl="2" algn="just">
              <a:spcBef>
                <a:spcPts val="1000"/>
              </a:spcBef>
              <a:spcAft>
                <a:spcPts val="0"/>
              </a:spcAft>
              <a:buClr>
                <a:srgbClr val="C00000"/>
              </a:buClr>
              <a:buSzPct val="90000"/>
            </a:pPr>
            <a:r>
              <a:rPr lang="en-US" sz="2000" dirty="0" smtClean="0">
                <a:latin typeface="Cambria" pitchFamily="18" charset="0"/>
              </a:rPr>
              <a:t>The Hadoop specific generic arguments must precede any import arguments, and the import arguments can be of any order.</a:t>
            </a:r>
          </a:p>
        </p:txBody>
      </p:sp>
      <p:sp>
        <p:nvSpPr>
          <p:cNvPr id="21" name="TextBox 20"/>
          <p:cNvSpPr txBox="1"/>
          <p:nvPr/>
        </p:nvSpPr>
        <p:spPr>
          <a:xfrm>
            <a:off x="186267" y="4038600"/>
            <a:ext cx="2718180" cy="369332"/>
          </a:xfrm>
          <a:prstGeom prst="rect">
            <a:avLst/>
          </a:prstGeom>
          <a:solidFill>
            <a:schemeClr val="accent2"/>
          </a:solidFill>
        </p:spPr>
        <p:txBody>
          <a:bodyPr wrap="none" rtlCol="0">
            <a:spAutoFit/>
          </a:bodyPr>
          <a:lstStyle/>
          <a:p>
            <a:r>
              <a:rPr lang="en-US" i="1" dirty="0" smtClean="0">
                <a:solidFill>
                  <a:schemeClr val="bg1"/>
                </a:solidFill>
                <a:latin typeface="+mn-lt"/>
              </a:rPr>
              <a:t>Importing a Table into HDFS</a:t>
            </a:r>
          </a:p>
        </p:txBody>
      </p:sp>
      <p:sp>
        <p:nvSpPr>
          <p:cNvPr id="23" name="TextBox 22"/>
          <p:cNvSpPr txBox="1"/>
          <p:nvPr/>
        </p:nvSpPr>
        <p:spPr>
          <a:xfrm>
            <a:off x="76200" y="4354751"/>
            <a:ext cx="8915400" cy="2067233"/>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rPr>
              <a:t>$ sqoop import --connect --table --username --password --target-dir</a:t>
            </a:r>
          </a:p>
          <a:p>
            <a:pPr marL="57150" lvl="2" algn="just">
              <a:spcBef>
                <a:spcPts val="1000"/>
              </a:spcBef>
              <a:spcAft>
                <a:spcPts val="0"/>
              </a:spcAft>
              <a:buClr>
                <a:srgbClr val="C00000"/>
              </a:buClr>
              <a:buSzPct val="90000"/>
            </a:pPr>
            <a:r>
              <a:rPr lang="en-US" sz="2000" dirty="0" smtClean="0">
                <a:latin typeface="Cambria" pitchFamily="18" charset="0"/>
              </a:rPr>
              <a:t>--connect        Takes JDBC </a:t>
            </a:r>
            <a:r>
              <a:rPr lang="en-US" sz="2000" dirty="0" err="1" smtClean="0">
                <a:latin typeface="Cambria" pitchFamily="18" charset="0"/>
              </a:rPr>
              <a:t>url</a:t>
            </a:r>
            <a:r>
              <a:rPr lang="en-US" sz="2000" dirty="0" smtClean="0">
                <a:latin typeface="Cambria" pitchFamily="18" charset="0"/>
              </a:rPr>
              <a:t> and connects to database</a:t>
            </a:r>
          </a:p>
          <a:p>
            <a:pPr marL="57150" lvl="2" algn="just">
              <a:spcBef>
                <a:spcPts val="0"/>
              </a:spcBef>
              <a:spcAft>
                <a:spcPts val="0"/>
              </a:spcAft>
              <a:buClr>
                <a:srgbClr val="C00000"/>
              </a:buClr>
              <a:buSzPct val="90000"/>
            </a:pPr>
            <a:r>
              <a:rPr lang="en-US" sz="2000" dirty="0" smtClean="0">
                <a:latin typeface="Cambria" pitchFamily="18" charset="0"/>
              </a:rPr>
              <a:t>--table             Source table name to be imported</a:t>
            </a:r>
          </a:p>
          <a:p>
            <a:pPr marL="57150" lvl="2" algn="just">
              <a:spcBef>
                <a:spcPts val="0"/>
              </a:spcBef>
              <a:spcAft>
                <a:spcPts val="0"/>
              </a:spcAft>
              <a:buClr>
                <a:srgbClr val="C00000"/>
              </a:buClr>
              <a:buSzPct val="90000"/>
            </a:pPr>
            <a:r>
              <a:rPr lang="en-US" sz="2000" dirty="0" smtClean="0">
                <a:latin typeface="Cambria" pitchFamily="18" charset="0"/>
              </a:rPr>
              <a:t>--username    </a:t>
            </a:r>
            <a:r>
              <a:rPr lang="en-US" sz="2000" dirty="0" err="1" smtClean="0">
                <a:latin typeface="Cambria" pitchFamily="18" charset="0"/>
              </a:rPr>
              <a:t>Username</a:t>
            </a:r>
            <a:r>
              <a:rPr lang="en-US" sz="2000" dirty="0" smtClean="0">
                <a:latin typeface="Cambria" pitchFamily="18" charset="0"/>
              </a:rPr>
              <a:t> to connect to database</a:t>
            </a:r>
          </a:p>
          <a:p>
            <a:pPr marL="57150" lvl="2" algn="just">
              <a:spcBef>
                <a:spcPts val="0"/>
              </a:spcBef>
              <a:spcAft>
                <a:spcPts val="0"/>
              </a:spcAft>
              <a:buClr>
                <a:srgbClr val="C00000"/>
              </a:buClr>
              <a:buSzPct val="90000"/>
            </a:pPr>
            <a:r>
              <a:rPr lang="en-US" sz="2000" dirty="0" smtClean="0">
                <a:latin typeface="Cambria" pitchFamily="18" charset="0"/>
              </a:rPr>
              <a:t>--password     </a:t>
            </a:r>
            <a:r>
              <a:rPr lang="en-US" sz="2000" dirty="0" err="1" smtClean="0">
                <a:latin typeface="Cambria" pitchFamily="18" charset="0"/>
              </a:rPr>
              <a:t>Password</a:t>
            </a:r>
            <a:r>
              <a:rPr lang="en-US" sz="2000" dirty="0" smtClean="0">
                <a:latin typeface="Cambria" pitchFamily="18" charset="0"/>
              </a:rPr>
              <a:t> of the connecting user</a:t>
            </a:r>
          </a:p>
          <a:p>
            <a:pPr marL="57150" lvl="2" algn="just">
              <a:spcBef>
                <a:spcPts val="0"/>
              </a:spcBef>
              <a:spcAft>
                <a:spcPts val="0"/>
              </a:spcAft>
              <a:buClr>
                <a:srgbClr val="C00000"/>
              </a:buClr>
              <a:buSzPct val="90000"/>
            </a:pPr>
            <a:r>
              <a:rPr lang="en-US" sz="2000" dirty="0" smtClean="0">
                <a:latin typeface="Cambria" pitchFamily="18" charset="0"/>
              </a:rPr>
              <a:t>--target-dir     Imports data to the specified directory</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132</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 name="AutoShape 2" descr="Image result for H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Sqoop – Import cont’d</a:t>
            </a:r>
          </a:p>
        </p:txBody>
      </p:sp>
      <p:sp>
        <p:nvSpPr>
          <p:cNvPr id="2" name="AutoShape 2" descr="Image result for apache sqoop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 name="TextBox 20"/>
          <p:cNvSpPr txBox="1"/>
          <p:nvPr/>
        </p:nvSpPr>
        <p:spPr>
          <a:xfrm>
            <a:off x="186267" y="1579016"/>
            <a:ext cx="3371372" cy="369332"/>
          </a:xfrm>
          <a:prstGeom prst="rect">
            <a:avLst/>
          </a:prstGeom>
          <a:solidFill>
            <a:schemeClr val="accent2"/>
          </a:solidFill>
        </p:spPr>
        <p:txBody>
          <a:bodyPr wrap="none" rtlCol="0">
            <a:spAutoFit/>
          </a:bodyPr>
          <a:lstStyle/>
          <a:p>
            <a:r>
              <a:rPr lang="en-US" i="1" dirty="0" smtClean="0">
                <a:solidFill>
                  <a:schemeClr val="bg1"/>
                </a:solidFill>
                <a:latin typeface="+mn-lt"/>
              </a:rPr>
              <a:t>Importing Selected Data from Table</a:t>
            </a:r>
          </a:p>
        </p:txBody>
      </p:sp>
      <p:sp>
        <p:nvSpPr>
          <p:cNvPr id="23" name="TextBox 22"/>
          <p:cNvSpPr txBox="1"/>
          <p:nvPr/>
        </p:nvSpPr>
        <p:spPr>
          <a:xfrm>
            <a:off x="76200" y="1895167"/>
            <a:ext cx="8915400" cy="1143903"/>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rPr>
              <a:t>$ sqoop import --connect --table --username --password --columns --where </a:t>
            </a:r>
          </a:p>
          <a:p>
            <a:pPr marL="57150" lvl="2" algn="just">
              <a:spcBef>
                <a:spcPts val="1000"/>
              </a:spcBef>
              <a:spcAft>
                <a:spcPts val="0"/>
              </a:spcAft>
              <a:buClr>
                <a:srgbClr val="C00000"/>
              </a:buClr>
              <a:buSzPct val="90000"/>
            </a:pPr>
            <a:r>
              <a:rPr lang="en-US" sz="2000" dirty="0" smtClean="0">
                <a:latin typeface="Cambria" pitchFamily="18" charset="0"/>
              </a:rPr>
              <a:t>--columns       Selects subset of columns</a:t>
            </a:r>
          </a:p>
          <a:p>
            <a:pPr marL="57150" lvl="2" algn="just">
              <a:spcBef>
                <a:spcPts val="0"/>
              </a:spcBef>
              <a:spcAft>
                <a:spcPts val="0"/>
              </a:spcAft>
              <a:buClr>
                <a:srgbClr val="C00000"/>
              </a:buClr>
              <a:buSzPct val="90000"/>
            </a:pPr>
            <a:r>
              <a:rPr lang="en-US" sz="2000" dirty="0" smtClean="0">
                <a:latin typeface="Cambria" pitchFamily="18" charset="0"/>
              </a:rPr>
              <a:t>--where           Retrieves the data which satisfies the condition</a:t>
            </a:r>
          </a:p>
        </p:txBody>
      </p:sp>
      <p:sp>
        <p:nvSpPr>
          <p:cNvPr id="24" name="TextBox 23"/>
          <p:cNvSpPr txBox="1"/>
          <p:nvPr/>
        </p:nvSpPr>
        <p:spPr>
          <a:xfrm>
            <a:off x="197556" y="3005667"/>
            <a:ext cx="2659061" cy="369332"/>
          </a:xfrm>
          <a:prstGeom prst="rect">
            <a:avLst/>
          </a:prstGeom>
          <a:solidFill>
            <a:schemeClr val="accent2"/>
          </a:solidFill>
        </p:spPr>
        <p:txBody>
          <a:bodyPr wrap="none" rtlCol="0">
            <a:spAutoFit/>
          </a:bodyPr>
          <a:lstStyle/>
          <a:p>
            <a:r>
              <a:rPr lang="en-US" i="1" dirty="0" smtClean="0">
                <a:solidFill>
                  <a:schemeClr val="bg1"/>
                </a:solidFill>
                <a:latin typeface="+mn-lt"/>
              </a:rPr>
              <a:t>Importing Data from Query</a:t>
            </a:r>
          </a:p>
        </p:txBody>
      </p:sp>
      <p:sp>
        <p:nvSpPr>
          <p:cNvPr id="26" name="TextBox 25"/>
          <p:cNvSpPr txBox="1"/>
          <p:nvPr/>
        </p:nvSpPr>
        <p:spPr>
          <a:xfrm>
            <a:off x="87489" y="3321818"/>
            <a:ext cx="8915400" cy="836126"/>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rPr>
              <a:t>$ sqoop import --connect --table --username --password --query</a:t>
            </a:r>
          </a:p>
          <a:p>
            <a:pPr marL="57150" lvl="2" algn="just">
              <a:spcBef>
                <a:spcPts val="1000"/>
              </a:spcBef>
              <a:spcAft>
                <a:spcPts val="0"/>
              </a:spcAft>
              <a:buClr>
                <a:srgbClr val="C00000"/>
              </a:buClr>
              <a:buSzPct val="90000"/>
            </a:pPr>
            <a:r>
              <a:rPr lang="en-US" sz="2000" dirty="0" smtClean="0">
                <a:latin typeface="Cambria" pitchFamily="18" charset="0"/>
              </a:rPr>
              <a:t>--query           Executes the SQL query provided and imports the results</a:t>
            </a:r>
          </a:p>
        </p:txBody>
      </p:sp>
      <p:sp>
        <p:nvSpPr>
          <p:cNvPr id="27" name="TextBox 26"/>
          <p:cNvSpPr txBox="1"/>
          <p:nvPr/>
        </p:nvSpPr>
        <p:spPr>
          <a:xfrm>
            <a:off x="208845" y="4190189"/>
            <a:ext cx="2659061" cy="369332"/>
          </a:xfrm>
          <a:prstGeom prst="rect">
            <a:avLst/>
          </a:prstGeom>
          <a:solidFill>
            <a:schemeClr val="accent2"/>
          </a:solidFill>
        </p:spPr>
        <p:txBody>
          <a:bodyPr wrap="none" rtlCol="0">
            <a:spAutoFit/>
          </a:bodyPr>
          <a:lstStyle/>
          <a:p>
            <a:r>
              <a:rPr lang="en-US" i="1" dirty="0" smtClean="0">
                <a:solidFill>
                  <a:schemeClr val="bg1"/>
                </a:solidFill>
                <a:latin typeface="+mn-lt"/>
              </a:rPr>
              <a:t>Importing Data from Query</a:t>
            </a:r>
          </a:p>
        </p:txBody>
      </p:sp>
      <p:sp>
        <p:nvSpPr>
          <p:cNvPr id="28" name="TextBox 27"/>
          <p:cNvSpPr txBox="1"/>
          <p:nvPr/>
        </p:nvSpPr>
        <p:spPr>
          <a:xfrm>
            <a:off x="98778" y="4506340"/>
            <a:ext cx="8915400" cy="1451679"/>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rPr>
              <a:t>$ sqoop import --connect --table --username --password --incremental &lt;mode&gt; --check-column &lt;column name&gt; --last-value  &lt;last check column value&gt;</a:t>
            </a:r>
          </a:p>
          <a:p>
            <a:pPr marL="57150" lvl="2" algn="just">
              <a:spcBef>
                <a:spcPts val="1000"/>
              </a:spcBef>
              <a:spcAft>
                <a:spcPts val="0"/>
              </a:spcAft>
              <a:buClr>
                <a:srgbClr val="C00000"/>
              </a:buClr>
              <a:buSzPct val="90000"/>
            </a:pPr>
            <a:r>
              <a:rPr lang="en-US" sz="2000" dirty="0" smtClean="0">
                <a:latin typeface="Cambria" pitchFamily="18" charset="0"/>
              </a:rPr>
              <a:t>Sqoop import supports two types of incremental imports mode namely Append, and </a:t>
            </a:r>
            <a:r>
              <a:rPr lang="en-US" sz="2000" dirty="0" err="1" smtClean="0">
                <a:latin typeface="Cambria" pitchFamily="18" charset="0"/>
              </a:rPr>
              <a:t>Lastmodified</a:t>
            </a:r>
            <a:r>
              <a:rPr lang="en-US" sz="2000" dirty="0" smtClean="0">
                <a:latin typeface="Cambria" pitchFamily="18" charset="0"/>
              </a:rPr>
              <a:t>.</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133</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 name="AutoShape 2" descr="Image result for H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Sqoop – Import Example</a:t>
            </a:r>
          </a:p>
        </p:txBody>
      </p:sp>
      <p:sp>
        <p:nvSpPr>
          <p:cNvPr id="2" name="AutoShape 2" descr="Image result for apache sqoop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3" name="TextBox 32"/>
          <p:cNvSpPr txBox="1"/>
          <p:nvPr/>
        </p:nvSpPr>
        <p:spPr>
          <a:xfrm>
            <a:off x="76200" y="1563231"/>
            <a:ext cx="8915400" cy="4862870"/>
          </a:xfrm>
          <a:prstGeom prst="rect">
            <a:avLst/>
          </a:prstGeom>
          <a:noFill/>
        </p:spPr>
        <p:txBody>
          <a:bodyPr wrap="square" rtlCol="0">
            <a:spAutoFit/>
          </a:bodyPr>
          <a:lstStyle/>
          <a:p>
            <a:pPr marL="57150" lvl="2" algn="just">
              <a:spcBef>
                <a:spcPts val="1000"/>
              </a:spcBef>
              <a:spcAft>
                <a:spcPts val="0"/>
              </a:spcAft>
              <a:buClr>
                <a:srgbClr val="C00000"/>
              </a:buClr>
              <a:buSzPct val="90000"/>
            </a:pPr>
            <a:r>
              <a:rPr lang="en-US" sz="2000" dirty="0" smtClean="0">
                <a:latin typeface="Cambria" pitchFamily="18" charset="0"/>
              </a:rPr>
              <a:t>Let us take an example of three tables named as </a:t>
            </a:r>
            <a:r>
              <a:rPr lang="en-US" sz="2000" dirty="0" err="1" smtClean="0">
                <a:latin typeface="Cambria" pitchFamily="18" charset="0"/>
              </a:rPr>
              <a:t>emp</a:t>
            </a:r>
            <a:r>
              <a:rPr lang="en-US" sz="2000" dirty="0" smtClean="0">
                <a:latin typeface="Cambria" pitchFamily="18" charset="0"/>
              </a:rPr>
              <a:t> (ID, Name, Des, </a:t>
            </a:r>
            <a:r>
              <a:rPr lang="en-US" sz="2000" dirty="0" err="1" smtClean="0">
                <a:latin typeface="Cambria" pitchFamily="18" charset="0"/>
              </a:rPr>
              <a:t>Dalary</a:t>
            </a:r>
            <a:r>
              <a:rPr lang="en-US" sz="2000" dirty="0" smtClean="0">
                <a:latin typeface="Cambria" pitchFamily="18" charset="0"/>
              </a:rPr>
              <a:t>, Dept), emp_address (ID, </a:t>
            </a:r>
            <a:r>
              <a:rPr lang="en-US" sz="2000" dirty="0" err="1" smtClean="0">
                <a:latin typeface="Cambria" pitchFamily="18" charset="0"/>
              </a:rPr>
              <a:t>House_No</a:t>
            </a:r>
            <a:r>
              <a:rPr lang="en-US" sz="2000" dirty="0" smtClean="0">
                <a:latin typeface="Cambria" pitchFamily="18" charset="0"/>
              </a:rPr>
              <a:t>, Street, City, </a:t>
            </a:r>
            <a:r>
              <a:rPr lang="en-US" sz="2000" dirty="0" err="1" smtClean="0">
                <a:latin typeface="Cambria" pitchFamily="18" charset="0"/>
              </a:rPr>
              <a:t>Pincode</a:t>
            </a:r>
            <a:r>
              <a:rPr lang="en-US" sz="2000" dirty="0" smtClean="0">
                <a:latin typeface="Cambria" pitchFamily="18" charset="0"/>
              </a:rPr>
              <a:t>), and </a:t>
            </a:r>
            <a:r>
              <a:rPr lang="en-US" sz="2000" dirty="0" err="1" smtClean="0">
                <a:latin typeface="Cambria" pitchFamily="18" charset="0"/>
              </a:rPr>
              <a:t>emp_contact</a:t>
            </a:r>
            <a:r>
              <a:rPr lang="en-US" sz="2000" dirty="0" smtClean="0">
                <a:latin typeface="Cambria" pitchFamily="18" charset="0"/>
              </a:rPr>
              <a:t> (ID, </a:t>
            </a:r>
            <a:r>
              <a:rPr lang="en-US" sz="2000" dirty="0" err="1" smtClean="0">
                <a:latin typeface="Cambria" pitchFamily="18" charset="0"/>
              </a:rPr>
              <a:t>Phone_No</a:t>
            </a:r>
            <a:r>
              <a:rPr lang="en-US" sz="2000" dirty="0" smtClean="0">
                <a:latin typeface="Cambria" pitchFamily="18" charset="0"/>
              </a:rPr>
              <a:t>, Email), which are in a database called </a:t>
            </a:r>
            <a:r>
              <a:rPr lang="en-US" sz="2000" dirty="0" err="1" smtClean="0">
                <a:latin typeface="Cambria" pitchFamily="18" charset="0"/>
              </a:rPr>
              <a:t>userdb</a:t>
            </a:r>
            <a:r>
              <a:rPr lang="en-US" sz="2000" dirty="0" smtClean="0">
                <a:latin typeface="Cambria" pitchFamily="18" charset="0"/>
              </a:rPr>
              <a:t> in a MySQL database server.</a:t>
            </a:r>
          </a:p>
          <a:p>
            <a:pPr marL="57150" lvl="2" algn="just">
              <a:spcBef>
                <a:spcPts val="1000"/>
              </a:spcBef>
              <a:spcAft>
                <a:spcPts val="0"/>
              </a:spcAft>
              <a:buClr>
                <a:srgbClr val="C00000"/>
              </a:buClr>
              <a:buSzPct val="90000"/>
            </a:pPr>
            <a:r>
              <a:rPr lang="en-US" sz="2000" b="1" dirty="0" smtClean="0">
                <a:latin typeface="Cambria" pitchFamily="18" charset="0"/>
              </a:rPr>
              <a:t>Importing a Table into HDFS: </a:t>
            </a:r>
          </a:p>
          <a:p>
            <a:pPr marL="57150" lvl="2" algn="just">
              <a:spcBef>
                <a:spcPts val="1000"/>
              </a:spcBef>
              <a:spcAft>
                <a:spcPts val="0"/>
              </a:spcAft>
              <a:buClr>
                <a:srgbClr val="C00000"/>
              </a:buClr>
              <a:buSzPct val="90000"/>
            </a:pPr>
            <a:r>
              <a:rPr lang="en-US" sz="2000" dirty="0" smtClean="0">
                <a:latin typeface="Cambria" pitchFamily="18" charset="0"/>
              </a:rPr>
              <a:t>$ sqoop import -- connect </a:t>
            </a:r>
            <a:r>
              <a:rPr lang="en-US" sz="2000" dirty="0" err="1" smtClean="0">
                <a:latin typeface="Cambria" pitchFamily="18" charset="0"/>
              </a:rPr>
              <a:t>jdbc:mysql</a:t>
            </a:r>
            <a:r>
              <a:rPr lang="en-US" sz="2000" dirty="0" smtClean="0">
                <a:latin typeface="Cambria" pitchFamily="18" charset="0"/>
              </a:rPr>
              <a:t>://</a:t>
            </a:r>
            <a:r>
              <a:rPr lang="en-US" sz="2000" dirty="0" err="1" smtClean="0">
                <a:latin typeface="Cambria" pitchFamily="18" charset="0"/>
              </a:rPr>
              <a:t>localhost</a:t>
            </a:r>
            <a:r>
              <a:rPr lang="en-US" sz="2000" dirty="0" smtClean="0">
                <a:latin typeface="Cambria" pitchFamily="18" charset="0"/>
              </a:rPr>
              <a:t>/</a:t>
            </a:r>
            <a:r>
              <a:rPr lang="en-US" sz="2000" dirty="0" err="1" smtClean="0">
                <a:latin typeface="Cambria" pitchFamily="18" charset="0"/>
              </a:rPr>
              <a:t>userdb</a:t>
            </a:r>
            <a:r>
              <a:rPr lang="en-US" sz="2000" dirty="0" smtClean="0">
                <a:latin typeface="Cambria" pitchFamily="18" charset="0"/>
              </a:rPr>
              <a:t> \</a:t>
            </a:r>
          </a:p>
          <a:p>
            <a:pPr marL="57150" lvl="2" algn="just">
              <a:spcBef>
                <a:spcPts val="0"/>
              </a:spcBef>
              <a:spcAft>
                <a:spcPts val="0"/>
              </a:spcAft>
              <a:buClr>
                <a:srgbClr val="C00000"/>
              </a:buClr>
              <a:buSzPct val="90000"/>
            </a:pPr>
            <a:r>
              <a:rPr lang="en-US" sz="2000" dirty="0" smtClean="0">
                <a:latin typeface="Cambria" pitchFamily="18" charset="0"/>
              </a:rPr>
              <a:t>--username root  --table </a:t>
            </a:r>
            <a:r>
              <a:rPr lang="en-US" sz="2000" dirty="0" err="1" smtClean="0">
                <a:latin typeface="Cambria" pitchFamily="18" charset="0"/>
              </a:rPr>
              <a:t>emp</a:t>
            </a:r>
            <a:endParaRPr lang="en-US" sz="2000" dirty="0" smtClean="0">
              <a:latin typeface="Cambria" pitchFamily="18" charset="0"/>
            </a:endParaRPr>
          </a:p>
          <a:p>
            <a:pPr marL="57150" lvl="2" algn="just">
              <a:spcBef>
                <a:spcPts val="1000"/>
              </a:spcBef>
              <a:spcAft>
                <a:spcPts val="0"/>
              </a:spcAft>
              <a:buClr>
                <a:srgbClr val="C00000"/>
              </a:buClr>
              <a:buSzPct val="90000"/>
            </a:pPr>
            <a:r>
              <a:rPr lang="en-US" sz="2000" b="1" dirty="0" smtClean="0">
                <a:latin typeface="Cambria" pitchFamily="18" charset="0"/>
              </a:rPr>
              <a:t>Importing a Table into Target Directory: </a:t>
            </a:r>
          </a:p>
          <a:p>
            <a:pPr marL="57150" lvl="2" algn="just">
              <a:spcBef>
                <a:spcPts val="1000"/>
              </a:spcBef>
              <a:spcAft>
                <a:spcPts val="0"/>
              </a:spcAft>
              <a:buClr>
                <a:srgbClr val="C00000"/>
              </a:buClr>
              <a:buSzPct val="90000"/>
            </a:pPr>
            <a:r>
              <a:rPr lang="en-US" sz="2000" dirty="0" smtClean="0">
                <a:latin typeface="Cambria" pitchFamily="18" charset="0"/>
              </a:rPr>
              <a:t>$ sqoop import -- connect </a:t>
            </a:r>
            <a:r>
              <a:rPr lang="en-US" sz="2000" dirty="0" err="1" smtClean="0">
                <a:latin typeface="Cambria" pitchFamily="18" charset="0"/>
              </a:rPr>
              <a:t>jdbc:mysql</a:t>
            </a:r>
            <a:r>
              <a:rPr lang="en-US" sz="2000" dirty="0" smtClean="0">
                <a:latin typeface="Cambria" pitchFamily="18" charset="0"/>
              </a:rPr>
              <a:t>://</a:t>
            </a:r>
            <a:r>
              <a:rPr lang="en-US" sz="2000" dirty="0" err="1" smtClean="0">
                <a:latin typeface="Cambria" pitchFamily="18" charset="0"/>
              </a:rPr>
              <a:t>localhost</a:t>
            </a:r>
            <a:r>
              <a:rPr lang="en-US" sz="2000" dirty="0" smtClean="0">
                <a:latin typeface="Cambria" pitchFamily="18" charset="0"/>
              </a:rPr>
              <a:t>/</a:t>
            </a:r>
            <a:r>
              <a:rPr lang="en-US" sz="2000" dirty="0" err="1" smtClean="0">
                <a:latin typeface="Cambria" pitchFamily="18" charset="0"/>
              </a:rPr>
              <a:t>userdb</a:t>
            </a:r>
            <a:r>
              <a:rPr lang="en-US" sz="2000" dirty="0" smtClean="0">
                <a:latin typeface="Cambria" pitchFamily="18" charset="0"/>
              </a:rPr>
              <a:t> \</a:t>
            </a:r>
          </a:p>
          <a:p>
            <a:pPr marL="57150" lvl="2" algn="just">
              <a:spcBef>
                <a:spcPts val="0"/>
              </a:spcBef>
              <a:spcAft>
                <a:spcPts val="0"/>
              </a:spcAft>
              <a:buClr>
                <a:srgbClr val="C00000"/>
              </a:buClr>
              <a:buSzPct val="90000"/>
            </a:pPr>
            <a:r>
              <a:rPr lang="en-US" sz="2000" dirty="0" smtClean="0">
                <a:latin typeface="Cambria" pitchFamily="18" charset="0"/>
              </a:rPr>
              <a:t>--username root  --table emp_address --target-dir /</a:t>
            </a:r>
            <a:r>
              <a:rPr lang="en-US" sz="2000" dirty="0" err="1" smtClean="0">
                <a:latin typeface="Cambria" pitchFamily="18" charset="0"/>
              </a:rPr>
              <a:t>emp_addr</a:t>
            </a:r>
            <a:endParaRPr lang="en-US" sz="2000" dirty="0" smtClean="0">
              <a:latin typeface="Cambria" pitchFamily="18" charset="0"/>
            </a:endParaRPr>
          </a:p>
          <a:p>
            <a:pPr marL="57150" lvl="2" algn="just">
              <a:spcBef>
                <a:spcPts val="1000"/>
              </a:spcBef>
              <a:spcAft>
                <a:spcPts val="0"/>
              </a:spcAft>
              <a:buClr>
                <a:srgbClr val="C00000"/>
              </a:buClr>
              <a:buSzPct val="90000"/>
            </a:pPr>
            <a:r>
              <a:rPr lang="en-US" sz="2000" b="1" dirty="0" smtClean="0">
                <a:latin typeface="Cambria" pitchFamily="18" charset="0"/>
              </a:rPr>
              <a:t>Import Subset of Table Data: </a:t>
            </a:r>
          </a:p>
          <a:p>
            <a:pPr marL="57150" lvl="2" algn="just">
              <a:spcBef>
                <a:spcPts val="1000"/>
              </a:spcBef>
              <a:spcAft>
                <a:spcPts val="0"/>
              </a:spcAft>
              <a:buClr>
                <a:srgbClr val="C00000"/>
              </a:buClr>
              <a:buSzPct val="90000"/>
            </a:pPr>
            <a:r>
              <a:rPr lang="en-US" sz="2000" dirty="0" smtClean="0">
                <a:latin typeface="Cambria" pitchFamily="18" charset="0"/>
              </a:rPr>
              <a:t>$ sqoop import -- connect </a:t>
            </a:r>
            <a:r>
              <a:rPr lang="en-US" sz="2000" dirty="0" err="1" smtClean="0">
                <a:latin typeface="Cambria" pitchFamily="18" charset="0"/>
              </a:rPr>
              <a:t>jdbc:mysql</a:t>
            </a:r>
            <a:r>
              <a:rPr lang="en-US" sz="2000" dirty="0" smtClean="0">
                <a:latin typeface="Cambria" pitchFamily="18" charset="0"/>
              </a:rPr>
              <a:t>://</a:t>
            </a:r>
            <a:r>
              <a:rPr lang="en-US" sz="2000" dirty="0" err="1" smtClean="0">
                <a:latin typeface="Cambria" pitchFamily="18" charset="0"/>
              </a:rPr>
              <a:t>localhost</a:t>
            </a:r>
            <a:r>
              <a:rPr lang="en-US" sz="2000" dirty="0" smtClean="0">
                <a:latin typeface="Cambria" pitchFamily="18" charset="0"/>
              </a:rPr>
              <a:t>/</a:t>
            </a:r>
            <a:r>
              <a:rPr lang="en-US" sz="2000" dirty="0" err="1" smtClean="0">
                <a:latin typeface="Cambria" pitchFamily="18" charset="0"/>
              </a:rPr>
              <a:t>userdb</a:t>
            </a:r>
            <a:r>
              <a:rPr lang="en-US" sz="2000" dirty="0" smtClean="0">
                <a:latin typeface="Cambria" pitchFamily="18" charset="0"/>
              </a:rPr>
              <a:t> \</a:t>
            </a:r>
          </a:p>
          <a:p>
            <a:pPr marL="57150" lvl="2" algn="just">
              <a:spcBef>
                <a:spcPts val="0"/>
              </a:spcBef>
              <a:spcAft>
                <a:spcPts val="0"/>
              </a:spcAft>
              <a:buClr>
                <a:srgbClr val="C00000"/>
              </a:buClr>
              <a:buSzPct val="90000"/>
            </a:pPr>
            <a:r>
              <a:rPr lang="en-US" sz="2000" dirty="0" smtClean="0">
                <a:latin typeface="Cambria" pitchFamily="18" charset="0"/>
              </a:rPr>
              <a:t>--username root  --table </a:t>
            </a:r>
            <a:r>
              <a:rPr lang="en-US" sz="2000" dirty="0" err="1" smtClean="0">
                <a:latin typeface="Cambria" pitchFamily="18" charset="0"/>
              </a:rPr>
              <a:t>emp_contact</a:t>
            </a:r>
            <a:r>
              <a:rPr lang="en-US" sz="2000" dirty="0" smtClean="0">
                <a:latin typeface="Cambria" pitchFamily="18" charset="0"/>
              </a:rPr>
              <a:t> --where “</a:t>
            </a:r>
            <a:r>
              <a:rPr lang="en-US" sz="2000" dirty="0" err="1" smtClean="0">
                <a:latin typeface="Cambria" pitchFamily="18" charset="0"/>
              </a:rPr>
              <a:t>Phone_No</a:t>
            </a:r>
            <a:r>
              <a:rPr lang="en-US" sz="2000" dirty="0" smtClean="0">
                <a:latin typeface="Cambria" pitchFamily="18" charset="0"/>
              </a:rPr>
              <a:t> =’953467890’”</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134</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 name="AutoShape 2" descr="Image result for H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Sqoop – Import Example cont’d</a:t>
            </a:r>
          </a:p>
        </p:txBody>
      </p:sp>
      <p:sp>
        <p:nvSpPr>
          <p:cNvPr id="2" name="AutoShape 2" descr="Image result for apache sqoop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3" name="TextBox 32"/>
          <p:cNvSpPr txBox="1"/>
          <p:nvPr/>
        </p:nvSpPr>
        <p:spPr>
          <a:xfrm>
            <a:off x="76200" y="1563231"/>
            <a:ext cx="8915400" cy="1143903"/>
          </a:xfrm>
          <a:prstGeom prst="rect">
            <a:avLst/>
          </a:prstGeom>
          <a:noFill/>
        </p:spPr>
        <p:txBody>
          <a:bodyPr wrap="square" rtlCol="0">
            <a:spAutoFit/>
          </a:bodyPr>
          <a:lstStyle/>
          <a:p>
            <a:pPr marL="57150" lvl="2" algn="just">
              <a:spcBef>
                <a:spcPts val="1000"/>
              </a:spcBef>
              <a:spcAft>
                <a:spcPts val="0"/>
              </a:spcAft>
              <a:buClr>
                <a:srgbClr val="C00000"/>
              </a:buClr>
              <a:buSzPct val="90000"/>
            </a:pPr>
            <a:r>
              <a:rPr lang="en-US" sz="2000" b="1" dirty="0" smtClean="0">
                <a:latin typeface="Cambria" pitchFamily="18" charset="0"/>
              </a:rPr>
              <a:t>Incremental Import : </a:t>
            </a:r>
          </a:p>
          <a:p>
            <a:pPr marL="57150" lvl="2" algn="just">
              <a:spcBef>
                <a:spcPts val="1000"/>
              </a:spcBef>
              <a:spcAft>
                <a:spcPts val="0"/>
              </a:spcAft>
              <a:buClr>
                <a:srgbClr val="C00000"/>
              </a:buClr>
              <a:buSzPct val="90000"/>
            </a:pPr>
            <a:r>
              <a:rPr lang="en-US" sz="2000" dirty="0" smtClean="0">
                <a:latin typeface="Cambria" pitchFamily="18" charset="0"/>
              </a:rPr>
              <a:t>$ sqoop import  --connect </a:t>
            </a:r>
            <a:r>
              <a:rPr lang="en-US" sz="2000" dirty="0" err="1" smtClean="0">
                <a:latin typeface="Cambria" pitchFamily="18" charset="0"/>
              </a:rPr>
              <a:t>jdbc:mysql</a:t>
            </a:r>
            <a:r>
              <a:rPr lang="en-US" sz="2000" dirty="0" smtClean="0">
                <a:latin typeface="Cambria" pitchFamily="18" charset="0"/>
              </a:rPr>
              <a:t>://</a:t>
            </a:r>
            <a:r>
              <a:rPr lang="en-US" sz="2000" dirty="0" err="1" smtClean="0">
                <a:latin typeface="Cambria" pitchFamily="18" charset="0"/>
              </a:rPr>
              <a:t>localhost</a:t>
            </a:r>
            <a:r>
              <a:rPr lang="en-US" sz="2000" dirty="0" smtClean="0">
                <a:latin typeface="Cambria" pitchFamily="18" charset="0"/>
              </a:rPr>
              <a:t>/</a:t>
            </a:r>
            <a:r>
              <a:rPr lang="en-US" sz="2000" dirty="0" err="1" smtClean="0">
                <a:latin typeface="Cambria" pitchFamily="18" charset="0"/>
              </a:rPr>
              <a:t>userdb</a:t>
            </a:r>
            <a:r>
              <a:rPr lang="en-US" sz="2000" dirty="0" smtClean="0">
                <a:latin typeface="Cambria" pitchFamily="18" charset="0"/>
              </a:rPr>
              <a:t>  --username root \</a:t>
            </a:r>
          </a:p>
          <a:p>
            <a:pPr marL="57150" lvl="2" algn="just">
              <a:spcBef>
                <a:spcPts val="0"/>
              </a:spcBef>
              <a:spcAft>
                <a:spcPts val="0"/>
              </a:spcAft>
              <a:buClr>
                <a:srgbClr val="C00000"/>
              </a:buClr>
              <a:buSzPct val="90000"/>
            </a:pPr>
            <a:r>
              <a:rPr lang="en-US" sz="2000" dirty="0" smtClean="0">
                <a:latin typeface="Cambria" pitchFamily="18" charset="0"/>
              </a:rPr>
              <a:t>--table </a:t>
            </a:r>
            <a:r>
              <a:rPr lang="en-US" sz="2000" dirty="0" err="1" smtClean="0">
                <a:latin typeface="Cambria" pitchFamily="18" charset="0"/>
              </a:rPr>
              <a:t>emp</a:t>
            </a:r>
            <a:r>
              <a:rPr lang="en-US" sz="2000" dirty="0" smtClean="0">
                <a:latin typeface="Cambria" pitchFamily="18" charset="0"/>
              </a:rPr>
              <a:t> --incremental append  --check-column ID  --last value 1205</a:t>
            </a:r>
          </a:p>
        </p:txBody>
      </p:sp>
      <p:sp>
        <p:nvSpPr>
          <p:cNvPr id="10" name="TextBox 9"/>
          <p:cNvSpPr txBox="1"/>
          <p:nvPr/>
        </p:nvSpPr>
        <p:spPr>
          <a:xfrm>
            <a:off x="208845" y="2693898"/>
            <a:ext cx="1689052" cy="369332"/>
          </a:xfrm>
          <a:prstGeom prst="rect">
            <a:avLst/>
          </a:prstGeom>
          <a:solidFill>
            <a:schemeClr val="accent2"/>
          </a:solidFill>
        </p:spPr>
        <p:txBody>
          <a:bodyPr wrap="none" rtlCol="0">
            <a:spAutoFit/>
          </a:bodyPr>
          <a:lstStyle/>
          <a:p>
            <a:r>
              <a:rPr lang="en-US" i="1" dirty="0" smtClean="0">
                <a:solidFill>
                  <a:schemeClr val="bg1"/>
                </a:solidFill>
                <a:latin typeface="+mn-lt"/>
              </a:rPr>
              <a:t>Import All Tables</a:t>
            </a:r>
          </a:p>
        </p:txBody>
      </p:sp>
      <p:sp>
        <p:nvSpPr>
          <p:cNvPr id="12" name="TextBox 11"/>
          <p:cNvSpPr txBox="1"/>
          <p:nvPr/>
        </p:nvSpPr>
        <p:spPr>
          <a:xfrm>
            <a:off x="76200" y="3031470"/>
            <a:ext cx="8915400" cy="3067506"/>
          </a:xfrm>
          <a:prstGeom prst="rect">
            <a:avLst/>
          </a:prstGeom>
          <a:noFill/>
        </p:spPr>
        <p:txBody>
          <a:bodyPr wrap="square" rtlCol="0">
            <a:spAutoFit/>
          </a:bodyPr>
          <a:lstStyle/>
          <a:p>
            <a:pPr marL="57150" lvl="2" algn="just">
              <a:spcBef>
                <a:spcPts val="1000"/>
              </a:spcBef>
              <a:spcAft>
                <a:spcPts val="0"/>
              </a:spcAft>
              <a:buClr>
                <a:srgbClr val="C00000"/>
              </a:buClr>
              <a:buSzPct val="90000"/>
            </a:pPr>
            <a:r>
              <a:rPr lang="en-US" sz="2000" b="1" dirty="0" smtClean="0">
                <a:latin typeface="Cambria" pitchFamily="18" charset="0"/>
              </a:rPr>
              <a:t>Syntax: </a:t>
            </a:r>
          </a:p>
          <a:p>
            <a:pPr marL="57150" lvl="2" algn="just">
              <a:spcBef>
                <a:spcPts val="1000"/>
              </a:spcBef>
              <a:spcAft>
                <a:spcPts val="0"/>
              </a:spcAft>
              <a:buClr>
                <a:srgbClr val="C00000"/>
              </a:buClr>
              <a:buSzPct val="90000"/>
            </a:pPr>
            <a:r>
              <a:rPr lang="en-US" sz="2000" dirty="0" smtClean="0">
                <a:latin typeface="Cambria" pitchFamily="18" charset="0"/>
              </a:rPr>
              <a:t>$ sqoop import-all-tables (generic-</a:t>
            </a:r>
            <a:r>
              <a:rPr lang="en-US" sz="2000" dirty="0" err="1" smtClean="0">
                <a:latin typeface="Cambria" pitchFamily="18" charset="0"/>
              </a:rPr>
              <a:t>args</a:t>
            </a:r>
            <a:r>
              <a:rPr lang="en-US" sz="2000" dirty="0" smtClean="0">
                <a:latin typeface="Cambria" pitchFamily="18" charset="0"/>
              </a:rPr>
              <a:t>) (import-</a:t>
            </a:r>
            <a:r>
              <a:rPr lang="en-US" sz="2000" dirty="0" err="1" smtClean="0">
                <a:latin typeface="Cambria" pitchFamily="18" charset="0"/>
              </a:rPr>
              <a:t>args</a:t>
            </a:r>
            <a:r>
              <a:rPr lang="en-US" sz="2000" dirty="0" smtClean="0">
                <a:latin typeface="Cambria" pitchFamily="18" charset="0"/>
              </a:rPr>
              <a:t>) </a:t>
            </a:r>
          </a:p>
          <a:p>
            <a:pPr marL="57150" lvl="2" algn="just">
              <a:spcBef>
                <a:spcPts val="0"/>
              </a:spcBef>
              <a:spcAft>
                <a:spcPts val="0"/>
              </a:spcAft>
              <a:buClr>
                <a:srgbClr val="C00000"/>
              </a:buClr>
              <a:buSzPct val="90000"/>
            </a:pPr>
            <a:r>
              <a:rPr lang="en-US" sz="2000" dirty="0" smtClean="0">
                <a:latin typeface="Cambria" pitchFamily="18" charset="0"/>
              </a:rPr>
              <a:t>$ sqoop-import-all-tables (generic-</a:t>
            </a:r>
            <a:r>
              <a:rPr lang="en-US" sz="2000" dirty="0" err="1" smtClean="0">
                <a:latin typeface="Cambria" pitchFamily="18" charset="0"/>
              </a:rPr>
              <a:t>args</a:t>
            </a:r>
            <a:r>
              <a:rPr lang="en-US" sz="2000" dirty="0" smtClean="0">
                <a:latin typeface="Cambria" pitchFamily="18" charset="0"/>
              </a:rPr>
              <a:t>) (import-</a:t>
            </a:r>
            <a:r>
              <a:rPr lang="en-US" sz="2000" dirty="0" err="1" smtClean="0">
                <a:latin typeface="Cambria" pitchFamily="18" charset="0"/>
              </a:rPr>
              <a:t>args</a:t>
            </a:r>
            <a:r>
              <a:rPr lang="en-US" sz="2000" dirty="0" smtClean="0">
                <a:latin typeface="Cambria" pitchFamily="18" charset="0"/>
              </a:rPr>
              <a:t>) </a:t>
            </a:r>
            <a:r>
              <a:rPr lang="en-US" sz="2000" dirty="0" smtClean="0">
                <a:latin typeface="Cambria" pitchFamily="18" charset="0"/>
                <a:sym typeface="Wingdings" pitchFamily="2" charset="2"/>
              </a:rPr>
              <a:t> alternative approach</a:t>
            </a:r>
          </a:p>
          <a:p>
            <a:pPr marL="57150" lvl="2" algn="just">
              <a:spcBef>
                <a:spcPts val="1000"/>
              </a:spcBef>
              <a:spcAft>
                <a:spcPts val="0"/>
              </a:spcAft>
              <a:buClr>
                <a:srgbClr val="C00000"/>
              </a:buClr>
              <a:buSzPct val="90000"/>
            </a:pPr>
            <a:r>
              <a:rPr lang="en-US" sz="2000" b="1" dirty="0" smtClean="0">
                <a:latin typeface="Cambria" pitchFamily="18" charset="0"/>
                <a:sym typeface="Wingdings" pitchFamily="2" charset="2"/>
              </a:rPr>
              <a:t>Note: </a:t>
            </a:r>
            <a:r>
              <a:rPr lang="en-US" sz="2000" dirty="0" smtClean="0">
                <a:latin typeface="Cambria" pitchFamily="18" charset="0"/>
                <a:sym typeface="Wingdings" pitchFamily="2" charset="2"/>
              </a:rPr>
              <a:t>If import-all-tables is used, it is mandatory that every table in that database must have a primary key field.</a:t>
            </a:r>
          </a:p>
          <a:p>
            <a:pPr marL="57150" lvl="2" algn="just">
              <a:spcBef>
                <a:spcPts val="1000"/>
              </a:spcBef>
              <a:spcAft>
                <a:spcPts val="0"/>
              </a:spcAft>
              <a:buClr>
                <a:srgbClr val="C00000"/>
              </a:buClr>
              <a:buSzPct val="90000"/>
            </a:pPr>
            <a:r>
              <a:rPr lang="en-US" sz="2000" b="1" dirty="0" smtClean="0">
                <a:latin typeface="Cambria" pitchFamily="18" charset="0"/>
                <a:sym typeface="Wingdings" pitchFamily="2" charset="2"/>
              </a:rPr>
              <a:t>Example: </a:t>
            </a:r>
          </a:p>
          <a:p>
            <a:pPr marL="57150" lvl="2" algn="just">
              <a:spcBef>
                <a:spcPts val="1000"/>
              </a:spcBef>
              <a:spcAft>
                <a:spcPts val="0"/>
              </a:spcAft>
              <a:buClr>
                <a:srgbClr val="C00000"/>
              </a:buClr>
              <a:buSzPct val="90000"/>
            </a:pPr>
            <a:r>
              <a:rPr lang="en-US" sz="2000" dirty="0" smtClean="0">
                <a:latin typeface="Cambria" pitchFamily="18" charset="0"/>
                <a:sym typeface="Wingdings" pitchFamily="2" charset="2"/>
              </a:rPr>
              <a:t>$ sqoop import-all-tables  --connect </a:t>
            </a:r>
            <a:r>
              <a:rPr lang="en-US" sz="2000" dirty="0" err="1" smtClean="0">
                <a:latin typeface="Cambria" pitchFamily="18" charset="0"/>
                <a:sym typeface="Wingdings" pitchFamily="2" charset="2"/>
              </a:rPr>
              <a:t>jdbc:mysql</a:t>
            </a:r>
            <a:r>
              <a:rPr lang="en-US" sz="2000" dirty="0" smtClean="0">
                <a:latin typeface="Cambria" pitchFamily="18" charset="0"/>
                <a:sym typeface="Wingdings" pitchFamily="2" charset="2"/>
              </a:rPr>
              <a:t>://</a:t>
            </a:r>
            <a:r>
              <a:rPr lang="en-US" sz="2000" dirty="0" err="1" smtClean="0">
                <a:latin typeface="Cambria" pitchFamily="18" charset="0"/>
                <a:sym typeface="Wingdings" pitchFamily="2" charset="2"/>
              </a:rPr>
              <a:t>localhost</a:t>
            </a:r>
            <a:r>
              <a:rPr lang="en-US" sz="2000" dirty="0" smtClean="0">
                <a:latin typeface="Cambria" pitchFamily="18" charset="0"/>
                <a:sym typeface="Wingdings" pitchFamily="2" charset="2"/>
              </a:rPr>
              <a:t>/</a:t>
            </a:r>
            <a:r>
              <a:rPr lang="en-US" sz="2000" dirty="0" err="1" smtClean="0">
                <a:latin typeface="Cambria" pitchFamily="18" charset="0"/>
                <a:sym typeface="Wingdings" pitchFamily="2" charset="2"/>
              </a:rPr>
              <a:t>userdb</a:t>
            </a:r>
            <a:r>
              <a:rPr lang="en-US" sz="2000" dirty="0" smtClean="0">
                <a:latin typeface="Cambria" pitchFamily="18" charset="0"/>
                <a:sym typeface="Wingdings" pitchFamily="2" charset="2"/>
              </a:rPr>
              <a:t> \</a:t>
            </a:r>
          </a:p>
          <a:p>
            <a:pPr marL="57150" lvl="2" algn="just">
              <a:spcBef>
                <a:spcPts val="0"/>
              </a:spcBef>
              <a:spcAft>
                <a:spcPts val="0"/>
              </a:spcAft>
              <a:buClr>
                <a:srgbClr val="C00000"/>
              </a:buClr>
              <a:buSzPct val="90000"/>
            </a:pPr>
            <a:r>
              <a:rPr lang="en-US" sz="2000" dirty="0" smtClean="0">
                <a:latin typeface="Cambria" pitchFamily="18" charset="0"/>
                <a:sym typeface="Wingdings" pitchFamily="2" charset="2"/>
              </a:rPr>
              <a:t>--username root</a:t>
            </a:r>
            <a:endParaRPr lang="en-US" sz="2000" dirty="0" smtClean="0">
              <a:latin typeface="Cambria" pitchFamily="18" charset="0"/>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135</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 name="AutoShape 2" descr="Image result for H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Sqoop - Export</a:t>
            </a:r>
          </a:p>
        </p:txBody>
      </p:sp>
      <p:sp>
        <p:nvSpPr>
          <p:cNvPr id="2" name="AutoShape 2" descr="Image result for apache sqoop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3" name="TextBox 32"/>
          <p:cNvSpPr txBox="1"/>
          <p:nvPr/>
        </p:nvSpPr>
        <p:spPr>
          <a:xfrm>
            <a:off x="76200" y="1563231"/>
            <a:ext cx="8915400" cy="4914166"/>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rPr>
              <a:t>The ‘Export tool’ export data back from the HDFS to the RDBMS database. The target table must exist in the target database. The files which are given as input to the Sqoop contain records, which are called rows in table. Those are read and parsed into a set of records and delimited with user-specified delimiter.</a:t>
            </a:r>
          </a:p>
          <a:p>
            <a:pPr marL="57150" lvl="2" algn="just">
              <a:spcBef>
                <a:spcPts val="1000"/>
              </a:spcBef>
              <a:spcAft>
                <a:spcPts val="0"/>
              </a:spcAft>
              <a:buClr>
                <a:srgbClr val="C00000"/>
              </a:buClr>
              <a:buSzPct val="90000"/>
            </a:pPr>
            <a:r>
              <a:rPr lang="en-US" sz="2000" dirty="0" smtClean="0">
                <a:latin typeface="Cambria" pitchFamily="18" charset="0"/>
              </a:rPr>
              <a:t>The default operation is to insert all the record from the input files to the database table using the INSERT statement. In update mode, Sqoop generates the UPDATE statement that replaces the existing record into the database.</a:t>
            </a:r>
          </a:p>
          <a:p>
            <a:pPr marL="57150" lvl="2" algn="just">
              <a:spcBef>
                <a:spcPts val="1000"/>
              </a:spcBef>
              <a:spcAft>
                <a:spcPts val="0"/>
              </a:spcAft>
              <a:buClr>
                <a:srgbClr val="C00000"/>
              </a:buClr>
              <a:buSzPct val="90000"/>
            </a:pPr>
            <a:r>
              <a:rPr lang="en-US" sz="2000" b="1" dirty="0" smtClean="0">
                <a:latin typeface="Cambria" pitchFamily="18" charset="0"/>
              </a:rPr>
              <a:t>Syntax: </a:t>
            </a:r>
            <a:r>
              <a:rPr lang="en-US" sz="2000" dirty="0" smtClean="0">
                <a:latin typeface="Cambria" pitchFamily="18" charset="0"/>
              </a:rPr>
              <a:t>$ sqoop export (generic-</a:t>
            </a:r>
            <a:r>
              <a:rPr lang="en-US" sz="2000" dirty="0" err="1" smtClean="0">
                <a:latin typeface="Cambria" pitchFamily="18" charset="0"/>
              </a:rPr>
              <a:t>args</a:t>
            </a:r>
            <a:r>
              <a:rPr lang="en-US" sz="2000" dirty="0" smtClean="0">
                <a:latin typeface="Cambria" pitchFamily="18" charset="0"/>
              </a:rPr>
              <a:t>) (import-</a:t>
            </a:r>
            <a:r>
              <a:rPr lang="en-US" sz="2000" dirty="0" err="1" smtClean="0">
                <a:latin typeface="Cambria" pitchFamily="18" charset="0"/>
              </a:rPr>
              <a:t>args</a:t>
            </a:r>
            <a:r>
              <a:rPr lang="en-US" sz="2000" dirty="0" smtClean="0">
                <a:latin typeface="Cambria" pitchFamily="18" charset="0"/>
              </a:rPr>
              <a:t>) </a:t>
            </a:r>
          </a:p>
          <a:p>
            <a:pPr marL="57150" lvl="2" algn="just">
              <a:spcBef>
                <a:spcPts val="0"/>
              </a:spcBef>
              <a:spcAft>
                <a:spcPts val="0"/>
              </a:spcAft>
              <a:buClr>
                <a:srgbClr val="C00000"/>
              </a:buClr>
              <a:buSzPct val="90000"/>
            </a:pPr>
            <a:r>
              <a:rPr lang="en-US" sz="2000" dirty="0" smtClean="0">
                <a:latin typeface="Cambria" pitchFamily="18" charset="0"/>
              </a:rPr>
              <a:t>	 $ sqoop-export (generic </a:t>
            </a:r>
            <a:r>
              <a:rPr lang="en-US" sz="2000" dirty="0" err="1" smtClean="0">
                <a:latin typeface="Cambria" pitchFamily="18" charset="0"/>
              </a:rPr>
              <a:t>args</a:t>
            </a:r>
            <a:r>
              <a:rPr lang="en-US" sz="2000" dirty="0" smtClean="0">
                <a:latin typeface="Cambria" pitchFamily="18" charset="0"/>
              </a:rPr>
              <a:t>) (import </a:t>
            </a:r>
            <a:r>
              <a:rPr lang="en-US" sz="2000" dirty="0" err="1" smtClean="0">
                <a:latin typeface="Cambria" pitchFamily="18" charset="0"/>
              </a:rPr>
              <a:t>args</a:t>
            </a:r>
            <a:r>
              <a:rPr lang="en-US" sz="2000" dirty="0" smtClean="0">
                <a:latin typeface="Cambria" pitchFamily="18" charset="0"/>
              </a:rPr>
              <a:t>) </a:t>
            </a:r>
            <a:r>
              <a:rPr lang="en-US" sz="2000" dirty="0" smtClean="0">
                <a:latin typeface="Cambria" pitchFamily="18" charset="0"/>
                <a:sym typeface="Wingdings" pitchFamily="2" charset="2"/>
              </a:rPr>
              <a:t> alternative approach</a:t>
            </a:r>
          </a:p>
          <a:p>
            <a:pPr marL="57150" lvl="2" algn="just">
              <a:spcBef>
                <a:spcPts val="1000"/>
              </a:spcBef>
              <a:spcAft>
                <a:spcPts val="0"/>
              </a:spcAft>
              <a:buClr>
                <a:srgbClr val="C00000"/>
              </a:buClr>
              <a:buSzPct val="90000"/>
            </a:pPr>
            <a:r>
              <a:rPr lang="en-US" sz="2000" b="1" dirty="0" smtClean="0">
                <a:latin typeface="Cambria" pitchFamily="18" charset="0"/>
                <a:sym typeface="Wingdings" pitchFamily="2" charset="2"/>
              </a:rPr>
              <a:t>Example: </a:t>
            </a:r>
          </a:p>
          <a:p>
            <a:pPr marL="57150" lvl="2" algn="just">
              <a:spcBef>
                <a:spcPts val="0"/>
              </a:spcBef>
              <a:spcAft>
                <a:spcPts val="0"/>
              </a:spcAft>
              <a:buClr>
                <a:srgbClr val="C00000"/>
              </a:buClr>
              <a:buSzPct val="90000"/>
            </a:pPr>
            <a:r>
              <a:rPr lang="en-US" sz="2000" dirty="0" smtClean="0">
                <a:latin typeface="Cambria" pitchFamily="18" charset="0"/>
                <a:sym typeface="Wingdings" pitchFamily="2" charset="2"/>
              </a:rPr>
              <a:t>Let us take an example of the employee data in file, in HDFS. The employee data is available in </a:t>
            </a:r>
            <a:r>
              <a:rPr lang="en-US" sz="2000" dirty="0" err="1" smtClean="0">
                <a:latin typeface="Cambria" pitchFamily="18" charset="0"/>
                <a:sym typeface="Wingdings" pitchFamily="2" charset="2"/>
              </a:rPr>
              <a:t>emp_data</a:t>
            </a:r>
            <a:r>
              <a:rPr lang="en-US" sz="2000" dirty="0" smtClean="0">
                <a:latin typeface="Cambria" pitchFamily="18" charset="0"/>
                <a:sym typeface="Wingdings" pitchFamily="2" charset="2"/>
              </a:rPr>
              <a:t> file in ‘</a:t>
            </a:r>
            <a:r>
              <a:rPr lang="en-US" sz="2000" dirty="0" err="1" smtClean="0">
                <a:latin typeface="Cambria" pitchFamily="18" charset="0"/>
                <a:sym typeface="Wingdings" pitchFamily="2" charset="2"/>
              </a:rPr>
              <a:t>emp</a:t>
            </a:r>
            <a:r>
              <a:rPr lang="en-US" sz="2000" dirty="0" smtClean="0">
                <a:latin typeface="Cambria" pitchFamily="18" charset="0"/>
                <a:sym typeface="Wingdings" pitchFamily="2" charset="2"/>
              </a:rPr>
              <a:t>/’ directory in HDFS. </a:t>
            </a:r>
          </a:p>
          <a:p>
            <a:pPr marL="57150" lvl="2" algn="just">
              <a:spcBef>
                <a:spcPts val="1000"/>
              </a:spcBef>
              <a:spcAft>
                <a:spcPts val="0"/>
              </a:spcAft>
              <a:buClr>
                <a:srgbClr val="C00000"/>
              </a:buClr>
              <a:buSzPct val="90000"/>
            </a:pPr>
            <a:r>
              <a:rPr lang="en-US" sz="2000" dirty="0" smtClean="0">
                <a:latin typeface="Cambria" pitchFamily="18" charset="0"/>
                <a:sym typeface="Wingdings" pitchFamily="2" charset="2"/>
              </a:rPr>
              <a:t>It is mandatory that the table to be exported is created manually and is present in the database from where it has to be exported.</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136</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 name="AutoShape 2" descr="Image result for H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Sqoop – Export Example</a:t>
            </a:r>
          </a:p>
        </p:txBody>
      </p:sp>
      <p:sp>
        <p:nvSpPr>
          <p:cNvPr id="2" name="AutoShape 2" descr="Image result for apache sqoop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3" name="TextBox 32"/>
          <p:cNvSpPr txBox="1"/>
          <p:nvPr/>
        </p:nvSpPr>
        <p:spPr>
          <a:xfrm>
            <a:off x="76200" y="1563231"/>
            <a:ext cx="8915400" cy="4247317"/>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sym typeface="Wingdings" pitchFamily="2" charset="2"/>
              </a:rPr>
              <a:t>The following query is to create the table ‘employee’ in mysql command line.</a:t>
            </a:r>
          </a:p>
          <a:p>
            <a:pPr marL="57150" lvl="2" algn="just">
              <a:spcBef>
                <a:spcPts val="1000"/>
              </a:spcBef>
              <a:spcAft>
                <a:spcPts val="0"/>
              </a:spcAft>
              <a:buClr>
                <a:srgbClr val="C00000"/>
              </a:buClr>
              <a:buSzPct val="90000"/>
            </a:pPr>
            <a:r>
              <a:rPr lang="en-US" sz="2000" dirty="0" smtClean="0">
                <a:latin typeface="Cambria" pitchFamily="18" charset="0"/>
                <a:sym typeface="Wingdings" pitchFamily="2" charset="2"/>
              </a:rPr>
              <a:t>$ mysql</a:t>
            </a:r>
          </a:p>
          <a:p>
            <a:pPr marL="57150" lvl="2" algn="just">
              <a:spcBef>
                <a:spcPts val="0"/>
              </a:spcBef>
              <a:spcAft>
                <a:spcPts val="0"/>
              </a:spcAft>
              <a:buClr>
                <a:srgbClr val="C00000"/>
              </a:buClr>
              <a:buSzPct val="90000"/>
            </a:pPr>
            <a:r>
              <a:rPr lang="en-US" sz="2000" dirty="0" smtClean="0">
                <a:latin typeface="Cambria" pitchFamily="18" charset="0"/>
                <a:sym typeface="Wingdings" pitchFamily="2" charset="2"/>
              </a:rPr>
              <a:t>mysql&gt; USE db;</a:t>
            </a:r>
          </a:p>
          <a:p>
            <a:pPr marL="57150" lvl="2" algn="just">
              <a:spcBef>
                <a:spcPts val="0"/>
              </a:spcBef>
              <a:spcAft>
                <a:spcPts val="0"/>
              </a:spcAft>
              <a:buClr>
                <a:srgbClr val="C00000"/>
              </a:buClr>
              <a:buSzPct val="90000"/>
            </a:pPr>
            <a:r>
              <a:rPr lang="en-US" sz="2000" dirty="0" smtClean="0">
                <a:latin typeface="Cambria" pitchFamily="18" charset="0"/>
                <a:sym typeface="Wingdings" pitchFamily="2" charset="2"/>
              </a:rPr>
              <a:t>mysql&gt; CREATE TABLE employee (id INT NOT NULL PRIMARY KEY, </a:t>
            </a:r>
          </a:p>
          <a:p>
            <a:pPr marL="57150" lvl="2" algn="just">
              <a:spcBef>
                <a:spcPts val="0"/>
              </a:spcBef>
              <a:spcAft>
                <a:spcPts val="0"/>
              </a:spcAft>
              <a:buClr>
                <a:srgbClr val="C00000"/>
              </a:buClr>
              <a:buSzPct val="90000"/>
            </a:pPr>
            <a:r>
              <a:rPr lang="en-US" sz="2000" dirty="0" smtClean="0">
                <a:latin typeface="Cambria" pitchFamily="18" charset="0"/>
                <a:sym typeface="Wingdings" pitchFamily="2" charset="2"/>
              </a:rPr>
              <a:t>   name VARCHAR(20), deg VARCHAR(20), salary INT, dept VARCHAR(10));</a:t>
            </a:r>
          </a:p>
          <a:p>
            <a:pPr marL="57150" lvl="2" algn="just">
              <a:spcBef>
                <a:spcPts val="1000"/>
              </a:spcBef>
              <a:spcAft>
                <a:spcPts val="0"/>
              </a:spcAft>
              <a:buClr>
                <a:srgbClr val="C00000"/>
              </a:buClr>
              <a:buSzPct val="90000"/>
            </a:pPr>
            <a:r>
              <a:rPr lang="en-US" sz="2000" dirty="0" smtClean="0">
                <a:latin typeface="Cambria" pitchFamily="18" charset="0"/>
                <a:sym typeface="Wingdings" pitchFamily="2" charset="2"/>
              </a:rPr>
              <a:t>The following command is used to export the table data (which is in </a:t>
            </a:r>
            <a:r>
              <a:rPr lang="en-US" sz="2000" dirty="0" err="1" smtClean="0">
                <a:latin typeface="Cambria" pitchFamily="18" charset="0"/>
                <a:sym typeface="Wingdings" pitchFamily="2" charset="2"/>
              </a:rPr>
              <a:t>emp_data</a:t>
            </a:r>
            <a:r>
              <a:rPr lang="en-US" sz="2000" dirty="0" smtClean="0">
                <a:latin typeface="Cambria" pitchFamily="18" charset="0"/>
                <a:sym typeface="Wingdings" pitchFamily="2" charset="2"/>
              </a:rPr>
              <a:t> file on HDFS) to the employee table in db database of Mysql database server.</a:t>
            </a:r>
          </a:p>
          <a:p>
            <a:pPr marL="57150" lvl="2" algn="just">
              <a:spcBef>
                <a:spcPts val="1000"/>
              </a:spcBef>
              <a:spcAft>
                <a:spcPts val="0"/>
              </a:spcAft>
              <a:buClr>
                <a:srgbClr val="C00000"/>
              </a:buClr>
              <a:buSzPct val="90000"/>
            </a:pPr>
            <a:r>
              <a:rPr lang="en-US" sz="2000" dirty="0" smtClean="0">
                <a:latin typeface="Cambria" pitchFamily="18" charset="0"/>
                <a:sym typeface="Wingdings" pitchFamily="2" charset="2"/>
              </a:rPr>
              <a:t>$ sqoop export --connect </a:t>
            </a:r>
            <a:r>
              <a:rPr lang="en-US" sz="2000" dirty="0" err="1" smtClean="0">
                <a:latin typeface="Cambria" pitchFamily="18" charset="0"/>
                <a:sym typeface="Wingdings" pitchFamily="2" charset="2"/>
              </a:rPr>
              <a:t>jdbc:mysql</a:t>
            </a:r>
            <a:r>
              <a:rPr lang="en-US" sz="2000" dirty="0" smtClean="0">
                <a:latin typeface="Cambria" pitchFamily="18" charset="0"/>
                <a:sym typeface="Wingdings" pitchFamily="2" charset="2"/>
              </a:rPr>
              <a:t>://</a:t>
            </a:r>
            <a:r>
              <a:rPr lang="en-US" sz="2000" dirty="0" err="1" smtClean="0">
                <a:latin typeface="Cambria" pitchFamily="18" charset="0"/>
                <a:sym typeface="Wingdings" pitchFamily="2" charset="2"/>
              </a:rPr>
              <a:t>localhost</a:t>
            </a:r>
            <a:r>
              <a:rPr lang="en-US" sz="2000" dirty="0" smtClean="0">
                <a:latin typeface="Cambria" pitchFamily="18" charset="0"/>
                <a:sym typeface="Wingdings" pitchFamily="2" charset="2"/>
              </a:rPr>
              <a:t>/db  --username root \</a:t>
            </a:r>
          </a:p>
          <a:p>
            <a:pPr marL="57150" lvl="2" algn="just">
              <a:spcBef>
                <a:spcPts val="0"/>
              </a:spcBef>
              <a:spcAft>
                <a:spcPts val="0"/>
              </a:spcAft>
              <a:buClr>
                <a:srgbClr val="C00000"/>
              </a:buClr>
              <a:buSzPct val="90000"/>
            </a:pPr>
            <a:r>
              <a:rPr lang="en-US" sz="2000" dirty="0" smtClean="0">
                <a:latin typeface="Cambria" pitchFamily="18" charset="0"/>
                <a:sym typeface="Wingdings" pitchFamily="2" charset="2"/>
              </a:rPr>
              <a:t>--table employee  --export-dir /</a:t>
            </a:r>
            <a:r>
              <a:rPr lang="en-US" sz="2000" dirty="0" err="1" smtClean="0">
                <a:latin typeface="Cambria" pitchFamily="18" charset="0"/>
                <a:sym typeface="Wingdings" pitchFamily="2" charset="2"/>
              </a:rPr>
              <a:t>emp</a:t>
            </a:r>
            <a:r>
              <a:rPr lang="en-US" sz="2000" dirty="0" smtClean="0">
                <a:latin typeface="Cambria" pitchFamily="18" charset="0"/>
                <a:sym typeface="Wingdings" pitchFamily="2" charset="2"/>
              </a:rPr>
              <a:t>/</a:t>
            </a:r>
            <a:r>
              <a:rPr lang="en-US" sz="2000" dirty="0" err="1" smtClean="0">
                <a:latin typeface="Cambria" pitchFamily="18" charset="0"/>
                <a:sym typeface="Wingdings" pitchFamily="2" charset="2"/>
              </a:rPr>
              <a:t>emp_data</a:t>
            </a:r>
            <a:endParaRPr lang="en-US" sz="2000" dirty="0" smtClean="0">
              <a:latin typeface="Cambria" pitchFamily="18" charset="0"/>
              <a:sym typeface="Wingdings" pitchFamily="2" charset="2"/>
            </a:endParaRPr>
          </a:p>
          <a:p>
            <a:pPr marL="57150" lvl="2" algn="just">
              <a:spcBef>
                <a:spcPts val="1000"/>
              </a:spcBef>
              <a:spcAft>
                <a:spcPts val="0"/>
              </a:spcAft>
              <a:buClr>
                <a:srgbClr val="C00000"/>
              </a:buClr>
              <a:buSzPct val="90000"/>
            </a:pPr>
            <a:r>
              <a:rPr lang="en-US" sz="2000" dirty="0" smtClean="0">
                <a:latin typeface="Cambria" pitchFamily="18" charset="0"/>
                <a:sym typeface="Wingdings" pitchFamily="2" charset="2"/>
              </a:rPr>
              <a:t>The following command is used to verify the table in mysql command line.</a:t>
            </a:r>
          </a:p>
          <a:p>
            <a:pPr marL="57150" lvl="2" algn="just">
              <a:spcBef>
                <a:spcPts val="1000"/>
              </a:spcBef>
              <a:spcAft>
                <a:spcPts val="0"/>
              </a:spcAft>
              <a:buClr>
                <a:srgbClr val="C00000"/>
              </a:buClr>
              <a:buSzPct val="90000"/>
            </a:pPr>
            <a:r>
              <a:rPr lang="en-US" sz="2000" dirty="0" smtClean="0">
                <a:latin typeface="Cambria" pitchFamily="18" charset="0"/>
                <a:sym typeface="Wingdings" pitchFamily="2" charset="2"/>
              </a:rPr>
              <a:t>mysql&gt;select * from employee;</a:t>
            </a: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137</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 name="AutoShape 2" descr="Image result for H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Apache HBase</a:t>
            </a:r>
          </a:p>
        </p:txBody>
      </p:sp>
      <p:pic>
        <p:nvPicPr>
          <p:cNvPr id="277507" name="Picture 3"/>
          <p:cNvPicPr>
            <a:picLocks noChangeAspect="1" noChangeArrowheads="1"/>
          </p:cNvPicPr>
          <p:nvPr/>
        </p:nvPicPr>
        <p:blipFill>
          <a:blip r:embed="rId4"/>
          <a:srcRect/>
          <a:stretch>
            <a:fillRect/>
          </a:stretch>
        </p:blipFill>
        <p:spPr bwMode="auto">
          <a:xfrm>
            <a:off x="2452688" y="2890838"/>
            <a:ext cx="4238625" cy="1076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138</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 name="AutoShape 2" descr="Image result for H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HBase</a:t>
            </a:r>
          </a:p>
        </p:txBody>
      </p:sp>
      <p:sp>
        <p:nvSpPr>
          <p:cNvPr id="2" name="AutoShape 2" descr="Image result for apache sqoop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3" name="TextBox 32"/>
          <p:cNvSpPr txBox="1"/>
          <p:nvPr/>
        </p:nvSpPr>
        <p:spPr>
          <a:xfrm>
            <a:off x="76200" y="1518075"/>
            <a:ext cx="8915400" cy="1631216"/>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sym typeface="Wingdings" pitchFamily="2" charset="2"/>
              </a:rPr>
              <a:t>HBase is a data model designed to provide quick random access to huge amounts of structured data. It is a distributed column-oriented database built on top of the Hadoop file system. It is an open-source project and is horizontally scalable. It leverages the fault tolerance provided by the HDFS. It is a part of the Hadoop ecosystem that provides random real-time read/write access to data</a:t>
            </a:r>
          </a:p>
        </p:txBody>
      </p:sp>
      <p:sp>
        <p:nvSpPr>
          <p:cNvPr id="10" name="TextBox 9"/>
          <p:cNvSpPr txBox="1"/>
          <p:nvPr/>
        </p:nvSpPr>
        <p:spPr>
          <a:xfrm>
            <a:off x="208845" y="3218021"/>
            <a:ext cx="2174634" cy="369332"/>
          </a:xfrm>
          <a:prstGeom prst="rect">
            <a:avLst/>
          </a:prstGeom>
          <a:solidFill>
            <a:schemeClr val="accent2"/>
          </a:solidFill>
        </p:spPr>
        <p:txBody>
          <a:bodyPr wrap="none" rtlCol="0">
            <a:spAutoFit/>
          </a:bodyPr>
          <a:lstStyle/>
          <a:p>
            <a:r>
              <a:rPr lang="en-US" i="1" dirty="0" smtClean="0">
                <a:solidFill>
                  <a:schemeClr val="bg1"/>
                </a:solidFill>
                <a:latin typeface="+mn-lt"/>
              </a:rPr>
              <a:t>Limitations of Hadoop</a:t>
            </a:r>
          </a:p>
        </p:txBody>
      </p:sp>
      <p:sp>
        <p:nvSpPr>
          <p:cNvPr id="12" name="TextBox 11"/>
          <p:cNvSpPr txBox="1"/>
          <p:nvPr/>
        </p:nvSpPr>
        <p:spPr>
          <a:xfrm>
            <a:off x="76200" y="3545020"/>
            <a:ext cx="8915400" cy="1631216"/>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sym typeface="Wingdings" pitchFamily="2" charset="2"/>
              </a:rPr>
              <a:t>Hadoop accessed data only in a sequential manner. That means one has to search the entire dataset even for the simplest of jobs. A huge dataset when processed results in another huge data set, which should also be processed sequentially. At this point, a new solution is needed to access any point of data in a single unit of time (random access).</a:t>
            </a:r>
          </a:p>
        </p:txBody>
      </p:sp>
      <p:sp>
        <p:nvSpPr>
          <p:cNvPr id="13" name="TextBox 12"/>
          <p:cNvSpPr txBox="1"/>
          <p:nvPr/>
        </p:nvSpPr>
        <p:spPr>
          <a:xfrm>
            <a:off x="231423" y="5134338"/>
            <a:ext cx="3303918" cy="369332"/>
          </a:xfrm>
          <a:prstGeom prst="rect">
            <a:avLst/>
          </a:prstGeom>
          <a:solidFill>
            <a:schemeClr val="accent2"/>
          </a:solidFill>
        </p:spPr>
        <p:txBody>
          <a:bodyPr wrap="none" rtlCol="0">
            <a:spAutoFit/>
          </a:bodyPr>
          <a:lstStyle/>
          <a:p>
            <a:r>
              <a:rPr lang="en-US" i="1" dirty="0" smtClean="0">
                <a:solidFill>
                  <a:schemeClr val="bg1"/>
                </a:solidFill>
                <a:latin typeface="+mn-lt"/>
              </a:rPr>
              <a:t>Hadoop Random Access Databases</a:t>
            </a:r>
          </a:p>
        </p:txBody>
      </p:sp>
      <p:sp>
        <p:nvSpPr>
          <p:cNvPr id="15" name="TextBox 14"/>
          <p:cNvSpPr txBox="1"/>
          <p:nvPr/>
        </p:nvSpPr>
        <p:spPr>
          <a:xfrm>
            <a:off x="98778" y="5461337"/>
            <a:ext cx="8915400" cy="1015663"/>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sym typeface="Wingdings" pitchFamily="2" charset="2"/>
              </a:rPr>
              <a:t>Storage applications such as HBase, Cassandra, </a:t>
            </a:r>
            <a:r>
              <a:rPr lang="en-US" sz="2000" dirty="0" err="1" smtClean="0">
                <a:latin typeface="Cambria" pitchFamily="18" charset="0"/>
                <a:sym typeface="Wingdings" pitchFamily="2" charset="2"/>
              </a:rPr>
              <a:t>couchDB</a:t>
            </a:r>
            <a:r>
              <a:rPr lang="en-US" sz="2000" dirty="0" smtClean="0">
                <a:latin typeface="Cambria" pitchFamily="18" charset="0"/>
                <a:sym typeface="Wingdings" pitchFamily="2" charset="2"/>
              </a:rPr>
              <a:t>, Dynamo, and MongoDB are some of the databases that store huge amounts of data and access the data in a random manner.</a:t>
            </a: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139</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 name="AutoShape 2" descr="Image result for H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HBase cont’d</a:t>
            </a:r>
          </a:p>
        </p:txBody>
      </p:sp>
      <p:sp>
        <p:nvSpPr>
          <p:cNvPr id="2" name="AutoShape 2" descr="Image result for apache sqoop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3" name="TextBox 32"/>
          <p:cNvSpPr txBox="1"/>
          <p:nvPr/>
        </p:nvSpPr>
        <p:spPr>
          <a:xfrm>
            <a:off x="76200" y="1518075"/>
            <a:ext cx="8915400" cy="1015663"/>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sym typeface="Wingdings" pitchFamily="2" charset="2"/>
              </a:rPr>
              <a:t>One can store the data in HDFS either directly or through HBase. Data consumer reads/accesses the data in HDFS randomly using HBase. HBase sits on top of the Hadoop File System and provides read and write access.</a:t>
            </a:r>
          </a:p>
        </p:txBody>
      </p:sp>
      <p:sp>
        <p:nvSpPr>
          <p:cNvPr id="16" name="Rectangle 15"/>
          <p:cNvSpPr/>
          <p:nvPr/>
        </p:nvSpPr>
        <p:spPr>
          <a:xfrm>
            <a:off x="1066800" y="3962400"/>
            <a:ext cx="1828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p>
          <a:p>
            <a:pPr algn="ctr"/>
            <a:r>
              <a:rPr lang="en-US" dirty="0" smtClean="0"/>
              <a:t>Consumer</a:t>
            </a:r>
            <a:endParaRPr lang="en-US" dirty="0"/>
          </a:p>
        </p:txBody>
      </p:sp>
      <p:sp>
        <p:nvSpPr>
          <p:cNvPr id="17" name="Rectangle 16"/>
          <p:cNvSpPr/>
          <p:nvPr/>
        </p:nvSpPr>
        <p:spPr>
          <a:xfrm>
            <a:off x="6400800" y="3942645"/>
            <a:ext cx="1828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p>
          <a:p>
            <a:pPr algn="ctr"/>
            <a:r>
              <a:rPr lang="en-US" dirty="0" smtClean="0"/>
              <a:t>Producer</a:t>
            </a:r>
            <a:endParaRPr lang="en-US" dirty="0"/>
          </a:p>
        </p:txBody>
      </p:sp>
      <p:sp>
        <p:nvSpPr>
          <p:cNvPr id="18" name="Rectangle 17"/>
          <p:cNvSpPr/>
          <p:nvPr/>
        </p:nvSpPr>
        <p:spPr>
          <a:xfrm>
            <a:off x="3581400" y="2895600"/>
            <a:ext cx="1828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HBase</a:t>
            </a:r>
            <a:endParaRPr lang="en-US" dirty="0"/>
          </a:p>
        </p:txBody>
      </p:sp>
      <p:sp>
        <p:nvSpPr>
          <p:cNvPr id="19" name="Rectangle 18"/>
          <p:cNvSpPr/>
          <p:nvPr/>
        </p:nvSpPr>
        <p:spPr>
          <a:xfrm>
            <a:off x="3632199" y="5029200"/>
            <a:ext cx="1828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HDFS</a:t>
            </a:r>
            <a:endParaRPr lang="en-US" dirty="0"/>
          </a:p>
        </p:txBody>
      </p:sp>
      <p:sp>
        <p:nvSpPr>
          <p:cNvPr id="20" name="Bent Arrow 19"/>
          <p:cNvSpPr/>
          <p:nvPr/>
        </p:nvSpPr>
        <p:spPr>
          <a:xfrm>
            <a:off x="1905000" y="3200400"/>
            <a:ext cx="1371600" cy="5334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Bent Arrow 20"/>
          <p:cNvSpPr/>
          <p:nvPr/>
        </p:nvSpPr>
        <p:spPr>
          <a:xfrm rot="10800000">
            <a:off x="5943600" y="5029200"/>
            <a:ext cx="1371600" cy="5334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Bent Arrow 22"/>
          <p:cNvSpPr/>
          <p:nvPr/>
        </p:nvSpPr>
        <p:spPr>
          <a:xfrm flipH="1">
            <a:off x="5681132" y="3158067"/>
            <a:ext cx="1710267" cy="5334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TextBox 23"/>
          <p:cNvSpPr txBox="1"/>
          <p:nvPr/>
        </p:nvSpPr>
        <p:spPr>
          <a:xfrm>
            <a:off x="2217740" y="2895600"/>
            <a:ext cx="731482" cy="400110"/>
          </a:xfrm>
          <a:prstGeom prst="rect">
            <a:avLst/>
          </a:prstGeom>
          <a:noFill/>
        </p:spPr>
        <p:txBody>
          <a:bodyPr wrap="none" rtlCol="0">
            <a:spAutoFit/>
          </a:bodyPr>
          <a:lstStyle/>
          <a:p>
            <a:r>
              <a:rPr lang="en-US" sz="2000" dirty="0" smtClean="0">
                <a:latin typeface="Cambria" pitchFamily="18" charset="0"/>
                <a:sym typeface="Wingdings" pitchFamily="2" charset="2"/>
              </a:rPr>
              <a:t>Read</a:t>
            </a:r>
          </a:p>
        </p:txBody>
      </p:sp>
      <p:sp>
        <p:nvSpPr>
          <p:cNvPr id="25" name="TextBox 24"/>
          <p:cNvSpPr txBox="1"/>
          <p:nvPr/>
        </p:nvSpPr>
        <p:spPr>
          <a:xfrm>
            <a:off x="6172200" y="2876490"/>
            <a:ext cx="799706" cy="400110"/>
          </a:xfrm>
          <a:prstGeom prst="rect">
            <a:avLst/>
          </a:prstGeom>
          <a:noFill/>
        </p:spPr>
        <p:txBody>
          <a:bodyPr wrap="none" rtlCol="0">
            <a:spAutoFit/>
          </a:bodyPr>
          <a:lstStyle/>
          <a:p>
            <a:r>
              <a:rPr lang="en-US" sz="2000" dirty="0" smtClean="0">
                <a:latin typeface="Cambria" pitchFamily="18" charset="0"/>
                <a:sym typeface="Wingdings" pitchFamily="2" charset="2"/>
              </a:rPr>
              <a:t>Write</a:t>
            </a:r>
          </a:p>
        </p:txBody>
      </p:sp>
      <p:sp>
        <p:nvSpPr>
          <p:cNvPr id="26" name="TextBox 25"/>
          <p:cNvSpPr txBox="1"/>
          <p:nvPr/>
        </p:nvSpPr>
        <p:spPr>
          <a:xfrm>
            <a:off x="6225822" y="4995333"/>
            <a:ext cx="799706" cy="400110"/>
          </a:xfrm>
          <a:prstGeom prst="rect">
            <a:avLst/>
          </a:prstGeom>
          <a:noFill/>
        </p:spPr>
        <p:txBody>
          <a:bodyPr wrap="none" rtlCol="0">
            <a:spAutoFit/>
          </a:bodyPr>
          <a:lstStyle/>
          <a:p>
            <a:r>
              <a:rPr lang="en-US" sz="2000" dirty="0" smtClean="0">
                <a:latin typeface="Cambria" pitchFamily="18" charset="0"/>
                <a:sym typeface="Wingdings" pitchFamily="2" charset="2"/>
              </a:rPr>
              <a:t>Write</a:t>
            </a:r>
          </a:p>
        </p:txBody>
      </p:sp>
      <p:sp>
        <p:nvSpPr>
          <p:cNvPr id="27" name="Down Arrow 26"/>
          <p:cNvSpPr/>
          <p:nvPr/>
        </p:nvSpPr>
        <p:spPr>
          <a:xfrm>
            <a:off x="3810000" y="3886200"/>
            <a:ext cx="457200" cy="990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own Arrow 27"/>
          <p:cNvSpPr/>
          <p:nvPr/>
        </p:nvSpPr>
        <p:spPr>
          <a:xfrm rot="10800000">
            <a:off x="4713111" y="3855156"/>
            <a:ext cx="457200" cy="990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3505200" y="3891843"/>
            <a:ext cx="296876" cy="954107"/>
          </a:xfrm>
          <a:prstGeom prst="rect">
            <a:avLst/>
          </a:prstGeom>
          <a:noFill/>
        </p:spPr>
        <p:txBody>
          <a:bodyPr wrap="none" rtlCol="0">
            <a:spAutoFit/>
          </a:bodyPr>
          <a:lstStyle/>
          <a:p>
            <a:r>
              <a:rPr lang="en-US" sz="1400" dirty="0" smtClean="0">
                <a:latin typeface="Cambria" pitchFamily="18" charset="0"/>
                <a:sym typeface="Wingdings" pitchFamily="2" charset="2"/>
              </a:rPr>
              <a:t>R</a:t>
            </a:r>
          </a:p>
          <a:p>
            <a:r>
              <a:rPr lang="en-US" sz="1400" dirty="0" smtClean="0">
                <a:latin typeface="Cambria" pitchFamily="18" charset="0"/>
                <a:sym typeface="Wingdings" pitchFamily="2" charset="2"/>
              </a:rPr>
              <a:t>e</a:t>
            </a:r>
          </a:p>
          <a:p>
            <a:r>
              <a:rPr lang="en-US" sz="1400" dirty="0" smtClean="0">
                <a:latin typeface="Cambria" pitchFamily="18" charset="0"/>
                <a:sym typeface="Wingdings" pitchFamily="2" charset="2"/>
              </a:rPr>
              <a:t>a</a:t>
            </a:r>
          </a:p>
          <a:p>
            <a:r>
              <a:rPr lang="en-US" sz="1400" dirty="0" smtClean="0">
                <a:latin typeface="Cambria" pitchFamily="18" charset="0"/>
                <a:sym typeface="Wingdings" pitchFamily="2" charset="2"/>
              </a:rPr>
              <a:t>d</a:t>
            </a:r>
          </a:p>
        </p:txBody>
      </p:sp>
      <p:sp>
        <p:nvSpPr>
          <p:cNvPr id="30" name="TextBox 29"/>
          <p:cNvSpPr txBox="1"/>
          <p:nvPr/>
        </p:nvSpPr>
        <p:spPr>
          <a:xfrm>
            <a:off x="5189524" y="3810000"/>
            <a:ext cx="308165" cy="1169551"/>
          </a:xfrm>
          <a:prstGeom prst="rect">
            <a:avLst/>
          </a:prstGeom>
          <a:noFill/>
        </p:spPr>
        <p:txBody>
          <a:bodyPr wrap="square" rtlCol="0">
            <a:spAutoFit/>
          </a:bodyPr>
          <a:lstStyle/>
          <a:p>
            <a:r>
              <a:rPr lang="en-US" sz="1400" dirty="0" smtClean="0">
                <a:latin typeface="Cambria" pitchFamily="18" charset="0"/>
                <a:sym typeface="Wingdings" pitchFamily="2" charset="2"/>
              </a:rPr>
              <a:t>W</a:t>
            </a:r>
          </a:p>
          <a:p>
            <a:r>
              <a:rPr lang="en-US" sz="1400" dirty="0" smtClean="0">
                <a:latin typeface="Cambria" pitchFamily="18" charset="0"/>
                <a:sym typeface="Wingdings" pitchFamily="2" charset="2"/>
              </a:rPr>
              <a:t>r</a:t>
            </a:r>
          </a:p>
          <a:p>
            <a:r>
              <a:rPr lang="en-US" sz="1400" dirty="0" smtClean="0">
                <a:latin typeface="Cambria" pitchFamily="18" charset="0"/>
                <a:sym typeface="Wingdings" pitchFamily="2" charset="2"/>
              </a:rPr>
              <a:t>i</a:t>
            </a:r>
          </a:p>
          <a:p>
            <a:r>
              <a:rPr lang="en-US" sz="1400" dirty="0" smtClean="0">
                <a:latin typeface="Cambria" pitchFamily="18" charset="0"/>
                <a:sym typeface="Wingdings" pitchFamily="2" charset="2"/>
              </a:rPr>
              <a:t>t</a:t>
            </a:r>
          </a:p>
          <a:p>
            <a:r>
              <a:rPr lang="en-US" sz="1400" dirty="0" smtClean="0">
                <a:latin typeface="Cambria" pitchFamily="18" charset="0"/>
                <a:sym typeface="Wingdings" pitchFamily="2" charset="2"/>
              </a:rPr>
              <a:t>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43536" y="228600"/>
            <a:ext cx="8153400" cy="990600"/>
          </a:xfrm>
        </p:spPr>
        <p:txBody>
          <a:bodyPr/>
          <a:lstStyle/>
          <a:p>
            <a:r>
              <a:rPr lang="en-US" b="1" dirty="0" smtClean="0">
                <a:solidFill>
                  <a:schemeClr val="tx1"/>
                </a:solidFill>
                <a:latin typeface="Cambria" pitchFamily="18" charset="0"/>
              </a:rPr>
              <a:t>Column-Based Database</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TextBox 15"/>
          <p:cNvSpPr txBox="1"/>
          <p:nvPr/>
        </p:nvSpPr>
        <p:spPr>
          <a:xfrm>
            <a:off x="76200" y="1600200"/>
            <a:ext cx="3886200" cy="4708981"/>
          </a:xfrm>
          <a:prstGeom prst="rect">
            <a:avLst/>
          </a:prstGeom>
          <a:noFill/>
        </p:spPr>
        <p:txBody>
          <a:bodyPr wrap="square" rtlCol="0">
            <a:spAutoFit/>
          </a:bodyPr>
          <a:lstStyle/>
          <a:p>
            <a:pPr marL="57150" lvl="2" indent="1588" algn="just">
              <a:spcBef>
                <a:spcPts val="0"/>
              </a:spcBef>
              <a:spcAft>
                <a:spcPts val="0"/>
              </a:spcAft>
              <a:buClr>
                <a:srgbClr val="C00000"/>
              </a:buClr>
              <a:buSzPct val="90000"/>
            </a:pPr>
            <a:r>
              <a:rPr lang="en-US" sz="2000" dirty="0" smtClean="0">
                <a:latin typeface="Cambria" pitchFamily="18" charset="0"/>
              </a:rPr>
              <a:t>Column-oriented databases work on column family and based on </a:t>
            </a:r>
            <a:r>
              <a:rPr lang="en-US" sz="2000" dirty="0" err="1" smtClean="0">
                <a:latin typeface="Cambria" pitchFamily="18" charset="0"/>
              </a:rPr>
              <a:t>BigTable</a:t>
            </a:r>
            <a:r>
              <a:rPr lang="en-US" sz="2000" dirty="0" smtClean="0">
                <a:latin typeface="Cambria" pitchFamily="18" charset="0"/>
              </a:rPr>
              <a:t> paper by Google. Every column is treated separately. Values of single column databases are stored contiguously. They deliver high performance on aggregation queries like SUM, COUNT, AVG, MIN etc. as the data is readily available in a column. Such NoSQL databases are widely used to manage data warehouses, business intelligence, CRM, Library card catalogs etc. </a:t>
            </a: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14</a:t>
            </a:fld>
            <a:endParaRPr lang="en-US" dirty="0"/>
          </a:p>
        </p:txBody>
      </p:sp>
      <p:pic>
        <p:nvPicPr>
          <p:cNvPr id="5122" name="Picture 2" descr="http://sungsoo.github.com/images/column-family.png"/>
          <p:cNvPicPr>
            <a:picLocks noChangeAspect="1" noChangeArrowheads="1"/>
          </p:cNvPicPr>
          <p:nvPr/>
        </p:nvPicPr>
        <p:blipFill>
          <a:blip r:embed="rId4"/>
          <a:srcRect/>
          <a:stretch>
            <a:fillRect/>
          </a:stretch>
        </p:blipFill>
        <p:spPr bwMode="auto">
          <a:xfrm>
            <a:off x="3968046" y="2026356"/>
            <a:ext cx="5048250" cy="3505200"/>
          </a:xfrm>
          <a:prstGeom prst="rect">
            <a:avLst/>
          </a:prstGeom>
          <a:noFill/>
        </p:spPr>
      </p:pic>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140</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 name="AutoShape 2" descr="Image result for H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HDFS vs. HBase</a:t>
            </a:r>
          </a:p>
        </p:txBody>
      </p:sp>
      <p:sp>
        <p:nvSpPr>
          <p:cNvPr id="2" name="AutoShape 2" descr="Image result for apache sqoop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31" name="Table 30"/>
          <p:cNvGraphicFramePr>
            <a:graphicFrameLocks noGrp="1"/>
          </p:cNvGraphicFramePr>
          <p:nvPr/>
        </p:nvGraphicFramePr>
        <p:xfrm>
          <a:off x="208845" y="1642533"/>
          <a:ext cx="8709378" cy="4089400"/>
        </p:xfrm>
        <a:graphic>
          <a:graphicData uri="http://schemas.openxmlformats.org/drawingml/2006/table">
            <a:tbl>
              <a:tblPr firstRow="1" bandRow="1">
                <a:tableStyleId>{5C22544A-7EE6-4342-B048-85BDC9FD1C3A}</a:tableStyleId>
              </a:tblPr>
              <a:tblGrid>
                <a:gridCol w="4354689"/>
                <a:gridCol w="4354689"/>
              </a:tblGrid>
              <a:tr h="370840">
                <a:tc>
                  <a:txBody>
                    <a:bodyPr/>
                    <a:lstStyle/>
                    <a:p>
                      <a:r>
                        <a:rPr lang="en-US" dirty="0" smtClean="0"/>
                        <a:t>HDFS</a:t>
                      </a:r>
                      <a:endParaRPr lang="en-US" dirty="0"/>
                    </a:p>
                  </a:txBody>
                  <a:tcPr/>
                </a:tc>
                <a:tc>
                  <a:txBody>
                    <a:bodyPr/>
                    <a:lstStyle/>
                    <a:p>
                      <a:r>
                        <a:rPr lang="en-US" dirty="0" smtClean="0"/>
                        <a:t>HBase</a:t>
                      </a:r>
                      <a:endParaRPr lang="en-US" dirty="0"/>
                    </a:p>
                  </a:txBody>
                  <a:tcPr/>
                </a:tc>
              </a:tr>
              <a:tr h="370840">
                <a:tc>
                  <a:txBody>
                    <a:bodyPr/>
                    <a:lstStyle/>
                    <a:p>
                      <a:pPr algn="just"/>
                      <a:r>
                        <a:rPr lang="en-US" sz="2000" dirty="0" smtClean="0"/>
                        <a:t>HDFS is a distributed file system suitable for storing large files.</a:t>
                      </a:r>
                      <a:endParaRPr lang="en-US" sz="2000" dirty="0"/>
                    </a:p>
                  </a:txBody>
                  <a:tcPr/>
                </a:tc>
                <a:tc>
                  <a:txBody>
                    <a:bodyPr/>
                    <a:lstStyle/>
                    <a:p>
                      <a:pPr algn="just"/>
                      <a:r>
                        <a:rPr lang="en-US" sz="2000" dirty="0" smtClean="0"/>
                        <a:t>HBase is a database built on top of the HDFS.</a:t>
                      </a:r>
                      <a:endParaRPr lang="en-US" sz="2000" dirty="0"/>
                    </a:p>
                  </a:txBody>
                  <a:tcPr/>
                </a:tc>
              </a:tr>
              <a:tr h="370840">
                <a:tc>
                  <a:txBody>
                    <a:bodyPr/>
                    <a:lstStyle/>
                    <a:p>
                      <a:r>
                        <a:rPr lang="en-US" sz="2000" dirty="0" smtClean="0"/>
                        <a:t>HDFS does not support fast individual record lookups.</a:t>
                      </a:r>
                      <a:endParaRPr lang="en-US" sz="2000" dirty="0"/>
                    </a:p>
                  </a:txBody>
                  <a:tcPr/>
                </a:tc>
                <a:tc>
                  <a:txBody>
                    <a:bodyPr/>
                    <a:lstStyle/>
                    <a:p>
                      <a:r>
                        <a:rPr lang="en-US" sz="2000" dirty="0" smtClean="0"/>
                        <a:t>HBase provides fast lookups for larger tables.</a:t>
                      </a:r>
                      <a:endParaRPr lang="en-US" sz="2000" dirty="0"/>
                    </a:p>
                  </a:txBody>
                  <a:tcPr/>
                </a:tc>
              </a:tr>
              <a:tr h="370840">
                <a:tc>
                  <a:txBody>
                    <a:bodyPr/>
                    <a:lstStyle/>
                    <a:p>
                      <a:r>
                        <a:rPr lang="en-US" sz="2000" dirty="0" smtClean="0"/>
                        <a:t>It provides high latency batch processing.</a:t>
                      </a:r>
                      <a:endParaRPr lang="en-US" sz="2000" dirty="0"/>
                    </a:p>
                  </a:txBody>
                  <a:tcPr/>
                </a:tc>
                <a:tc>
                  <a:txBody>
                    <a:bodyPr/>
                    <a:lstStyle/>
                    <a:p>
                      <a:r>
                        <a:rPr lang="en-US" sz="2000" dirty="0" smtClean="0"/>
                        <a:t>It provides low latency access to single rows from billions of records (Random access).</a:t>
                      </a:r>
                      <a:endParaRPr lang="en-US" sz="2000" dirty="0"/>
                    </a:p>
                  </a:txBody>
                  <a:tcPr/>
                </a:tc>
              </a:tr>
              <a:tr h="370840">
                <a:tc>
                  <a:txBody>
                    <a:bodyPr/>
                    <a:lstStyle/>
                    <a:p>
                      <a:r>
                        <a:rPr lang="en-US" sz="2000" dirty="0" smtClean="0"/>
                        <a:t>It provides only sequential access of data.</a:t>
                      </a:r>
                      <a:endParaRPr lang="en-US" sz="2000" dirty="0"/>
                    </a:p>
                  </a:txBody>
                  <a:tcPr/>
                </a:tc>
                <a:tc>
                  <a:txBody>
                    <a:bodyPr/>
                    <a:lstStyle/>
                    <a:p>
                      <a:r>
                        <a:rPr lang="en-US" sz="2000" dirty="0" smtClean="0"/>
                        <a:t>HBase internally uses Hash tables and provides random access, and it stores the data in indexed HDFS files for faster lookups.</a:t>
                      </a:r>
                      <a:endParaRPr lang="en-US" sz="2000" dirty="0"/>
                    </a:p>
                  </a:txBody>
                  <a:tcPr/>
                </a:tc>
              </a:tr>
            </a:tbl>
          </a:graphicData>
        </a:graphic>
      </p:graphicFrame>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141</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 name="AutoShape 2" descr="Image result for H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Storage Mechanism in HBase</a:t>
            </a:r>
          </a:p>
        </p:txBody>
      </p:sp>
      <p:sp>
        <p:nvSpPr>
          <p:cNvPr id="2" name="AutoShape 2" descr="Image result for apache sqoop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76200" y="1518075"/>
            <a:ext cx="8915400" cy="3426579"/>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sym typeface="Wingdings" pitchFamily="2" charset="2"/>
              </a:rPr>
              <a:t>HBase is a column-oriented database and the tables in it are sorted by row. The table schema defines only column families, which are the key value pairs. A table have multiple column families and each column family can have any number of columns. Subsequent column values are stored contiguously on the disk. Each cell value of the table has a timestamp. In short, in an HBase:</a:t>
            </a:r>
          </a:p>
          <a:p>
            <a:pPr marL="515937" lvl="2" indent="-457200" algn="just">
              <a:spcBef>
                <a:spcPts val="1000"/>
              </a:spcBef>
              <a:spcAft>
                <a:spcPts val="0"/>
              </a:spcAft>
              <a:buClr>
                <a:srgbClr val="C00000"/>
              </a:buClr>
              <a:buSzPct val="90000"/>
              <a:buFont typeface="Wingdings" pitchFamily="2" charset="2"/>
              <a:buChar char="q"/>
            </a:pPr>
            <a:r>
              <a:rPr lang="en-US" sz="2000" dirty="0" smtClean="0">
                <a:latin typeface="Cambria" pitchFamily="18" charset="0"/>
              </a:rPr>
              <a:t>Table is a collection of rows.</a:t>
            </a:r>
          </a:p>
          <a:p>
            <a:pPr marL="515937" lvl="2" indent="-457200"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Row is a collection of column families.</a:t>
            </a:r>
          </a:p>
          <a:p>
            <a:pPr marL="515937" lvl="2" indent="-457200"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Column family is a collection of columns.</a:t>
            </a:r>
          </a:p>
          <a:p>
            <a:pPr marL="515937" lvl="2" indent="-457200"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Column is a collection of key value pairs.</a:t>
            </a:r>
          </a:p>
          <a:p>
            <a:pPr marL="57150" lvl="2" algn="just">
              <a:spcBef>
                <a:spcPts val="1000"/>
              </a:spcBef>
              <a:spcAft>
                <a:spcPts val="0"/>
              </a:spcAft>
              <a:buClr>
                <a:srgbClr val="C00000"/>
              </a:buClr>
              <a:buSzPct val="90000"/>
            </a:pPr>
            <a:r>
              <a:rPr lang="en-US" sz="2000" b="1" dirty="0" smtClean="0">
                <a:latin typeface="Cambria" pitchFamily="18" charset="0"/>
                <a:sym typeface="Wingdings" pitchFamily="2" charset="2"/>
              </a:rPr>
              <a:t>Example:</a:t>
            </a:r>
          </a:p>
        </p:txBody>
      </p:sp>
      <p:pic>
        <p:nvPicPr>
          <p:cNvPr id="278530" name="Picture 2"/>
          <p:cNvPicPr>
            <a:picLocks noChangeAspect="1" noChangeArrowheads="1"/>
          </p:cNvPicPr>
          <p:nvPr/>
        </p:nvPicPr>
        <p:blipFill>
          <a:blip r:embed="rId4"/>
          <a:srcRect/>
          <a:stretch>
            <a:fillRect/>
          </a:stretch>
        </p:blipFill>
        <p:spPr bwMode="auto">
          <a:xfrm>
            <a:off x="1219200" y="4953000"/>
            <a:ext cx="6019800" cy="1481138"/>
          </a:xfrm>
          <a:prstGeom prst="rect">
            <a:avLst/>
          </a:prstGeom>
          <a:noFill/>
          <a:ln w="9525">
            <a:noFill/>
            <a:miter lim="800000"/>
            <a:headEnd/>
            <a:tailEnd/>
          </a:ln>
          <a:effectLst/>
        </p:spPr>
      </p:pic>
      <p:sp>
        <p:nvSpPr>
          <p:cNvPr id="12" name="Rectangle 11"/>
          <p:cNvSpPr/>
          <p:nvPr/>
        </p:nvSpPr>
        <p:spPr>
          <a:xfrm>
            <a:off x="1828800" y="4953000"/>
            <a:ext cx="5410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rot="5400000">
            <a:off x="2933700" y="5219700"/>
            <a:ext cx="533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4273462" y="5227372"/>
            <a:ext cx="533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5612783" y="5218906"/>
            <a:ext cx="533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2" idx="1"/>
            <a:endCxn id="12" idx="3"/>
          </p:cNvCxnSpPr>
          <p:nvPr/>
        </p:nvCxnSpPr>
        <p:spPr>
          <a:xfrm rot="10800000" flipH="1">
            <a:off x="1828800" y="5219700"/>
            <a:ext cx="541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ounded Rectangle 52"/>
          <p:cNvSpPr/>
          <p:nvPr/>
        </p:nvSpPr>
        <p:spPr>
          <a:xfrm>
            <a:off x="1066800" y="3200400"/>
            <a:ext cx="5943600" cy="243840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142</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 name="AutoShape 2" descr="Image result for H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HBase Architecture</a:t>
            </a:r>
          </a:p>
        </p:txBody>
      </p:sp>
      <p:sp>
        <p:nvSpPr>
          <p:cNvPr id="2" name="AutoShape 2" descr="Image result for apache sqoop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 name="Rectangle 17"/>
          <p:cNvSpPr/>
          <p:nvPr/>
        </p:nvSpPr>
        <p:spPr>
          <a:xfrm>
            <a:off x="228600" y="1828800"/>
            <a:ext cx="12954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Client</a:t>
            </a:r>
            <a:endParaRPr lang="en-US" dirty="0"/>
          </a:p>
        </p:txBody>
      </p:sp>
      <p:sp>
        <p:nvSpPr>
          <p:cNvPr id="20" name="Rectangle 19"/>
          <p:cNvSpPr/>
          <p:nvPr/>
        </p:nvSpPr>
        <p:spPr>
          <a:xfrm>
            <a:off x="3386667" y="2438400"/>
            <a:ext cx="1295400" cy="457200"/>
          </a:xfrm>
          <a:prstGeom prst="rect">
            <a:avLst/>
          </a:prstGeom>
          <a:solidFill>
            <a:srgbClr val="00B0F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HMaster</a:t>
            </a:r>
            <a:endParaRPr lang="en-US" dirty="0"/>
          </a:p>
        </p:txBody>
      </p:sp>
      <p:sp>
        <p:nvSpPr>
          <p:cNvPr id="21" name="Rounded Rectangle 20"/>
          <p:cNvSpPr/>
          <p:nvPr/>
        </p:nvSpPr>
        <p:spPr>
          <a:xfrm>
            <a:off x="1143000" y="3429000"/>
            <a:ext cx="1676400" cy="205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3200400" y="3429000"/>
            <a:ext cx="1676400" cy="205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5257800" y="3429000"/>
            <a:ext cx="1676400" cy="205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219200" y="5867400"/>
            <a:ext cx="5715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HDFS</a:t>
            </a:r>
            <a:endParaRPr lang="en-US" dirty="0">
              <a:solidFill>
                <a:schemeClr val="tx1"/>
              </a:solidFill>
            </a:endParaRPr>
          </a:p>
        </p:txBody>
      </p:sp>
      <p:sp>
        <p:nvSpPr>
          <p:cNvPr id="25" name="Rounded Rectangle 24"/>
          <p:cNvSpPr/>
          <p:nvPr/>
        </p:nvSpPr>
        <p:spPr>
          <a:xfrm>
            <a:off x="7368822" y="1828800"/>
            <a:ext cx="1676400" cy="388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ZooKeeper</a:t>
            </a:r>
            <a:endParaRPr lang="en-US" dirty="0">
              <a:solidFill>
                <a:schemeClr val="tx1"/>
              </a:solidFill>
            </a:endParaRPr>
          </a:p>
        </p:txBody>
      </p:sp>
      <p:sp>
        <p:nvSpPr>
          <p:cNvPr id="26" name="TextBox 25"/>
          <p:cNvSpPr txBox="1"/>
          <p:nvPr/>
        </p:nvSpPr>
        <p:spPr>
          <a:xfrm>
            <a:off x="1219200" y="3429000"/>
            <a:ext cx="1502591" cy="338554"/>
          </a:xfrm>
          <a:prstGeom prst="rect">
            <a:avLst/>
          </a:prstGeom>
          <a:noFill/>
        </p:spPr>
        <p:txBody>
          <a:bodyPr wrap="none" rtlCol="0">
            <a:spAutoFit/>
          </a:bodyPr>
          <a:lstStyle/>
          <a:p>
            <a:r>
              <a:rPr lang="en-US" sz="1600" dirty="0" smtClean="0">
                <a:latin typeface="Cambria" pitchFamily="18" charset="0"/>
                <a:sym typeface="Wingdings" pitchFamily="2" charset="2"/>
              </a:rPr>
              <a:t>HRegionServer</a:t>
            </a:r>
          </a:p>
        </p:txBody>
      </p:sp>
      <p:sp>
        <p:nvSpPr>
          <p:cNvPr id="27" name="TextBox 26"/>
          <p:cNvSpPr txBox="1"/>
          <p:nvPr/>
        </p:nvSpPr>
        <p:spPr>
          <a:xfrm>
            <a:off x="3287889" y="3409245"/>
            <a:ext cx="1502591" cy="338554"/>
          </a:xfrm>
          <a:prstGeom prst="rect">
            <a:avLst/>
          </a:prstGeom>
          <a:noFill/>
        </p:spPr>
        <p:txBody>
          <a:bodyPr wrap="none" rtlCol="0">
            <a:spAutoFit/>
          </a:bodyPr>
          <a:lstStyle/>
          <a:p>
            <a:r>
              <a:rPr lang="en-US" sz="1600" dirty="0" smtClean="0">
                <a:latin typeface="Cambria" pitchFamily="18" charset="0"/>
                <a:sym typeface="Wingdings" pitchFamily="2" charset="2"/>
              </a:rPr>
              <a:t>HRegionServer</a:t>
            </a:r>
          </a:p>
        </p:txBody>
      </p:sp>
      <p:sp>
        <p:nvSpPr>
          <p:cNvPr id="28" name="TextBox 27"/>
          <p:cNvSpPr txBox="1"/>
          <p:nvPr/>
        </p:nvSpPr>
        <p:spPr>
          <a:xfrm>
            <a:off x="5334000" y="3397956"/>
            <a:ext cx="1502591" cy="338554"/>
          </a:xfrm>
          <a:prstGeom prst="rect">
            <a:avLst/>
          </a:prstGeom>
          <a:noFill/>
        </p:spPr>
        <p:txBody>
          <a:bodyPr wrap="none" rtlCol="0">
            <a:spAutoFit/>
          </a:bodyPr>
          <a:lstStyle/>
          <a:p>
            <a:r>
              <a:rPr lang="en-US" sz="1600" dirty="0" smtClean="0">
                <a:latin typeface="Cambria" pitchFamily="18" charset="0"/>
                <a:sym typeface="Wingdings" pitchFamily="2" charset="2"/>
              </a:rPr>
              <a:t>HRegionServer</a:t>
            </a:r>
          </a:p>
        </p:txBody>
      </p:sp>
      <p:sp>
        <p:nvSpPr>
          <p:cNvPr id="29" name="Rectangle 28"/>
          <p:cNvSpPr/>
          <p:nvPr/>
        </p:nvSpPr>
        <p:spPr>
          <a:xfrm>
            <a:off x="1317978" y="3962400"/>
            <a:ext cx="1295400" cy="457200"/>
          </a:xfrm>
          <a:prstGeom prst="rect">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HRegion</a:t>
            </a:r>
            <a:endParaRPr lang="en-US" dirty="0"/>
          </a:p>
        </p:txBody>
      </p:sp>
      <p:sp>
        <p:nvSpPr>
          <p:cNvPr id="30" name="Rectangle 29"/>
          <p:cNvSpPr/>
          <p:nvPr/>
        </p:nvSpPr>
        <p:spPr>
          <a:xfrm>
            <a:off x="1317978" y="4572000"/>
            <a:ext cx="1295400" cy="457200"/>
          </a:xfrm>
          <a:prstGeom prst="rect">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HRegion</a:t>
            </a:r>
            <a:endParaRPr lang="en-US" dirty="0"/>
          </a:p>
        </p:txBody>
      </p:sp>
      <p:sp>
        <p:nvSpPr>
          <p:cNvPr id="31" name="Rectangle 30"/>
          <p:cNvSpPr/>
          <p:nvPr/>
        </p:nvSpPr>
        <p:spPr>
          <a:xfrm>
            <a:off x="3397956" y="3962400"/>
            <a:ext cx="1295400" cy="457200"/>
          </a:xfrm>
          <a:prstGeom prst="rect">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HRegion</a:t>
            </a:r>
            <a:endParaRPr lang="en-US" dirty="0"/>
          </a:p>
        </p:txBody>
      </p:sp>
      <p:sp>
        <p:nvSpPr>
          <p:cNvPr id="32" name="Rectangle 31"/>
          <p:cNvSpPr/>
          <p:nvPr/>
        </p:nvSpPr>
        <p:spPr>
          <a:xfrm>
            <a:off x="3397956" y="4572000"/>
            <a:ext cx="1295400" cy="457200"/>
          </a:xfrm>
          <a:prstGeom prst="rect">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HRegion</a:t>
            </a:r>
            <a:endParaRPr lang="en-US" dirty="0"/>
          </a:p>
        </p:txBody>
      </p:sp>
      <p:sp>
        <p:nvSpPr>
          <p:cNvPr id="33" name="Rectangle 32"/>
          <p:cNvSpPr/>
          <p:nvPr/>
        </p:nvSpPr>
        <p:spPr>
          <a:xfrm>
            <a:off x="5432778" y="3984978"/>
            <a:ext cx="1295400" cy="457200"/>
          </a:xfrm>
          <a:prstGeom prst="rect">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HRegion</a:t>
            </a:r>
            <a:endParaRPr lang="en-US" dirty="0"/>
          </a:p>
        </p:txBody>
      </p:sp>
      <p:sp>
        <p:nvSpPr>
          <p:cNvPr id="34" name="Rectangle 33"/>
          <p:cNvSpPr/>
          <p:nvPr/>
        </p:nvSpPr>
        <p:spPr>
          <a:xfrm>
            <a:off x="5432778" y="4594578"/>
            <a:ext cx="1295400" cy="457200"/>
          </a:xfrm>
          <a:prstGeom prst="rect">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HRegion</a:t>
            </a:r>
            <a:endParaRPr lang="en-US" dirty="0"/>
          </a:p>
        </p:txBody>
      </p:sp>
      <p:sp>
        <p:nvSpPr>
          <p:cNvPr id="35" name="Down Arrow 34"/>
          <p:cNvSpPr/>
          <p:nvPr/>
        </p:nvSpPr>
        <p:spPr>
          <a:xfrm>
            <a:off x="1741311" y="5508978"/>
            <a:ext cx="484632" cy="38100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Down Arrow 35"/>
          <p:cNvSpPr/>
          <p:nvPr/>
        </p:nvSpPr>
        <p:spPr>
          <a:xfrm>
            <a:off x="3872880" y="5486400"/>
            <a:ext cx="484632" cy="38100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Down Arrow 36"/>
          <p:cNvSpPr/>
          <p:nvPr/>
        </p:nvSpPr>
        <p:spPr>
          <a:xfrm>
            <a:off x="5850465" y="5508978"/>
            <a:ext cx="484632" cy="38100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a:stCxn id="20" idx="2"/>
            <a:endCxn id="26" idx="0"/>
          </p:cNvCxnSpPr>
          <p:nvPr/>
        </p:nvCxnSpPr>
        <p:spPr>
          <a:xfrm rot="5400000">
            <a:off x="2735732" y="2130365"/>
            <a:ext cx="533400" cy="20638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0" idx="2"/>
            <a:endCxn id="27" idx="0"/>
          </p:cNvCxnSpPr>
          <p:nvPr/>
        </p:nvCxnSpPr>
        <p:spPr>
          <a:xfrm rot="16200000" flipH="1">
            <a:off x="3779954" y="3150013"/>
            <a:ext cx="513645" cy="481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0" idx="2"/>
            <a:endCxn id="28" idx="0"/>
          </p:cNvCxnSpPr>
          <p:nvPr/>
        </p:nvCxnSpPr>
        <p:spPr>
          <a:xfrm rot="16200000" flipH="1">
            <a:off x="4808653" y="2121313"/>
            <a:ext cx="502356" cy="205092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8" idx="3"/>
          </p:cNvCxnSpPr>
          <p:nvPr/>
        </p:nvCxnSpPr>
        <p:spPr>
          <a:xfrm>
            <a:off x="1524000" y="2057400"/>
            <a:ext cx="58674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8" idx="3"/>
            <a:endCxn id="20" idx="1"/>
          </p:cNvCxnSpPr>
          <p:nvPr/>
        </p:nvCxnSpPr>
        <p:spPr>
          <a:xfrm>
            <a:off x="1524000" y="2057400"/>
            <a:ext cx="1862667" cy="609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7010400" y="4572000"/>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143</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 name="AutoShape 2" descr="Image result for H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HBase Architecture cont’d</a:t>
            </a:r>
          </a:p>
        </p:txBody>
      </p:sp>
      <p:sp>
        <p:nvSpPr>
          <p:cNvPr id="2" name="AutoShape 2" descr="Image result for apache sqoop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 name="TextBox 37"/>
          <p:cNvSpPr txBox="1"/>
          <p:nvPr/>
        </p:nvSpPr>
        <p:spPr>
          <a:xfrm>
            <a:off x="76200" y="1472919"/>
            <a:ext cx="8915400" cy="5093702"/>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sym typeface="Wingdings" pitchFamily="2" charset="2"/>
              </a:rPr>
              <a:t>HBase architecture consists mainly of four components</a:t>
            </a:r>
          </a:p>
          <a:p>
            <a:pPr marL="515937" lvl="2" indent="-457200" algn="just">
              <a:spcBef>
                <a:spcPts val="1000"/>
              </a:spcBef>
              <a:spcAft>
                <a:spcPts val="0"/>
              </a:spcAft>
              <a:buClr>
                <a:srgbClr val="C00000"/>
              </a:buClr>
              <a:buSzPct val="90000"/>
              <a:buFont typeface="Wingdings" pitchFamily="2" charset="2"/>
              <a:buChar char="q"/>
            </a:pPr>
            <a:r>
              <a:rPr lang="en-US" sz="2000" dirty="0" smtClean="0">
                <a:latin typeface="Cambria" pitchFamily="18" charset="0"/>
              </a:rPr>
              <a:t>HMaster</a:t>
            </a:r>
          </a:p>
          <a:p>
            <a:pPr marL="515937" lvl="2" indent="-457200" algn="just">
              <a:spcBef>
                <a:spcPts val="0"/>
              </a:spcBef>
              <a:spcAft>
                <a:spcPts val="0"/>
              </a:spcAft>
              <a:buClr>
                <a:srgbClr val="C00000"/>
              </a:buClr>
              <a:buSzPct val="90000"/>
              <a:buFont typeface="Wingdings" pitchFamily="2" charset="2"/>
              <a:buChar char="q"/>
            </a:pPr>
            <a:r>
              <a:rPr lang="en-US" sz="2000" dirty="0" err="1" smtClean="0">
                <a:latin typeface="Cambria" pitchFamily="18" charset="0"/>
              </a:rPr>
              <a:t>HRegionserver</a:t>
            </a:r>
            <a:endParaRPr lang="en-US" sz="2000" dirty="0" smtClean="0">
              <a:latin typeface="Cambria" pitchFamily="18" charset="0"/>
            </a:endParaRPr>
          </a:p>
          <a:p>
            <a:pPr marL="515937" lvl="2" indent="-457200" algn="just">
              <a:spcBef>
                <a:spcPts val="0"/>
              </a:spcBef>
              <a:spcAft>
                <a:spcPts val="0"/>
              </a:spcAft>
              <a:buClr>
                <a:srgbClr val="C00000"/>
              </a:buClr>
              <a:buSzPct val="90000"/>
              <a:buFont typeface="Wingdings" pitchFamily="2" charset="2"/>
              <a:buChar char="q"/>
            </a:pPr>
            <a:r>
              <a:rPr lang="en-US" sz="2000" dirty="0" err="1" smtClean="0">
                <a:latin typeface="Cambria" pitchFamily="18" charset="0"/>
              </a:rPr>
              <a:t>HRegions</a:t>
            </a:r>
            <a:endParaRPr lang="en-US" sz="2000" dirty="0" smtClean="0">
              <a:latin typeface="Cambria" pitchFamily="18" charset="0"/>
            </a:endParaRPr>
          </a:p>
          <a:p>
            <a:pPr marL="515937" lvl="2" indent="-457200"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Zookeeper</a:t>
            </a:r>
          </a:p>
          <a:p>
            <a:pPr marL="515937" lvl="2" indent="-457200"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HDFS</a:t>
            </a:r>
          </a:p>
          <a:p>
            <a:pPr marL="57150" lvl="2" algn="just">
              <a:spcBef>
                <a:spcPts val="1000"/>
              </a:spcBef>
              <a:spcAft>
                <a:spcPts val="0"/>
              </a:spcAft>
              <a:buClr>
                <a:srgbClr val="C00000"/>
              </a:buClr>
              <a:buSzPct val="90000"/>
            </a:pPr>
            <a:r>
              <a:rPr lang="en-US" sz="2000" b="1" dirty="0" smtClean="0">
                <a:latin typeface="Cambria" pitchFamily="18" charset="0"/>
                <a:sym typeface="Wingdings" pitchFamily="2" charset="2"/>
              </a:rPr>
              <a:t>HMaster: </a:t>
            </a:r>
            <a:r>
              <a:rPr lang="en-US" sz="2000" dirty="0" smtClean="0">
                <a:latin typeface="Cambria" pitchFamily="18" charset="0"/>
                <a:sym typeface="Wingdings" pitchFamily="2" charset="2"/>
              </a:rPr>
              <a:t>HMaster is the implementation of a Master server in HBase architecture. It acts as a monitoring agent to monitor all Region Server instances present in the cluster and acts as an interface for all the metadata changes. In a distributed cluster environment, Master runs on NameNode. Master runs several background threads. </a:t>
            </a:r>
          </a:p>
          <a:p>
            <a:pPr marL="57150" lvl="2" algn="just">
              <a:spcBef>
                <a:spcPts val="1000"/>
              </a:spcBef>
              <a:spcAft>
                <a:spcPts val="0"/>
              </a:spcAft>
              <a:buClr>
                <a:srgbClr val="C00000"/>
              </a:buClr>
              <a:buSzPct val="90000"/>
            </a:pPr>
            <a:r>
              <a:rPr lang="en-US" sz="2000" dirty="0" smtClean="0">
                <a:latin typeface="Cambria" pitchFamily="18" charset="0"/>
                <a:sym typeface="Wingdings" pitchFamily="2" charset="2"/>
              </a:rPr>
              <a:t>The client communicates in a bi-directional way with both HMaster and ZooKeeper. For read and write operations, it directly contacts with HRegion servers. HMaster assigns regions to region servers and in turn, check the health status of region servers.</a:t>
            </a: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144</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 name="AutoShape 2" descr="Image result for H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HBase Architecture cont’d</a:t>
            </a:r>
          </a:p>
        </p:txBody>
      </p:sp>
      <p:sp>
        <p:nvSpPr>
          <p:cNvPr id="2" name="AutoShape 2" descr="Image result for apache sqoop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 name="TextBox 37"/>
          <p:cNvSpPr txBox="1"/>
          <p:nvPr/>
        </p:nvSpPr>
        <p:spPr>
          <a:xfrm>
            <a:off x="76200" y="1472919"/>
            <a:ext cx="8915400" cy="4349909"/>
          </a:xfrm>
          <a:prstGeom prst="rect">
            <a:avLst/>
          </a:prstGeom>
          <a:noFill/>
        </p:spPr>
        <p:txBody>
          <a:bodyPr wrap="square" rtlCol="0">
            <a:spAutoFit/>
          </a:bodyPr>
          <a:lstStyle/>
          <a:p>
            <a:pPr marL="57150" lvl="2" algn="just">
              <a:spcBef>
                <a:spcPts val="1000"/>
              </a:spcBef>
              <a:spcAft>
                <a:spcPts val="0"/>
              </a:spcAft>
              <a:buClr>
                <a:srgbClr val="C00000"/>
              </a:buClr>
              <a:buSzPct val="90000"/>
            </a:pPr>
            <a:r>
              <a:rPr lang="en-US" sz="2000" b="1" dirty="0" err="1" smtClean="0">
                <a:latin typeface="Cambria" pitchFamily="18" charset="0"/>
                <a:sym typeface="Wingdings" pitchFamily="2" charset="2"/>
              </a:rPr>
              <a:t>HRegions</a:t>
            </a:r>
            <a:r>
              <a:rPr lang="en-US" sz="2000" b="1" dirty="0" smtClean="0">
                <a:latin typeface="Cambria" pitchFamily="18" charset="0"/>
                <a:sym typeface="Wingdings" pitchFamily="2" charset="2"/>
              </a:rPr>
              <a:t> Servers: </a:t>
            </a:r>
            <a:r>
              <a:rPr lang="en-US" sz="2000" dirty="0" smtClean="0">
                <a:latin typeface="Cambria" pitchFamily="18" charset="0"/>
                <a:sym typeface="Wingdings" pitchFamily="2" charset="2"/>
              </a:rPr>
              <a:t>When Region Server receives writes and read requests from the client, it assigns the request to a specific region, where the actual column family resides. However, the client can directly contact with HRegion servers, there is no need of HMaster mandatory permission to the client regarding communication with HRegion servers. The client requires HMaster help when operations related to metadata and schema changes are required.</a:t>
            </a:r>
          </a:p>
          <a:p>
            <a:pPr marL="57150" lvl="2" algn="just">
              <a:spcBef>
                <a:spcPts val="1000"/>
              </a:spcBef>
              <a:spcAft>
                <a:spcPts val="0"/>
              </a:spcAft>
              <a:buClr>
                <a:srgbClr val="C00000"/>
              </a:buClr>
              <a:buSzPct val="90000"/>
            </a:pPr>
            <a:r>
              <a:rPr lang="en-US" sz="2000" dirty="0" smtClean="0">
                <a:latin typeface="Cambria" pitchFamily="18" charset="0"/>
                <a:sym typeface="Wingdings" pitchFamily="2" charset="2"/>
              </a:rPr>
              <a:t>HRegionServer is the Region Server implementation. It is responsible for serving and managing regions or data that is present in a distributed cluster. The region servers run on Data Nodes present in the Hadoop cluster. </a:t>
            </a:r>
          </a:p>
          <a:p>
            <a:pPr marL="57150" lvl="2" algn="just">
              <a:spcBef>
                <a:spcPts val="1000"/>
              </a:spcBef>
              <a:spcAft>
                <a:spcPts val="0"/>
              </a:spcAft>
              <a:buClr>
                <a:srgbClr val="C00000"/>
              </a:buClr>
              <a:buSzPct val="90000"/>
            </a:pPr>
            <a:r>
              <a:rPr lang="en-US" sz="2000" b="1" dirty="0" err="1" smtClean="0">
                <a:latin typeface="Cambria" pitchFamily="18" charset="0"/>
                <a:sym typeface="Wingdings" pitchFamily="2" charset="2"/>
              </a:rPr>
              <a:t>HRegions</a:t>
            </a:r>
            <a:r>
              <a:rPr lang="en-US" sz="2000" b="1" dirty="0" smtClean="0">
                <a:latin typeface="Cambria" pitchFamily="18" charset="0"/>
                <a:sym typeface="Wingdings" pitchFamily="2" charset="2"/>
              </a:rPr>
              <a:t>: </a:t>
            </a:r>
            <a:r>
              <a:rPr lang="en-US" sz="2000" dirty="0" err="1" smtClean="0">
                <a:latin typeface="Cambria" pitchFamily="18" charset="0"/>
                <a:sym typeface="Wingdings" pitchFamily="2" charset="2"/>
              </a:rPr>
              <a:t>HRegions</a:t>
            </a:r>
            <a:r>
              <a:rPr lang="en-US" sz="2000" dirty="0" smtClean="0">
                <a:latin typeface="Cambria" pitchFamily="18" charset="0"/>
                <a:sym typeface="Wingdings" pitchFamily="2" charset="2"/>
              </a:rPr>
              <a:t> are the basic building elements of HBase cluster that consists of the distribution of tables and are comprised of Column families. It contains multiple stores, one for each column family. It consists of mainly two components, which are </a:t>
            </a:r>
            <a:r>
              <a:rPr lang="en-US" sz="2000" dirty="0" err="1" smtClean="0">
                <a:latin typeface="Cambria" pitchFamily="18" charset="0"/>
                <a:sym typeface="Wingdings" pitchFamily="2" charset="2"/>
              </a:rPr>
              <a:t>Memstore</a:t>
            </a:r>
            <a:r>
              <a:rPr lang="en-US" sz="2000" dirty="0" smtClean="0">
                <a:latin typeface="Cambria" pitchFamily="18" charset="0"/>
                <a:sym typeface="Wingdings" pitchFamily="2" charset="2"/>
              </a:rPr>
              <a:t> and </a:t>
            </a:r>
            <a:r>
              <a:rPr lang="en-US" sz="2000" dirty="0" err="1" smtClean="0">
                <a:latin typeface="Cambria" pitchFamily="18" charset="0"/>
                <a:sym typeface="Wingdings" pitchFamily="2" charset="2"/>
              </a:rPr>
              <a:t>Hfile</a:t>
            </a:r>
            <a:r>
              <a:rPr lang="en-US" sz="2000" dirty="0" smtClean="0">
                <a:latin typeface="Cambria" pitchFamily="18" charset="0"/>
                <a:sym typeface="Wingdings" pitchFamily="2" charset="2"/>
              </a:rPr>
              <a:t>.</a:t>
            </a: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145</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0" name="AutoShape 2" descr="Image result for H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HBase Architecture cont’d</a:t>
            </a:r>
          </a:p>
        </p:txBody>
      </p:sp>
      <p:sp>
        <p:nvSpPr>
          <p:cNvPr id="2" name="AutoShape 2" descr="Image result for apache sqoop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 name="TextBox 37"/>
          <p:cNvSpPr txBox="1"/>
          <p:nvPr/>
        </p:nvSpPr>
        <p:spPr>
          <a:xfrm>
            <a:off x="76200" y="1472919"/>
            <a:ext cx="8915400" cy="4221669"/>
          </a:xfrm>
          <a:prstGeom prst="rect">
            <a:avLst/>
          </a:prstGeom>
          <a:noFill/>
        </p:spPr>
        <p:txBody>
          <a:bodyPr wrap="square" rtlCol="0">
            <a:spAutoFit/>
          </a:bodyPr>
          <a:lstStyle/>
          <a:p>
            <a:pPr marL="57150" lvl="2" algn="just">
              <a:spcBef>
                <a:spcPts val="1000"/>
              </a:spcBef>
              <a:spcAft>
                <a:spcPts val="0"/>
              </a:spcAft>
              <a:buClr>
                <a:srgbClr val="C00000"/>
              </a:buClr>
              <a:buSzPct val="90000"/>
            </a:pPr>
            <a:r>
              <a:rPr lang="en-US" sz="2000" b="1" dirty="0" smtClean="0">
                <a:latin typeface="Cambria" pitchFamily="18" charset="0"/>
                <a:sym typeface="Wingdings" pitchFamily="2" charset="2"/>
              </a:rPr>
              <a:t>ZooKeeper: </a:t>
            </a:r>
            <a:r>
              <a:rPr lang="en-US" sz="2000" dirty="0" smtClean="0">
                <a:latin typeface="Cambria" pitchFamily="18" charset="0"/>
                <a:sym typeface="Wingdings" pitchFamily="2" charset="2"/>
              </a:rPr>
              <a:t>In HBase, Zookeeper is a centralized monitoring server which maintains configuration information and provides distributed synchronization. Distributed synchronization is to access the distributed applications running across the cluster with the responsibility of providing coordination services between nodes. If the client wants to communicate with regions, the server's client has to approach ZooKeeper first.</a:t>
            </a:r>
            <a:r>
              <a:rPr lang="en-US" sz="2000" b="1" dirty="0" smtClean="0">
                <a:latin typeface="Cambria" pitchFamily="18" charset="0"/>
                <a:sym typeface="Wingdings" pitchFamily="2" charset="2"/>
              </a:rPr>
              <a:t> </a:t>
            </a:r>
          </a:p>
          <a:p>
            <a:pPr marL="57150" lvl="2" algn="just">
              <a:spcBef>
                <a:spcPts val="1000"/>
              </a:spcBef>
              <a:spcAft>
                <a:spcPts val="0"/>
              </a:spcAft>
              <a:buClr>
                <a:srgbClr val="C00000"/>
              </a:buClr>
              <a:buSzPct val="90000"/>
            </a:pPr>
            <a:r>
              <a:rPr lang="en-US" sz="2000" b="1" dirty="0" smtClean="0">
                <a:latin typeface="Cambria" pitchFamily="18" charset="0"/>
                <a:sym typeface="Wingdings" pitchFamily="2" charset="2"/>
              </a:rPr>
              <a:t>Conclusion: </a:t>
            </a:r>
            <a:r>
              <a:rPr lang="en-US" sz="2000" dirty="0" smtClean="0">
                <a:latin typeface="Cambria" pitchFamily="18" charset="0"/>
                <a:sym typeface="Wingdings" pitchFamily="2" charset="2"/>
              </a:rPr>
              <a:t>HBase is one of </a:t>
            </a:r>
            <a:r>
              <a:rPr lang="en-US" sz="2000" dirty="0" err="1" smtClean="0">
                <a:latin typeface="Cambria" pitchFamily="18" charset="0"/>
                <a:sym typeface="Wingdings" pitchFamily="2" charset="2"/>
              </a:rPr>
              <a:t>NoSql</a:t>
            </a:r>
            <a:r>
              <a:rPr lang="en-US" sz="2000" dirty="0" smtClean="0">
                <a:latin typeface="Cambria" pitchFamily="18" charset="0"/>
                <a:sym typeface="Wingdings" pitchFamily="2" charset="2"/>
              </a:rPr>
              <a:t> column-oriented distributed database available in Apache foundation. HBase gives more performance for retrieving fewer records rather than Hadoop or Hive. It's very easy to search for given any input value because it supports indexing, transactions, and updating. Online real-time analytics can be performed using HBase integrated with Hadoop ecosystem. It has an automatic and configurable </a:t>
            </a:r>
            <a:r>
              <a:rPr lang="en-US" sz="2000" dirty="0" err="1" smtClean="0">
                <a:latin typeface="Cambria" pitchFamily="18" charset="0"/>
                <a:sym typeface="Wingdings" pitchFamily="2" charset="2"/>
              </a:rPr>
              <a:t>sharding</a:t>
            </a:r>
            <a:r>
              <a:rPr lang="en-US" sz="2000" dirty="0" smtClean="0">
                <a:latin typeface="Cambria" pitchFamily="18" charset="0"/>
                <a:sym typeface="Wingdings" pitchFamily="2" charset="2"/>
              </a:rPr>
              <a:t> for datasets or tables and provides restful API's to perform the MapReduce jobs. </a:t>
            </a: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pic>
        <p:nvPicPr>
          <p:cNvPr id="3078" name="Picture 6" descr="Image result for Thanks"/>
          <p:cNvPicPr>
            <a:picLocks noChangeAspect="1" noChangeArrowheads="1"/>
          </p:cNvPicPr>
          <p:nvPr/>
        </p:nvPicPr>
        <p:blipFill>
          <a:blip r:embed="rId4"/>
          <a:srcRect/>
          <a:stretch>
            <a:fillRect/>
          </a:stretch>
        </p:blipFill>
        <p:spPr bwMode="auto">
          <a:xfrm>
            <a:off x="3105150" y="2590800"/>
            <a:ext cx="2838450" cy="1609726"/>
          </a:xfrm>
          <a:prstGeom prst="rect">
            <a:avLst/>
          </a:prstGeom>
          <a:noFill/>
        </p:spPr>
      </p:pic>
      <p:sp>
        <p:nvSpPr>
          <p:cNvPr id="5" name="Slide Number Placeholder 4"/>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146</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43536" y="228600"/>
            <a:ext cx="8153400" cy="990600"/>
          </a:xfrm>
        </p:spPr>
        <p:txBody>
          <a:bodyPr/>
          <a:lstStyle/>
          <a:p>
            <a:r>
              <a:rPr lang="en-US" b="1" dirty="0" smtClean="0">
                <a:solidFill>
                  <a:schemeClr val="tx1"/>
                </a:solidFill>
                <a:latin typeface="Cambria" pitchFamily="18" charset="0"/>
              </a:rPr>
              <a:t>Column-Based cont’d</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15</a:t>
            </a:fld>
            <a:endParaRPr lang="en-US" dirty="0"/>
          </a:p>
        </p:txBody>
      </p:sp>
      <p:pic>
        <p:nvPicPr>
          <p:cNvPr id="45060" name="Picture 4" descr="https://image.slidesharecdn.com/masternosql-150830120137-lva1-app6892/95/nosql-49-638.jpg?cb=1498977514"/>
          <p:cNvPicPr>
            <a:picLocks noChangeAspect="1" noChangeArrowheads="1"/>
          </p:cNvPicPr>
          <p:nvPr/>
        </p:nvPicPr>
        <p:blipFill>
          <a:blip r:embed="rId4"/>
          <a:srcRect/>
          <a:stretch>
            <a:fillRect/>
          </a:stretch>
        </p:blipFill>
        <p:spPr bwMode="auto">
          <a:xfrm>
            <a:off x="381000" y="1981200"/>
            <a:ext cx="7696200" cy="40386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43536" y="228600"/>
            <a:ext cx="8153400" cy="990600"/>
          </a:xfrm>
        </p:spPr>
        <p:txBody>
          <a:bodyPr/>
          <a:lstStyle/>
          <a:p>
            <a:r>
              <a:rPr lang="en-US" b="1" dirty="0" smtClean="0">
                <a:solidFill>
                  <a:schemeClr val="tx1"/>
                </a:solidFill>
                <a:latin typeface="Cambria" pitchFamily="18" charset="0"/>
              </a:rPr>
              <a:t>Graph-Based</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TextBox 15"/>
          <p:cNvSpPr txBox="1"/>
          <p:nvPr/>
        </p:nvSpPr>
        <p:spPr>
          <a:xfrm>
            <a:off x="42333" y="1482124"/>
            <a:ext cx="8915400" cy="1323439"/>
          </a:xfrm>
          <a:prstGeom prst="rect">
            <a:avLst/>
          </a:prstGeom>
          <a:noFill/>
        </p:spPr>
        <p:txBody>
          <a:bodyPr wrap="square" rtlCol="0">
            <a:spAutoFit/>
          </a:bodyPr>
          <a:lstStyle/>
          <a:p>
            <a:pPr marL="57150" lvl="2" indent="1588" algn="just">
              <a:spcBef>
                <a:spcPts val="0"/>
              </a:spcBef>
              <a:spcAft>
                <a:spcPts val="0"/>
              </a:spcAft>
              <a:buClr>
                <a:srgbClr val="C00000"/>
              </a:buClr>
              <a:buSzPct val="90000"/>
            </a:pPr>
            <a:r>
              <a:rPr lang="en-US" sz="2000" dirty="0" smtClean="0">
                <a:latin typeface="Cambria" pitchFamily="18" charset="0"/>
              </a:rPr>
              <a:t>A graph type database stores entities as well the relations amongst those entities. The entity is stored as a node with the relationship as edges. An edge gives a relationship between nodes. Every node and edge has a unique identifier. Graph base database mostly used for social networks, logistics, spatial data.</a:t>
            </a: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16</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7110" name="Picture 6"/>
          <p:cNvPicPr>
            <a:picLocks noChangeAspect="1" noChangeArrowheads="1"/>
          </p:cNvPicPr>
          <p:nvPr/>
        </p:nvPicPr>
        <p:blipFill>
          <a:blip r:embed="rId4"/>
          <a:srcRect/>
          <a:stretch>
            <a:fillRect/>
          </a:stretch>
        </p:blipFill>
        <p:spPr bwMode="auto">
          <a:xfrm>
            <a:off x="1981199" y="2819400"/>
            <a:ext cx="5181601" cy="3581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43536" y="228600"/>
            <a:ext cx="8153400" cy="990600"/>
          </a:xfrm>
        </p:spPr>
        <p:txBody>
          <a:bodyPr/>
          <a:lstStyle/>
          <a:p>
            <a:r>
              <a:rPr lang="en-US" b="1" dirty="0" smtClean="0">
                <a:solidFill>
                  <a:schemeClr val="tx1"/>
                </a:solidFill>
                <a:latin typeface="Cambria" pitchFamily="18" charset="0"/>
              </a:rPr>
              <a:t>Advantages of NoSQL</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17</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76200" y="1470835"/>
            <a:ext cx="8915400" cy="4524315"/>
          </a:xfrm>
          <a:prstGeom prst="rect">
            <a:avLst/>
          </a:prstGeom>
          <a:noFill/>
        </p:spPr>
        <p:txBody>
          <a:bodyPr wrap="square" rtlCol="0">
            <a:spAutoFit/>
          </a:bodyPr>
          <a:lstStyle/>
          <a:p>
            <a:pPr marL="457200" lvl="2" indent="-398463" algn="just">
              <a:spcBef>
                <a:spcPts val="0"/>
              </a:spcBef>
              <a:spcAft>
                <a:spcPts val="0"/>
              </a:spcAft>
              <a:buClr>
                <a:srgbClr val="C00000"/>
              </a:buClr>
              <a:buSzPct val="90000"/>
              <a:buFont typeface="Wingdings" pitchFamily="2" charset="2"/>
              <a:buChar char="q"/>
            </a:pPr>
            <a:r>
              <a:rPr lang="en-US" dirty="0" smtClean="0">
                <a:latin typeface="Cambria" pitchFamily="18" charset="0"/>
              </a:rPr>
              <a:t>Can be used as Primary or Analytic Data Source</a:t>
            </a:r>
          </a:p>
          <a:p>
            <a:pPr marL="457200" lvl="2" indent="-398463" algn="just">
              <a:spcBef>
                <a:spcPts val="0"/>
              </a:spcBef>
              <a:spcAft>
                <a:spcPts val="0"/>
              </a:spcAft>
              <a:buClr>
                <a:srgbClr val="C00000"/>
              </a:buClr>
              <a:buSzPct val="90000"/>
              <a:buFont typeface="Wingdings" pitchFamily="2" charset="2"/>
              <a:buChar char="q"/>
            </a:pPr>
            <a:r>
              <a:rPr lang="en-US" dirty="0" smtClean="0">
                <a:latin typeface="Cambria" pitchFamily="18" charset="0"/>
              </a:rPr>
              <a:t>Big Data Capability</a:t>
            </a:r>
          </a:p>
          <a:p>
            <a:pPr marL="457200" lvl="2" indent="-398463" algn="just">
              <a:spcBef>
                <a:spcPts val="0"/>
              </a:spcBef>
              <a:spcAft>
                <a:spcPts val="0"/>
              </a:spcAft>
              <a:buClr>
                <a:srgbClr val="C00000"/>
              </a:buClr>
              <a:buSzPct val="90000"/>
              <a:buFont typeface="Wingdings" pitchFamily="2" charset="2"/>
              <a:buChar char="q"/>
            </a:pPr>
            <a:r>
              <a:rPr lang="en-US" dirty="0" smtClean="0">
                <a:latin typeface="Cambria" pitchFamily="18" charset="0"/>
              </a:rPr>
              <a:t>No Single Point of Failure</a:t>
            </a:r>
          </a:p>
          <a:p>
            <a:pPr marL="457200" lvl="2" indent="-398463" algn="just">
              <a:spcBef>
                <a:spcPts val="0"/>
              </a:spcBef>
              <a:spcAft>
                <a:spcPts val="0"/>
              </a:spcAft>
              <a:buClr>
                <a:srgbClr val="C00000"/>
              </a:buClr>
              <a:buSzPct val="90000"/>
              <a:buFont typeface="Wingdings" pitchFamily="2" charset="2"/>
              <a:buChar char="q"/>
            </a:pPr>
            <a:r>
              <a:rPr lang="en-US" dirty="0" smtClean="0">
                <a:latin typeface="Cambria" pitchFamily="18" charset="0"/>
              </a:rPr>
              <a:t>Easy Replication</a:t>
            </a:r>
          </a:p>
          <a:p>
            <a:pPr marL="457200" lvl="2" indent="-398463" algn="just">
              <a:spcBef>
                <a:spcPts val="0"/>
              </a:spcBef>
              <a:spcAft>
                <a:spcPts val="0"/>
              </a:spcAft>
              <a:buClr>
                <a:srgbClr val="C00000"/>
              </a:buClr>
              <a:buSzPct val="90000"/>
              <a:buFont typeface="Wingdings" pitchFamily="2" charset="2"/>
              <a:buChar char="q"/>
            </a:pPr>
            <a:r>
              <a:rPr lang="en-US" dirty="0" smtClean="0">
                <a:latin typeface="Cambria" pitchFamily="18" charset="0"/>
              </a:rPr>
              <a:t>No Need for Separate Caching Layer</a:t>
            </a:r>
          </a:p>
          <a:p>
            <a:pPr marL="457200" lvl="2" indent="-398463" algn="just">
              <a:spcBef>
                <a:spcPts val="0"/>
              </a:spcBef>
              <a:spcAft>
                <a:spcPts val="0"/>
              </a:spcAft>
              <a:buClr>
                <a:srgbClr val="C00000"/>
              </a:buClr>
              <a:buSzPct val="90000"/>
              <a:buFont typeface="Wingdings" pitchFamily="2" charset="2"/>
              <a:buChar char="q"/>
            </a:pPr>
            <a:r>
              <a:rPr lang="en-US" dirty="0" smtClean="0">
                <a:latin typeface="Cambria" pitchFamily="18" charset="0"/>
              </a:rPr>
              <a:t>Provides fast performance and horizontal scalability.</a:t>
            </a:r>
          </a:p>
          <a:p>
            <a:pPr marL="457200" lvl="2" indent="-398463" algn="just">
              <a:spcBef>
                <a:spcPts val="0"/>
              </a:spcBef>
              <a:spcAft>
                <a:spcPts val="0"/>
              </a:spcAft>
              <a:buClr>
                <a:srgbClr val="C00000"/>
              </a:buClr>
              <a:buSzPct val="90000"/>
              <a:buFont typeface="Wingdings" pitchFamily="2" charset="2"/>
              <a:buChar char="q"/>
            </a:pPr>
            <a:r>
              <a:rPr lang="en-US" dirty="0" smtClean="0">
                <a:latin typeface="Cambria" pitchFamily="18" charset="0"/>
              </a:rPr>
              <a:t>Can handle structured, semi-structured, and unstructured data with equal effect</a:t>
            </a:r>
          </a:p>
          <a:p>
            <a:pPr marL="457200" lvl="2" indent="-398463" algn="just">
              <a:spcBef>
                <a:spcPts val="0"/>
              </a:spcBef>
              <a:spcAft>
                <a:spcPts val="0"/>
              </a:spcAft>
              <a:buClr>
                <a:srgbClr val="C00000"/>
              </a:buClr>
              <a:buSzPct val="90000"/>
              <a:buFont typeface="Wingdings" pitchFamily="2" charset="2"/>
              <a:buChar char="q"/>
            </a:pPr>
            <a:r>
              <a:rPr lang="en-US" dirty="0" smtClean="0">
                <a:latin typeface="Cambria" pitchFamily="18" charset="0"/>
              </a:rPr>
              <a:t>NoSQL databases don't need a dedicated high-performance server</a:t>
            </a:r>
          </a:p>
          <a:p>
            <a:pPr marL="457200" lvl="2" indent="-398463" algn="just">
              <a:spcBef>
                <a:spcPts val="0"/>
              </a:spcBef>
              <a:spcAft>
                <a:spcPts val="0"/>
              </a:spcAft>
              <a:buClr>
                <a:srgbClr val="C00000"/>
              </a:buClr>
              <a:buSzPct val="90000"/>
              <a:buFont typeface="Wingdings" pitchFamily="2" charset="2"/>
              <a:buChar char="q"/>
            </a:pPr>
            <a:r>
              <a:rPr lang="en-US" dirty="0" smtClean="0">
                <a:latin typeface="Cambria" pitchFamily="18" charset="0"/>
              </a:rPr>
              <a:t>Support Key Developer Languages and Platforms</a:t>
            </a:r>
          </a:p>
          <a:p>
            <a:pPr marL="457200" lvl="2" indent="-398463" algn="just">
              <a:spcBef>
                <a:spcPts val="0"/>
              </a:spcBef>
              <a:spcAft>
                <a:spcPts val="0"/>
              </a:spcAft>
              <a:buClr>
                <a:srgbClr val="C00000"/>
              </a:buClr>
              <a:buSzPct val="90000"/>
              <a:buFont typeface="Wingdings" pitchFamily="2" charset="2"/>
              <a:buChar char="q"/>
            </a:pPr>
            <a:r>
              <a:rPr lang="en-US" dirty="0" smtClean="0">
                <a:latin typeface="Cambria" pitchFamily="18" charset="0"/>
              </a:rPr>
              <a:t>Simple to implement than using RDBMS</a:t>
            </a:r>
          </a:p>
          <a:p>
            <a:pPr marL="457200" lvl="2" indent="-398463" algn="just">
              <a:spcBef>
                <a:spcPts val="0"/>
              </a:spcBef>
              <a:spcAft>
                <a:spcPts val="0"/>
              </a:spcAft>
              <a:buClr>
                <a:srgbClr val="C00000"/>
              </a:buClr>
              <a:buSzPct val="90000"/>
              <a:buFont typeface="Wingdings" pitchFamily="2" charset="2"/>
              <a:buChar char="q"/>
            </a:pPr>
            <a:r>
              <a:rPr lang="en-US" dirty="0" smtClean="0">
                <a:latin typeface="Cambria" pitchFamily="18" charset="0"/>
              </a:rPr>
              <a:t>It can serve as the primary data source for online applications.</a:t>
            </a:r>
          </a:p>
          <a:p>
            <a:pPr marL="457200" lvl="2" indent="-398463" algn="just">
              <a:spcBef>
                <a:spcPts val="0"/>
              </a:spcBef>
              <a:spcAft>
                <a:spcPts val="0"/>
              </a:spcAft>
              <a:buClr>
                <a:srgbClr val="C00000"/>
              </a:buClr>
              <a:buSzPct val="90000"/>
              <a:buFont typeface="Wingdings" pitchFamily="2" charset="2"/>
              <a:buChar char="q"/>
            </a:pPr>
            <a:r>
              <a:rPr lang="en-US" dirty="0" smtClean="0">
                <a:latin typeface="Cambria" pitchFamily="18" charset="0"/>
              </a:rPr>
              <a:t>Handles big data which manages data velocity, variety, volume, and complexity</a:t>
            </a:r>
          </a:p>
          <a:p>
            <a:pPr marL="457200" lvl="2" indent="-398463" algn="just">
              <a:spcBef>
                <a:spcPts val="0"/>
              </a:spcBef>
              <a:spcAft>
                <a:spcPts val="0"/>
              </a:spcAft>
              <a:buClr>
                <a:srgbClr val="C00000"/>
              </a:buClr>
              <a:buSzPct val="90000"/>
              <a:buFont typeface="Wingdings" pitchFamily="2" charset="2"/>
              <a:buChar char="q"/>
            </a:pPr>
            <a:r>
              <a:rPr lang="en-US" dirty="0" smtClean="0">
                <a:latin typeface="Cambria" pitchFamily="18" charset="0"/>
              </a:rPr>
              <a:t>Excels at distributed database and multi-data center operations</a:t>
            </a:r>
          </a:p>
          <a:p>
            <a:pPr marL="457200" lvl="2" indent="-398463" algn="just">
              <a:spcBef>
                <a:spcPts val="0"/>
              </a:spcBef>
              <a:spcAft>
                <a:spcPts val="0"/>
              </a:spcAft>
              <a:buClr>
                <a:srgbClr val="C00000"/>
              </a:buClr>
              <a:buSzPct val="90000"/>
              <a:buFont typeface="Wingdings" pitchFamily="2" charset="2"/>
              <a:buChar char="q"/>
            </a:pPr>
            <a:r>
              <a:rPr lang="en-US" dirty="0" smtClean="0">
                <a:latin typeface="Cambria" pitchFamily="18" charset="0"/>
              </a:rPr>
              <a:t>Eliminates the need for a specific caching layer to store data</a:t>
            </a:r>
          </a:p>
          <a:p>
            <a:pPr marL="457200" lvl="2" indent="-398463" algn="just">
              <a:spcBef>
                <a:spcPts val="0"/>
              </a:spcBef>
              <a:spcAft>
                <a:spcPts val="0"/>
              </a:spcAft>
              <a:buClr>
                <a:srgbClr val="C00000"/>
              </a:buClr>
              <a:buSzPct val="90000"/>
              <a:buFont typeface="Wingdings" pitchFamily="2" charset="2"/>
              <a:buChar char="q"/>
            </a:pPr>
            <a:r>
              <a:rPr lang="en-US" dirty="0" smtClean="0">
                <a:latin typeface="Cambria" pitchFamily="18" charset="0"/>
              </a:rPr>
              <a:t>Offers a flexible schema design which can easily be altered without downtime or service disruption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43536" y="228600"/>
            <a:ext cx="8153400" cy="990600"/>
          </a:xfrm>
        </p:spPr>
        <p:txBody>
          <a:bodyPr/>
          <a:lstStyle/>
          <a:p>
            <a:r>
              <a:rPr lang="en-US" b="1" dirty="0" smtClean="0">
                <a:solidFill>
                  <a:schemeClr val="tx1"/>
                </a:solidFill>
                <a:latin typeface="Cambria" pitchFamily="18" charset="0"/>
              </a:rPr>
              <a:t>Disadvantages of NoSQL</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18</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76200" y="1470835"/>
            <a:ext cx="8915400" cy="3170099"/>
          </a:xfrm>
          <a:prstGeom prst="rect">
            <a:avLst/>
          </a:prstGeom>
          <a:noFill/>
        </p:spPr>
        <p:txBody>
          <a:bodyPr wrap="square" rtlCol="0">
            <a:spAutoFit/>
          </a:bodyPr>
          <a:lstStyle/>
          <a:p>
            <a:pPr marL="457200" lvl="2" indent="-398463"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No standardization rules</a:t>
            </a:r>
          </a:p>
          <a:p>
            <a:pPr marL="457200" lvl="2" indent="-398463"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Limited query capabilities</a:t>
            </a:r>
          </a:p>
          <a:p>
            <a:pPr marL="457200" lvl="2" indent="-398463"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RDBMS databases and tools are comparatively mature</a:t>
            </a:r>
          </a:p>
          <a:p>
            <a:pPr marL="457200" lvl="2" indent="-398463"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It does not offer any traditional database capabilities, like consistency when multiple transactions are performed simultaneously.</a:t>
            </a:r>
          </a:p>
          <a:p>
            <a:pPr marL="457200" lvl="2" indent="-398463"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When the volume of data increases it is difficult to maintain unique values as keys become difficult</a:t>
            </a:r>
          </a:p>
          <a:p>
            <a:pPr marL="457200" lvl="2" indent="-398463"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Doesn't work as well with relational data</a:t>
            </a:r>
          </a:p>
          <a:p>
            <a:pPr marL="457200" lvl="2" indent="-398463"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The learning curve is stiff for new developers</a:t>
            </a:r>
          </a:p>
          <a:p>
            <a:pPr marL="457200" lvl="2" indent="-398463"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Open source options so not so popular for enterprises.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43536" y="228600"/>
            <a:ext cx="8153400" cy="990600"/>
          </a:xfrm>
        </p:spPr>
        <p:txBody>
          <a:bodyPr/>
          <a:lstStyle/>
          <a:p>
            <a:r>
              <a:rPr lang="en-US" b="1" dirty="0" smtClean="0">
                <a:solidFill>
                  <a:schemeClr val="tx1"/>
                </a:solidFill>
                <a:latin typeface="Cambria" pitchFamily="18" charset="0"/>
              </a:rPr>
              <a:t>SQL vs. NoSQL</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19</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9" name="Table 8"/>
          <p:cNvGraphicFramePr>
            <a:graphicFrameLocks noGrp="1"/>
          </p:cNvGraphicFramePr>
          <p:nvPr/>
        </p:nvGraphicFramePr>
        <p:xfrm>
          <a:off x="132645" y="1588911"/>
          <a:ext cx="8831707" cy="4790440"/>
        </p:xfrm>
        <a:graphic>
          <a:graphicData uri="http://schemas.openxmlformats.org/drawingml/2006/table">
            <a:tbl>
              <a:tblPr firstRow="1" bandRow="1">
                <a:tableStyleId>{5C22544A-7EE6-4342-B048-85BDC9FD1C3A}</a:tableStyleId>
              </a:tblPr>
              <a:tblGrid>
                <a:gridCol w="4385733"/>
                <a:gridCol w="4445974"/>
              </a:tblGrid>
              <a:tr h="370840">
                <a:tc>
                  <a:txBody>
                    <a:bodyPr/>
                    <a:lstStyle/>
                    <a:p>
                      <a:r>
                        <a:rPr lang="en-US" dirty="0" smtClean="0"/>
                        <a:t>SQL</a:t>
                      </a:r>
                      <a:endParaRPr lang="en-US" dirty="0"/>
                    </a:p>
                  </a:txBody>
                  <a:tcPr/>
                </a:tc>
                <a:tc>
                  <a:txBody>
                    <a:bodyPr/>
                    <a:lstStyle/>
                    <a:p>
                      <a:r>
                        <a:rPr lang="en-US" dirty="0" smtClean="0"/>
                        <a:t>NoSQL</a:t>
                      </a:r>
                      <a:endParaRPr lang="en-US" dirty="0"/>
                    </a:p>
                  </a:txBody>
                  <a:tcPr/>
                </a:tc>
              </a:tr>
              <a:tr h="370840">
                <a:tc>
                  <a:txBody>
                    <a:bodyPr/>
                    <a:lstStyle/>
                    <a:p>
                      <a:pPr algn="just"/>
                      <a:r>
                        <a:rPr lang="en-US" dirty="0" smtClean="0"/>
                        <a:t>Relational database</a:t>
                      </a:r>
                      <a:endParaRPr lang="en-US" dirty="0"/>
                    </a:p>
                  </a:txBody>
                  <a:tcPr/>
                </a:tc>
                <a:tc>
                  <a:txBody>
                    <a:bodyPr/>
                    <a:lstStyle/>
                    <a:p>
                      <a:pPr algn="just"/>
                      <a:r>
                        <a:rPr lang="en-US" dirty="0" smtClean="0"/>
                        <a:t>Non-relational, distributed database</a:t>
                      </a:r>
                      <a:endParaRPr lang="en-US" dirty="0"/>
                    </a:p>
                  </a:txBody>
                  <a:tcPr/>
                </a:tc>
              </a:tr>
              <a:tr h="370840">
                <a:tc>
                  <a:txBody>
                    <a:bodyPr/>
                    <a:lstStyle/>
                    <a:p>
                      <a:pPr algn="just"/>
                      <a:r>
                        <a:rPr lang="en-US" dirty="0" smtClean="0"/>
                        <a:t>Relational model</a:t>
                      </a:r>
                      <a:endParaRPr lang="en-US" dirty="0"/>
                    </a:p>
                  </a:txBody>
                  <a:tcPr/>
                </a:tc>
                <a:tc>
                  <a:txBody>
                    <a:bodyPr/>
                    <a:lstStyle/>
                    <a:p>
                      <a:pPr algn="just"/>
                      <a:r>
                        <a:rPr lang="en-US" dirty="0" smtClean="0"/>
                        <a:t>Model-less approach</a:t>
                      </a:r>
                      <a:endParaRPr lang="en-US" dirty="0"/>
                    </a:p>
                  </a:txBody>
                  <a:tcPr/>
                </a:tc>
              </a:tr>
              <a:tr h="370840">
                <a:tc>
                  <a:txBody>
                    <a:bodyPr/>
                    <a:lstStyle/>
                    <a:p>
                      <a:pPr algn="just"/>
                      <a:r>
                        <a:rPr lang="en-US" dirty="0" smtClean="0"/>
                        <a:t>Pre-defined schema</a:t>
                      </a:r>
                      <a:endParaRPr lang="en-US" dirty="0"/>
                    </a:p>
                  </a:txBody>
                  <a:tcPr/>
                </a:tc>
                <a:tc>
                  <a:txBody>
                    <a:bodyPr/>
                    <a:lstStyle/>
                    <a:p>
                      <a:pPr algn="just"/>
                      <a:r>
                        <a:rPr lang="en-US" dirty="0" smtClean="0"/>
                        <a:t>Dynamic schema for unstructured data</a:t>
                      </a:r>
                      <a:endParaRPr lang="en-US" dirty="0"/>
                    </a:p>
                  </a:txBody>
                  <a:tcPr/>
                </a:tc>
              </a:tr>
              <a:tr h="370840">
                <a:tc>
                  <a:txBody>
                    <a:bodyPr/>
                    <a:lstStyle/>
                    <a:p>
                      <a:pPr algn="just"/>
                      <a:r>
                        <a:rPr lang="en-US" dirty="0" smtClean="0"/>
                        <a:t>Table based databases</a:t>
                      </a:r>
                      <a:endParaRPr lang="en-US" dirty="0"/>
                    </a:p>
                  </a:txBody>
                  <a:tcPr/>
                </a:tc>
                <a:tc>
                  <a:txBody>
                    <a:bodyPr/>
                    <a:lstStyle/>
                    <a:p>
                      <a:pPr algn="just"/>
                      <a:r>
                        <a:rPr lang="en-US" dirty="0" smtClean="0"/>
                        <a:t>Document-based or graph-based or wide column store or key-value pairs databases</a:t>
                      </a:r>
                      <a:endParaRPr lang="en-US" dirty="0"/>
                    </a:p>
                  </a:txBody>
                  <a:tcPr/>
                </a:tc>
              </a:tr>
              <a:tr h="370840">
                <a:tc>
                  <a:txBody>
                    <a:bodyPr/>
                    <a:lstStyle/>
                    <a:p>
                      <a:pPr algn="just"/>
                      <a:r>
                        <a:rPr lang="en-US" dirty="0" smtClean="0"/>
                        <a:t>Vertically scalable (by increasing system resources)</a:t>
                      </a:r>
                      <a:endParaRPr lang="en-US" dirty="0"/>
                    </a:p>
                  </a:txBody>
                  <a:tcPr/>
                </a:tc>
                <a:tc>
                  <a:txBody>
                    <a:bodyPr/>
                    <a:lstStyle/>
                    <a:p>
                      <a:pPr algn="just"/>
                      <a:r>
                        <a:rPr lang="en-US" dirty="0" smtClean="0"/>
                        <a:t>Horizontally scalable (by creating a cluster of commodity machines)</a:t>
                      </a:r>
                      <a:endParaRPr lang="en-US" dirty="0"/>
                    </a:p>
                  </a:txBody>
                  <a:tcPr/>
                </a:tc>
              </a:tr>
              <a:tr h="370840">
                <a:tc>
                  <a:txBody>
                    <a:bodyPr/>
                    <a:lstStyle/>
                    <a:p>
                      <a:pPr algn="just"/>
                      <a:r>
                        <a:rPr lang="en-US" dirty="0" smtClean="0"/>
                        <a:t>Uses SQL</a:t>
                      </a:r>
                      <a:endParaRPr lang="en-US" dirty="0"/>
                    </a:p>
                  </a:txBody>
                  <a:tcPr/>
                </a:tc>
                <a:tc>
                  <a:txBody>
                    <a:bodyPr/>
                    <a:lstStyle/>
                    <a:p>
                      <a:pPr algn="just"/>
                      <a:r>
                        <a:rPr lang="en-US" dirty="0" smtClean="0"/>
                        <a:t>Uses </a:t>
                      </a:r>
                      <a:r>
                        <a:rPr lang="en-US" dirty="0" err="1" smtClean="0"/>
                        <a:t>UnQL</a:t>
                      </a:r>
                      <a:r>
                        <a:rPr lang="en-US" dirty="0" smtClean="0"/>
                        <a:t> (Unstructured Query Language)</a:t>
                      </a:r>
                      <a:endParaRPr lang="en-US" dirty="0"/>
                    </a:p>
                  </a:txBody>
                  <a:tcPr/>
                </a:tc>
              </a:tr>
              <a:tr h="370840">
                <a:tc>
                  <a:txBody>
                    <a:bodyPr/>
                    <a:lstStyle/>
                    <a:p>
                      <a:pPr algn="just"/>
                      <a:r>
                        <a:rPr lang="en-US" dirty="0" smtClean="0"/>
                        <a:t>Not preferred for large datasets</a:t>
                      </a:r>
                      <a:endParaRPr lang="en-US" dirty="0"/>
                    </a:p>
                  </a:txBody>
                  <a:tcPr/>
                </a:tc>
                <a:tc>
                  <a:txBody>
                    <a:bodyPr/>
                    <a:lstStyle/>
                    <a:p>
                      <a:pPr algn="just"/>
                      <a:r>
                        <a:rPr lang="en-US" dirty="0" smtClean="0"/>
                        <a:t>Largely preferred for large datasets</a:t>
                      </a:r>
                      <a:endParaRPr lang="en-US" dirty="0"/>
                    </a:p>
                  </a:txBody>
                  <a:tcPr/>
                </a:tc>
              </a:tr>
              <a:tr h="370840">
                <a:tc>
                  <a:txBody>
                    <a:bodyPr/>
                    <a:lstStyle/>
                    <a:p>
                      <a:pPr algn="just"/>
                      <a:r>
                        <a:rPr lang="en-US" dirty="0" smtClean="0"/>
                        <a:t>Not a best fit for hierarchical data</a:t>
                      </a:r>
                      <a:endParaRPr lang="en-US" dirty="0"/>
                    </a:p>
                  </a:txBody>
                  <a:tcPr/>
                </a:tc>
                <a:tc>
                  <a:txBody>
                    <a:bodyPr/>
                    <a:lstStyle/>
                    <a:p>
                      <a:pPr algn="just"/>
                      <a:r>
                        <a:rPr lang="en-US" dirty="0" smtClean="0"/>
                        <a:t>Best fit for hierarchical storage as it follows the key-value pair of storing data similar to JSON</a:t>
                      </a:r>
                      <a:endParaRPr lang="en-US" dirty="0"/>
                    </a:p>
                  </a:txBody>
                  <a:tcPr/>
                </a:tc>
              </a:tr>
              <a:tr h="370840">
                <a:tc>
                  <a:txBody>
                    <a:bodyPr/>
                    <a:lstStyle/>
                    <a:p>
                      <a:pPr algn="just"/>
                      <a:r>
                        <a:rPr lang="en-US" dirty="0" smtClean="0"/>
                        <a:t>Emphasis on ACID properties</a:t>
                      </a:r>
                      <a:endParaRPr lang="en-US" dirty="0"/>
                    </a:p>
                  </a:txBody>
                  <a:tcPr/>
                </a:tc>
                <a:tc>
                  <a:txBody>
                    <a:bodyPr/>
                    <a:lstStyle/>
                    <a:p>
                      <a:pPr algn="just"/>
                      <a:r>
                        <a:rPr lang="en-US" dirty="0" smtClean="0"/>
                        <a:t>Follows Brewer’s CAP theorem</a:t>
                      </a:r>
                      <a:endParaRPr lang="en-US"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612775" y="228600"/>
            <a:ext cx="8153400" cy="990600"/>
          </a:xfrm>
        </p:spPr>
        <p:txBody>
          <a:bodyPr/>
          <a:lstStyle/>
          <a:p>
            <a:r>
              <a:rPr lang="en-US" b="1" dirty="0" smtClean="0">
                <a:solidFill>
                  <a:schemeClr val="tx1"/>
                </a:solidFill>
                <a:latin typeface="Cambria" pitchFamily="18" charset="0"/>
              </a:rPr>
              <a:t>Course Contents</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graphicFrame>
        <p:nvGraphicFramePr>
          <p:cNvPr id="7" name="Table 6"/>
          <p:cNvGraphicFramePr>
            <a:graphicFrameLocks noGrp="1"/>
          </p:cNvGraphicFramePr>
          <p:nvPr/>
        </p:nvGraphicFramePr>
        <p:xfrm>
          <a:off x="228600" y="1635637"/>
          <a:ext cx="8686800" cy="1524000"/>
        </p:xfrm>
        <a:graphic>
          <a:graphicData uri="http://schemas.openxmlformats.org/drawingml/2006/table">
            <a:tbl>
              <a:tblPr firstRow="1" bandRow="1">
                <a:tableStyleId>{5C22544A-7EE6-4342-B048-85BDC9FD1C3A}</a:tableStyleId>
              </a:tblPr>
              <a:tblGrid>
                <a:gridCol w="685800"/>
                <a:gridCol w="7391400"/>
                <a:gridCol w="609600"/>
              </a:tblGrid>
              <a:tr h="321732">
                <a:tc>
                  <a:txBody>
                    <a:bodyPr/>
                    <a:lstStyle/>
                    <a:p>
                      <a:r>
                        <a:rPr lang="en-US" sz="2000" dirty="0" smtClean="0"/>
                        <a:t>Sr #</a:t>
                      </a:r>
                      <a:endParaRPr lang="en-US" sz="2000" dirty="0"/>
                    </a:p>
                  </a:txBody>
                  <a:tcPr/>
                </a:tc>
                <a:tc>
                  <a:txBody>
                    <a:bodyPr/>
                    <a:lstStyle/>
                    <a:p>
                      <a:r>
                        <a:rPr lang="en-US" sz="2000" dirty="0" smtClean="0"/>
                        <a:t>Major and</a:t>
                      </a:r>
                      <a:r>
                        <a:rPr lang="en-US" sz="2000" baseline="0" dirty="0" smtClean="0"/>
                        <a:t> Detailed Coverage Area</a:t>
                      </a:r>
                      <a:endParaRPr lang="en-US" sz="2000" dirty="0"/>
                    </a:p>
                  </a:txBody>
                  <a:tcPr/>
                </a:tc>
                <a:tc>
                  <a:txBody>
                    <a:bodyPr/>
                    <a:lstStyle/>
                    <a:p>
                      <a:r>
                        <a:rPr lang="en-US" sz="2000" dirty="0" smtClean="0"/>
                        <a:t>Hrs</a:t>
                      </a:r>
                      <a:endParaRPr lang="en-US" sz="2000" dirty="0"/>
                    </a:p>
                  </a:txBody>
                  <a:tcPr/>
                </a:tc>
              </a:tr>
              <a:tr h="282752">
                <a:tc rowSpan="2">
                  <a:txBody>
                    <a:bodyPr/>
                    <a:lstStyle/>
                    <a:p>
                      <a:pPr marL="0" algn="l" rtl="0" eaLnBrk="1" latinLnBrk="0" hangingPunct="1"/>
                      <a:r>
                        <a:rPr kumimoji="0" lang="en-US" sz="1400" kern="1200" dirty="0" smtClean="0">
                          <a:solidFill>
                            <a:schemeClr val="dk1"/>
                          </a:solidFill>
                          <a:latin typeface="+mn-lt"/>
                          <a:ea typeface="+mn-ea"/>
                          <a:cs typeface="+mn-cs"/>
                        </a:rPr>
                        <a:t>3</a:t>
                      </a:r>
                    </a:p>
                  </a:txBody>
                  <a:tcPr/>
                </a:tc>
                <a:tc>
                  <a:txBody>
                    <a:bodyPr/>
                    <a:lstStyle/>
                    <a:p>
                      <a:pPr marL="0" algn="l" rtl="0" eaLnBrk="1" latinLnBrk="0" hangingPunct="1"/>
                      <a:r>
                        <a:rPr lang="en-AU" sz="1400" b="1" dirty="0" smtClean="0">
                          <a:latin typeface="Book Antiqua" pitchFamily="18" charset="0"/>
                        </a:rPr>
                        <a:t>Big Data Tools</a:t>
                      </a:r>
                      <a:endParaRPr kumimoji="0" lang="en-US" sz="1400" b="1" kern="1200" dirty="0" smtClean="0">
                        <a:solidFill>
                          <a:schemeClr val="dk1"/>
                        </a:solidFill>
                        <a:latin typeface="Book Antiqua" pitchFamily="18" charset="0"/>
                        <a:ea typeface="+mn-ea"/>
                        <a:cs typeface="+mn-cs"/>
                      </a:endParaRPr>
                    </a:p>
                  </a:txBody>
                  <a:tcPr/>
                </a:tc>
                <a:tc rowSpan="2">
                  <a:txBody>
                    <a:bodyPr/>
                    <a:lstStyle/>
                    <a:p>
                      <a:pPr marL="0" algn="l" rtl="0" eaLnBrk="1" latinLnBrk="0" hangingPunct="1"/>
                      <a:r>
                        <a:rPr kumimoji="0" lang="en-US" sz="1400" kern="1200" dirty="0" smtClean="0">
                          <a:solidFill>
                            <a:schemeClr val="dk1"/>
                          </a:solidFill>
                          <a:latin typeface="+mn-lt"/>
                          <a:ea typeface="+mn-ea"/>
                          <a:cs typeface="+mn-cs"/>
                        </a:rPr>
                        <a:t>8</a:t>
                      </a:r>
                    </a:p>
                  </a:txBody>
                  <a:tcPr/>
                </a:tc>
              </a:tr>
              <a:tr h="522304">
                <a:tc vMerge="1">
                  <a:txBody>
                    <a:bodyPr/>
                    <a:lstStyle/>
                    <a:p>
                      <a:pPr marL="0" algn="l" rtl="0" eaLnBrk="1" latinLnBrk="0" hangingPunct="1"/>
                      <a:endParaRPr kumimoji="0" lang="en-US" sz="1200" kern="1200" dirty="0" smtClean="0">
                        <a:solidFill>
                          <a:schemeClr val="dk1"/>
                        </a:solidFill>
                        <a:latin typeface="+mn-lt"/>
                        <a:ea typeface="+mn-ea"/>
                        <a:cs typeface="+mn-cs"/>
                      </a:endParaRPr>
                    </a:p>
                  </a:txBody>
                  <a:tcPr/>
                </a:tc>
                <a:tc>
                  <a:txBody>
                    <a:bodyPr/>
                    <a:lstStyle/>
                    <a:p>
                      <a:pPr marL="0" algn="just" rtl="0" eaLnBrk="1" latinLnBrk="0" hangingPunct="1"/>
                      <a:r>
                        <a:rPr kumimoji="0" lang="en-AU" sz="1600" kern="1200" dirty="0" smtClean="0">
                          <a:solidFill>
                            <a:schemeClr val="dk1"/>
                          </a:solidFill>
                          <a:latin typeface="Cambria" pitchFamily="18" charset="0"/>
                          <a:ea typeface="Cambria" pitchFamily="18" charset="0"/>
                          <a:cs typeface="+mn-cs"/>
                        </a:rPr>
                        <a:t>NOSQL, MapReduce – Hadoop, HDFS, Hive, MapR – Hadoop -YARN - Pig and </a:t>
                      </a:r>
                      <a:r>
                        <a:rPr kumimoji="0" lang="en-AU" sz="1600" kern="1200" dirty="0" err="1" smtClean="0">
                          <a:solidFill>
                            <a:schemeClr val="dk1"/>
                          </a:solidFill>
                          <a:latin typeface="Cambria" pitchFamily="18" charset="0"/>
                          <a:ea typeface="Cambria" pitchFamily="18" charset="0"/>
                          <a:cs typeface="+mn-cs"/>
                        </a:rPr>
                        <a:t>PigLatin</a:t>
                      </a:r>
                      <a:r>
                        <a:rPr kumimoji="0" lang="en-AU" sz="1600" kern="1200" dirty="0" smtClean="0">
                          <a:solidFill>
                            <a:schemeClr val="dk1"/>
                          </a:solidFill>
                          <a:latin typeface="Cambria" pitchFamily="18" charset="0"/>
                          <a:ea typeface="Cambria" pitchFamily="18" charset="0"/>
                          <a:cs typeface="+mn-cs"/>
                        </a:rPr>
                        <a:t>,  </a:t>
                      </a:r>
                      <a:r>
                        <a:rPr kumimoji="0" lang="en-AU" sz="1600" kern="1200" dirty="0" err="1" smtClean="0">
                          <a:solidFill>
                            <a:schemeClr val="dk1"/>
                          </a:solidFill>
                          <a:latin typeface="Cambria" pitchFamily="18" charset="0"/>
                          <a:ea typeface="Cambria" pitchFamily="18" charset="0"/>
                          <a:cs typeface="+mn-cs"/>
                        </a:rPr>
                        <a:t>Jaql</a:t>
                      </a:r>
                      <a:r>
                        <a:rPr kumimoji="0" lang="en-AU" sz="1600" kern="1200" dirty="0" smtClean="0">
                          <a:solidFill>
                            <a:schemeClr val="dk1"/>
                          </a:solidFill>
                          <a:latin typeface="Cambria" pitchFamily="18" charset="0"/>
                          <a:ea typeface="Cambria" pitchFamily="18" charset="0"/>
                          <a:cs typeface="+mn-cs"/>
                        </a:rPr>
                        <a:t> - Zookeeper - HBase, Cassandra-  </a:t>
                      </a:r>
                      <a:r>
                        <a:rPr kumimoji="0" lang="en-AU" sz="1600" kern="1200" dirty="0" err="1" smtClean="0">
                          <a:solidFill>
                            <a:schemeClr val="dk1"/>
                          </a:solidFill>
                          <a:latin typeface="Cambria" pitchFamily="18" charset="0"/>
                          <a:ea typeface="Cambria" pitchFamily="18" charset="0"/>
                          <a:cs typeface="+mn-cs"/>
                        </a:rPr>
                        <a:t>Oozie</a:t>
                      </a:r>
                      <a:r>
                        <a:rPr kumimoji="0" lang="en-AU" sz="1600" kern="1200" dirty="0" smtClean="0">
                          <a:solidFill>
                            <a:schemeClr val="dk1"/>
                          </a:solidFill>
                          <a:latin typeface="Cambria" pitchFamily="18" charset="0"/>
                          <a:ea typeface="Cambria" pitchFamily="18" charset="0"/>
                          <a:cs typeface="+mn-cs"/>
                        </a:rPr>
                        <a:t>, </a:t>
                      </a:r>
                      <a:r>
                        <a:rPr kumimoji="0" lang="en-AU" sz="1600" kern="1200" dirty="0" err="1" smtClean="0">
                          <a:solidFill>
                            <a:schemeClr val="dk1"/>
                          </a:solidFill>
                          <a:latin typeface="Cambria" pitchFamily="18" charset="0"/>
                          <a:ea typeface="Cambria" pitchFamily="18" charset="0"/>
                          <a:cs typeface="+mn-cs"/>
                        </a:rPr>
                        <a:t>Lucene</a:t>
                      </a:r>
                      <a:r>
                        <a:rPr kumimoji="0" lang="en-AU" sz="1600" kern="1200" dirty="0" smtClean="0">
                          <a:solidFill>
                            <a:schemeClr val="dk1"/>
                          </a:solidFill>
                          <a:latin typeface="Cambria" pitchFamily="18" charset="0"/>
                          <a:ea typeface="Cambria" pitchFamily="18" charset="0"/>
                          <a:cs typeface="+mn-cs"/>
                        </a:rPr>
                        <a:t>-  Avro, Mahout. Hadoop Distributed file systems. </a:t>
                      </a:r>
                      <a:endParaRPr kumimoji="0" lang="en-US" sz="1600" kern="1200" dirty="0" smtClean="0">
                        <a:solidFill>
                          <a:schemeClr val="dk1"/>
                        </a:solidFill>
                        <a:latin typeface="Cambria" pitchFamily="18" charset="0"/>
                        <a:ea typeface="Cambria" pitchFamily="18" charset="0"/>
                        <a:cs typeface="+mn-cs"/>
                      </a:endParaRPr>
                    </a:p>
                  </a:txBody>
                  <a:tcPr/>
                </a:tc>
                <a:tc vMerge="1">
                  <a:txBody>
                    <a:bodyPr/>
                    <a:lstStyle/>
                    <a:p>
                      <a:pPr marL="0" algn="l" rtl="0" eaLnBrk="1" latinLnBrk="0" hangingPunct="1"/>
                      <a:endParaRPr kumimoji="0" lang="en-US" sz="1200" kern="1200" dirty="0" smtClean="0">
                        <a:solidFill>
                          <a:schemeClr val="dk1"/>
                        </a:solidFill>
                        <a:latin typeface="+mn-lt"/>
                        <a:ea typeface="+mn-ea"/>
                        <a:cs typeface="+mn-cs"/>
                      </a:endParaRPr>
                    </a:p>
                  </a:txBody>
                  <a:tcPr/>
                </a:tc>
              </a:tr>
            </a:tbl>
          </a:graphicData>
        </a:graphic>
      </p:graphicFrame>
      <p:sp>
        <p:nvSpPr>
          <p:cNvPr id="6" name="Slide Number Placeholder 5"/>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43536" y="228600"/>
            <a:ext cx="8153400" cy="990600"/>
          </a:xfrm>
        </p:spPr>
        <p:txBody>
          <a:bodyPr/>
          <a:lstStyle/>
          <a:p>
            <a:r>
              <a:rPr lang="en-US" b="1" dirty="0" smtClean="0">
                <a:solidFill>
                  <a:schemeClr val="tx1"/>
                </a:solidFill>
                <a:latin typeface="Cambria" pitchFamily="18" charset="0"/>
              </a:rPr>
              <a:t>SQL vs. NoSQL cont’d</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20</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9" name="Table 8"/>
          <p:cNvGraphicFramePr>
            <a:graphicFrameLocks noGrp="1"/>
          </p:cNvGraphicFramePr>
          <p:nvPr/>
        </p:nvGraphicFramePr>
        <p:xfrm>
          <a:off x="132645" y="1588911"/>
          <a:ext cx="8831707" cy="2936240"/>
        </p:xfrm>
        <a:graphic>
          <a:graphicData uri="http://schemas.openxmlformats.org/drawingml/2006/table">
            <a:tbl>
              <a:tblPr firstRow="1" bandRow="1">
                <a:tableStyleId>{5C22544A-7EE6-4342-B048-85BDC9FD1C3A}</a:tableStyleId>
              </a:tblPr>
              <a:tblGrid>
                <a:gridCol w="4385733"/>
                <a:gridCol w="4445974"/>
              </a:tblGrid>
              <a:tr h="370840">
                <a:tc>
                  <a:txBody>
                    <a:bodyPr/>
                    <a:lstStyle/>
                    <a:p>
                      <a:r>
                        <a:rPr lang="en-US" dirty="0" smtClean="0"/>
                        <a:t>SQL</a:t>
                      </a:r>
                      <a:endParaRPr lang="en-US" dirty="0"/>
                    </a:p>
                  </a:txBody>
                  <a:tcPr/>
                </a:tc>
                <a:tc>
                  <a:txBody>
                    <a:bodyPr/>
                    <a:lstStyle/>
                    <a:p>
                      <a:r>
                        <a:rPr lang="en-US" dirty="0" smtClean="0"/>
                        <a:t>NoSQL</a:t>
                      </a:r>
                      <a:endParaRPr lang="en-US" dirty="0"/>
                    </a:p>
                  </a:txBody>
                  <a:tcPr/>
                </a:tc>
              </a:tr>
              <a:tr h="370840">
                <a:tc>
                  <a:txBody>
                    <a:bodyPr/>
                    <a:lstStyle/>
                    <a:p>
                      <a:pPr algn="just"/>
                      <a:r>
                        <a:rPr lang="en-US" dirty="0" smtClean="0"/>
                        <a:t>Excellent support from vendors</a:t>
                      </a:r>
                      <a:endParaRPr lang="en-US" dirty="0"/>
                    </a:p>
                  </a:txBody>
                  <a:tcPr/>
                </a:tc>
                <a:tc>
                  <a:txBody>
                    <a:bodyPr/>
                    <a:lstStyle/>
                    <a:p>
                      <a:pPr algn="just"/>
                      <a:r>
                        <a:rPr lang="en-US" dirty="0" smtClean="0"/>
                        <a:t>Relies heavily on community support</a:t>
                      </a:r>
                      <a:endParaRPr lang="en-US" dirty="0"/>
                    </a:p>
                  </a:txBody>
                  <a:tcPr/>
                </a:tc>
              </a:tr>
              <a:tr h="370840">
                <a:tc>
                  <a:txBody>
                    <a:bodyPr/>
                    <a:lstStyle/>
                    <a:p>
                      <a:pPr algn="just"/>
                      <a:r>
                        <a:rPr lang="en-US" dirty="0" smtClean="0"/>
                        <a:t>Supports complex querying and data keeping needs</a:t>
                      </a:r>
                      <a:endParaRPr lang="en-US" dirty="0"/>
                    </a:p>
                  </a:txBody>
                  <a:tcPr/>
                </a:tc>
                <a:tc>
                  <a:txBody>
                    <a:bodyPr/>
                    <a:lstStyle/>
                    <a:p>
                      <a:pPr algn="just"/>
                      <a:r>
                        <a:rPr lang="en-US" dirty="0" smtClean="0"/>
                        <a:t>Does not have good support for complex querying</a:t>
                      </a:r>
                      <a:endParaRPr lang="en-US" dirty="0"/>
                    </a:p>
                  </a:txBody>
                  <a:tcPr/>
                </a:tc>
              </a:tr>
              <a:tr h="370840">
                <a:tc>
                  <a:txBody>
                    <a:bodyPr/>
                    <a:lstStyle/>
                    <a:p>
                      <a:pPr algn="just"/>
                      <a:r>
                        <a:rPr lang="en-US" dirty="0" smtClean="0"/>
                        <a:t>Can be configured for strong consistency</a:t>
                      </a:r>
                      <a:endParaRPr lang="en-US" dirty="0"/>
                    </a:p>
                  </a:txBody>
                  <a:tcPr/>
                </a:tc>
                <a:tc>
                  <a:txBody>
                    <a:bodyPr/>
                    <a:lstStyle/>
                    <a:p>
                      <a:pPr algn="just"/>
                      <a:r>
                        <a:rPr lang="en-US" dirty="0" smtClean="0"/>
                        <a:t>Few support strong consistency (e.g., MongoDB), few others can be configured for eventual consistency (e.g., Cassandra)</a:t>
                      </a:r>
                    </a:p>
                  </a:txBody>
                  <a:tcPr/>
                </a:tc>
              </a:tr>
              <a:tr h="370840">
                <a:tc>
                  <a:txBody>
                    <a:bodyPr/>
                    <a:lstStyle/>
                    <a:p>
                      <a:pPr algn="just"/>
                      <a:r>
                        <a:rPr lang="fr-FR" dirty="0" err="1" smtClean="0"/>
                        <a:t>Examples</a:t>
                      </a:r>
                      <a:r>
                        <a:rPr lang="fr-FR" dirty="0" smtClean="0"/>
                        <a:t>: Oracle, DB2, MySQL, MS SQL, </a:t>
                      </a:r>
                      <a:r>
                        <a:rPr lang="fr-FR" dirty="0" err="1" smtClean="0"/>
                        <a:t>PostgreSQL</a:t>
                      </a:r>
                      <a:r>
                        <a:rPr lang="fr-FR" dirty="0" smtClean="0"/>
                        <a:t>, etc.</a:t>
                      </a:r>
                      <a:endParaRPr lang="en-US" dirty="0"/>
                    </a:p>
                  </a:txBody>
                  <a:tcPr/>
                </a:tc>
                <a:tc>
                  <a:txBody>
                    <a:bodyPr/>
                    <a:lstStyle/>
                    <a:p>
                      <a:pPr algn="just"/>
                      <a:r>
                        <a:rPr lang="en-US" dirty="0" smtClean="0"/>
                        <a:t>Examples: MongoDB, HBase, Cassandra, </a:t>
                      </a:r>
                      <a:r>
                        <a:rPr lang="en-US" dirty="0" err="1" smtClean="0"/>
                        <a:t>Redis</a:t>
                      </a:r>
                      <a:r>
                        <a:rPr lang="en-US" dirty="0" smtClean="0"/>
                        <a:t>, Neo4j, </a:t>
                      </a:r>
                      <a:r>
                        <a:rPr lang="en-US" dirty="0" err="1" smtClean="0"/>
                        <a:t>CouchDB</a:t>
                      </a:r>
                      <a:r>
                        <a:rPr lang="en-US" dirty="0" smtClean="0"/>
                        <a:t>, </a:t>
                      </a:r>
                      <a:r>
                        <a:rPr lang="en-US" dirty="0" err="1" smtClean="0"/>
                        <a:t>Couchbase</a:t>
                      </a:r>
                      <a:r>
                        <a:rPr lang="en-US" dirty="0" smtClean="0"/>
                        <a:t>,  </a:t>
                      </a:r>
                      <a:r>
                        <a:rPr lang="en-US" dirty="0" err="1" smtClean="0"/>
                        <a:t>Riak</a:t>
                      </a:r>
                      <a:r>
                        <a:rPr lang="en-US" dirty="0" smtClean="0"/>
                        <a:t>, etc.</a:t>
                      </a:r>
                      <a:endParaRPr lang="en-US" dirty="0"/>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43536" y="228600"/>
            <a:ext cx="8153400" cy="990600"/>
          </a:xfrm>
        </p:spPr>
        <p:txBody>
          <a:bodyPr/>
          <a:lstStyle/>
          <a:p>
            <a:r>
              <a:rPr lang="en-US" b="1" dirty="0" smtClean="0">
                <a:solidFill>
                  <a:schemeClr val="tx1"/>
                </a:solidFill>
                <a:latin typeface="Cambria" pitchFamily="18" charset="0"/>
              </a:rPr>
              <a:t>Hadoop</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21</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9138" name="AutoShape 2" descr="Image result for hadoop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19139" name="Picture 3"/>
          <p:cNvPicPr>
            <a:picLocks noChangeAspect="1" noChangeArrowheads="1"/>
          </p:cNvPicPr>
          <p:nvPr/>
        </p:nvPicPr>
        <p:blipFill>
          <a:blip r:embed="rId4"/>
          <a:srcRect/>
          <a:stretch>
            <a:fillRect/>
          </a:stretch>
        </p:blipFill>
        <p:spPr bwMode="auto">
          <a:xfrm>
            <a:off x="2571750" y="2843213"/>
            <a:ext cx="3905250" cy="1171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43536" y="228600"/>
            <a:ext cx="8153400" cy="990600"/>
          </a:xfrm>
        </p:spPr>
        <p:txBody>
          <a:bodyPr/>
          <a:lstStyle/>
          <a:p>
            <a:r>
              <a:rPr lang="en-US" b="1" dirty="0" smtClean="0">
                <a:solidFill>
                  <a:schemeClr val="tx1"/>
                </a:solidFill>
                <a:latin typeface="Cambria" pitchFamily="18" charset="0"/>
              </a:rPr>
              <a:t>Hadoop</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22</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42333" y="1482124"/>
            <a:ext cx="8915400" cy="1938992"/>
          </a:xfrm>
          <a:prstGeom prst="rect">
            <a:avLst/>
          </a:prstGeom>
          <a:noFill/>
        </p:spPr>
        <p:txBody>
          <a:bodyPr wrap="square" rtlCol="0">
            <a:spAutoFit/>
          </a:bodyPr>
          <a:lstStyle/>
          <a:p>
            <a:pPr marL="57150" lvl="2" indent="1588" algn="just">
              <a:spcBef>
                <a:spcPts val="0"/>
              </a:spcBef>
              <a:spcAft>
                <a:spcPts val="0"/>
              </a:spcAft>
              <a:buClr>
                <a:srgbClr val="C00000"/>
              </a:buClr>
              <a:buSzPct val="90000"/>
            </a:pPr>
            <a:r>
              <a:rPr lang="en-US" sz="2000" dirty="0" smtClean="0">
                <a:latin typeface="Cambria" pitchFamily="18" charset="0"/>
              </a:rPr>
              <a:t>Hadoop is an open-source project of the Apache Foundation. Apache Hadoop is written in Java and a collection of open-source software utilities that facilitate using a network of many computers to solve problems involving massive amounts of data and computation. It provides a software framework for distributed storage and processing of big data and uses Google’s MapReduce and Google File System as its foundation. </a:t>
            </a:r>
          </a:p>
        </p:txBody>
      </p:sp>
      <p:sp>
        <p:nvSpPr>
          <p:cNvPr id="10" name="Rounded Rectangle 9"/>
          <p:cNvSpPr/>
          <p:nvPr/>
        </p:nvSpPr>
        <p:spPr>
          <a:xfrm>
            <a:off x="2286000" y="3505200"/>
            <a:ext cx="4572000" cy="16002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Hadoop</a:t>
            </a:r>
          </a:p>
          <a:p>
            <a:pPr algn="ctr"/>
            <a:r>
              <a:rPr lang="en-US" dirty="0" smtClean="0"/>
              <a:t>Apache open-source software framework</a:t>
            </a:r>
          </a:p>
          <a:p>
            <a:pPr algn="ctr"/>
            <a:r>
              <a:rPr lang="en-US" dirty="0" smtClean="0"/>
              <a:t>Inspired by:</a:t>
            </a:r>
          </a:p>
          <a:p>
            <a:pPr algn="ctr">
              <a:buFontTx/>
              <a:buChar char="-"/>
            </a:pPr>
            <a:r>
              <a:rPr lang="en-US" dirty="0" smtClean="0"/>
              <a:t> Google MapReduce</a:t>
            </a:r>
          </a:p>
          <a:p>
            <a:pPr algn="ctr">
              <a:buFontTx/>
              <a:buChar char="-"/>
            </a:pPr>
            <a:r>
              <a:rPr lang="en-US" dirty="0" smtClean="0"/>
              <a:t> Google File System</a:t>
            </a:r>
            <a:endParaRPr lang="en-US" dirty="0"/>
          </a:p>
        </p:txBody>
      </p:sp>
      <p:cxnSp>
        <p:nvCxnSpPr>
          <p:cNvPr id="12" name="Straight Connector 11"/>
          <p:cNvCxnSpPr/>
          <p:nvPr/>
        </p:nvCxnSpPr>
        <p:spPr>
          <a:xfrm rot="10800000" flipH="1">
            <a:off x="2297289" y="4191000"/>
            <a:ext cx="45720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6445" y="5181600"/>
            <a:ext cx="8915400" cy="1323439"/>
          </a:xfrm>
          <a:prstGeom prst="rect">
            <a:avLst/>
          </a:prstGeom>
          <a:noFill/>
        </p:spPr>
        <p:txBody>
          <a:bodyPr wrap="square" rtlCol="0">
            <a:spAutoFit/>
          </a:bodyPr>
          <a:lstStyle/>
          <a:p>
            <a:pPr marL="57150" lvl="2" indent="1588" algn="just">
              <a:spcBef>
                <a:spcPts val="0"/>
              </a:spcBef>
              <a:spcAft>
                <a:spcPts val="0"/>
              </a:spcAft>
              <a:buClr>
                <a:srgbClr val="C00000"/>
              </a:buClr>
              <a:buSzPct val="90000"/>
            </a:pPr>
            <a:r>
              <a:rPr lang="en-US" sz="2000" dirty="0" smtClean="0">
                <a:latin typeface="Cambria" pitchFamily="18" charset="0"/>
              </a:rPr>
              <a:t>Hadoop provides various tools and technologies, collectively termed as Hadoop ecosystem, to enable development and deployment of Big Data solutions. It accomplishes two tasks namely i) Massive data storage, and ii) Faster data processing.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43536" y="228600"/>
            <a:ext cx="8153400" cy="990600"/>
          </a:xfrm>
        </p:spPr>
        <p:txBody>
          <a:bodyPr/>
          <a:lstStyle/>
          <a:p>
            <a:r>
              <a:rPr lang="en-US" b="1" dirty="0" smtClean="0">
                <a:solidFill>
                  <a:schemeClr val="tx1"/>
                </a:solidFill>
                <a:latin typeface="Cambria" pitchFamily="18" charset="0"/>
              </a:rPr>
              <a:t>Flood of data</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23</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42333" y="1482124"/>
            <a:ext cx="8915400" cy="5016758"/>
          </a:xfrm>
          <a:prstGeom prst="rect">
            <a:avLst/>
          </a:prstGeom>
          <a:noFill/>
        </p:spPr>
        <p:txBody>
          <a:bodyPr wrap="square" rtlCol="0">
            <a:spAutoFit/>
          </a:bodyPr>
          <a:lstStyle/>
          <a:p>
            <a:pPr marL="57150" lvl="2" indent="1588" algn="just">
              <a:spcBef>
                <a:spcPts val="0"/>
              </a:spcBef>
              <a:spcAft>
                <a:spcPts val="0"/>
              </a:spcAft>
              <a:buClr>
                <a:srgbClr val="C00000"/>
              </a:buClr>
              <a:buSzPct val="90000"/>
            </a:pPr>
            <a:r>
              <a:rPr lang="en-US" sz="2000" dirty="0" smtClean="0">
                <a:latin typeface="Cambria" pitchFamily="18" charset="0"/>
              </a:rPr>
              <a:t>Let’s look at few stastics to get an idea of data gets generated every day, every minute, and every second.</a:t>
            </a:r>
          </a:p>
          <a:p>
            <a:pPr marL="457200" lvl="2" indent="-398463"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Every day</a:t>
            </a:r>
          </a:p>
          <a:p>
            <a:pPr marL="913572" lvl="3" indent="-398463"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NYSE generates 1.5 billion shares and trade data</a:t>
            </a:r>
          </a:p>
          <a:p>
            <a:pPr marL="913572" lvl="3" indent="-398463"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Facebook stores 2.7 billion comments and likes</a:t>
            </a:r>
          </a:p>
          <a:p>
            <a:pPr marL="913572" lvl="3" indent="-398463"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Google processes about 24 petabytes of data</a:t>
            </a:r>
          </a:p>
          <a:p>
            <a:pPr marL="457200" lvl="2" indent="-398463"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Every minutes</a:t>
            </a:r>
          </a:p>
          <a:p>
            <a:pPr marL="913572" lvl="3" indent="-398463"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Facebook users share nearly 2.5 million pieces of content.</a:t>
            </a:r>
          </a:p>
          <a:p>
            <a:pPr marL="913572" lvl="3" indent="-398463"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Amazon generates over $ 80,000 in online sale</a:t>
            </a:r>
          </a:p>
          <a:p>
            <a:pPr marL="913572" lvl="3" indent="-398463"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Twitter users tweet nearly 300,000 times.</a:t>
            </a:r>
          </a:p>
          <a:p>
            <a:pPr marL="913572" lvl="3" indent="-398463"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Instagram users post nearly 220,000 new photos</a:t>
            </a:r>
          </a:p>
          <a:p>
            <a:pPr marL="913572" lvl="3" indent="-398463"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Apple users download nearly 50,000 apps.</a:t>
            </a:r>
          </a:p>
          <a:p>
            <a:pPr marL="913572" lvl="3" indent="-398463"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Email users send over 2000 million messages</a:t>
            </a:r>
          </a:p>
          <a:p>
            <a:pPr marL="913572" lvl="3" indent="-398463"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YouTube users upload 72 hrs of new video content</a:t>
            </a:r>
          </a:p>
          <a:p>
            <a:pPr marL="457200" lvl="2" indent="-398463"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Every second</a:t>
            </a:r>
          </a:p>
          <a:p>
            <a:pPr marL="913572" lvl="3" indent="-398463"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Banking applications process more than 10,000 credit card transactions.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43536" y="228600"/>
            <a:ext cx="8153400" cy="990600"/>
          </a:xfrm>
        </p:spPr>
        <p:txBody>
          <a:bodyPr/>
          <a:lstStyle/>
          <a:p>
            <a:r>
              <a:rPr lang="en-US" b="1" dirty="0" smtClean="0">
                <a:solidFill>
                  <a:schemeClr val="tx1"/>
                </a:solidFill>
                <a:latin typeface="Cambria" pitchFamily="18" charset="0"/>
              </a:rPr>
              <a:t>Data Challenges</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24</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42333" y="1482124"/>
            <a:ext cx="8915400" cy="707886"/>
          </a:xfrm>
          <a:prstGeom prst="rect">
            <a:avLst/>
          </a:prstGeom>
          <a:noFill/>
        </p:spPr>
        <p:txBody>
          <a:bodyPr wrap="square" rtlCol="0">
            <a:spAutoFit/>
          </a:bodyPr>
          <a:lstStyle/>
          <a:p>
            <a:pPr marL="57150" lvl="2" indent="1588" algn="just">
              <a:spcBef>
                <a:spcPts val="0"/>
              </a:spcBef>
              <a:spcAft>
                <a:spcPts val="0"/>
              </a:spcAft>
              <a:buClr>
                <a:srgbClr val="C00000"/>
              </a:buClr>
              <a:buSzPct val="90000"/>
            </a:pPr>
            <a:r>
              <a:rPr lang="en-US" sz="2000" dirty="0" smtClean="0">
                <a:latin typeface="Cambria" pitchFamily="18" charset="0"/>
              </a:rPr>
              <a:t>To process, analyze and made sense of these different kinds of data, a system is needed that scales and address the challenges as shown:</a:t>
            </a:r>
          </a:p>
        </p:txBody>
      </p:sp>
      <p:pic>
        <p:nvPicPr>
          <p:cNvPr id="2050" name="Picture 2"/>
          <p:cNvPicPr>
            <a:picLocks noChangeAspect="1" noChangeArrowheads="1"/>
          </p:cNvPicPr>
          <p:nvPr/>
        </p:nvPicPr>
        <p:blipFill>
          <a:blip r:embed="rId4"/>
          <a:srcRect/>
          <a:stretch>
            <a:fillRect/>
          </a:stretch>
        </p:blipFill>
        <p:spPr bwMode="auto">
          <a:xfrm>
            <a:off x="533400" y="2590800"/>
            <a:ext cx="1085850" cy="1485900"/>
          </a:xfrm>
          <a:prstGeom prst="rect">
            <a:avLst/>
          </a:prstGeom>
          <a:noFill/>
          <a:ln w="9525">
            <a:noFill/>
            <a:miter lim="800000"/>
            <a:headEnd/>
            <a:tailEnd/>
          </a:ln>
          <a:effectLst/>
        </p:spPr>
      </p:pic>
      <p:sp>
        <p:nvSpPr>
          <p:cNvPr id="9" name="Rectangular Callout 8"/>
          <p:cNvSpPr/>
          <p:nvPr/>
        </p:nvSpPr>
        <p:spPr>
          <a:xfrm>
            <a:off x="2057400" y="2438400"/>
            <a:ext cx="2362200" cy="1676400"/>
          </a:xfrm>
          <a:prstGeom prst="wedgeRectCallout">
            <a:avLst>
              <a:gd name="adj1" fmla="val -76707"/>
              <a:gd name="adj2" fmla="val -15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 am flooded with data”. How to store terabytes of mounting data? </a:t>
            </a:r>
            <a:endParaRPr lang="en-US" dirty="0"/>
          </a:p>
        </p:txBody>
      </p:sp>
      <p:pic>
        <p:nvPicPr>
          <p:cNvPr id="2051" name="Picture 3"/>
          <p:cNvPicPr>
            <a:picLocks noChangeAspect="1" noChangeArrowheads="1"/>
          </p:cNvPicPr>
          <p:nvPr/>
        </p:nvPicPr>
        <p:blipFill>
          <a:blip r:embed="rId5"/>
          <a:srcRect/>
          <a:stretch>
            <a:fillRect/>
          </a:stretch>
        </p:blipFill>
        <p:spPr bwMode="auto">
          <a:xfrm>
            <a:off x="651933" y="4648200"/>
            <a:ext cx="1009650" cy="1447800"/>
          </a:xfrm>
          <a:prstGeom prst="rect">
            <a:avLst/>
          </a:prstGeom>
          <a:noFill/>
          <a:ln w="9525">
            <a:noFill/>
            <a:miter lim="800000"/>
            <a:headEnd/>
            <a:tailEnd/>
          </a:ln>
          <a:effectLst/>
        </p:spPr>
      </p:pic>
      <p:sp>
        <p:nvSpPr>
          <p:cNvPr id="11" name="Rectangular Callout 10"/>
          <p:cNvSpPr/>
          <p:nvPr/>
        </p:nvSpPr>
        <p:spPr>
          <a:xfrm>
            <a:off x="2057400" y="4495800"/>
            <a:ext cx="2362200" cy="1676400"/>
          </a:xfrm>
          <a:prstGeom prst="wedgeRectCallout">
            <a:avLst>
              <a:gd name="adj1" fmla="val -72884"/>
              <a:gd name="adj2" fmla="val -85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 need this data to be proceed quickly. My decision is pending”. How to access the information quickly?</a:t>
            </a:r>
            <a:endParaRPr lang="en-US" dirty="0"/>
          </a:p>
        </p:txBody>
      </p:sp>
      <p:pic>
        <p:nvPicPr>
          <p:cNvPr id="12" name="Picture 2"/>
          <p:cNvPicPr>
            <a:picLocks noChangeAspect="1" noChangeArrowheads="1"/>
          </p:cNvPicPr>
          <p:nvPr/>
        </p:nvPicPr>
        <p:blipFill>
          <a:blip r:embed="rId4"/>
          <a:srcRect/>
          <a:stretch>
            <a:fillRect/>
          </a:stretch>
        </p:blipFill>
        <p:spPr bwMode="auto">
          <a:xfrm>
            <a:off x="6172200" y="4724400"/>
            <a:ext cx="1085850" cy="1485900"/>
          </a:xfrm>
          <a:prstGeom prst="rect">
            <a:avLst/>
          </a:prstGeom>
          <a:noFill/>
          <a:ln w="9525">
            <a:noFill/>
            <a:miter lim="800000"/>
            <a:headEnd/>
            <a:tailEnd/>
          </a:ln>
          <a:effectLst/>
        </p:spPr>
      </p:pic>
      <p:sp>
        <p:nvSpPr>
          <p:cNvPr id="13" name="Rectangular Callout 12"/>
          <p:cNvSpPr/>
          <p:nvPr/>
        </p:nvSpPr>
        <p:spPr>
          <a:xfrm>
            <a:off x="4876800" y="2438400"/>
            <a:ext cx="3886200" cy="1676400"/>
          </a:xfrm>
          <a:prstGeom prst="wedgeRectCallout">
            <a:avLst>
              <a:gd name="adj1" fmla="val 215"/>
              <a:gd name="adj2" fmla="val 856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 have data in various sources. I have data that rich in variety – structured, semi-structured and unstructured”. How to work with data that is so very different?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43536" y="228600"/>
            <a:ext cx="8153400" cy="990600"/>
          </a:xfrm>
        </p:spPr>
        <p:txBody>
          <a:bodyPr/>
          <a:lstStyle/>
          <a:p>
            <a:r>
              <a:rPr lang="en-US" b="1" dirty="0" smtClean="0">
                <a:solidFill>
                  <a:schemeClr val="tx1"/>
                </a:solidFill>
                <a:latin typeface="Cambria" pitchFamily="18" charset="0"/>
              </a:rPr>
              <a:t>Why Hadoop</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25</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4"/>
          <a:stretch>
            <a:fillRect/>
          </a:stretch>
        </p:blipFill>
        <p:spPr>
          <a:xfrm>
            <a:off x="1600200" y="2590800"/>
            <a:ext cx="6400800" cy="3733800"/>
          </a:xfrm>
          <a:prstGeom prst="rect">
            <a:avLst/>
          </a:prstGeom>
        </p:spPr>
      </p:pic>
      <p:sp>
        <p:nvSpPr>
          <p:cNvPr id="9" name="TextBox 8"/>
          <p:cNvSpPr txBox="1"/>
          <p:nvPr/>
        </p:nvSpPr>
        <p:spPr>
          <a:xfrm>
            <a:off x="42333" y="1482124"/>
            <a:ext cx="8915400" cy="707886"/>
          </a:xfrm>
          <a:prstGeom prst="rect">
            <a:avLst/>
          </a:prstGeom>
          <a:noFill/>
        </p:spPr>
        <p:txBody>
          <a:bodyPr wrap="square" rtlCol="0">
            <a:spAutoFit/>
          </a:bodyPr>
          <a:lstStyle/>
          <a:p>
            <a:pPr marL="57150" lvl="2" indent="1588" algn="just">
              <a:spcBef>
                <a:spcPts val="0"/>
              </a:spcBef>
              <a:spcAft>
                <a:spcPts val="0"/>
              </a:spcAft>
              <a:buClr>
                <a:srgbClr val="C00000"/>
              </a:buClr>
              <a:buSzPct val="90000"/>
            </a:pPr>
            <a:r>
              <a:rPr lang="en-US" sz="2000" dirty="0" smtClean="0">
                <a:latin typeface="Cambria" pitchFamily="18" charset="0"/>
              </a:rPr>
              <a:t>Its capability to handle massive amounts of data, different categories of data – fairly quickly.</a:t>
            </a:r>
          </a:p>
        </p:txBody>
      </p:sp>
      <p:sp>
        <p:nvSpPr>
          <p:cNvPr id="12" name="TextBox 11"/>
          <p:cNvSpPr txBox="1"/>
          <p:nvPr/>
        </p:nvSpPr>
        <p:spPr>
          <a:xfrm>
            <a:off x="152400" y="2187222"/>
            <a:ext cx="1489318" cy="369332"/>
          </a:xfrm>
          <a:prstGeom prst="rect">
            <a:avLst/>
          </a:prstGeom>
          <a:solidFill>
            <a:schemeClr val="accent2"/>
          </a:solidFill>
        </p:spPr>
        <p:txBody>
          <a:bodyPr wrap="none" rtlCol="0">
            <a:spAutoFit/>
          </a:bodyPr>
          <a:lstStyle/>
          <a:p>
            <a:r>
              <a:rPr lang="en-US" i="1" dirty="0" smtClean="0">
                <a:solidFill>
                  <a:schemeClr val="bg1"/>
                </a:solidFill>
                <a:latin typeface="+mn-lt"/>
              </a:rPr>
              <a:t>Considerations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43536" y="228600"/>
            <a:ext cx="8153400" cy="990600"/>
          </a:xfrm>
        </p:spPr>
        <p:txBody>
          <a:bodyPr/>
          <a:lstStyle/>
          <a:p>
            <a:r>
              <a:rPr lang="en-US" b="1" dirty="0" smtClean="0">
                <a:solidFill>
                  <a:schemeClr val="tx1"/>
                </a:solidFill>
                <a:latin typeface="Cambria" pitchFamily="18" charset="0"/>
              </a:rPr>
              <a:t>Hadoop History</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26</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4"/>
          <a:stretch>
            <a:fillRect/>
          </a:stretch>
        </p:blipFill>
        <p:spPr>
          <a:xfrm>
            <a:off x="447776" y="1524000"/>
            <a:ext cx="8357557" cy="3329512"/>
          </a:xfrm>
          <a:prstGeom prst="rect">
            <a:avLst/>
          </a:prstGeom>
        </p:spPr>
      </p:pic>
      <p:sp>
        <p:nvSpPr>
          <p:cNvPr id="10" name="TextBox 9"/>
          <p:cNvSpPr txBox="1"/>
          <p:nvPr/>
        </p:nvSpPr>
        <p:spPr>
          <a:xfrm>
            <a:off x="42333" y="5077361"/>
            <a:ext cx="8915400" cy="1323439"/>
          </a:xfrm>
          <a:prstGeom prst="rect">
            <a:avLst/>
          </a:prstGeom>
          <a:noFill/>
        </p:spPr>
        <p:txBody>
          <a:bodyPr wrap="square" rtlCol="0">
            <a:spAutoFit/>
          </a:bodyPr>
          <a:lstStyle/>
          <a:p>
            <a:pPr marL="57150" lvl="2" indent="1588" algn="just">
              <a:spcBef>
                <a:spcPts val="0"/>
              </a:spcBef>
              <a:spcAft>
                <a:spcPts val="0"/>
              </a:spcAft>
              <a:buClr>
                <a:srgbClr val="C00000"/>
              </a:buClr>
              <a:buSzPct val="90000"/>
            </a:pPr>
            <a:r>
              <a:rPr lang="en-US" sz="2000" dirty="0" smtClean="0">
                <a:latin typeface="Cambria" pitchFamily="18" charset="0"/>
              </a:rPr>
              <a:t>Hadoop was created by Doug Cutting, the creator of Apache </a:t>
            </a:r>
            <a:r>
              <a:rPr lang="en-US" sz="2000" dirty="0" err="1" smtClean="0">
                <a:latin typeface="Cambria" pitchFamily="18" charset="0"/>
              </a:rPr>
              <a:t>Lucene</a:t>
            </a:r>
            <a:r>
              <a:rPr lang="en-US" sz="2000" dirty="0" smtClean="0">
                <a:latin typeface="Cambria" pitchFamily="18" charset="0"/>
              </a:rPr>
              <a:t> (text search library). Hadoop was part of Apace </a:t>
            </a:r>
            <a:r>
              <a:rPr lang="en-US" sz="2000" dirty="0" err="1" smtClean="0">
                <a:latin typeface="Cambria" pitchFamily="18" charset="0"/>
              </a:rPr>
              <a:t>Nutch</a:t>
            </a:r>
            <a:r>
              <a:rPr lang="en-US" sz="2000" dirty="0" smtClean="0">
                <a:latin typeface="Cambria" pitchFamily="18" charset="0"/>
              </a:rPr>
              <a:t> (open-source web search engine of Yahoo project) and also part of </a:t>
            </a:r>
            <a:r>
              <a:rPr lang="en-US" sz="2000" dirty="0" err="1" smtClean="0">
                <a:latin typeface="Cambria" pitchFamily="18" charset="0"/>
              </a:rPr>
              <a:t>Lucene</a:t>
            </a:r>
            <a:r>
              <a:rPr lang="en-US" sz="2000" dirty="0" smtClean="0">
                <a:latin typeface="Cambria" pitchFamily="18" charset="0"/>
              </a:rPr>
              <a:t> project. The name Hadoop is not an acronym; it’s a made-up name.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43536" y="228600"/>
            <a:ext cx="8153400" cy="990600"/>
          </a:xfrm>
        </p:spPr>
        <p:txBody>
          <a:bodyPr/>
          <a:lstStyle/>
          <a:p>
            <a:r>
              <a:rPr lang="en-US" b="1" dirty="0" smtClean="0">
                <a:solidFill>
                  <a:schemeClr val="tx1"/>
                </a:solidFill>
                <a:latin typeface="Cambria" pitchFamily="18" charset="0"/>
              </a:rPr>
              <a:t>Key Aspects of Hadoop</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27</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p:nvPicPr>
        <p:blipFill>
          <a:blip r:embed="rId4"/>
          <a:stretch>
            <a:fillRect/>
          </a:stretch>
        </p:blipFill>
        <p:spPr>
          <a:xfrm>
            <a:off x="1074977" y="1600200"/>
            <a:ext cx="7041326" cy="4682066"/>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43536" y="228600"/>
            <a:ext cx="8153400" cy="990600"/>
          </a:xfrm>
        </p:spPr>
        <p:txBody>
          <a:bodyPr/>
          <a:lstStyle/>
          <a:p>
            <a:r>
              <a:rPr lang="en-US" b="1" dirty="0" smtClean="0">
                <a:solidFill>
                  <a:schemeClr val="tx1"/>
                </a:solidFill>
                <a:latin typeface="Cambria" pitchFamily="18" charset="0"/>
              </a:rPr>
              <a:t>Hadoop Components</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28</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4"/>
          <a:stretch>
            <a:fillRect/>
          </a:stretch>
        </p:blipFill>
        <p:spPr>
          <a:xfrm>
            <a:off x="685800" y="1828800"/>
            <a:ext cx="7622905" cy="4131241"/>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43536" y="228600"/>
            <a:ext cx="8153400" cy="990600"/>
          </a:xfrm>
        </p:spPr>
        <p:txBody>
          <a:bodyPr/>
          <a:lstStyle/>
          <a:p>
            <a:r>
              <a:rPr lang="en-US" b="1" dirty="0" smtClean="0">
                <a:solidFill>
                  <a:schemeClr val="tx1"/>
                </a:solidFill>
                <a:latin typeface="Cambria" pitchFamily="18" charset="0"/>
              </a:rPr>
              <a:t>Hadoop Components cont’d</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29</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76200" y="1571685"/>
            <a:ext cx="8915400" cy="4734629"/>
          </a:xfrm>
          <a:prstGeom prst="rect">
            <a:avLst/>
          </a:prstGeom>
          <a:noFill/>
        </p:spPr>
        <p:txBody>
          <a:bodyPr wrap="square" rtlCol="0">
            <a:spAutoFit/>
          </a:bodyPr>
          <a:lstStyle/>
          <a:p>
            <a:pPr marL="457200" lvl="2" indent="-398463" algn="just">
              <a:spcBef>
                <a:spcPts val="0"/>
              </a:spcBef>
              <a:spcAft>
                <a:spcPts val="0"/>
              </a:spcAft>
              <a:buClr>
                <a:srgbClr val="C00000"/>
              </a:buClr>
              <a:buSzPct val="90000"/>
            </a:pPr>
            <a:r>
              <a:rPr lang="en-US" sz="2000" dirty="0" smtClean="0">
                <a:latin typeface="Cambria" pitchFamily="18" charset="0"/>
              </a:rPr>
              <a:t>Hadoop Core Components:</a:t>
            </a:r>
          </a:p>
          <a:p>
            <a:pPr marL="457200" lvl="2" indent="-398463" algn="just">
              <a:spcBef>
                <a:spcPts val="1000"/>
              </a:spcBef>
              <a:spcAft>
                <a:spcPts val="0"/>
              </a:spcAft>
              <a:buClr>
                <a:srgbClr val="C00000"/>
              </a:buClr>
              <a:buSzPct val="90000"/>
              <a:buFont typeface="Wingdings" pitchFamily="2" charset="2"/>
              <a:buChar char="q"/>
            </a:pPr>
            <a:r>
              <a:rPr lang="en-US" sz="2000" dirty="0" smtClean="0">
                <a:latin typeface="Cambria" pitchFamily="18" charset="0"/>
              </a:rPr>
              <a:t>HDFS</a:t>
            </a:r>
          </a:p>
          <a:p>
            <a:pPr marL="913572" lvl="3" indent="-398463"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Storage component</a:t>
            </a:r>
          </a:p>
          <a:p>
            <a:pPr marL="913572" lvl="3" indent="-398463"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Distributed data across several nodes</a:t>
            </a:r>
          </a:p>
          <a:p>
            <a:pPr marL="913572" lvl="3" indent="-398463"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Natively redundant</a:t>
            </a:r>
          </a:p>
          <a:p>
            <a:pPr marL="457200" lvl="2" indent="-398463"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MapReduce</a:t>
            </a:r>
          </a:p>
          <a:p>
            <a:pPr marL="913572" lvl="3" indent="-398463"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Computational Framework</a:t>
            </a:r>
          </a:p>
          <a:p>
            <a:pPr marL="913572" lvl="3" indent="-398463"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Splits a task across multiple nodes</a:t>
            </a:r>
          </a:p>
          <a:p>
            <a:pPr marL="913572" lvl="3" indent="-398463"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Process data in parallel</a:t>
            </a:r>
          </a:p>
          <a:p>
            <a:pPr marL="57150" lvl="2" indent="1588" algn="just">
              <a:spcBef>
                <a:spcPts val="1000"/>
              </a:spcBef>
              <a:spcAft>
                <a:spcPts val="0"/>
              </a:spcAft>
              <a:buClr>
                <a:srgbClr val="C00000"/>
              </a:buClr>
              <a:buSzPct val="90000"/>
            </a:pPr>
            <a:r>
              <a:rPr lang="en-US" sz="2000" dirty="0" smtClean="0">
                <a:latin typeface="Cambria" pitchFamily="18" charset="0"/>
              </a:rPr>
              <a:t>Hadoop Ecosystems: These are support projects to enhance the functionality of Hadoop Core components. The projects are as follows:</a:t>
            </a:r>
          </a:p>
          <a:p>
            <a:pPr marL="457200" lvl="2" indent="-398463" algn="just">
              <a:spcBef>
                <a:spcPts val="600"/>
              </a:spcBef>
              <a:spcAft>
                <a:spcPts val="0"/>
              </a:spcAft>
              <a:buClr>
                <a:srgbClr val="C00000"/>
              </a:buClr>
              <a:buSzPct val="90000"/>
              <a:buFont typeface="Wingdings" pitchFamily="2" charset="2"/>
              <a:buChar char="q"/>
            </a:pPr>
            <a:r>
              <a:rPr lang="en-US" sz="2000" dirty="0" smtClean="0">
                <a:latin typeface="Cambria" pitchFamily="18" charset="0"/>
              </a:rPr>
              <a:t>Hive</a:t>
            </a:r>
          </a:p>
          <a:p>
            <a:pPr marL="457200" lvl="2" indent="-398463"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Pig</a:t>
            </a:r>
          </a:p>
          <a:p>
            <a:pPr marL="457200" lvl="2" indent="-398463"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Sqoop</a:t>
            </a:r>
          </a:p>
        </p:txBody>
      </p:sp>
      <p:sp>
        <p:nvSpPr>
          <p:cNvPr id="10" name="TextBox 9"/>
          <p:cNvSpPr txBox="1"/>
          <p:nvPr/>
        </p:nvSpPr>
        <p:spPr>
          <a:xfrm>
            <a:off x="1828800" y="5255315"/>
            <a:ext cx="1600200" cy="1015663"/>
          </a:xfrm>
          <a:prstGeom prst="rect">
            <a:avLst/>
          </a:prstGeom>
          <a:noFill/>
        </p:spPr>
        <p:txBody>
          <a:bodyPr wrap="square" rtlCol="0">
            <a:spAutoFit/>
          </a:bodyPr>
          <a:lstStyle/>
          <a:p>
            <a:pPr marL="457200" lvl="2" indent="-398463"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Flume</a:t>
            </a:r>
          </a:p>
          <a:p>
            <a:pPr marL="457200" lvl="2" indent="-398463" algn="just">
              <a:spcBef>
                <a:spcPts val="0"/>
              </a:spcBef>
              <a:spcAft>
                <a:spcPts val="0"/>
              </a:spcAft>
              <a:buClr>
                <a:srgbClr val="C00000"/>
              </a:buClr>
              <a:buSzPct val="90000"/>
              <a:buFont typeface="Wingdings" pitchFamily="2" charset="2"/>
              <a:buChar char="q"/>
            </a:pPr>
            <a:r>
              <a:rPr lang="en-US" sz="2000" dirty="0" err="1" smtClean="0">
                <a:latin typeface="Cambria" pitchFamily="18" charset="0"/>
              </a:rPr>
              <a:t>Oozie</a:t>
            </a:r>
            <a:endParaRPr lang="en-US" sz="2000" dirty="0" smtClean="0">
              <a:latin typeface="Cambria" pitchFamily="18" charset="0"/>
            </a:endParaRPr>
          </a:p>
          <a:p>
            <a:pPr marL="457200" lvl="2" indent="-398463"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Mahout</a:t>
            </a:r>
          </a:p>
        </p:txBody>
      </p:sp>
      <p:sp>
        <p:nvSpPr>
          <p:cNvPr id="11" name="TextBox 10"/>
          <p:cNvSpPr txBox="1"/>
          <p:nvPr/>
        </p:nvSpPr>
        <p:spPr>
          <a:xfrm>
            <a:off x="3505200" y="5249979"/>
            <a:ext cx="1600200" cy="400110"/>
          </a:xfrm>
          <a:prstGeom prst="rect">
            <a:avLst/>
          </a:prstGeom>
          <a:noFill/>
        </p:spPr>
        <p:txBody>
          <a:bodyPr wrap="square" rtlCol="0">
            <a:spAutoFit/>
          </a:bodyPr>
          <a:lstStyle/>
          <a:p>
            <a:pPr marL="457200" lvl="2" indent="-398463"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HBase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43536" y="228600"/>
            <a:ext cx="8153400" cy="990600"/>
          </a:xfrm>
        </p:spPr>
        <p:txBody>
          <a:bodyPr/>
          <a:lstStyle/>
          <a:p>
            <a:r>
              <a:rPr lang="en-US" b="1" dirty="0" smtClean="0">
                <a:solidFill>
                  <a:schemeClr val="tx1"/>
                </a:solidFill>
                <a:latin typeface="Cambria" pitchFamily="18" charset="0"/>
              </a:rPr>
              <a:t>NoSQL</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3</a:t>
            </a:fld>
            <a:endParaRPr lang="en-US" dirty="0"/>
          </a:p>
        </p:txBody>
      </p:sp>
      <p:sp>
        <p:nvSpPr>
          <p:cNvPr id="209922" name="AutoShape 2" descr="Image result for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9924" name="Picture 4"/>
          <p:cNvPicPr>
            <a:picLocks noChangeAspect="1" noChangeArrowheads="1"/>
          </p:cNvPicPr>
          <p:nvPr/>
        </p:nvPicPr>
        <p:blipFill>
          <a:blip r:embed="rId4"/>
          <a:srcRect/>
          <a:stretch>
            <a:fillRect/>
          </a:stretch>
        </p:blipFill>
        <p:spPr bwMode="auto">
          <a:xfrm>
            <a:off x="3248025" y="2724150"/>
            <a:ext cx="2647950" cy="1409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33867" y="228600"/>
            <a:ext cx="8153400" cy="990600"/>
          </a:xfrm>
        </p:spPr>
        <p:txBody>
          <a:bodyPr/>
          <a:lstStyle/>
          <a:p>
            <a:r>
              <a:rPr lang="en-US" sz="2100" b="1" dirty="0" smtClean="0">
                <a:solidFill>
                  <a:schemeClr val="tx1"/>
                </a:solidFill>
                <a:latin typeface="Cambria" pitchFamily="18" charset="0"/>
              </a:rPr>
              <a:t>Hadoop Ecosystem Elements at various Stages of Data Processing</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229600" y="4572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30</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6" name="Picture 2"/>
          <p:cNvPicPr>
            <a:picLocks noChangeAspect="1" noChangeArrowheads="1"/>
          </p:cNvPicPr>
          <p:nvPr/>
        </p:nvPicPr>
        <p:blipFill>
          <a:blip r:embed="rId4"/>
          <a:srcRect/>
          <a:stretch>
            <a:fillRect/>
          </a:stretch>
        </p:blipFill>
        <p:spPr bwMode="auto">
          <a:xfrm>
            <a:off x="1524000" y="1524000"/>
            <a:ext cx="4949472" cy="4905375"/>
          </a:xfrm>
          <a:prstGeom prst="rect">
            <a:avLst/>
          </a:prstGeom>
          <a:noFill/>
          <a:ln w="9525">
            <a:noFill/>
            <a:miter lim="800000"/>
            <a:headEnd/>
            <a:tailEnd/>
          </a:ln>
          <a:effectLst/>
        </p:spPr>
      </p:pic>
      <p:sp>
        <p:nvSpPr>
          <p:cNvPr id="9" name="TextBox 8"/>
          <p:cNvSpPr txBox="1"/>
          <p:nvPr/>
        </p:nvSpPr>
        <p:spPr>
          <a:xfrm>
            <a:off x="6014920" y="5791200"/>
            <a:ext cx="1528880" cy="369332"/>
          </a:xfrm>
          <a:prstGeom prst="rect">
            <a:avLst/>
          </a:prstGeom>
          <a:noFill/>
        </p:spPr>
        <p:txBody>
          <a:bodyPr wrap="none" rtlCol="0">
            <a:spAutoFit/>
          </a:bodyPr>
          <a:lstStyle/>
          <a:p>
            <a:r>
              <a:rPr lang="en-US" b="1" dirty="0" smtClean="0">
                <a:latin typeface="Cambria" pitchFamily="18" charset="0"/>
                <a:ea typeface="Cambria" pitchFamily="18" charset="0"/>
              </a:rPr>
              <a:t>Data Storage</a:t>
            </a:r>
            <a:endParaRPr lang="en-US" b="1" dirty="0">
              <a:latin typeface="Cambria" pitchFamily="18" charset="0"/>
              <a:ea typeface="Cambria" pitchFamily="18" charset="0"/>
            </a:endParaRPr>
          </a:p>
        </p:txBody>
      </p:sp>
      <p:sp>
        <p:nvSpPr>
          <p:cNvPr id="10" name="TextBox 9"/>
          <p:cNvSpPr txBox="1"/>
          <p:nvPr/>
        </p:nvSpPr>
        <p:spPr>
          <a:xfrm>
            <a:off x="6428427" y="4648200"/>
            <a:ext cx="1877373" cy="369332"/>
          </a:xfrm>
          <a:prstGeom prst="rect">
            <a:avLst/>
          </a:prstGeom>
          <a:noFill/>
        </p:spPr>
        <p:txBody>
          <a:bodyPr wrap="none" rtlCol="0">
            <a:spAutoFit/>
          </a:bodyPr>
          <a:lstStyle/>
          <a:p>
            <a:r>
              <a:rPr lang="en-US" b="1" dirty="0" smtClean="0">
                <a:latin typeface="Cambria" pitchFamily="18" charset="0"/>
                <a:ea typeface="Cambria" pitchFamily="18" charset="0"/>
              </a:rPr>
              <a:t>Data Processing</a:t>
            </a:r>
            <a:endParaRPr lang="en-US" b="1" dirty="0">
              <a:latin typeface="Cambria" pitchFamily="18" charset="0"/>
              <a:ea typeface="Cambria" pitchFamily="18" charset="0"/>
            </a:endParaRPr>
          </a:p>
        </p:txBody>
      </p:sp>
      <p:sp>
        <p:nvSpPr>
          <p:cNvPr id="11" name="TextBox 10"/>
          <p:cNvSpPr txBox="1"/>
          <p:nvPr/>
        </p:nvSpPr>
        <p:spPr>
          <a:xfrm>
            <a:off x="6400800" y="3375757"/>
            <a:ext cx="1477199" cy="369332"/>
          </a:xfrm>
          <a:prstGeom prst="rect">
            <a:avLst/>
          </a:prstGeom>
          <a:noFill/>
        </p:spPr>
        <p:txBody>
          <a:bodyPr wrap="none" rtlCol="0">
            <a:spAutoFit/>
          </a:bodyPr>
          <a:lstStyle/>
          <a:p>
            <a:r>
              <a:rPr lang="en-US" b="1" dirty="0" smtClean="0">
                <a:latin typeface="Cambria" pitchFamily="18" charset="0"/>
                <a:ea typeface="Cambria" pitchFamily="18" charset="0"/>
              </a:rPr>
              <a:t>Data Access</a:t>
            </a:r>
            <a:endParaRPr lang="en-US" b="1" dirty="0">
              <a:latin typeface="Cambria" pitchFamily="18" charset="0"/>
              <a:ea typeface="Cambria" pitchFamily="18" charset="0"/>
            </a:endParaRPr>
          </a:p>
        </p:txBody>
      </p:sp>
      <p:sp>
        <p:nvSpPr>
          <p:cNvPr id="12" name="TextBox 11"/>
          <p:cNvSpPr txBox="1"/>
          <p:nvPr/>
        </p:nvSpPr>
        <p:spPr>
          <a:xfrm>
            <a:off x="6400800" y="1916668"/>
            <a:ext cx="2105063" cy="369332"/>
          </a:xfrm>
          <a:prstGeom prst="rect">
            <a:avLst/>
          </a:prstGeom>
          <a:noFill/>
        </p:spPr>
        <p:txBody>
          <a:bodyPr wrap="none" rtlCol="0">
            <a:spAutoFit/>
          </a:bodyPr>
          <a:lstStyle/>
          <a:p>
            <a:r>
              <a:rPr lang="en-US" b="1" dirty="0" smtClean="0">
                <a:latin typeface="Cambria" pitchFamily="18" charset="0"/>
                <a:ea typeface="Cambria" pitchFamily="18" charset="0"/>
              </a:rPr>
              <a:t>Data Management</a:t>
            </a:r>
            <a:endParaRPr lang="en-US" b="1" dirty="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43536" y="228600"/>
            <a:ext cx="8153400" cy="990600"/>
          </a:xfrm>
        </p:spPr>
        <p:txBody>
          <a:bodyPr/>
          <a:lstStyle/>
          <a:p>
            <a:r>
              <a:rPr lang="en-US" b="1" dirty="0" smtClean="0">
                <a:solidFill>
                  <a:schemeClr val="tx1"/>
                </a:solidFill>
                <a:latin typeface="Cambria" pitchFamily="18" charset="0"/>
              </a:rPr>
              <a:t>Version of Hadoop</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31</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76200" y="1571685"/>
            <a:ext cx="8915400" cy="1015663"/>
          </a:xfrm>
          <a:prstGeom prst="rect">
            <a:avLst/>
          </a:prstGeom>
          <a:noFill/>
        </p:spPr>
        <p:txBody>
          <a:bodyPr wrap="square" rtlCol="0">
            <a:spAutoFit/>
          </a:bodyPr>
          <a:lstStyle/>
          <a:p>
            <a:pPr marL="457200" lvl="2" indent="-398463" algn="just">
              <a:spcBef>
                <a:spcPts val="0"/>
              </a:spcBef>
              <a:spcAft>
                <a:spcPts val="0"/>
              </a:spcAft>
              <a:buClr>
                <a:srgbClr val="C00000"/>
              </a:buClr>
              <a:buSzPct val="90000"/>
            </a:pPr>
            <a:r>
              <a:rPr lang="en-US" sz="2000" dirty="0" smtClean="0">
                <a:latin typeface="Cambria" pitchFamily="18" charset="0"/>
              </a:rPr>
              <a:t>There are 3 versions of Hadoop available:</a:t>
            </a:r>
          </a:p>
          <a:p>
            <a:pPr marL="457200" lvl="2" indent="-398463"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Hadoop 1.x</a:t>
            </a:r>
          </a:p>
          <a:p>
            <a:pPr marL="457200" lvl="2" indent="-398463"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Hadoop 2.x</a:t>
            </a:r>
          </a:p>
        </p:txBody>
      </p:sp>
      <p:sp>
        <p:nvSpPr>
          <p:cNvPr id="12" name="TextBox 11"/>
          <p:cNvSpPr txBox="1"/>
          <p:nvPr/>
        </p:nvSpPr>
        <p:spPr>
          <a:xfrm>
            <a:off x="254001" y="2737557"/>
            <a:ext cx="2687915" cy="369332"/>
          </a:xfrm>
          <a:prstGeom prst="rect">
            <a:avLst/>
          </a:prstGeom>
          <a:solidFill>
            <a:schemeClr val="accent2"/>
          </a:solidFill>
        </p:spPr>
        <p:txBody>
          <a:bodyPr wrap="none" rtlCol="0">
            <a:spAutoFit/>
          </a:bodyPr>
          <a:lstStyle/>
          <a:p>
            <a:r>
              <a:rPr lang="en-US" i="1" dirty="0" smtClean="0">
                <a:solidFill>
                  <a:schemeClr val="bg1"/>
                </a:solidFill>
                <a:latin typeface="+mn-lt"/>
              </a:rPr>
              <a:t>Hadoop 1.x vs. Hadoop 2.x</a:t>
            </a:r>
          </a:p>
        </p:txBody>
      </p:sp>
      <p:sp>
        <p:nvSpPr>
          <p:cNvPr id="13" name="TextBox 12"/>
          <p:cNvSpPr txBox="1"/>
          <p:nvPr/>
        </p:nvSpPr>
        <p:spPr>
          <a:xfrm>
            <a:off x="1944510" y="1897179"/>
            <a:ext cx="2209800" cy="400110"/>
          </a:xfrm>
          <a:prstGeom prst="rect">
            <a:avLst/>
          </a:prstGeom>
          <a:noFill/>
        </p:spPr>
        <p:txBody>
          <a:bodyPr wrap="square" rtlCol="0">
            <a:spAutoFit/>
          </a:bodyPr>
          <a:lstStyle/>
          <a:p>
            <a:pPr marL="457200" lvl="2" indent="-398463"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Hadoop 3.x</a:t>
            </a:r>
          </a:p>
        </p:txBody>
      </p:sp>
      <p:cxnSp>
        <p:nvCxnSpPr>
          <p:cNvPr id="16" name="Straight Connector 15"/>
          <p:cNvCxnSpPr/>
          <p:nvPr/>
        </p:nvCxnSpPr>
        <p:spPr>
          <a:xfrm rot="5400000">
            <a:off x="2399506" y="4761706"/>
            <a:ext cx="3124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666044" y="3657600"/>
            <a:ext cx="3143956" cy="114300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MapReduce</a:t>
            </a:r>
          </a:p>
          <a:p>
            <a:pPr algn="ctr"/>
            <a:r>
              <a:rPr lang="en-US" dirty="0" smtClean="0"/>
              <a:t>Data Processing &amp; Resource Management</a:t>
            </a:r>
            <a:endParaRPr lang="en-US" dirty="0"/>
          </a:p>
        </p:txBody>
      </p:sp>
      <p:sp>
        <p:nvSpPr>
          <p:cNvPr id="18" name="Rounded Rectangle 17"/>
          <p:cNvSpPr/>
          <p:nvPr/>
        </p:nvSpPr>
        <p:spPr>
          <a:xfrm>
            <a:off x="685800" y="4975578"/>
            <a:ext cx="3124200" cy="1047045"/>
          </a:xfrm>
          <a:prstGeom prst="round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HDFS</a:t>
            </a:r>
          </a:p>
          <a:p>
            <a:pPr algn="ctr"/>
            <a:r>
              <a:rPr lang="en-US" dirty="0" smtClean="0"/>
              <a:t>Distributed File Storage</a:t>
            </a:r>
          </a:p>
          <a:p>
            <a:pPr algn="ctr"/>
            <a:r>
              <a:rPr lang="en-US" dirty="0" smtClean="0"/>
              <a:t>(redundant, reliable storage)</a:t>
            </a:r>
            <a:endParaRPr lang="en-US" dirty="0"/>
          </a:p>
        </p:txBody>
      </p:sp>
      <p:sp>
        <p:nvSpPr>
          <p:cNvPr id="19" name="Rounded Rectangle 18"/>
          <p:cNvSpPr/>
          <p:nvPr/>
        </p:nvSpPr>
        <p:spPr>
          <a:xfrm>
            <a:off x="4114800" y="5181600"/>
            <a:ext cx="4648200" cy="838200"/>
          </a:xfrm>
          <a:prstGeom prst="round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HDFS2</a:t>
            </a:r>
          </a:p>
          <a:p>
            <a:pPr algn="ctr"/>
            <a:r>
              <a:rPr lang="en-US" dirty="0" smtClean="0"/>
              <a:t>Distributed File Storage</a:t>
            </a:r>
          </a:p>
          <a:p>
            <a:pPr algn="ctr"/>
            <a:r>
              <a:rPr lang="en-US" dirty="0" smtClean="0"/>
              <a:t>(redundant, highly-available, reliable storage)</a:t>
            </a:r>
            <a:endParaRPr lang="en-US" dirty="0"/>
          </a:p>
        </p:txBody>
      </p:sp>
      <p:sp>
        <p:nvSpPr>
          <p:cNvPr id="20" name="Rounded Rectangle 19"/>
          <p:cNvSpPr/>
          <p:nvPr/>
        </p:nvSpPr>
        <p:spPr>
          <a:xfrm>
            <a:off x="4106334" y="4388556"/>
            <a:ext cx="4656666" cy="68580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YARN</a:t>
            </a:r>
          </a:p>
          <a:p>
            <a:pPr algn="ctr"/>
            <a:r>
              <a:rPr lang="en-US" dirty="0" smtClean="0"/>
              <a:t>Resource Management</a:t>
            </a:r>
            <a:endParaRPr lang="en-US" dirty="0"/>
          </a:p>
        </p:txBody>
      </p:sp>
      <p:sp>
        <p:nvSpPr>
          <p:cNvPr id="21" name="Rounded Rectangle 20"/>
          <p:cNvSpPr/>
          <p:nvPr/>
        </p:nvSpPr>
        <p:spPr>
          <a:xfrm>
            <a:off x="4148666" y="3657600"/>
            <a:ext cx="2023533" cy="60960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MapReduce</a:t>
            </a:r>
          </a:p>
        </p:txBody>
      </p:sp>
      <p:sp>
        <p:nvSpPr>
          <p:cNvPr id="22" name="Rounded Rectangle 21"/>
          <p:cNvSpPr/>
          <p:nvPr/>
        </p:nvSpPr>
        <p:spPr>
          <a:xfrm>
            <a:off x="6313311" y="3657600"/>
            <a:ext cx="2415822" cy="60960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Other Data Processing Framework</a:t>
            </a:r>
          </a:p>
        </p:txBody>
      </p:sp>
      <p:sp>
        <p:nvSpPr>
          <p:cNvPr id="23" name="TextBox 22"/>
          <p:cNvSpPr txBox="1"/>
          <p:nvPr/>
        </p:nvSpPr>
        <p:spPr>
          <a:xfrm>
            <a:off x="1143000" y="3191934"/>
            <a:ext cx="2209800" cy="400110"/>
          </a:xfrm>
          <a:prstGeom prst="rect">
            <a:avLst/>
          </a:prstGeom>
          <a:noFill/>
        </p:spPr>
        <p:txBody>
          <a:bodyPr wrap="square" rtlCol="0">
            <a:spAutoFit/>
          </a:bodyPr>
          <a:lstStyle/>
          <a:p>
            <a:pPr marL="457200" lvl="2" indent="-398463" algn="ctr">
              <a:spcBef>
                <a:spcPts val="0"/>
              </a:spcBef>
              <a:spcAft>
                <a:spcPts val="0"/>
              </a:spcAft>
              <a:buClr>
                <a:srgbClr val="C00000"/>
              </a:buClr>
              <a:buSzPct val="90000"/>
            </a:pPr>
            <a:r>
              <a:rPr lang="en-US" sz="2000" b="1" dirty="0" smtClean="0">
                <a:latin typeface="Cambria" pitchFamily="18" charset="0"/>
              </a:rPr>
              <a:t>Hadoop 1.x</a:t>
            </a:r>
          </a:p>
        </p:txBody>
      </p:sp>
      <p:sp>
        <p:nvSpPr>
          <p:cNvPr id="24" name="TextBox 23"/>
          <p:cNvSpPr txBox="1"/>
          <p:nvPr/>
        </p:nvSpPr>
        <p:spPr>
          <a:xfrm>
            <a:off x="5283201" y="3124200"/>
            <a:ext cx="2209800" cy="400110"/>
          </a:xfrm>
          <a:prstGeom prst="rect">
            <a:avLst/>
          </a:prstGeom>
          <a:noFill/>
        </p:spPr>
        <p:txBody>
          <a:bodyPr wrap="square" rtlCol="0">
            <a:spAutoFit/>
          </a:bodyPr>
          <a:lstStyle/>
          <a:p>
            <a:pPr marL="457200" lvl="2" indent="-398463" algn="ctr">
              <a:spcBef>
                <a:spcPts val="0"/>
              </a:spcBef>
              <a:spcAft>
                <a:spcPts val="0"/>
              </a:spcAft>
              <a:buClr>
                <a:srgbClr val="C00000"/>
              </a:buClr>
              <a:buSzPct val="90000"/>
            </a:pPr>
            <a:r>
              <a:rPr lang="en-US" sz="2000" b="1" dirty="0" smtClean="0">
                <a:latin typeface="Cambria" pitchFamily="18" charset="0"/>
              </a:rPr>
              <a:t>Hadoop 2.x</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43536" y="228600"/>
            <a:ext cx="8153400" cy="990600"/>
          </a:xfrm>
        </p:spPr>
        <p:txBody>
          <a:bodyPr/>
          <a:lstStyle/>
          <a:p>
            <a:r>
              <a:rPr lang="en-US" b="1" dirty="0" smtClean="0">
                <a:solidFill>
                  <a:schemeClr val="tx1"/>
                </a:solidFill>
                <a:latin typeface="Cambria" pitchFamily="18" charset="0"/>
              </a:rPr>
              <a:t>Hadoop 2.x vs. Hadoop 3.x</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32</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25" name="Table 24"/>
          <p:cNvGraphicFramePr>
            <a:graphicFrameLocks noGrp="1"/>
          </p:cNvGraphicFramePr>
          <p:nvPr/>
        </p:nvGraphicFramePr>
        <p:xfrm>
          <a:off x="174978" y="1619955"/>
          <a:ext cx="8816622" cy="4668520"/>
        </p:xfrm>
        <a:graphic>
          <a:graphicData uri="http://schemas.openxmlformats.org/drawingml/2006/table">
            <a:tbl>
              <a:tblPr firstRow="1" bandRow="1">
                <a:tableStyleId>{5C22544A-7EE6-4342-B048-85BDC9FD1C3A}</a:tableStyleId>
              </a:tblPr>
              <a:tblGrid>
                <a:gridCol w="2034822"/>
                <a:gridCol w="3447566"/>
                <a:gridCol w="3334234"/>
              </a:tblGrid>
              <a:tr h="370840">
                <a:tc>
                  <a:txBody>
                    <a:bodyPr/>
                    <a:lstStyle/>
                    <a:p>
                      <a:r>
                        <a:rPr lang="en-US" dirty="0" smtClean="0"/>
                        <a:t>Characteristics</a:t>
                      </a:r>
                      <a:endParaRPr lang="en-US" dirty="0"/>
                    </a:p>
                  </a:txBody>
                  <a:tcPr/>
                </a:tc>
                <a:tc>
                  <a:txBody>
                    <a:bodyPr/>
                    <a:lstStyle/>
                    <a:p>
                      <a:r>
                        <a:rPr lang="en-US" dirty="0" smtClean="0"/>
                        <a:t>Hadoop 2.x</a:t>
                      </a:r>
                      <a:endParaRPr lang="en-US" dirty="0"/>
                    </a:p>
                  </a:txBody>
                  <a:tcPr/>
                </a:tc>
                <a:tc>
                  <a:txBody>
                    <a:bodyPr/>
                    <a:lstStyle/>
                    <a:p>
                      <a:r>
                        <a:rPr lang="en-US" dirty="0" smtClean="0"/>
                        <a:t>Hadoop 3.x</a:t>
                      </a:r>
                      <a:endParaRPr lang="en-US" dirty="0"/>
                    </a:p>
                  </a:txBody>
                  <a:tcPr/>
                </a:tc>
              </a:tr>
              <a:tr h="370840">
                <a:tc>
                  <a:txBody>
                    <a:bodyPr/>
                    <a:lstStyle/>
                    <a:p>
                      <a:pPr algn="just"/>
                      <a:r>
                        <a:rPr lang="en-US" dirty="0" smtClean="0"/>
                        <a:t>Minimum supported version of java</a:t>
                      </a:r>
                      <a:endParaRPr lang="en-US" dirty="0"/>
                    </a:p>
                  </a:txBody>
                  <a:tcPr/>
                </a:tc>
                <a:tc>
                  <a:txBody>
                    <a:bodyPr/>
                    <a:lstStyle/>
                    <a:p>
                      <a:pPr algn="just"/>
                      <a:r>
                        <a:rPr lang="en-US" dirty="0" smtClean="0"/>
                        <a:t>Java 7</a:t>
                      </a:r>
                      <a:endParaRPr lang="en-US" dirty="0"/>
                    </a:p>
                  </a:txBody>
                  <a:tcPr/>
                </a:tc>
                <a:tc>
                  <a:txBody>
                    <a:bodyPr/>
                    <a:lstStyle/>
                    <a:p>
                      <a:pPr algn="just"/>
                      <a:r>
                        <a:rPr lang="en-US" dirty="0" smtClean="0"/>
                        <a:t>Java 8</a:t>
                      </a:r>
                      <a:endParaRPr lang="en-US" dirty="0"/>
                    </a:p>
                  </a:txBody>
                  <a:tcPr/>
                </a:tc>
              </a:tr>
              <a:tr h="370840">
                <a:tc>
                  <a:txBody>
                    <a:bodyPr/>
                    <a:lstStyle/>
                    <a:p>
                      <a:pPr algn="just"/>
                      <a:r>
                        <a:rPr lang="en-US" dirty="0" smtClean="0"/>
                        <a:t>Fault tolerance</a:t>
                      </a:r>
                      <a:endParaRPr lang="en-US" dirty="0"/>
                    </a:p>
                  </a:txBody>
                  <a:tcPr/>
                </a:tc>
                <a:tc>
                  <a:txBody>
                    <a:bodyPr/>
                    <a:lstStyle/>
                    <a:p>
                      <a:pPr algn="just"/>
                      <a:r>
                        <a:rPr lang="en-US" dirty="0" smtClean="0"/>
                        <a:t>Handled by replication (which is wastage of space).</a:t>
                      </a:r>
                      <a:endParaRPr lang="en-US" dirty="0"/>
                    </a:p>
                  </a:txBody>
                  <a:tcPr/>
                </a:tc>
                <a:tc>
                  <a:txBody>
                    <a:bodyPr/>
                    <a:lstStyle/>
                    <a:p>
                      <a:pPr algn="just"/>
                      <a:r>
                        <a:rPr lang="en-US" dirty="0" smtClean="0"/>
                        <a:t>Handled by erasure coding</a:t>
                      </a:r>
                      <a:endParaRPr lang="en-US" dirty="0"/>
                    </a:p>
                  </a:txBody>
                  <a:tcPr/>
                </a:tc>
              </a:tr>
              <a:tr h="370840">
                <a:tc>
                  <a:txBody>
                    <a:bodyPr/>
                    <a:lstStyle/>
                    <a:p>
                      <a:pPr algn="just"/>
                      <a:r>
                        <a:rPr lang="en-US" dirty="0" smtClean="0"/>
                        <a:t>Data Balancing</a:t>
                      </a:r>
                      <a:endParaRPr lang="en-US" dirty="0"/>
                    </a:p>
                  </a:txBody>
                  <a:tcPr/>
                </a:tc>
                <a:tc>
                  <a:txBody>
                    <a:bodyPr/>
                    <a:lstStyle/>
                    <a:p>
                      <a:pPr algn="just"/>
                      <a:r>
                        <a:rPr lang="en-US" dirty="0" smtClean="0"/>
                        <a:t>Uses HDFS balancer</a:t>
                      </a:r>
                      <a:endParaRPr lang="en-US" dirty="0"/>
                    </a:p>
                  </a:txBody>
                  <a:tcPr/>
                </a:tc>
                <a:tc>
                  <a:txBody>
                    <a:bodyPr/>
                    <a:lstStyle/>
                    <a:p>
                      <a:pPr algn="just"/>
                      <a:r>
                        <a:rPr lang="en-US" dirty="0" smtClean="0"/>
                        <a:t>Uses Intra-data node balancer, which is invoked via the HDFS disk balancer CLI.</a:t>
                      </a:r>
                      <a:endParaRPr lang="en-US" dirty="0"/>
                    </a:p>
                  </a:txBody>
                  <a:tcPr/>
                </a:tc>
              </a:tr>
              <a:tr h="370840">
                <a:tc>
                  <a:txBody>
                    <a:bodyPr/>
                    <a:lstStyle/>
                    <a:p>
                      <a:pPr algn="just"/>
                      <a:r>
                        <a:rPr lang="en-US" dirty="0" smtClean="0"/>
                        <a:t>Storage Scheme</a:t>
                      </a:r>
                      <a:endParaRPr lang="en-US" dirty="0"/>
                    </a:p>
                  </a:txBody>
                  <a:tcPr/>
                </a:tc>
                <a:tc>
                  <a:txBody>
                    <a:bodyPr/>
                    <a:lstStyle/>
                    <a:p>
                      <a:pPr algn="just"/>
                      <a:r>
                        <a:rPr lang="en-US" dirty="0" smtClean="0"/>
                        <a:t>Uses 3X replication scheme. E.g. If there is 6 block so there will be 18 blocks occupied the space because of the replication scheme.</a:t>
                      </a:r>
                      <a:endParaRPr lang="en-US" dirty="0"/>
                    </a:p>
                  </a:txBody>
                  <a:tcPr/>
                </a:tc>
                <a:tc>
                  <a:txBody>
                    <a:bodyPr/>
                    <a:lstStyle/>
                    <a:p>
                      <a:pPr algn="just"/>
                      <a:r>
                        <a:rPr lang="en-US" dirty="0" smtClean="0"/>
                        <a:t>Support for erasure encoding in HDFS. E.g. If there is 6 block so there will be 9 blocks occupied the space 6 block and 3 for parity.</a:t>
                      </a:r>
                      <a:endParaRPr lang="en-US" dirty="0"/>
                    </a:p>
                  </a:txBody>
                  <a:tcPr/>
                </a:tc>
              </a:tr>
              <a:tr h="370840">
                <a:tc>
                  <a:txBody>
                    <a:bodyPr/>
                    <a:lstStyle/>
                    <a:p>
                      <a:pPr algn="just"/>
                      <a:r>
                        <a:rPr lang="en-US" dirty="0" smtClean="0"/>
                        <a:t>Scalability</a:t>
                      </a:r>
                      <a:endParaRPr lang="en-US" dirty="0"/>
                    </a:p>
                  </a:txBody>
                  <a:tcPr/>
                </a:tc>
                <a:tc>
                  <a:txBody>
                    <a:bodyPr/>
                    <a:lstStyle/>
                    <a:p>
                      <a:pPr algn="just"/>
                      <a:r>
                        <a:rPr lang="en-US" dirty="0" smtClean="0"/>
                        <a:t>Scale up to 10,000 nodes per cluster.</a:t>
                      </a:r>
                    </a:p>
                  </a:txBody>
                  <a:tcPr/>
                </a:tc>
                <a:tc>
                  <a:txBody>
                    <a:bodyPr/>
                    <a:lstStyle/>
                    <a:p>
                      <a:pPr algn="just"/>
                      <a:r>
                        <a:rPr lang="en-US" dirty="0" smtClean="0"/>
                        <a:t>Scale more than 10,000 nodes per cluster.</a:t>
                      </a:r>
                      <a:endParaRPr lang="en-US" dirty="0"/>
                    </a:p>
                  </a:txBody>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ed Rectangle 34"/>
          <p:cNvSpPr/>
          <p:nvPr/>
        </p:nvSpPr>
        <p:spPr>
          <a:xfrm>
            <a:off x="6206067" y="3310467"/>
            <a:ext cx="2819400" cy="3124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95955" y="3352800"/>
            <a:ext cx="2819400" cy="3124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57" name="Title 1"/>
          <p:cNvSpPr>
            <a:spLocks noGrp="1"/>
          </p:cNvSpPr>
          <p:nvPr>
            <p:ph type="title"/>
          </p:nvPr>
        </p:nvSpPr>
        <p:spPr>
          <a:xfrm>
            <a:off x="41935" y="228600"/>
            <a:ext cx="8153400" cy="990600"/>
          </a:xfrm>
        </p:spPr>
        <p:txBody>
          <a:bodyPr/>
          <a:lstStyle/>
          <a:p>
            <a:r>
              <a:rPr lang="en-US" sz="3600" b="1" dirty="0" smtClean="0">
                <a:solidFill>
                  <a:schemeClr val="tx1"/>
                </a:solidFill>
                <a:latin typeface="Cambria" pitchFamily="18" charset="0"/>
              </a:rPr>
              <a:t>High Level Hadoop 2.0 Architecture</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33</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53622" y="1459089"/>
            <a:ext cx="8915400" cy="369332"/>
          </a:xfrm>
          <a:prstGeom prst="rect">
            <a:avLst/>
          </a:prstGeom>
          <a:noFill/>
        </p:spPr>
        <p:txBody>
          <a:bodyPr wrap="square" rtlCol="0">
            <a:spAutoFit/>
          </a:bodyPr>
          <a:lstStyle/>
          <a:p>
            <a:pPr marL="57150" lvl="2" indent="1588" algn="just">
              <a:spcBef>
                <a:spcPts val="0"/>
              </a:spcBef>
              <a:spcAft>
                <a:spcPts val="0"/>
              </a:spcAft>
              <a:buClr>
                <a:srgbClr val="C00000"/>
              </a:buClr>
              <a:buSzPct val="90000"/>
            </a:pPr>
            <a:r>
              <a:rPr lang="en-US" dirty="0" smtClean="0">
                <a:latin typeface="Cambria" pitchFamily="18" charset="0"/>
              </a:rPr>
              <a:t>Hadoop is distributed Master-Slave architecture.</a:t>
            </a:r>
          </a:p>
        </p:txBody>
      </p:sp>
      <p:sp>
        <p:nvSpPr>
          <p:cNvPr id="10" name="Rounded Rectangle 9"/>
          <p:cNvSpPr/>
          <p:nvPr/>
        </p:nvSpPr>
        <p:spPr>
          <a:xfrm>
            <a:off x="3874576" y="1961445"/>
            <a:ext cx="1828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endParaRPr lang="en-US" dirty="0"/>
          </a:p>
        </p:txBody>
      </p:sp>
      <p:sp>
        <p:nvSpPr>
          <p:cNvPr id="11" name="Rounded Rectangle 10"/>
          <p:cNvSpPr/>
          <p:nvPr/>
        </p:nvSpPr>
        <p:spPr>
          <a:xfrm>
            <a:off x="6217694" y="2571045"/>
            <a:ext cx="2697706" cy="629356"/>
          </a:xfrm>
          <a:prstGeom prst="roundRect">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YARN</a:t>
            </a:r>
          </a:p>
        </p:txBody>
      </p:sp>
      <p:sp>
        <p:nvSpPr>
          <p:cNvPr id="12" name="Rounded Rectangle 11"/>
          <p:cNvSpPr/>
          <p:nvPr/>
        </p:nvSpPr>
        <p:spPr>
          <a:xfrm>
            <a:off x="177463" y="2571045"/>
            <a:ext cx="2641937" cy="705555"/>
          </a:xfrm>
          <a:prstGeom prst="roundRect">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HDFS </a:t>
            </a:r>
          </a:p>
        </p:txBody>
      </p:sp>
      <p:cxnSp>
        <p:nvCxnSpPr>
          <p:cNvPr id="43" name="Shape 42"/>
          <p:cNvCxnSpPr>
            <a:stCxn id="10" idx="3"/>
            <a:endCxn id="11" idx="0"/>
          </p:cNvCxnSpPr>
          <p:nvPr/>
        </p:nvCxnSpPr>
        <p:spPr>
          <a:xfrm>
            <a:off x="5703376" y="2190045"/>
            <a:ext cx="1863171" cy="381000"/>
          </a:xfrm>
          <a:prstGeom prst="bentConnector2">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1"/>
            <a:endCxn id="12" idx="0"/>
          </p:cNvCxnSpPr>
          <p:nvPr/>
        </p:nvCxnSpPr>
        <p:spPr>
          <a:xfrm rot="10800000" flipV="1">
            <a:off x="1498432" y="2190045"/>
            <a:ext cx="2376144" cy="381000"/>
          </a:xfrm>
          <a:prstGeom prst="bentConnector2">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886817" y="1919112"/>
            <a:ext cx="2299604" cy="307777"/>
          </a:xfrm>
          <a:prstGeom prst="rect">
            <a:avLst/>
          </a:prstGeom>
          <a:noFill/>
        </p:spPr>
        <p:txBody>
          <a:bodyPr wrap="none" rtlCol="0">
            <a:spAutoFit/>
          </a:bodyPr>
          <a:lstStyle/>
          <a:p>
            <a:r>
              <a:rPr lang="en-US" sz="1400" dirty="0" smtClean="0">
                <a:latin typeface="Cambria" pitchFamily="18" charset="0"/>
                <a:ea typeface="Cambria" pitchFamily="18" charset="0"/>
              </a:rPr>
              <a:t>Distributed data processing</a:t>
            </a:r>
            <a:endParaRPr lang="en-US" sz="1400" dirty="0">
              <a:latin typeface="Cambria" pitchFamily="18" charset="0"/>
              <a:ea typeface="Cambria" pitchFamily="18" charset="0"/>
            </a:endParaRPr>
          </a:p>
        </p:txBody>
      </p:sp>
      <p:sp>
        <p:nvSpPr>
          <p:cNvPr id="75" name="TextBox 74"/>
          <p:cNvSpPr txBox="1"/>
          <p:nvPr/>
        </p:nvSpPr>
        <p:spPr>
          <a:xfrm>
            <a:off x="1782702" y="1919112"/>
            <a:ext cx="2041072" cy="307777"/>
          </a:xfrm>
          <a:prstGeom prst="rect">
            <a:avLst/>
          </a:prstGeom>
          <a:noFill/>
        </p:spPr>
        <p:txBody>
          <a:bodyPr wrap="none" rtlCol="0">
            <a:spAutoFit/>
          </a:bodyPr>
          <a:lstStyle/>
          <a:p>
            <a:r>
              <a:rPr lang="en-US" sz="1400" dirty="0" smtClean="0">
                <a:latin typeface="Cambria" pitchFamily="18" charset="0"/>
                <a:ea typeface="Cambria" pitchFamily="18" charset="0"/>
              </a:rPr>
              <a:t>Distributed data storage</a:t>
            </a:r>
            <a:endParaRPr lang="en-US" sz="1400" dirty="0">
              <a:latin typeface="Cambria" pitchFamily="18" charset="0"/>
              <a:ea typeface="Cambria" pitchFamily="18" charset="0"/>
            </a:endParaRPr>
          </a:p>
        </p:txBody>
      </p:sp>
      <p:sp>
        <p:nvSpPr>
          <p:cNvPr id="131" name="Rounded Rectangle 130"/>
          <p:cNvSpPr/>
          <p:nvPr/>
        </p:nvSpPr>
        <p:spPr>
          <a:xfrm>
            <a:off x="174978" y="3429000"/>
            <a:ext cx="2641937" cy="16002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HDFS Master Node</a:t>
            </a:r>
          </a:p>
          <a:p>
            <a:pPr algn="ctr"/>
            <a:endParaRPr lang="en-US" dirty="0" smtClean="0"/>
          </a:p>
          <a:p>
            <a:pPr algn="ctr"/>
            <a:endParaRPr lang="en-US" dirty="0" smtClean="0"/>
          </a:p>
          <a:p>
            <a:pPr algn="ctr"/>
            <a:endParaRPr lang="en-US" dirty="0" smtClean="0"/>
          </a:p>
          <a:p>
            <a:pPr algn="ctr"/>
            <a:endParaRPr lang="en-US" dirty="0"/>
          </a:p>
        </p:txBody>
      </p:sp>
      <p:sp>
        <p:nvSpPr>
          <p:cNvPr id="132" name="Rounded Rectangle 131"/>
          <p:cNvSpPr/>
          <p:nvPr/>
        </p:nvSpPr>
        <p:spPr>
          <a:xfrm>
            <a:off x="327717" y="4586112"/>
            <a:ext cx="2370666" cy="3048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Secondary Namenode</a:t>
            </a:r>
            <a:endParaRPr lang="en-US" dirty="0"/>
          </a:p>
        </p:txBody>
      </p:sp>
      <p:sp>
        <p:nvSpPr>
          <p:cNvPr id="133" name="Rounded Rectangle 132"/>
          <p:cNvSpPr/>
          <p:nvPr/>
        </p:nvSpPr>
        <p:spPr>
          <a:xfrm>
            <a:off x="307624" y="3889023"/>
            <a:ext cx="2402048" cy="3048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Active Namenode</a:t>
            </a:r>
            <a:endParaRPr lang="en-US" dirty="0"/>
          </a:p>
        </p:txBody>
      </p:sp>
      <p:sp>
        <p:nvSpPr>
          <p:cNvPr id="134" name="Rounded Rectangle 133"/>
          <p:cNvSpPr/>
          <p:nvPr/>
        </p:nvSpPr>
        <p:spPr>
          <a:xfrm>
            <a:off x="324893" y="4241802"/>
            <a:ext cx="2373489" cy="3048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Standby Namenode</a:t>
            </a:r>
            <a:endParaRPr lang="en-US" dirty="0"/>
          </a:p>
        </p:txBody>
      </p:sp>
      <p:sp>
        <p:nvSpPr>
          <p:cNvPr id="139" name="Rounded Rectangle 138"/>
          <p:cNvSpPr/>
          <p:nvPr/>
        </p:nvSpPr>
        <p:spPr>
          <a:xfrm>
            <a:off x="6304845" y="3496734"/>
            <a:ext cx="2641937" cy="14478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YARN Master Node</a:t>
            </a:r>
          </a:p>
          <a:p>
            <a:pPr algn="ctr"/>
            <a:endParaRPr lang="en-US" dirty="0" smtClean="0"/>
          </a:p>
          <a:p>
            <a:pPr algn="ctr"/>
            <a:endParaRPr lang="en-US" dirty="0" smtClean="0"/>
          </a:p>
          <a:p>
            <a:pPr algn="ctr"/>
            <a:endParaRPr lang="en-US" dirty="0" smtClean="0"/>
          </a:p>
          <a:p>
            <a:pPr algn="ctr"/>
            <a:endParaRPr lang="en-US" dirty="0"/>
          </a:p>
        </p:txBody>
      </p:sp>
      <p:sp>
        <p:nvSpPr>
          <p:cNvPr id="141" name="Rounded Rectangle 140"/>
          <p:cNvSpPr/>
          <p:nvPr/>
        </p:nvSpPr>
        <p:spPr>
          <a:xfrm>
            <a:off x="6448780" y="3877734"/>
            <a:ext cx="2402048" cy="3048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Resource Manager</a:t>
            </a:r>
            <a:endParaRPr lang="en-US" dirty="0"/>
          </a:p>
        </p:txBody>
      </p:sp>
      <p:sp>
        <p:nvSpPr>
          <p:cNvPr id="143" name="Rounded Rectangle 142"/>
          <p:cNvSpPr/>
          <p:nvPr/>
        </p:nvSpPr>
        <p:spPr>
          <a:xfrm>
            <a:off x="174978" y="5204178"/>
            <a:ext cx="2641937" cy="1134534"/>
          </a:xfrm>
          <a:prstGeom prst="roundRect">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HDFS Slave Node</a:t>
            </a:r>
          </a:p>
          <a:p>
            <a:pPr algn="ctr"/>
            <a:endParaRPr lang="en-US" dirty="0" smtClean="0"/>
          </a:p>
          <a:p>
            <a:pPr algn="ctr"/>
            <a:endParaRPr lang="en-US" dirty="0" smtClean="0"/>
          </a:p>
          <a:p>
            <a:pPr algn="ctr"/>
            <a:endParaRPr lang="en-US" dirty="0"/>
          </a:p>
        </p:txBody>
      </p:sp>
      <p:sp>
        <p:nvSpPr>
          <p:cNvPr id="144" name="Rounded Rectangle 143"/>
          <p:cNvSpPr/>
          <p:nvPr/>
        </p:nvSpPr>
        <p:spPr>
          <a:xfrm>
            <a:off x="327717" y="5983110"/>
            <a:ext cx="2370666" cy="3048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DataNode n</a:t>
            </a:r>
            <a:endParaRPr lang="en-US" dirty="0"/>
          </a:p>
        </p:txBody>
      </p:sp>
      <p:sp>
        <p:nvSpPr>
          <p:cNvPr id="145" name="Rounded Rectangle 144"/>
          <p:cNvSpPr/>
          <p:nvPr/>
        </p:nvSpPr>
        <p:spPr>
          <a:xfrm>
            <a:off x="307624" y="5528733"/>
            <a:ext cx="2381954" cy="3048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DataNode 1</a:t>
            </a:r>
            <a:endParaRPr lang="en-US" dirty="0"/>
          </a:p>
        </p:txBody>
      </p:sp>
      <p:sp>
        <p:nvSpPr>
          <p:cNvPr id="147" name="Rounded Rectangle 146"/>
          <p:cNvSpPr/>
          <p:nvPr/>
        </p:nvSpPr>
        <p:spPr>
          <a:xfrm>
            <a:off x="6302022" y="5184423"/>
            <a:ext cx="2641937" cy="1134534"/>
          </a:xfrm>
          <a:prstGeom prst="roundRect">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YARN Slave Node</a:t>
            </a:r>
          </a:p>
          <a:p>
            <a:pPr algn="ctr"/>
            <a:endParaRPr lang="en-US" dirty="0" smtClean="0"/>
          </a:p>
          <a:p>
            <a:pPr algn="ctr"/>
            <a:endParaRPr lang="en-US" dirty="0" smtClean="0"/>
          </a:p>
          <a:p>
            <a:pPr algn="ctr"/>
            <a:endParaRPr lang="en-US" dirty="0"/>
          </a:p>
        </p:txBody>
      </p:sp>
      <p:sp>
        <p:nvSpPr>
          <p:cNvPr id="148" name="Rounded Rectangle 147"/>
          <p:cNvSpPr/>
          <p:nvPr/>
        </p:nvSpPr>
        <p:spPr>
          <a:xfrm>
            <a:off x="6454761" y="5963355"/>
            <a:ext cx="2370666" cy="3048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Node Manager n</a:t>
            </a:r>
            <a:endParaRPr lang="en-US" dirty="0"/>
          </a:p>
        </p:txBody>
      </p:sp>
      <p:sp>
        <p:nvSpPr>
          <p:cNvPr id="149" name="Rounded Rectangle 148"/>
          <p:cNvSpPr/>
          <p:nvPr/>
        </p:nvSpPr>
        <p:spPr>
          <a:xfrm>
            <a:off x="6434668" y="5508978"/>
            <a:ext cx="2381954" cy="3048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Node Manager 1</a:t>
            </a:r>
            <a:endParaRPr lang="en-US" dirty="0"/>
          </a:p>
        </p:txBody>
      </p:sp>
      <p:sp>
        <p:nvSpPr>
          <p:cNvPr id="150" name="Right Brace 149"/>
          <p:cNvSpPr/>
          <p:nvPr/>
        </p:nvSpPr>
        <p:spPr>
          <a:xfrm>
            <a:off x="2895600" y="3445931"/>
            <a:ext cx="1219200" cy="153528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1" name="Left Brace 150"/>
          <p:cNvSpPr/>
          <p:nvPr/>
        </p:nvSpPr>
        <p:spPr>
          <a:xfrm>
            <a:off x="5003798" y="3420534"/>
            <a:ext cx="1374423" cy="1611489"/>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2" name="TextBox 151"/>
          <p:cNvSpPr txBox="1"/>
          <p:nvPr/>
        </p:nvSpPr>
        <p:spPr>
          <a:xfrm>
            <a:off x="4080933" y="4016022"/>
            <a:ext cx="943848" cy="400110"/>
          </a:xfrm>
          <a:prstGeom prst="rect">
            <a:avLst/>
          </a:prstGeom>
          <a:noFill/>
        </p:spPr>
        <p:txBody>
          <a:bodyPr wrap="none" rtlCol="0">
            <a:spAutoFit/>
          </a:bodyPr>
          <a:lstStyle/>
          <a:p>
            <a:r>
              <a:rPr lang="en-US" sz="2000" dirty="0" smtClean="0">
                <a:latin typeface="Cambria" pitchFamily="18" charset="0"/>
                <a:ea typeface="Cambria" pitchFamily="18" charset="0"/>
              </a:rPr>
              <a:t>Master</a:t>
            </a:r>
            <a:endParaRPr lang="en-US" sz="2000" dirty="0">
              <a:latin typeface="Cambria" pitchFamily="18" charset="0"/>
              <a:ea typeface="Cambria" pitchFamily="18" charset="0"/>
            </a:endParaRPr>
          </a:p>
        </p:txBody>
      </p:sp>
      <p:sp>
        <p:nvSpPr>
          <p:cNvPr id="155" name="Right Brace 154"/>
          <p:cNvSpPr/>
          <p:nvPr/>
        </p:nvSpPr>
        <p:spPr>
          <a:xfrm>
            <a:off x="2841979" y="5181599"/>
            <a:ext cx="1219200" cy="114300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6" name="Left Brace 155"/>
          <p:cNvSpPr/>
          <p:nvPr/>
        </p:nvSpPr>
        <p:spPr>
          <a:xfrm>
            <a:off x="4950177" y="5161845"/>
            <a:ext cx="1374423" cy="1233312"/>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7" name="TextBox 156"/>
          <p:cNvSpPr txBox="1"/>
          <p:nvPr/>
        </p:nvSpPr>
        <p:spPr>
          <a:xfrm>
            <a:off x="4128913" y="5556954"/>
            <a:ext cx="750142" cy="400110"/>
          </a:xfrm>
          <a:prstGeom prst="rect">
            <a:avLst/>
          </a:prstGeom>
          <a:noFill/>
        </p:spPr>
        <p:txBody>
          <a:bodyPr wrap="none" rtlCol="0">
            <a:spAutoFit/>
          </a:bodyPr>
          <a:lstStyle/>
          <a:p>
            <a:r>
              <a:rPr lang="en-US" sz="2000" dirty="0" smtClean="0">
                <a:latin typeface="Cambria" pitchFamily="18" charset="0"/>
                <a:ea typeface="Cambria" pitchFamily="18" charset="0"/>
              </a:rPr>
              <a:t>Slave</a:t>
            </a:r>
            <a:endParaRPr lang="en-US" sz="2000" dirty="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sz="3200" b="1" dirty="0" smtClean="0">
                <a:solidFill>
                  <a:schemeClr val="tx1"/>
                </a:solidFill>
                <a:latin typeface="Cambria" pitchFamily="18" charset="0"/>
              </a:rPr>
              <a:t>High Level Hadoop 2.0 Architecture cont’d</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34</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5" name="Rounded Rectangle 34"/>
          <p:cNvSpPr/>
          <p:nvPr/>
        </p:nvSpPr>
        <p:spPr>
          <a:xfrm>
            <a:off x="239889" y="3431826"/>
            <a:ext cx="1422737" cy="533400"/>
          </a:xfrm>
          <a:prstGeom prst="roundRect">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YARN</a:t>
            </a:r>
          </a:p>
        </p:txBody>
      </p:sp>
      <p:sp>
        <p:nvSpPr>
          <p:cNvPr id="36" name="Rounded Rectangle 35"/>
          <p:cNvSpPr/>
          <p:nvPr/>
        </p:nvSpPr>
        <p:spPr>
          <a:xfrm>
            <a:off x="239889" y="4284138"/>
            <a:ext cx="1422737" cy="533400"/>
          </a:xfrm>
          <a:prstGeom prst="roundRect">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HDFS</a:t>
            </a:r>
          </a:p>
          <a:p>
            <a:pPr algn="ctr"/>
            <a:r>
              <a:rPr lang="en-US" dirty="0" smtClean="0"/>
              <a:t>Cluster</a:t>
            </a:r>
          </a:p>
        </p:txBody>
      </p:sp>
      <p:sp>
        <p:nvSpPr>
          <p:cNvPr id="37" name="Rounded Rectangle 36"/>
          <p:cNvSpPr/>
          <p:nvPr/>
        </p:nvSpPr>
        <p:spPr>
          <a:xfrm>
            <a:off x="1820331" y="2966160"/>
            <a:ext cx="16764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1930398" y="3203226"/>
            <a:ext cx="1422737" cy="685800"/>
          </a:xfrm>
          <a:prstGeom prst="roundRect">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Resource Manager</a:t>
            </a:r>
          </a:p>
        </p:txBody>
      </p:sp>
      <p:sp>
        <p:nvSpPr>
          <p:cNvPr id="39" name="Rounded Rectangle 38"/>
          <p:cNvSpPr/>
          <p:nvPr/>
        </p:nvSpPr>
        <p:spPr>
          <a:xfrm>
            <a:off x="1952976" y="4332116"/>
            <a:ext cx="1422737" cy="623709"/>
          </a:xfrm>
          <a:prstGeom prst="roundRect">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NameNode</a:t>
            </a:r>
          </a:p>
        </p:txBody>
      </p:sp>
      <p:sp>
        <p:nvSpPr>
          <p:cNvPr id="40" name="Rounded Rectangle 39"/>
          <p:cNvSpPr/>
          <p:nvPr/>
        </p:nvSpPr>
        <p:spPr>
          <a:xfrm>
            <a:off x="3657600" y="2963337"/>
            <a:ext cx="1676400" cy="213360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3767667" y="3200403"/>
            <a:ext cx="1422737" cy="685800"/>
          </a:xfrm>
          <a:prstGeom prst="roundRect">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Node Manager</a:t>
            </a:r>
          </a:p>
        </p:txBody>
      </p:sp>
      <p:sp>
        <p:nvSpPr>
          <p:cNvPr id="42" name="Rounded Rectangle 41"/>
          <p:cNvSpPr/>
          <p:nvPr/>
        </p:nvSpPr>
        <p:spPr>
          <a:xfrm>
            <a:off x="3790245" y="4329293"/>
            <a:ext cx="1422737" cy="623709"/>
          </a:xfrm>
          <a:prstGeom prst="roundRect">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DataNode</a:t>
            </a:r>
          </a:p>
        </p:txBody>
      </p:sp>
      <p:sp>
        <p:nvSpPr>
          <p:cNvPr id="44" name="Rounded Rectangle 43"/>
          <p:cNvSpPr/>
          <p:nvPr/>
        </p:nvSpPr>
        <p:spPr>
          <a:xfrm>
            <a:off x="5432778" y="2963337"/>
            <a:ext cx="1676400" cy="213360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a:off x="5542845" y="3200403"/>
            <a:ext cx="1422737" cy="685800"/>
          </a:xfrm>
          <a:prstGeom prst="roundRect">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Node Manager</a:t>
            </a:r>
          </a:p>
        </p:txBody>
      </p:sp>
      <p:sp>
        <p:nvSpPr>
          <p:cNvPr id="46" name="Rounded Rectangle 45"/>
          <p:cNvSpPr/>
          <p:nvPr/>
        </p:nvSpPr>
        <p:spPr>
          <a:xfrm>
            <a:off x="5565423" y="4329293"/>
            <a:ext cx="1422737" cy="623709"/>
          </a:xfrm>
          <a:prstGeom prst="roundRect">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DataNode</a:t>
            </a:r>
          </a:p>
        </p:txBody>
      </p:sp>
      <p:sp>
        <p:nvSpPr>
          <p:cNvPr id="49" name="Rounded Rectangle 48"/>
          <p:cNvSpPr/>
          <p:nvPr/>
        </p:nvSpPr>
        <p:spPr>
          <a:xfrm>
            <a:off x="7185378" y="2921004"/>
            <a:ext cx="1676400" cy="213360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7295445" y="3158070"/>
            <a:ext cx="1422737" cy="685800"/>
          </a:xfrm>
          <a:prstGeom prst="roundRect">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Node Manager</a:t>
            </a:r>
          </a:p>
        </p:txBody>
      </p:sp>
      <p:sp>
        <p:nvSpPr>
          <p:cNvPr id="51" name="Rounded Rectangle 50"/>
          <p:cNvSpPr/>
          <p:nvPr/>
        </p:nvSpPr>
        <p:spPr>
          <a:xfrm>
            <a:off x="7318023" y="4286960"/>
            <a:ext cx="1422737" cy="623709"/>
          </a:xfrm>
          <a:prstGeom prst="roundRect">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DataNode</a:t>
            </a:r>
          </a:p>
        </p:txBody>
      </p:sp>
      <p:cxnSp>
        <p:nvCxnSpPr>
          <p:cNvPr id="34" name="Straight Connector 33"/>
          <p:cNvCxnSpPr/>
          <p:nvPr/>
        </p:nvCxnSpPr>
        <p:spPr>
          <a:xfrm>
            <a:off x="217311" y="4116038"/>
            <a:ext cx="8774289"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37" idx="2"/>
            <a:endCxn id="40" idx="2"/>
          </p:cNvCxnSpPr>
          <p:nvPr/>
        </p:nvCxnSpPr>
        <p:spPr>
          <a:xfrm rot="5400000" flipH="1" flipV="1">
            <a:off x="3575753" y="4179714"/>
            <a:ext cx="2823" cy="1837269"/>
          </a:xfrm>
          <a:prstGeom prst="bentConnector3">
            <a:avLst>
              <a:gd name="adj1" fmla="val -8097768"/>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37" idx="2"/>
            <a:endCxn id="44" idx="2"/>
          </p:cNvCxnSpPr>
          <p:nvPr/>
        </p:nvCxnSpPr>
        <p:spPr>
          <a:xfrm rot="5400000" flipH="1" flipV="1">
            <a:off x="4463342" y="3292125"/>
            <a:ext cx="2823" cy="3612447"/>
          </a:xfrm>
          <a:prstGeom prst="bentConnector3">
            <a:avLst>
              <a:gd name="adj1" fmla="val -23293596"/>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37" idx="2"/>
            <a:endCxn id="49" idx="2"/>
          </p:cNvCxnSpPr>
          <p:nvPr/>
        </p:nvCxnSpPr>
        <p:spPr>
          <a:xfrm rot="5400000" flipH="1" flipV="1">
            <a:off x="5318476" y="2394658"/>
            <a:ext cx="45156" cy="5365047"/>
          </a:xfrm>
          <a:prstGeom prst="bentConnector3">
            <a:avLst>
              <a:gd name="adj1" fmla="val -250623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37" idx="0"/>
            <a:endCxn id="40" idx="0"/>
          </p:cNvCxnSpPr>
          <p:nvPr/>
        </p:nvCxnSpPr>
        <p:spPr>
          <a:xfrm rot="5400000" flipH="1" flipV="1">
            <a:off x="3575754" y="2046115"/>
            <a:ext cx="2823" cy="1837269"/>
          </a:xfrm>
          <a:prstGeom prst="bentConnector3">
            <a:avLst>
              <a:gd name="adj1" fmla="val 8197768"/>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Elbow Connector 69"/>
          <p:cNvCxnSpPr>
            <a:stCxn id="37" idx="0"/>
            <a:endCxn id="44" idx="0"/>
          </p:cNvCxnSpPr>
          <p:nvPr/>
        </p:nvCxnSpPr>
        <p:spPr>
          <a:xfrm rot="5400000" flipH="1" flipV="1">
            <a:off x="4463343" y="1158526"/>
            <a:ext cx="2823" cy="3612447"/>
          </a:xfrm>
          <a:prstGeom prst="bentConnector3">
            <a:avLst>
              <a:gd name="adj1" fmla="val 26192817"/>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37" idx="0"/>
            <a:endCxn id="49" idx="0"/>
          </p:cNvCxnSpPr>
          <p:nvPr/>
        </p:nvCxnSpPr>
        <p:spPr>
          <a:xfrm rot="5400000" flipH="1" flipV="1">
            <a:off x="5318476" y="261059"/>
            <a:ext cx="45156" cy="5365047"/>
          </a:xfrm>
          <a:prstGeom prst="bentConnector3">
            <a:avLst>
              <a:gd name="adj1" fmla="val 2881224"/>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sz="3600" b="1" dirty="0" smtClean="0">
                <a:solidFill>
                  <a:schemeClr val="tx1"/>
                </a:solidFill>
                <a:latin typeface="Cambria" pitchFamily="18" charset="0"/>
              </a:rPr>
              <a:t>Hadoop Distributors</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35</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0" name="TextBox 49"/>
          <p:cNvSpPr txBox="1"/>
          <p:nvPr/>
        </p:nvSpPr>
        <p:spPr>
          <a:xfrm>
            <a:off x="76200" y="1571685"/>
            <a:ext cx="8915400" cy="4760278"/>
          </a:xfrm>
          <a:prstGeom prst="rect">
            <a:avLst/>
          </a:prstGeom>
          <a:noFill/>
        </p:spPr>
        <p:txBody>
          <a:bodyPr wrap="square" rtlCol="0">
            <a:spAutoFit/>
          </a:bodyPr>
          <a:lstStyle/>
          <a:p>
            <a:pPr marL="457200" lvl="2" indent="-398463" algn="just">
              <a:spcBef>
                <a:spcPts val="0"/>
              </a:spcBef>
              <a:spcAft>
                <a:spcPts val="0"/>
              </a:spcAft>
              <a:buClr>
                <a:srgbClr val="C00000"/>
              </a:buClr>
              <a:buSzPct val="90000"/>
            </a:pPr>
            <a:r>
              <a:rPr lang="en-US" sz="2000" dirty="0" smtClean="0">
                <a:latin typeface="Cambria" pitchFamily="18" charset="0"/>
              </a:rPr>
              <a:t>The top 8 vendors offering Big Data Hadoop solution are:</a:t>
            </a:r>
          </a:p>
          <a:p>
            <a:pPr marL="457200" lvl="2" indent="-398463" algn="just">
              <a:spcBef>
                <a:spcPts val="1000"/>
              </a:spcBef>
              <a:spcAft>
                <a:spcPts val="0"/>
              </a:spcAft>
              <a:buClr>
                <a:srgbClr val="C00000"/>
              </a:buClr>
              <a:buSzPct val="90000"/>
              <a:buFont typeface="Wingdings" pitchFamily="2" charset="2"/>
              <a:buChar char="q"/>
            </a:pPr>
            <a:r>
              <a:rPr lang="en-US" sz="2000" dirty="0" smtClean="0">
                <a:latin typeface="Cambria" pitchFamily="18" charset="0"/>
              </a:rPr>
              <a:t>Integrated Hadoop Solution</a:t>
            </a:r>
          </a:p>
          <a:p>
            <a:pPr marL="913572" lvl="3" indent="-398463" algn="just">
              <a:spcBef>
                <a:spcPts val="1000"/>
              </a:spcBef>
              <a:spcAft>
                <a:spcPts val="0"/>
              </a:spcAft>
              <a:buClr>
                <a:srgbClr val="C00000"/>
              </a:buClr>
              <a:buSzPct val="90000"/>
              <a:buFont typeface="Wingdings" pitchFamily="2" charset="2"/>
              <a:buChar char="q"/>
            </a:pPr>
            <a:r>
              <a:rPr lang="en-US" sz="2000" dirty="0" err="1" smtClean="0">
                <a:latin typeface="Cambria" pitchFamily="18" charset="0"/>
              </a:rPr>
              <a:t>Cloudera</a:t>
            </a:r>
            <a:endParaRPr lang="en-US" sz="2000" dirty="0" smtClean="0">
              <a:latin typeface="Cambria" pitchFamily="18" charset="0"/>
            </a:endParaRPr>
          </a:p>
          <a:p>
            <a:pPr marL="913572" lvl="3" indent="-398463" algn="just">
              <a:spcBef>
                <a:spcPts val="1000"/>
              </a:spcBef>
              <a:spcAft>
                <a:spcPts val="0"/>
              </a:spcAft>
              <a:buClr>
                <a:srgbClr val="C00000"/>
              </a:buClr>
              <a:buSzPct val="90000"/>
              <a:buFont typeface="Wingdings" pitchFamily="2" charset="2"/>
              <a:buChar char="q"/>
            </a:pPr>
            <a:r>
              <a:rPr lang="en-US" sz="2000" dirty="0" err="1" smtClean="0">
                <a:latin typeface="Cambria" pitchFamily="18" charset="0"/>
              </a:rPr>
              <a:t>HortonWorks</a:t>
            </a:r>
            <a:endParaRPr lang="en-US" sz="2000" dirty="0" smtClean="0">
              <a:latin typeface="Cambria" pitchFamily="18" charset="0"/>
            </a:endParaRPr>
          </a:p>
          <a:p>
            <a:pPr marL="913572" lvl="3" indent="-398463" algn="just">
              <a:spcBef>
                <a:spcPts val="1000"/>
              </a:spcBef>
              <a:spcAft>
                <a:spcPts val="0"/>
              </a:spcAft>
              <a:buClr>
                <a:srgbClr val="C00000"/>
              </a:buClr>
              <a:buSzPct val="90000"/>
              <a:buFont typeface="Wingdings" pitchFamily="2" charset="2"/>
              <a:buChar char="q"/>
            </a:pPr>
            <a:r>
              <a:rPr lang="en-US" sz="2000" dirty="0" smtClean="0">
                <a:latin typeface="Cambria" pitchFamily="18" charset="0"/>
              </a:rPr>
              <a:t>Amazon Web Services Elastic MapReduce Hadoop Distribution</a:t>
            </a:r>
          </a:p>
          <a:p>
            <a:pPr marL="913572" lvl="3" indent="-398463" algn="just">
              <a:spcBef>
                <a:spcPts val="1000"/>
              </a:spcBef>
              <a:spcAft>
                <a:spcPts val="0"/>
              </a:spcAft>
              <a:buClr>
                <a:srgbClr val="C00000"/>
              </a:buClr>
              <a:buSzPct val="90000"/>
              <a:buFont typeface="Wingdings" pitchFamily="2" charset="2"/>
              <a:buChar char="q"/>
            </a:pPr>
            <a:r>
              <a:rPr lang="en-US" sz="2000" dirty="0" smtClean="0">
                <a:latin typeface="Cambria" pitchFamily="18" charset="0"/>
              </a:rPr>
              <a:t>Microsoft</a:t>
            </a:r>
          </a:p>
          <a:p>
            <a:pPr marL="913572" lvl="3" indent="-398463" algn="just">
              <a:spcBef>
                <a:spcPts val="1000"/>
              </a:spcBef>
              <a:spcAft>
                <a:spcPts val="0"/>
              </a:spcAft>
              <a:buClr>
                <a:srgbClr val="C00000"/>
              </a:buClr>
              <a:buSzPct val="90000"/>
              <a:buFont typeface="Wingdings" pitchFamily="2" charset="2"/>
              <a:buChar char="q"/>
            </a:pPr>
            <a:r>
              <a:rPr lang="en-US" sz="2000" dirty="0" smtClean="0">
                <a:latin typeface="Cambria" pitchFamily="18" charset="0"/>
              </a:rPr>
              <a:t>MapR</a:t>
            </a:r>
          </a:p>
          <a:p>
            <a:pPr marL="913572" lvl="3" indent="-398463" algn="just">
              <a:spcBef>
                <a:spcPts val="1000"/>
              </a:spcBef>
              <a:spcAft>
                <a:spcPts val="0"/>
              </a:spcAft>
              <a:buClr>
                <a:srgbClr val="C00000"/>
              </a:buClr>
              <a:buSzPct val="90000"/>
              <a:buFont typeface="Wingdings" pitchFamily="2" charset="2"/>
              <a:buChar char="q"/>
            </a:pPr>
            <a:r>
              <a:rPr lang="en-US" sz="2000" dirty="0" smtClean="0">
                <a:latin typeface="Cambria" pitchFamily="18" charset="0"/>
              </a:rPr>
              <a:t>IBM </a:t>
            </a:r>
            <a:r>
              <a:rPr lang="en-US" sz="2000" dirty="0" err="1" smtClean="0">
                <a:latin typeface="Cambria" pitchFamily="18" charset="0"/>
              </a:rPr>
              <a:t>InfoSphere</a:t>
            </a:r>
            <a:r>
              <a:rPr lang="en-US" sz="2000" dirty="0" smtClean="0">
                <a:latin typeface="Cambria" pitchFamily="18" charset="0"/>
              </a:rPr>
              <a:t> Insights</a:t>
            </a:r>
          </a:p>
          <a:p>
            <a:pPr marL="457200" lvl="2" indent="-398463" algn="just">
              <a:spcBef>
                <a:spcPts val="1000"/>
              </a:spcBef>
              <a:spcAft>
                <a:spcPts val="0"/>
              </a:spcAft>
              <a:buClr>
                <a:srgbClr val="C00000"/>
              </a:buClr>
              <a:buSzPct val="90000"/>
              <a:buFont typeface="Wingdings" pitchFamily="2" charset="2"/>
              <a:buChar char="q"/>
            </a:pPr>
            <a:r>
              <a:rPr lang="en-US" sz="2000" dirty="0" smtClean="0">
                <a:latin typeface="Cambria" pitchFamily="18" charset="0"/>
              </a:rPr>
              <a:t>Cloud-Based Hadoop Solution</a:t>
            </a:r>
          </a:p>
          <a:p>
            <a:pPr marL="913572" lvl="3" indent="-398463" algn="just">
              <a:spcBef>
                <a:spcPts val="1000"/>
              </a:spcBef>
              <a:spcAft>
                <a:spcPts val="0"/>
              </a:spcAft>
              <a:buClr>
                <a:srgbClr val="C00000"/>
              </a:buClr>
              <a:buSzPct val="90000"/>
              <a:buFont typeface="Wingdings" pitchFamily="2" charset="2"/>
              <a:buChar char="q"/>
            </a:pPr>
            <a:r>
              <a:rPr lang="en-US" sz="2000" dirty="0" smtClean="0">
                <a:latin typeface="Cambria" pitchFamily="18" charset="0"/>
              </a:rPr>
              <a:t>Amazon Web Service</a:t>
            </a:r>
          </a:p>
          <a:p>
            <a:pPr marL="913572" lvl="3" indent="-398463" algn="just">
              <a:spcBef>
                <a:spcPts val="1000"/>
              </a:spcBef>
              <a:spcAft>
                <a:spcPts val="0"/>
              </a:spcAft>
              <a:buClr>
                <a:srgbClr val="C00000"/>
              </a:buClr>
              <a:buSzPct val="90000"/>
              <a:buFont typeface="Wingdings" pitchFamily="2" charset="2"/>
              <a:buChar char="q"/>
            </a:pPr>
            <a:r>
              <a:rPr lang="en-US" sz="2000" dirty="0" smtClean="0">
                <a:latin typeface="Cambria" pitchFamily="18" charset="0"/>
              </a:rPr>
              <a:t>Google </a:t>
            </a:r>
            <a:r>
              <a:rPr lang="en-US" sz="2000" dirty="0" err="1" smtClean="0">
                <a:latin typeface="Cambria" pitchFamily="18" charset="0"/>
              </a:rPr>
              <a:t>BigQuery</a:t>
            </a:r>
            <a:endParaRPr lang="en-US" sz="2000" dirty="0" smtClean="0">
              <a:latin typeface="Cambria"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Hadoop HDFS</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36</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22210" name="Picture 2"/>
          <p:cNvPicPr>
            <a:picLocks noChangeAspect="1" noChangeArrowheads="1"/>
          </p:cNvPicPr>
          <p:nvPr/>
        </p:nvPicPr>
        <p:blipFill>
          <a:blip r:embed="rId4"/>
          <a:srcRect/>
          <a:stretch>
            <a:fillRect/>
          </a:stretch>
        </p:blipFill>
        <p:spPr bwMode="auto">
          <a:xfrm>
            <a:off x="3143250" y="2628900"/>
            <a:ext cx="2857500" cy="160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Hadoop HDFS</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37</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6200" y="1571685"/>
            <a:ext cx="8915400" cy="4119076"/>
          </a:xfrm>
          <a:prstGeom prst="rect">
            <a:avLst/>
          </a:prstGeom>
          <a:noFill/>
        </p:spPr>
        <p:txBody>
          <a:bodyPr wrap="square" rtlCol="0">
            <a:spAutoFit/>
          </a:bodyPr>
          <a:lstStyle/>
          <a:p>
            <a:pPr marL="515937" lvl="2" indent="-457200" algn="just">
              <a:spcBef>
                <a:spcPts val="1000"/>
              </a:spcBef>
              <a:spcAft>
                <a:spcPts val="0"/>
              </a:spcAft>
              <a:buClr>
                <a:srgbClr val="C00000"/>
              </a:buClr>
              <a:buSzPct val="90000"/>
              <a:buFont typeface="Wingdings" pitchFamily="2" charset="2"/>
              <a:buChar char="q"/>
            </a:pPr>
            <a:r>
              <a:rPr lang="en-US" sz="2000" dirty="0" smtClean="0">
                <a:latin typeface="Cambria" pitchFamily="18" charset="0"/>
              </a:rPr>
              <a:t>The Hadoop Distributed File System (HDFS) is the primary data storage system used by Hadoop applications. </a:t>
            </a:r>
          </a:p>
          <a:p>
            <a:pPr marL="515937" lvl="2" indent="-457200" algn="just">
              <a:spcBef>
                <a:spcPts val="1000"/>
              </a:spcBef>
              <a:spcAft>
                <a:spcPts val="0"/>
              </a:spcAft>
              <a:buClr>
                <a:srgbClr val="C00000"/>
              </a:buClr>
              <a:buSzPct val="90000"/>
              <a:buFont typeface="Wingdings" pitchFamily="2" charset="2"/>
              <a:buChar char="q"/>
            </a:pPr>
            <a:r>
              <a:rPr lang="en-US" sz="2000" dirty="0" smtClean="0">
                <a:latin typeface="Cambria" pitchFamily="18" charset="0"/>
              </a:rPr>
              <a:t>HDFS holds very large amount of data and employs a NameNode and DataNode architecture to implement a distributed file system that provides high-performance access to data across highly scalable Hadoop clusters.</a:t>
            </a:r>
          </a:p>
          <a:p>
            <a:pPr marL="515937" lvl="2" indent="-457200" algn="just">
              <a:spcBef>
                <a:spcPts val="1000"/>
              </a:spcBef>
              <a:spcAft>
                <a:spcPts val="0"/>
              </a:spcAft>
              <a:buClr>
                <a:srgbClr val="C00000"/>
              </a:buClr>
              <a:buSzPct val="90000"/>
              <a:buFont typeface="Wingdings" pitchFamily="2" charset="2"/>
              <a:buChar char="q"/>
            </a:pPr>
            <a:r>
              <a:rPr lang="en-US" sz="2000" dirty="0" smtClean="0">
                <a:latin typeface="Cambria" pitchFamily="18" charset="0"/>
              </a:rPr>
              <a:t>To store such huge data, the files are stored across multiple machines.</a:t>
            </a:r>
          </a:p>
          <a:p>
            <a:pPr marL="515937" lvl="2" indent="-457200" algn="just">
              <a:spcBef>
                <a:spcPts val="1000"/>
              </a:spcBef>
              <a:spcAft>
                <a:spcPts val="0"/>
              </a:spcAft>
              <a:buClr>
                <a:srgbClr val="C00000"/>
              </a:buClr>
              <a:buSzPct val="90000"/>
              <a:buFont typeface="Wingdings" pitchFamily="2" charset="2"/>
              <a:buChar char="q"/>
            </a:pPr>
            <a:r>
              <a:rPr lang="en-US" sz="2000" dirty="0" smtClean="0">
                <a:latin typeface="Cambria" pitchFamily="18" charset="0"/>
              </a:rPr>
              <a:t>These files are stored in redundant fashion to rescue the system from possible data losses in case of failure.</a:t>
            </a:r>
          </a:p>
          <a:p>
            <a:pPr marL="515937" lvl="2" indent="-457200" algn="just">
              <a:spcBef>
                <a:spcPts val="1000"/>
              </a:spcBef>
              <a:spcAft>
                <a:spcPts val="0"/>
              </a:spcAft>
              <a:buClr>
                <a:srgbClr val="C00000"/>
              </a:buClr>
              <a:buSzPct val="90000"/>
              <a:buFont typeface="Wingdings" pitchFamily="2" charset="2"/>
              <a:buChar char="q"/>
            </a:pPr>
            <a:r>
              <a:rPr lang="en-US" sz="2000" dirty="0" smtClean="0">
                <a:latin typeface="Cambria" pitchFamily="18" charset="0"/>
              </a:rPr>
              <a:t>It’s run on commodity hardware.</a:t>
            </a:r>
          </a:p>
          <a:p>
            <a:pPr marL="515937" lvl="2" indent="-457200" algn="just">
              <a:spcBef>
                <a:spcPts val="1000"/>
              </a:spcBef>
              <a:spcAft>
                <a:spcPts val="0"/>
              </a:spcAft>
              <a:buClr>
                <a:srgbClr val="C00000"/>
              </a:buClr>
              <a:buSzPct val="90000"/>
              <a:buFont typeface="Wingdings" pitchFamily="2" charset="2"/>
              <a:buChar char="q"/>
            </a:pPr>
            <a:r>
              <a:rPr lang="en-US" sz="2000" dirty="0" smtClean="0">
                <a:latin typeface="Cambria" pitchFamily="18" charset="0"/>
              </a:rPr>
              <a:t>Unlike other distributed systems, HDFS is highly fault-tolerant and designed using low-cost hardware.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Hadoop HDFS Key points</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38</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6200" y="1571685"/>
            <a:ext cx="8915400" cy="4067780"/>
          </a:xfrm>
          <a:prstGeom prst="rect">
            <a:avLst/>
          </a:prstGeom>
          <a:noFill/>
        </p:spPr>
        <p:txBody>
          <a:bodyPr wrap="square" rtlCol="0">
            <a:spAutoFit/>
          </a:bodyPr>
          <a:lstStyle/>
          <a:p>
            <a:pPr marL="457200" lvl="2" indent="-398463" algn="just">
              <a:spcBef>
                <a:spcPts val="0"/>
              </a:spcBef>
              <a:spcAft>
                <a:spcPts val="0"/>
              </a:spcAft>
              <a:buClr>
                <a:srgbClr val="C00000"/>
              </a:buClr>
              <a:buSzPct val="90000"/>
            </a:pPr>
            <a:r>
              <a:rPr lang="en-US" sz="2000" dirty="0" smtClean="0">
                <a:latin typeface="Cambria" pitchFamily="18" charset="0"/>
              </a:rPr>
              <a:t>Some key points of HDFS are as follows:</a:t>
            </a:r>
          </a:p>
          <a:p>
            <a:pPr marL="515937" lvl="2" indent="-457200" algn="just">
              <a:spcBef>
                <a:spcPts val="1000"/>
              </a:spcBef>
              <a:spcAft>
                <a:spcPts val="0"/>
              </a:spcAft>
              <a:buClr>
                <a:srgbClr val="C00000"/>
              </a:buClr>
              <a:buSzPct val="90000"/>
              <a:buFont typeface="+mj-lt"/>
              <a:buAutoNum type="arabicPeriod"/>
            </a:pPr>
            <a:r>
              <a:rPr lang="en-US" sz="2000" dirty="0" smtClean="0">
                <a:latin typeface="Cambria" pitchFamily="18" charset="0"/>
              </a:rPr>
              <a:t>Storage component of Hadoop. </a:t>
            </a:r>
          </a:p>
          <a:p>
            <a:pPr marL="515937" lvl="2" indent="-457200" algn="just">
              <a:spcBef>
                <a:spcPts val="1000"/>
              </a:spcBef>
              <a:spcAft>
                <a:spcPts val="0"/>
              </a:spcAft>
              <a:buClr>
                <a:srgbClr val="C00000"/>
              </a:buClr>
              <a:buSzPct val="90000"/>
              <a:buFont typeface="+mj-lt"/>
              <a:buAutoNum type="arabicPeriod"/>
            </a:pPr>
            <a:r>
              <a:rPr lang="en-US" sz="2000" dirty="0" smtClean="0">
                <a:latin typeface="Cambria" pitchFamily="18" charset="0"/>
              </a:rPr>
              <a:t>Distributed File System. </a:t>
            </a:r>
          </a:p>
          <a:p>
            <a:pPr marL="515937" lvl="2" indent="-457200" algn="just">
              <a:spcBef>
                <a:spcPts val="1000"/>
              </a:spcBef>
              <a:spcAft>
                <a:spcPts val="0"/>
              </a:spcAft>
              <a:buClr>
                <a:srgbClr val="C00000"/>
              </a:buClr>
              <a:buSzPct val="90000"/>
              <a:buFont typeface="+mj-lt"/>
              <a:buAutoNum type="arabicPeriod"/>
            </a:pPr>
            <a:r>
              <a:rPr lang="en-US" sz="2000" dirty="0" smtClean="0">
                <a:latin typeface="Cambria" pitchFamily="18" charset="0"/>
              </a:rPr>
              <a:t>Modeled after Google File System. </a:t>
            </a:r>
          </a:p>
          <a:p>
            <a:pPr marL="515937" lvl="2" indent="-457200" algn="just">
              <a:spcBef>
                <a:spcPts val="1000"/>
              </a:spcBef>
              <a:spcAft>
                <a:spcPts val="0"/>
              </a:spcAft>
              <a:buClr>
                <a:srgbClr val="C00000"/>
              </a:buClr>
              <a:buSzPct val="90000"/>
              <a:buFont typeface="+mj-lt"/>
              <a:buAutoNum type="arabicPeriod"/>
            </a:pPr>
            <a:r>
              <a:rPr lang="en-US" sz="2000" dirty="0" smtClean="0">
                <a:latin typeface="Cambria" pitchFamily="18" charset="0"/>
              </a:rPr>
              <a:t>Optimized for high throughput (HDFS leverages large block size and moves computation where data is stored). </a:t>
            </a:r>
          </a:p>
          <a:p>
            <a:pPr marL="515937" lvl="2" indent="-457200" algn="just">
              <a:spcBef>
                <a:spcPts val="1000"/>
              </a:spcBef>
              <a:spcAft>
                <a:spcPts val="0"/>
              </a:spcAft>
              <a:buClr>
                <a:srgbClr val="C00000"/>
              </a:buClr>
              <a:buSzPct val="90000"/>
              <a:buFont typeface="+mj-lt"/>
              <a:buAutoNum type="arabicPeriod"/>
            </a:pPr>
            <a:r>
              <a:rPr lang="en-US" sz="2000" dirty="0" smtClean="0">
                <a:latin typeface="Cambria" pitchFamily="18" charset="0"/>
              </a:rPr>
              <a:t>One can replicate a file for a configured number of times, which is tolerant in terms of both software and hardware.</a:t>
            </a:r>
          </a:p>
          <a:p>
            <a:pPr marL="515937" lvl="2" indent="-457200" algn="just">
              <a:spcBef>
                <a:spcPts val="1000"/>
              </a:spcBef>
              <a:spcAft>
                <a:spcPts val="0"/>
              </a:spcAft>
              <a:buClr>
                <a:srgbClr val="C00000"/>
              </a:buClr>
              <a:buSzPct val="90000"/>
              <a:buFont typeface="+mj-lt"/>
              <a:buAutoNum type="arabicPeriod"/>
            </a:pPr>
            <a:r>
              <a:rPr lang="en-US" sz="2000" dirty="0" smtClean="0">
                <a:latin typeface="Cambria" pitchFamily="18" charset="0"/>
              </a:rPr>
              <a:t>Re-replicates data blocks automatically on nodes that have failed.</a:t>
            </a:r>
          </a:p>
          <a:p>
            <a:pPr marL="515937" lvl="2" indent="-457200" algn="just">
              <a:spcBef>
                <a:spcPts val="1000"/>
              </a:spcBef>
              <a:spcAft>
                <a:spcPts val="0"/>
              </a:spcAft>
              <a:buClr>
                <a:srgbClr val="C00000"/>
              </a:buClr>
              <a:buSzPct val="90000"/>
              <a:buFont typeface="+mj-lt"/>
              <a:buAutoNum type="arabicPeriod"/>
            </a:pPr>
            <a:r>
              <a:rPr lang="en-US" sz="2000" dirty="0" smtClean="0">
                <a:latin typeface="Cambria" pitchFamily="18" charset="0"/>
              </a:rPr>
              <a:t>Sits on top of native file system</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HDFS Daemons</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39</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6200" y="1458795"/>
            <a:ext cx="8915400" cy="2682786"/>
          </a:xfrm>
          <a:prstGeom prst="rect">
            <a:avLst/>
          </a:prstGeom>
          <a:noFill/>
        </p:spPr>
        <p:txBody>
          <a:bodyPr wrap="square" rtlCol="0">
            <a:spAutoFit/>
          </a:bodyPr>
          <a:lstStyle/>
          <a:p>
            <a:pPr marL="457200" lvl="2" indent="-398463" algn="just">
              <a:spcBef>
                <a:spcPts val="0"/>
              </a:spcBef>
              <a:spcAft>
                <a:spcPts val="0"/>
              </a:spcAft>
              <a:buClr>
                <a:srgbClr val="C00000"/>
              </a:buClr>
              <a:buSzPct val="90000"/>
            </a:pPr>
            <a:r>
              <a:rPr lang="en-US" sz="2000" dirty="0" smtClean="0">
                <a:latin typeface="Cambria" pitchFamily="18" charset="0"/>
              </a:rPr>
              <a:t>Key components of HDFS are as follows:</a:t>
            </a:r>
          </a:p>
          <a:p>
            <a:pPr marL="515937" lvl="2" indent="-457200" algn="just">
              <a:spcBef>
                <a:spcPts val="0"/>
              </a:spcBef>
              <a:spcAft>
                <a:spcPts val="0"/>
              </a:spcAft>
              <a:buClr>
                <a:srgbClr val="C00000"/>
              </a:buClr>
              <a:buSzPct val="90000"/>
              <a:buFont typeface="+mj-lt"/>
              <a:buAutoNum type="arabicPeriod"/>
            </a:pPr>
            <a:r>
              <a:rPr lang="en-US" sz="2000" dirty="0" smtClean="0">
                <a:latin typeface="Cambria" pitchFamily="18" charset="0"/>
              </a:rPr>
              <a:t>NameNode</a:t>
            </a:r>
          </a:p>
          <a:p>
            <a:pPr marL="515937" lvl="2" indent="-457200" algn="just">
              <a:spcBef>
                <a:spcPts val="0"/>
              </a:spcBef>
              <a:spcAft>
                <a:spcPts val="0"/>
              </a:spcAft>
              <a:buClr>
                <a:srgbClr val="C00000"/>
              </a:buClr>
              <a:buSzPct val="90000"/>
              <a:buFont typeface="+mj-lt"/>
              <a:buAutoNum type="arabicPeriod"/>
            </a:pPr>
            <a:r>
              <a:rPr lang="en-US" sz="2000" dirty="0" smtClean="0">
                <a:latin typeface="Cambria" pitchFamily="18" charset="0"/>
              </a:rPr>
              <a:t>DataNodes</a:t>
            </a:r>
          </a:p>
          <a:p>
            <a:pPr marL="57150" lvl="2" algn="just">
              <a:spcBef>
                <a:spcPts val="600"/>
              </a:spcBef>
              <a:spcAft>
                <a:spcPts val="0"/>
              </a:spcAft>
              <a:buClr>
                <a:srgbClr val="C00000"/>
              </a:buClr>
              <a:buSzPct val="90000"/>
            </a:pPr>
            <a:r>
              <a:rPr lang="en-US" sz="2000" b="1" dirty="0" smtClean="0">
                <a:latin typeface="Cambria" pitchFamily="18" charset="0"/>
              </a:rPr>
              <a:t>Blocks: </a:t>
            </a:r>
            <a:r>
              <a:rPr lang="en-US" sz="2000" dirty="0" smtClean="0">
                <a:latin typeface="Cambria" pitchFamily="18" charset="0"/>
              </a:rPr>
              <a:t>Generally the user data is stored in the files of HDFS.</a:t>
            </a:r>
            <a:r>
              <a:rPr lang="en-US" sz="2000" b="1" dirty="0" smtClean="0">
                <a:latin typeface="Cambria" pitchFamily="18" charset="0"/>
              </a:rPr>
              <a:t> </a:t>
            </a:r>
            <a:r>
              <a:rPr lang="en-US" sz="2000" dirty="0" smtClean="0">
                <a:latin typeface="Cambria" pitchFamily="18" charset="0"/>
              </a:rPr>
              <a:t>HDFS breaks a large file into smaller pieces called </a:t>
            </a:r>
            <a:r>
              <a:rPr lang="en-US" sz="2000" b="1" dirty="0" smtClean="0">
                <a:latin typeface="Cambria" pitchFamily="18" charset="0"/>
              </a:rPr>
              <a:t>blocks</a:t>
            </a:r>
            <a:r>
              <a:rPr lang="en-US" sz="2000" dirty="0" smtClean="0">
                <a:latin typeface="Cambria" pitchFamily="18" charset="0"/>
              </a:rPr>
              <a:t>. </a:t>
            </a:r>
            <a:r>
              <a:rPr lang="en-US" sz="2000" b="1" dirty="0" smtClean="0">
                <a:latin typeface="Cambria" pitchFamily="18" charset="0"/>
              </a:rPr>
              <a:t>In other words, the minimum amount of data that HDFS can read or write is called a block. </a:t>
            </a:r>
            <a:r>
              <a:rPr lang="en-US" sz="2000" dirty="0" smtClean="0">
                <a:latin typeface="Cambria" pitchFamily="18" charset="0"/>
              </a:rPr>
              <a:t>By default the block size is 128  MB in Hadoop 2.x and 64 MB in Hadoop 1.x. But it can be increased as per the need to change in HDFS configuration.</a:t>
            </a:r>
          </a:p>
        </p:txBody>
      </p:sp>
      <p:sp>
        <p:nvSpPr>
          <p:cNvPr id="11" name="TextBox 10"/>
          <p:cNvSpPr txBox="1"/>
          <p:nvPr/>
        </p:nvSpPr>
        <p:spPr>
          <a:xfrm>
            <a:off x="1859844" y="1763889"/>
            <a:ext cx="3200400" cy="707886"/>
          </a:xfrm>
          <a:prstGeom prst="rect">
            <a:avLst/>
          </a:prstGeom>
          <a:noFill/>
        </p:spPr>
        <p:txBody>
          <a:bodyPr wrap="square" rtlCol="0">
            <a:spAutoFit/>
          </a:bodyPr>
          <a:lstStyle/>
          <a:p>
            <a:pPr marL="515937" lvl="2" indent="-457200" algn="just">
              <a:spcBef>
                <a:spcPts val="0"/>
              </a:spcBef>
              <a:spcAft>
                <a:spcPts val="0"/>
              </a:spcAft>
              <a:buClr>
                <a:srgbClr val="C00000"/>
              </a:buClr>
              <a:buSzPct val="90000"/>
              <a:buFont typeface="+mj-lt"/>
              <a:buAutoNum type="arabicPeriod" startAt="3"/>
            </a:pPr>
            <a:r>
              <a:rPr lang="en-US" sz="2000" dirty="0" smtClean="0">
                <a:latin typeface="Cambria" pitchFamily="18" charset="0"/>
              </a:rPr>
              <a:t>Secondary NameNode</a:t>
            </a:r>
          </a:p>
          <a:p>
            <a:pPr marL="515937" lvl="2" indent="-457200" algn="just">
              <a:spcBef>
                <a:spcPts val="0"/>
              </a:spcBef>
              <a:spcAft>
                <a:spcPts val="0"/>
              </a:spcAft>
              <a:buClr>
                <a:srgbClr val="C00000"/>
              </a:buClr>
              <a:buSzPct val="90000"/>
              <a:buFont typeface="+mj-lt"/>
              <a:buAutoNum type="arabicPeriod" startAt="3"/>
            </a:pPr>
            <a:r>
              <a:rPr lang="en-US" sz="2000" dirty="0" smtClean="0">
                <a:latin typeface="Cambria" pitchFamily="18" charset="0"/>
              </a:rPr>
              <a:t>Standby NameNode</a:t>
            </a:r>
          </a:p>
        </p:txBody>
      </p:sp>
      <p:sp>
        <p:nvSpPr>
          <p:cNvPr id="12" name="Rounded Rectangle 11"/>
          <p:cNvSpPr/>
          <p:nvPr/>
        </p:nvSpPr>
        <p:spPr>
          <a:xfrm>
            <a:off x="705555" y="4495800"/>
            <a:ext cx="35052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520880" y="4442178"/>
            <a:ext cx="2004075" cy="400110"/>
          </a:xfrm>
          <a:prstGeom prst="rect">
            <a:avLst/>
          </a:prstGeom>
          <a:noFill/>
        </p:spPr>
        <p:txBody>
          <a:bodyPr wrap="none" rtlCol="0">
            <a:spAutoFit/>
          </a:bodyPr>
          <a:lstStyle/>
          <a:p>
            <a:r>
              <a:rPr lang="en-US" sz="2000" dirty="0" smtClean="0">
                <a:latin typeface="Cambria" pitchFamily="18" charset="0"/>
              </a:rPr>
              <a:t>200 MB – abc.txt</a:t>
            </a:r>
          </a:p>
        </p:txBody>
      </p:sp>
      <p:sp>
        <p:nvSpPr>
          <p:cNvPr id="15" name="TextBox 14"/>
          <p:cNvSpPr txBox="1"/>
          <p:nvPr/>
        </p:nvSpPr>
        <p:spPr>
          <a:xfrm>
            <a:off x="697089" y="4845756"/>
            <a:ext cx="2084225" cy="400110"/>
          </a:xfrm>
          <a:prstGeom prst="rect">
            <a:avLst/>
          </a:prstGeom>
          <a:noFill/>
        </p:spPr>
        <p:txBody>
          <a:bodyPr wrap="none" rtlCol="0">
            <a:spAutoFit/>
          </a:bodyPr>
          <a:lstStyle/>
          <a:p>
            <a:r>
              <a:rPr lang="en-US" sz="2000" dirty="0" smtClean="0">
                <a:latin typeface="Cambria" pitchFamily="18" charset="0"/>
              </a:rPr>
              <a:t>128 MB – Block 1</a:t>
            </a:r>
          </a:p>
        </p:txBody>
      </p:sp>
      <p:sp>
        <p:nvSpPr>
          <p:cNvPr id="16" name="Rounded Rectangle 15"/>
          <p:cNvSpPr/>
          <p:nvPr/>
        </p:nvSpPr>
        <p:spPr>
          <a:xfrm>
            <a:off x="2709333" y="4876800"/>
            <a:ext cx="1371600" cy="3048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85800" y="5173779"/>
            <a:ext cx="2109873" cy="400110"/>
          </a:xfrm>
          <a:prstGeom prst="rect">
            <a:avLst/>
          </a:prstGeom>
          <a:noFill/>
        </p:spPr>
        <p:txBody>
          <a:bodyPr wrap="none" rtlCol="0">
            <a:spAutoFit/>
          </a:bodyPr>
          <a:lstStyle/>
          <a:p>
            <a:r>
              <a:rPr lang="en-US" sz="2000" dirty="0" smtClean="0">
                <a:latin typeface="Cambria" pitchFamily="18" charset="0"/>
              </a:rPr>
              <a:t>   72 MB – Block 2</a:t>
            </a:r>
          </a:p>
        </p:txBody>
      </p:sp>
      <p:sp>
        <p:nvSpPr>
          <p:cNvPr id="18" name="Rounded Rectangle 17"/>
          <p:cNvSpPr/>
          <p:nvPr/>
        </p:nvSpPr>
        <p:spPr>
          <a:xfrm>
            <a:off x="2720622" y="5235222"/>
            <a:ext cx="956733" cy="3048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3663243" y="5235222"/>
            <a:ext cx="395112" cy="3048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790024" y="4115445"/>
            <a:ext cx="1441420" cy="400110"/>
          </a:xfrm>
          <a:prstGeom prst="rect">
            <a:avLst/>
          </a:prstGeom>
          <a:noFill/>
        </p:spPr>
        <p:txBody>
          <a:bodyPr wrap="none" rtlCol="0">
            <a:spAutoFit/>
          </a:bodyPr>
          <a:lstStyle/>
          <a:p>
            <a:r>
              <a:rPr lang="en-US" sz="2000" dirty="0" smtClean="0">
                <a:latin typeface="Cambria" pitchFamily="18" charset="0"/>
              </a:rPr>
              <a:t>Hadoop 2.X</a:t>
            </a:r>
          </a:p>
        </p:txBody>
      </p:sp>
      <p:sp>
        <p:nvSpPr>
          <p:cNvPr id="21" name="Rounded Rectangle 20"/>
          <p:cNvSpPr/>
          <p:nvPr/>
        </p:nvSpPr>
        <p:spPr>
          <a:xfrm>
            <a:off x="4724400" y="4495800"/>
            <a:ext cx="3505200" cy="11430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539725" y="4442178"/>
            <a:ext cx="2004075" cy="400110"/>
          </a:xfrm>
          <a:prstGeom prst="rect">
            <a:avLst/>
          </a:prstGeom>
          <a:noFill/>
        </p:spPr>
        <p:txBody>
          <a:bodyPr wrap="none" rtlCol="0">
            <a:spAutoFit/>
          </a:bodyPr>
          <a:lstStyle/>
          <a:p>
            <a:r>
              <a:rPr lang="en-US" sz="2000" dirty="0" smtClean="0">
                <a:latin typeface="Cambria" pitchFamily="18" charset="0"/>
              </a:rPr>
              <a:t>200 MB – abc.txt</a:t>
            </a:r>
          </a:p>
        </p:txBody>
      </p:sp>
      <p:sp>
        <p:nvSpPr>
          <p:cNvPr id="28" name="TextBox 27"/>
          <p:cNvSpPr txBox="1"/>
          <p:nvPr/>
        </p:nvSpPr>
        <p:spPr>
          <a:xfrm>
            <a:off x="5808869" y="4115445"/>
            <a:ext cx="1441420" cy="400110"/>
          </a:xfrm>
          <a:prstGeom prst="rect">
            <a:avLst/>
          </a:prstGeom>
          <a:noFill/>
        </p:spPr>
        <p:txBody>
          <a:bodyPr wrap="none" rtlCol="0">
            <a:spAutoFit/>
          </a:bodyPr>
          <a:lstStyle/>
          <a:p>
            <a:r>
              <a:rPr lang="en-US" sz="2000" dirty="0" smtClean="0">
                <a:latin typeface="Cambria" pitchFamily="18" charset="0"/>
              </a:rPr>
              <a:t>Hadoop 1.X</a:t>
            </a:r>
          </a:p>
        </p:txBody>
      </p:sp>
      <p:sp>
        <p:nvSpPr>
          <p:cNvPr id="29" name="Rectangle 28"/>
          <p:cNvSpPr/>
          <p:nvPr/>
        </p:nvSpPr>
        <p:spPr>
          <a:xfrm>
            <a:off x="6118578" y="4823178"/>
            <a:ext cx="607859" cy="707886"/>
          </a:xfrm>
          <a:prstGeom prst="rect">
            <a:avLst/>
          </a:prstGeom>
          <a:solidFill>
            <a:schemeClr val="tx1"/>
          </a:solidFill>
        </p:spPr>
        <p:txBody>
          <a:bodyPr wrap="square" lIns="91440" tIns="45720" rIns="91440" bIns="45720">
            <a:spAutoFit/>
          </a:bodyPr>
          <a:lstStyle/>
          <a:p>
            <a:pPr algn="ctr"/>
            <a:r>
              <a:rPr lang="en-US" sz="40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t>
            </a:r>
            <a:endParaRPr lang="en-US" sz="40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3" name="TextBox 22"/>
          <p:cNvSpPr txBox="1"/>
          <p:nvPr/>
        </p:nvSpPr>
        <p:spPr>
          <a:xfrm>
            <a:off x="76200" y="5706534"/>
            <a:ext cx="8915400" cy="707886"/>
          </a:xfrm>
          <a:prstGeom prst="rect">
            <a:avLst/>
          </a:prstGeom>
          <a:noFill/>
        </p:spPr>
        <p:txBody>
          <a:bodyPr wrap="square" rtlCol="0">
            <a:spAutoFit/>
          </a:bodyPr>
          <a:lstStyle/>
          <a:p>
            <a:pPr marL="457200" lvl="2" indent="-398463" algn="just">
              <a:spcBef>
                <a:spcPts val="0"/>
              </a:spcBef>
              <a:spcAft>
                <a:spcPts val="0"/>
              </a:spcAft>
              <a:buClr>
                <a:srgbClr val="C00000"/>
              </a:buClr>
              <a:buSzPct val="90000"/>
            </a:pPr>
            <a:r>
              <a:rPr lang="en-US" sz="2000" b="1" dirty="0" smtClean="0">
                <a:latin typeface="Cambria" pitchFamily="18" charset="0"/>
              </a:rPr>
              <a:t>Why block size is large?</a:t>
            </a:r>
          </a:p>
          <a:p>
            <a:pPr marL="515937" lvl="2" indent="-457200" algn="just">
              <a:spcBef>
                <a:spcPts val="0"/>
              </a:spcBef>
              <a:spcAft>
                <a:spcPts val="0"/>
              </a:spcAft>
              <a:buClr>
                <a:srgbClr val="C00000"/>
              </a:buClr>
              <a:buSzPct val="90000"/>
              <a:buFont typeface="+mj-lt"/>
              <a:buAutoNum type="arabicPeriod"/>
            </a:pPr>
            <a:r>
              <a:rPr lang="en-US" sz="2000" dirty="0" smtClean="0">
                <a:latin typeface="Cambria" pitchFamily="18" charset="0"/>
              </a:rPr>
              <a:t>Reduce the cost of seek time and </a:t>
            </a:r>
            <a:r>
              <a:rPr lang="en-US" sz="2000" dirty="0" smtClean="0">
                <a:solidFill>
                  <a:schemeClr val="accent2"/>
                </a:solidFill>
                <a:latin typeface="Cambria" pitchFamily="18" charset="0"/>
              </a:rPr>
              <a:t> 2.     </a:t>
            </a:r>
            <a:r>
              <a:rPr lang="en-US" sz="2000" dirty="0" smtClean="0">
                <a:latin typeface="Cambria" pitchFamily="18" charset="0"/>
              </a:rPr>
              <a:t>Proper usage of storage space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fade">
                                      <p:cBhvr>
                                        <p:cTn id="7" dur="2000"/>
                                        <p:tgtEl>
                                          <p:spTgt spid="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xEl>
                                              <p:pRg st="1" end="1"/>
                                            </p:txEl>
                                          </p:spTgt>
                                        </p:tgtEl>
                                        <p:attrNameLst>
                                          <p:attrName>style.visibility</p:attrName>
                                        </p:attrNameLst>
                                      </p:cBhvr>
                                      <p:to>
                                        <p:strVal val="visible"/>
                                      </p:to>
                                    </p:set>
                                    <p:animEffect transition="in" filter="fade">
                                      <p:cBhvr>
                                        <p:cTn id="10" dur="2000"/>
                                        <p:tgtEl>
                                          <p:spTgt spid="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43536" y="228600"/>
            <a:ext cx="8153400" cy="990600"/>
          </a:xfrm>
        </p:spPr>
        <p:txBody>
          <a:bodyPr/>
          <a:lstStyle/>
          <a:p>
            <a:r>
              <a:rPr lang="en-US" b="1" dirty="0" smtClean="0">
                <a:solidFill>
                  <a:schemeClr val="tx1"/>
                </a:solidFill>
                <a:latin typeface="Cambria" pitchFamily="18" charset="0"/>
              </a:rPr>
              <a:t>Database</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4</a:t>
            </a:fld>
            <a:endParaRPr lang="en-US" dirty="0"/>
          </a:p>
        </p:txBody>
      </p:sp>
      <p:sp>
        <p:nvSpPr>
          <p:cNvPr id="7" name="Rounded Rectangle 6"/>
          <p:cNvSpPr/>
          <p:nvPr/>
        </p:nvSpPr>
        <p:spPr>
          <a:xfrm>
            <a:off x="4055532" y="1600200"/>
            <a:ext cx="2590800" cy="914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smtClean="0"/>
              <a:t>Database</a:t>
            </a:r>
            <a:endParaRPr lang="en-US" sz="3200" dirty="0"/>
          </a:p>
        </p:txBody>
      </p:sp>
      <p:sp>
        <p:nvSpPr>
          <p:cNvPr id="8" name="Rounded Rectangle 7"/>
          <p:cNvSpPr/>
          <p:nvPr/>
        </p:nvSpPr>
        <p:spPr>
          <a:xfrm>
            <a:off x="2683932" y="3581400"/>
            <a:ext cx="2209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RDBMS </a:t>
            </a:r>
            <a:endParaRPr lang="en-US" dirty="0">
              <a:solidFill>
                <a:schemeClr val="tx1"/>
              </a:solidFill>
            </a:endParaRPr>
          </a:p>
        </p:txBody>
      </p:sp>
      <p:sp>
        <p:nvSpPr>
          <p:cNvPr id="9" name="Rounded Rectangle 8"/>
          <p:cNvSpPr/>
          <p:nvPr/>
        </p:nvSpPr>
        <p:spPr>
          <a:xfrm>
            <a:off x="931332" y="5201358"/>
            <a:ext cx="2209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OLAP</a:t>
            </a:r>
            <a:endParaRPr lang="en-US" dirty="0"/>
          </a:p>
        </p:txBody>
      </p:sp>
      <p:sp>
        <p:nvSpPr>
          <p:cNvPr id="10" name="Rounded Rectangle 9"/>
          <p:cNvSpPr/>
          <p:nvPr/>
        </p:nvSpPr>
        <p:spPr>
          <a:xfrm>
            <a:off x="5791200" y="3570111"/>
            <a:ext cx="2209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NoSQL</a:t>
            </a:r>
            <a:endParaRPr lang="en-US" sz="2800" dirty="0">
              <a:solidFill>
                <a:schemeClr val="tx1"/>
              </a:solidFill>
            </a:endParaRPr>
          </a:p>
        </p:txBody>
      </p:sp>
      <p:cxnSp>
        <p:nvCxnSpPr>
          <p:cNvPr id="12" name="Elbow Connector 11"/>
          <p:cNvCxnSpPr>
            <a:stCxn id="7" idx="2"/>
            <a:endCxn id="8" idx="0"/>
          </p:cNvCxnSpPr>
          <p:nvPr/>
        </p:nvCxnSpPr>
        <p:spPr>
          <a:xfrm rot="5400000">
            <a:off x="4036482" y="2266950"/>
            <a:ext cx="1066800" cy="1562100"/>
          </a:xfrm>
          <a:prstGeom prst="bentConnector3">
            <a:avLst>
              <a:gd name="adj1" fmla="val 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7" idx="2"/>
            <a:endCxn id="10" idx="0"/>
          </p:cNvCxnSpPr>
          <p:nvPr/>
        </p:nvCxnSpPr>
        <p:spPr>
          <a:xfrm rot="16200000" flipH="1">
            <a:off x="5595761" y="2269771"/>
            <a:ext cx="1055511" cy="1545168"/>
          </a:xfrm>
          <a:prstGeom prst="bentConnector3">
            <a:avLst>
              <a:gd name="adj1" fmla="val 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4402665" y="5204178"/>
            <a:ext cx="2209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OLTP</a:t>
            </a:r>
            <a:endParaRPr lang="en-US" dirty="0"/>
          </a:p>
        </p:txBody>
      </p:sp>
      <p:cxnSp>
        <p:nvCxnSpPr>
          <p:cNvPr id="24" name="Elbow Connector 23"/>
          <p:cNvCxnSpPr>
            <a:stCxn id="8" idx="2"/>
            <a:endCxn id="9" idx="0"/>
          </p:cNvCxnSpPr>
          <p:nvPr/>
        </p:nvCxnSpPr>
        <p:spPr>
          <a:xfrm rot="5400000">
            <a:off x="2559753" y="3972279"/>
            <a:ext cx="705558" cy="1752600"/>
          </a:xfrm>
          <a:prstGeom prst="bentConnector3">
            <a:avLst>
              <a:gd name="adj1" fmla="val 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8" idx="2"/>
            <a:endCxn id="23" idx="0"/>
          </p:cNvCxnSpPr>
          <p:nvPr/>
        </p:nvCxnSpPr>
        <p:spPr>
          <a:xfrm rot="16200000" flipH="1">
            <a:off x="4294009" y="3990622"/>
            <a:ext cx="708378" cy="1718733"/>
          </a:xfrm>
          <a:prstGeom prst="bentConnector3">
            <a:avLst>
              <a:gd name="adj1" fmla="val 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Rack</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40</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76200" y="1458795"/>
            <a:ext cx="8915400" cy="1323439"/>
          </a:xfrm>
          <a:prstGeom prst="rect">
            <a:avLst/>
          </a:prstGeom>
          <a:noFill/>
        </p:spPr>
        <p:txBody>
          <a:bodyPr wrap="square" rtlCol="0">
            <a:spAutoFit/>
          </a:bodyPr>
          <a:lstStyle/>
          <a:p>
            <a:pPr marL="0" lvl="2" algn="just">
              <a:spcBef>
                <a:spcPts val="0"/>
              </a:spcBef>
              <a:spcAft>
                <a:spcPts val="0"/>
              </a:spcAft>
              <a:buClr>
                <a:srgbClr val="C00000"/>
              </a:buClr>
              <a:buSzPct val="90000"/>
            </a:pPr>
            <a:r>
              <a:rPr lang="en-US" sz="2000" dirty="0" smtClean="0">
                <a:latin typeface="Cambria" pitchFamily="18" charset="0"/>
              </a:rPr>
              <a:t>A rack is a collection of 30 or 40 nodes that are physically stored close together and are all connected to the same network switch. Network bandwidth between any two nodes in rack is greater than bandwidth between two nodes on different racks. A Hadoop Cluster is a collection of racks.</a:t>
            </a:r>
          </a:p>
        </p:txBody>
      </p:sp>
      <p:sp>
        <p:nvSpPr>
          <p:cNvPr id="8" name="Rounded Rectangle 7"/>
          <p:cNvSpPr/>
          <p:nvPr/>
        </p:nvSpPr>
        <p:spPr>
          <a:xfrm>
            <a:off x="762000" y="3180645"/>
            <a:ext cx="2057400" cy="2971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838200" y="3409245"/>
            <a:ext cx="1066800" cy="4572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Node 1</a:t>
            </a:r>
            <a:endParaRPr lang="en-US" dirty="0"/>
          </a:p>
        </p:txBody>
      </p:sp>
      <p:sp>
        <p:nvSpPr>
          <p:cNvPr id="10" name="Rounded Rectangle 9"/>
          <p:cNvSpPr/>
          <p:nvPr/>
        </p:nvSpPr>
        <p:spPr>
          <a:xfrm>
            <a:off x="838200" y="3942645"/>
            <a:ext cx="1066800" cy="4572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Node 2</a:t>
            </a:r>
            <a:endParaRPr lang="en-US" dirty="0"/>
          </a:p>
        </p:txBody>
      </p:sp>
      <p:sp>
        <p:nvSpPr>
          <p:cNvPr id="11" name="Rounded Rectangle 10"/>
          <p:cNvSpPr/>
          <p:nvPr/>
        </p:nvSpPr>
        <p:spPr>
          <a:xfrm>
            <a:off x="903111" y="5542845"/>
            <a:ext cx="1066800" cy="4572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Node N</a:t>
            </a:r>
            <a:endParaRPr lang="en-US" dirty="0"/>
          </a:p>
        </p:txBody>
      </p:sp>
      <p:sp>
        <p:nvSpPr>
          <p:cNvPr id="12" name="Rounded Rectangle 11"/>
          <p:cNvSpPr/>
          <p:nvPr/>
        </p:nvSpPr>
        <p:spPr>
          <a:xfrm>
            <a:off x="2079978" y="3409245"/>
            <a:ext cx="609600" cy="25908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t>
            </a:r>
          </a:p>
          <a:p>
            <a:pPr algn="ctr"/>
            <a:r>
              <a:rPr lang="en-US" dirty="0" smtClean="0"/>
              <a:t>W</a:t>
            </a:r>
          </a:p>
          <a:p>
            <a:pPr algn="ctr"/>
            <a:r>
              <a:rPr lang="en-US" dirty="0" smtClean="0"/>
              <a:t>I</a:t>
            </a:r>
          </a:p>
          <a:p>
            <a:pPr algn="ctr"/>
            <a:r>
              <a:rPr lang="en-US" dirty="0" smtClean="0"/>
              <a:t>T</a:t>
            </a:r>
          </a:p>
          <a:p>
            <a:pPr algn="ctr"/>
            <a:r>
              <a:rPr lang="en-US" dirty="0" smtClean="0"/>
              <a:t>C</a:t>
            </a:r>
          </a:p>
          <a:p>
            <a:pPr algn="ctr"/>
            <a:r>
              <a:rPr lang="en-US" dirty="0" smtClean="0"/>
              <a:t>H</a:t>
            </a:r>
            <a:endParaRPr lang="en-US" dirty="0"/>
          </a:p>
        </p:txBody>
      </p:sp>
      <p:cxnSp>
        <p:nvCxnSpPr>
          <p:cNvPr id="15" name="Straight Connector 14"/>
          <p:cNvCxnSpPr/>
          <p:nvPr/>
        </p:nvCxnSpPr>
        <p:spPr>
          <a:xfrm rot="5400000">
            <a:off x="1028700" y="4971345"/>
            <a:ext cx="838200" cy="158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296152" y="6144624"/>
            <a:ext cx="913648" cy="400110"/>
          </a:xfrm>
          <a:prstGeom prst="rect">
            <a:avLst/>
          </a:prstGeom>
          <a:noFill/>
        </p:spPr>
        <p:txBody>
          <a:bodyPr wrap="none" rtlCol="0">
            <a:spAutoFit/>
          </a:bodyPr>
          <a:lstStyle/>
          <a:p>
            <a:r>
              <a:rPr lang="en-US" sz="2000" dirty="0" smtClean="0">
                <a:latin typeface="Cambria" pitchFamily="18" charset="0"/>
              </a:rPr>
              <a:t>Rack 1</a:t>
            </a:r>
          </a:p>
        </p:txBody>
      </p:sp>
      <p:sp>
        <p:nvSpPr>
          <p:cNvPr id="18" name="Rounded Rectangle 17"/>
          <p:cNvSpPr/>
          <p:nvPr/>
        </p:nvSpPr>
        <p:spPr>
          <a:xfrm>
            <a:off x="2994378" y="3200400"/>
            <a:ext cx="2057400" cy="2971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3070578" y="3429000"/>
            <a:ext cx="1066800" cy="4572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Node 1</a:t>
            </a:r>
            <a:endParaRPr lang="en-US" dirty="0"/>
          </a:p>
        </p:txBody>
      </p:sp>
      <p:sp>
        <p:nvSpPr>
          <p:cNvPr id="20" name="Rounded Rectangle 19"/>
          <p:cNvSpPr/>
          <p:nvPr/>
        </p:nvSpPr>
        <p:spPr>
          <a:xfrm>
            <a:off x="3070578" y="3962400"/>
            <a:ext cx="1066800" cy="4572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Node 2</a:t>
            </a:r>
            <a:endParaRPr lang="en-US" dirty="0"/>
          </a:p>
        </p:txBody>
      </p:sp>
      <p:sp>
        <p:nvSpPr>
          <p:cNvPr id="21" name="Rounded Rectangle 20"/>
          <p:cNvSpPr/>
          <p:nvPr/>
        </p:nvSpPr>
        <p:spPr>
          <a:xfrm>
            <a:off x="3135489" y="5562600"/>
            <a:ext cx="1066800" cy="4572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Node N</a:t>
            </a:r>
            <a:endParaRPr lang="en-US" dirty="0"/>
          </a:p>
        </p:txBody>
      </p:sp>
      <p:sp>
        <p:nvSpPr>
          <p:cNvPr id="22" name="Rounded Rectangle 21"/>
          <p:cNvSpPr/>
          <p:nvPr/>
        </p:nvSpPr>
        <p:spPr>
          <a:xfrm>
            <a:off x="4312356" y="3429000"/>
            <a:ext cx="609600" cy="25908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t>
            </a:r>
          </a:p>
          <a:p>
            <a:pPr algn="ctr"/>
            <a:r>
              <a:rPr lang="en-US" dirty="0" smtClean="0"/>
              <a:t>W</a:t>
            </a:r>
          </a:p>
          <a:p>
            <a:pPr algn="ctr"/>
            <a:r>
              <a:rPr lang="en-US" dirty="0" smtClean="0"/>
              <a:t>I</a:t>
            </a:r>
          </a:p>
          <a:p>
            <a:pPr algn="ctr"/>
            <a:r>
              <a:rPr lang="en-US" dirty="0" smtClean="0"/>
              <a:t>T</a:t>
            </a:r>
          </a:p>
          <a:p>
            <a:pPr algn="ctr"/>
            <a:r>
              <a:rPr lang="en-US" dirty="0" smtClean="0"/>
              <a:t>C</a:t>
            </a:r>
          </a:p>
          <a:p>
            <a:pPr algn="ctr"/>
            <a:r>
              <a:rPr lang="en-US" dirty="0" smtClean="0"/>
              <a:t>H</a:t>
            </a:r>
            <a:endParaRPr lang="en-US" dirty="0"/>
          </a:p>
        </p:txBody>
      </p:sp>
      <p:cxnSp>
        <p:nvCxnSpPr>
          <p:cNvPr id="23" name="Straight Connector 22"/>
          <p:cNvCxnSpPr/>
          <p:nvPr/>
        </p:nvCxnSpPr>
        <p:spPr>
          <a:xfrm rot="5400000">
            <a:off x="3261078" y="4991100"/>
            <a:ext cx="838200" cy="158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528530" y="6164379"/>
            <a:ext cx="913648" cy="400110"/>
          </a:xfrm>
          <a:prstGeom prst="rect">
            <a:avLst/>
          </a:prstGeom>
          <a:noFill/>
        </p:spPr>
        <p:txBody>
          <a:bodyPr wrap="none" rtlCol="0">
            <a:spAutoFit/>
          </a:bodyPr>
          <a:lstStyle/>
          <a:p>
            <a:r>
              <a:rPr lang="en-US" sz="2000" dirty="0" smtClean="0">
                <a:latin typeface="Cambria" pitchFamily="18" charset="0"/>
              </a:rPr>
              <a:t>Rack 2</a:t>
            </a:r>
          </a:p>
        </p:txBody>
      </p:sp>
      <p:sp>
        <p:nvSpPr>
          <p:cNvPr id="25" name="Rounded Rectangle 24"/>
          <p:cNvSpPr/>
          <p:nvPr/>
        </p:nvSpPr>
        <p:spPr>
          <a:xfrm>
            <a:off x="6705600" y="3200400"/>
            <a:ext cx="2057400" cy="2971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6781800" y="3429000"/>
            <a:ext cx="1066800" cy="4572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Node 1</a:t>
            </a:r>
            <a:endParaRPr lang="en-US" dirty="0"/>
          </a:p>
        </p:txBody>
      </p:sp>
      <p:sp>
        <p:nvSpPr>
          <p:cNvPr id="27" name="Rounded Rectangle 26"/>
          <p:cNvSpPr/>
          <p:nvPr/>
        </p:nvSpPr>
        <p:spPr>
          <a:xfrm>
            <a:off x="6781800" y="3962400"/>
            <a:ext cx="1066800" cy="4572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Node 2</a:t>
            </a:r>
            <a:endParaRPr lang="en-US" dirty="0"/>
          </a:p>
        </p:txBody>
      </p:sp>
      <p:sp>
        <p:nvSpPr>
          <p:cNvPr id="28" name="Rounded Rectangle 27"/>
          <p:cNvSpPr/>
          <p:nvPr/>
        </p:nvSpPr>
        <p:spPr>
          <a:xfrm>
            <a:off x="6846711" y="5562600"/>
            <a:ext cx="1066800" cy="4572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Node N</a:t>
            </a:r>
            <a:endParaRPr lang="en-US" dirty="0"/>
          </a:p>
        </p:txBody>
      </p:sp>
      <p:sp>
        <p:nvSpPr>
          <p:cNvPr id="29" name="Rounded Rectangle 28"/>
          <p:cNvSpPr/>
          <p:nvPr/>
        </p:nvSpPr>
        <p:spPr>
          <a:xfrm>
            <a:off x="8023578" y="3429000"/>
            <a:ext cx="609600" cy="25908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t>
            </a:r>
          </a:p>
          <a:p>
            <a:pPr algn="ctr"/>
            <a:r>
              <a:rPr lang="en-US" dirty="0" smtClean="0"/>
              <a:t>W</a:t>
            </a:r>
          </a:p>
          <a:p>
            <a:pPr algn="ctr"/>
            <a:r>
              <a:rPr lang="en-US" dirty="0" smtClean="0"/>
              <a:t>I</a:t>
            </a:r>
          </a:p>
          <a:p>
            <a:pPr algn="ctr"/>
            <a:r>
              <a:rPr lang="en-US" dirty="0" smtClean="0"/>
              <a:t>T</a:t>
            </a:r>
          </a:p>
          <a:p>
            <a:pPr algn="ctr"/>
            <a:r>
              <a:rPr lang="en-US" dirty="0" smtClean="0"/>
              <a:t>C</a:t>
            </a:r>
          </a:p>
          <a:p>
            <a:pPr algn="ctr"/>
            <a:r>
              <a:rPr lang="en-US" dirty="0" smtClean="0"/>
              <a:t>H</a:t>
            </a:r>
            <a:endParaRPr lang="en-US" dirty="0"/>
          </a:p>
        </p:txBody>
      </p:sp>
      <p:cxnSp>
        <p:nvCxnSpPr>
          <p:cNvPr id="30" name="Straight Connector 29"/>
          <p:cNvCxnSpPr/>
          <p:nvPr/>
        </p:nvCxnSpPr>
        <p:spPr>
          <a:xfrm rot="5400000">
            <a:off x="6972300" y="4991100"/>
            <a:ext cx="838200" cy="158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239752" y="6164379"/>
            <a:ext cx="945708" cy="400110"/>
          </a:xfrm>
          <a:prstGeom prst="rect">
            <a:avLst/>
          </a:prstGeom>
          <a:noFill/>
        </p:spPr>
        <p:txBody>
          <a:bodyPr wrap="none" rtlCol="0">
            <a:spAutoFit/>
          </a:bodyPr>
          <a:lstStyle/>
          <a:p>
            <a:r>
              <a:rPr lang="en-US" sz="2000" dirty="0" smtClean="0">
                <a:latin typeface="Cambria" pitchFamily="18" charset="0"/>
              </a:rPr>
              <a:t>Rack N</a:t>
            </a:r>
          </a:p>
        </p:txBody>
      </p:sp>
      <p:cxnSp>
        <p:nvCxnSpPr>
          <p:cNvPr id="32" name="Straight Connector 31"/>
          <p:cNvCxnSpPr/>
          <p:nvPr/>
        </p:nvCxnSpPr>
        <p:spPr>
          <a:xfrm>
            <a:off x="5181600" y="4648200"/>
            <a:ext cx="1371600" cy="158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828800" y="3657600"/>
            <a:ext cx="304800" cy="1"/>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828800" y="4182533"/>
            <a:ext cx="304800" cy="1"/>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1873956" y="5791200"/>
            <a:ext cx="304800" cy="1"/>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4092222" y="3657600"/>
            <a:ext cx="304800" cy="1"/>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092222" y="4182533"/>
            <a:ext cx="304800" cy="1"/>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4137378" y="5791200"/>
            <a:ext cx="304800" cy="1"/>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7826022" y="3657599"/>
            <a:ext cx="304800" cy="1"/>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7826022" y="4182532"/>
            <a:ext cx="304800" cy="1"/>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7871178" y="5791199"/>
            <a:ext cx="304800" cy="1"/>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5556957" y="2508954"/>
            <a:ext cx="1219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Switch</a:t>
            </a:r>
            <a:endParaRPr lang="en-US" dirty="0"/>
          </a:p>
        </p:txBody>
      </p:sp>
      <p:cxnSp>
        <p:nvCxnSpPr>
          <p:cNvPr id="49" name="Elbow Connector 48"/>
          <p:cNvCxnSpPr>
            <a:stCxn id="47" idx="2"/>
            <a:endCxn id="8" idx="0"/>
          </p:cNvCxnSpPr>
          <p:nvPr/>
        </p:nvCxnSpPr>
        <p:spPr>
          <a:xfrm rot="5400000">
            <a:off x="3833284" y="847371"/>
            <a:ext cx="290691" cy="4375857"/>
          </a:xfrm>
          <a:prstGeom prst="bentConnector3">
            <a:avLst>
              <a:gd name="adj1" fmla="val 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47" idx="2"/>
            <a:endCxn id="18" idx="0"/>
          </p:cNvCxnSpPr>
          <p:nvPr/>
        </p:nvCxnSpPr>
        <p:spPr>
          <a:xfrm rot="5400000">
            <a:off x="4939595" y="1973438"/>
            <a:ext cx="310446" cy="2143479"/>
          </a:xfrm>
          <a:prstGeom prst="bentConnector3">
            <a:avLst>
              <a:gd name="adj1" fmla="val 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7" idx="2"/>
            <a:endCxn id="25" idx="0"/>
          </p:cNvCxnSpPr>
          <p:nvPr/>
        </p:nvCxnSpPr>
        <p:spPr>
          <a:xfrm rot="16200000" flipH="1">
            <a:off x="6795205" y="2261305"/>
            <a:ext cx="310446" cy="1567743"/>
          </a:xfrm>
          <a:prstGeom prst="bentConnector3">
            <a:avLst>
              <a:gd name="adj1" fmla="val 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NameNode</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41</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76200" y="1458795"/>
            <a:ext cx="8915400" cy="3416320"/>
          </a:xfrm>
          <a:prstGeom prst="rect">
            <a:avLst/>
          </a:prstGeom>
          <a:noFill/>
        </p:spPr>
        <p:txBody>
          <a:bodyPr wrap="square" rtlCol="0">
            <a:spAutoFit/>
          </a:bodyPr>
          <a:lstStyle/>
          <a:p>
            <a:pPr marL="515937" lvl="2" indent="-457200" algn="just">
              <a:spcBef>
                <a:spcPts val="0"/>
              </a:spcBef>
              <a:spcAft>
                <a:spcPts val="0"/>
              </a:spcAft>
              <a:buClr>
                <a:srgbClr val="C00000"/>
              </a:buClr>
              <a:buSzPct val="90000"/>
              <a:buFont typeface="+mj-lt"/>
              <a:buAutoNum type="arabicPeriod"/>
            </a:pPr>
            <a:r>
              <a:rPr lang="en-US" dirty="0" smtClean="0">
                <a:latin typeface="Cambria" pitchFamily="18" charset="0"/>
              </a:rPr>
              <a:t>NameNode is the centerpiece of HDFS. </a:t>
            </a:r>
          </a:p>
          <a:p>
            <a:pPr marL="515937" lvl="2" indent="-457200" algn="just">
              <a:spcBef>
                <a:spcPts val="0"/>
              </a:spcBef>
              <a:spcAft>
                <a:spcPts val="0"/>
              </a:spcAft>
              <a:buClr>
                <a:srgbClr val="C00000"/>
              </a:buClr>
              <a:buSzPct val="90000"/>
              <a:buFont typeface="+mj-lt"/>
              <a:buAutoNum type="arabicPeriod"/>
            </a:pPr>
            <a:r>
              <a:rPr lang="en-US" dirty="0" smtClean="0">
                <a:latin typeface="Cambria" pitchFamily="18" charset="0"/>
              </a:rPr>
              <a:t>NameNode is also known as the Master. </a:t>
            </a:r>
          </a:p>
          <a:p>
            <a:pPr marL="515937" lvl="2" indent="-457200" algn="just">
              <a:spcBef>
                <a:spcPts val="0"/>
              </a:spcBef>
              <a:spcAft>
                <a:spcPts val="0"/>
              </a:spcAft>
              <a:buClr>
                <a:srgbClr val="C00000"/>
              </a:buClr>
              <a:buSzPct val="90000"/>
              <a:buFont typeface="+mj-lt"/>
              <a:buAutoNum type="arabicPeriod"/>
            </a:pPr>
            <a:r>
              <a:rPr lang="en-US" dirty="0" smtClean="0">
                <a:latin typeface="Cambria" pitchFamily="18" charset="0"/>
              </a:rPr>
              <a:t>NameNode only stores the metadata of HDFS – the directory tree of all files in the file system, and tracks the files across the cluster. </a:t>
            </a:r>
          </a:p>
          <a:p>
            <a:pPr marL="515937" lvl="2" indent="-457200" algn="just">
              <a:spcBef>
                <a:spcPts val="0"/>
              </a:spcBef>
              <a:spcAft>
                <a:spcPts val="0"/>
              </a:spcAft>
              <a:buClr>
                <a:srgbClr val="C00000"/>
              </a:buClr>
              <a:buSzPct val="90000"/>
              <a:buFont typeface="+mj-lt"/>
              <a:buAutoNum type="arabicPeriod"/>
            </a:pPr>
            <a:r>
              <a:rPr lang="en-US" dirty="0" smtClean="0">
                <a:latin typeface="Cambria" pitchFamily="18" charset="0"/>
              </a:rPr>
              <a:t>NameNode does not store the actual data or the dataset. The data itself is actually stored in the DataNodes</a:t>
            </a:r>
          </a:p>
          <a:p>
            <a:pPr marL="515937" lvl="2" indent="-457200" algn="just">
              <a:spcBef>
                <a:spcPts val="0"/>
              </a:spcBef>
              <a:spcAft>
                <a:spcPts val="0"/>
              </a:spcAft>
              <a:buClr>
                <a:srgbClr val="C00000"/>
              </a:buClr>
              <a:buSzPct val="90000"/>
              <a:buFont typeface="+mj-lt"/>
              <a:buAutoNum type="arabicPeriod"/>
            </a:pPr>
            <a:r>
              <a:rPr lang="en-US" dirty="0" smtClean="0">
                <a:latin typeface="Cambria" pitchFamily="18" charset="0"/>
              </a:rPr>
              <a:t>NameNode knows the list of the blocks and its location for any given file in HDFS. With this information NameNode knows how to construct the file from blocks.</a:t>
            </a:r>
          </a:p>
          <a:p>
            <a:pPr marL="515937" lvl="2" indent="-457200" algn="just">
              <a:spcBef>
                <a:spcPts val="0"/>
              </a:spcBef>
              <a:spcAft>
                <a:spcPts val="0"/>
              </a:spcAft>
              <a:buClr>
                <a:srgbClr val="C00000"/>
              </a:buClr>
              <a:buSzPct val="90000"/>
              <a:buFont typeface="+mj-lt"/>
              <a:buAutoNum type="arabicPeriod"/>
            </a:pPr>
            <a:r>
              <a:rPr lang="en-US" dirty="0" smtClean="0">
                <a:latin typeface="Cambria" pitchFamily="18" charset="0"/>
              </a:rPr>
              <a:t>NameNode is usually configured with a lot of memory (RAM).</a:t>
            </a:r>
          </a:p>
          <a:p>
            <a:pPr marL="515937" lvl="2" indent="-457200" algn="just">
              <a:spcBef>
                <a:spcPts val="0"/>
              </a:spcBef>
              <a:spcAft>
                <a:spcPts val="0"/>
              </a:spcAft>
              <a:buClr>
                <a:srgbClr val="C00000"/>
              </a:buClr>
              <a:buSzPct val="90000"/>
              <a:buFont typeface="+mj-lt"/>
              <a:buAutoNum type="arabicPeriod"/>
            </a:pPr>
            <a:r>
              <a:rPr lang="en-US" dirty="0" smtClean="0">
                <a:latin typeface="Cambria" pitchFamily="18" charset="0"/>
              </a:rPr>
              <a:t>NameNode is so critical to HDFS and when the NameNode is down, HDFS/Hadoop cluster is inaccessible and considered down.</a:t>
            </a:r>
          </a:p>
          <a:p>
            <a:pPr marL="515937" lvl="2" indent="-457200" algn="just">
              <a:spcBef>
                <a:spcPts val="0"/>
              </a:spcBef>
              <a:spcAft>
                <a:spcPts val="0"/>
              </a:spcAft>
              <a:buClr>
                <a:srgbClr val="C00000"/>
              </a:buClr>
              <a:buSzPct val="90000"/>
              <a:buFont typeface="+mj-lt"/>
              <a:buAutoNum type="arabicPeriod"/>
            </a:pPr>
            <a:r>
              <a:rPr lang="en-US" dirty="0" smtClean="0">
                <a:latin typeface="Cambria" pitchFamily="18" charset="0"/>
              </a:rPr>
              <a:t>NameNode is a single point of failure in Hadoop cluster.</a:t>
            </a:r>
          </a:p>
        </p:txBody>
      </p:sp>
      <p:sp>
        <p:nvSpPr>
          <p:cNvPr id="48" name="TextBox 47"/>
          <p:cNvSpPr txBox="1"/>
          <p:nvPr/>
        </p:nvSpPr>
        <p:spPr>
          <a:xfrm>
            <a:off x="174978" y="4823557"/>
            <a:ext cx="1423595" cy="369332"/>
          </a:xfrm>
          <a:prstGeom prst="rect">
            <a:avLst/>
          </a:prstGeom>
          <a:solidFill>
            <a:schemeClr val="accent2"/>
          </a:solidFill>
        </p:spPr>
        <p:txBody>
          <a:bodyPr wrap="none" rtlCol="0">
            <a:spAutoFit/>
          </a:bodyPr>
          <a:lstStyle/>
          <a:p>
            <a:r>
              <a:rPr lang="en-US" i="1" dirty="0" smtClean="0">
                <a:solidFill>
                  <a:schemeClr val="bg1"/>
                </a:solidFill>
                <a:latin typeface="+mn-lt"/>
              </a:rPr>
              <a:t>Configuration</a:t>
            </a:r>
          </a:p>
        </p:txBody>
      </p:sp>
      <p:sp>
        <p:nvSpPr>
          <p:cNvPr id="51" name="TextBox 50"/>
          <p:cNvSpPr txBox="1"/>
          <p:nvPr/>
        </p:nvSpPr>
        <p:spPr>
          <a:xfrm>
            <a:off x="129822" y="5149124"/>
            <a:ext cx="8915400" cy="1200329"/>
          </a:xfrm>
          <a:prstGeom prst="rect">
            <a:avLst/>
          </a:prstGeom>
          <a:noFill/>
        </p:spPr>
        <p:txBody>
          <a:bodyPr wrap="square" rtlCol="0">
            <a:spAutoFit/>
          </a:bodyPr>
          <a:lstStyle/>
          <a:p>
            <a:pPr marL="515937" lvl="2" indent="-457200" algn="just">
              <a:spcBef>
                <a:spcPts val="0"/>
              </a:spcBef>
              <a:spcAft>
                <a:spcPts val="0"/>
              </a:spcAft>
              <a:buClr>
                <a:srgbClr val="C00000"/>
              </a:buClr>
              <a:buSzPct val="90000"/>
            </a:pPr>
            <a:r>
              <a:rPr lang="en-US" dirty="0" smtClean="0">
                <a:latin typeface="Cambria" pitchFamily="18" charset="0"/>
              </a:rPr>
              <a:t>Processors: 2 Quad Core CPUs running @ 2 GHz</a:t>
            </a:r>
          </a:p>
          <a:p>
            <a:pPr marL="515937" lvl="2" indent="-457200" algn="just">
              <a:spcBef>
                <a:spcPts val="0"/>
              </a:spcBef>
              <a:spcAft>
                <a:spcPts val="0"/>
              </a:spcAft>
              <a:buClr>
                <a:srgbClr val="C00000"/>
              </a:buClr>
              <a:buSzPct val="90000"/>
            </a:pPr>
            <a:r>
              <a:rPr lang="en-US" dirty="0" smtClean="0">
                <a:latin typeface="Cambria" pitchFamily="18" charset="0"/>
              </a:rPr>
              <a:t>RAM: 128 GB</a:t>
            </a:r>
          </a:p>
          <a:p>
            <a:pPr marL="515937" lvl="2" indent="-457200" algn="just">
              <a:spcBef>
                <a:spcPts val="0"/>
              </a:spcBef>
              <a:spcAft>
                <a:spcPts val="0"/>
              </a:spcAft>
              <a:buClr>
                <a:srgbClr val="C00000"/>
              </a:buClr>
              <a:buSzPct val="90000"/>
            </a:pPr>
            <a:r>
              <a:rPr lang="en-US" dirty="0" smtClean="0">
                <a:latin typeface="Cambria" pitchFamily="18" charset="0"/>
              </a:rPr>
              <a:t>Disk: 6 x 1TB SATA</a:t>
            </a:r>
          </a:p>
          <a:p>
            <a:pPr marL="515937" lvl="2" indent="-457200" algn="just">
              <a:spcBef>
                <a:spcPts val="0"/>
              </a:spcBef>
              <a:spcAft>
                <a:spcPts val="0"/>
              </a:spcAft>
              <a:buClr>
                <a:srgbClr val="C00000"/>
              </a:buClr>
              <a:buSzPct val="90000"/>
            </a:pPr>
            <a:r>
              <a:rPr lang="en-US" dirty="0" smtClean="0">
                <a:latin typeface="Cambria" pitchFamily="18" charset="0"/>
              </a:rPr>
              <a:t>Network: 10 Gigabit Ethernet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NameNode Metadata</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42</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76200" y="1458795"/>
            <a:ext cx="8915400" cy="2862322"/>
          </a:xfrm>
          <a:prstGeom prst="rect">
            <a:avLst/>
          </a:prstGeom>
          <a:noFill/>
        </p:spPr>
        <p:txBody>
          <a:bodyPr wrap="square" rtlCol="0">
            <a:spAutoFit/>
          </a:bodyPr>
          <a:lstStyle/>
          <a:p>
            <a:pPr marL="515937" lvl="2" indent="-457200" algn="just">
              <a:spcBef>
                <a:spcPts val="0"/>
              </a:spcBef>
              <a:spcAft>
                <a:spcPts val="0"/>
              </a:spcAft>
              <a:buClr>
                <a:srgbClr val="C00000"/>
              </a:buClr>
              <a:buSzPct val="90000"/>
              <a:buFont typeface="+mj-lt"/>
              <a:buAutoNum type="arabicPeriod"/>
            </a:pPr>
            <a:r>
              <a:rPr lang="en-US" sz="2000" dirty="0" smtClean="0">
                <a:latin typeface="Cambria" pitchFamily="18" charset="0"/>
              </a:rPr>
              <a:t>Metadata stored about the file consists of file name, file path, number of blocks, block Ids, replication level.</a:t>
            </a:r>
          </a:p>
          <a:p>
            <a:pPr marL="515937" lvl="2" indent="-457200" algn="just">
              <a:spcBef>
                <a:spcPts val="0"/>
              </a:spcBef>
              <a:spcAft>
                <a:spcPts val="0"/>
              </a:spcAft>
              <a:buClr>
                <a:srgbClr val="C00000"/>
              </a:buClr>
              <a:buSzPct val="90000"/>
              <a:buFont typeface="+mj-lt"/>
              <a:buAutoNum type="arabicPeriod"/>
            </a:pPr>
            <a:r>
              <a:rPr lang="en-US" sz="2000" dirty="0" smtClean="0">
                <a:latin typeface="Cambria" pitchFamily="18" charset="0"/>
              </a:rPr>
              <a:t>This metadata information is stored on the local disk. Namenode uses two files for storing this metadata information.</a:t>
            </a:r>
          </a:p>
          <a:p>
            <a:pPr marL="972309" lvl="3" indent="-457200" algn="just">
              <a:spcBef>
                <a:spcPts val="0"/>
              </a:spcBef>
              <a:spcAft>
                <a:spcPts val="0"/>
              </a:spcAft>
              <a:buClr>
                <a:srgbClr val="C00000"/>
              </a:buClr>
              <a:buSzPct val="90000"/>
              <a:buFont typeface="Wingdings" pitchFamily="2" charset="2"/>
              <a:buChar char="q"/>
            </a:pPr>
            <a:r>
              <a:rPr lang="en-US" sz="2000" dirty="0" err="1" smtClean="0">
                <a:latin typeface="Cambria" pitchFamily="18" charset="0"/>
              </a:rPr>
              <a:t>FsImage</a:t>
            </a:r>
            <a:endParaRPr lang="en-US" sz="2000" dirty="0" smtClean="0">
              <a:latin typeface="Cambria" pitchFamily="18" charset="0"/>
            </a:endParaRPr>
          </a:p>
          <a:p>
            <a:pPr marL="515937" lvl="2" indent="-457200" algn="just">
              <a:spcBef>
                <a:spcPts val="0"/>
              </a:spcBef>
              <a:spcAft>
                <a:spcPts val="0"/>
              </a:spcAft>
              <a:buClr>
                <a:srgbClr val="C00000"/>
              </a:buClr>
              <a:buSzPct val="90000"/>
              <a:buFont typeface="+mj-lt"/>
              <a:buAutoNum type="arabicPeriod"/>
            </a:pPr>
            <a:r>
              <a:rPr lang="en-US" sz="2000" dirty="0" smtClean="0">
                <a:latin typeface="Cambria" pitchFamily="18" charset="0"/>
              </a:rPr>
              <a:t>NameNode in HDFS also keeps in it’s memory, location of the DataNodes that store the blocks for any given file. Using that information Namenode can reconstruct the whole file by getting the location of all the blocks of a given file.</a:t>
            </a:r>
          </a:p>
        </p:txBody>
      </p:sp>
      <p:sp>
        <p:nvSpPr>
          <p:cNvPr id="10" name="TextBox 9"/>
          <p:cNvSpPr txBox="1"/>
          <p:nvPr/>
        </p:nvSpPr>
        <p:spPr>
          <a:xfrm>
            <a:off x="2144889" y="2675466"/>
            <a:ext cx="2057400" cy="400110"/>
          </a:xfrm>
          <a:prstGeom prst="rect">
            <a:avLst/>
          </a:prstGeom>
          <a:noFill/>
        </p:spPr>
        <p:txBody>
          <a:bodyPr wrap="square" rtlCol="0">
            <a:spAutoFit/>
          </a:bodyPr>
          <a:lstStyle/>
          <a:p>
            <a:pPr marL="463550" lvl="3" indent="-463550" algn="just">
              <a:spcBef>
                <a:spcPts val="0"/>
              </a:spcBef>
              <a:spcAft>
                <a:spcPts val="0"/>
              </a:spcAft>
              <a:buClr>
                <a:srgbClr val="C00000"/>
              </a:buClr>
              <a:buSzPct val="90000"/>
              <a:buFont typeface="Wingdings" pitchFamily="2" charset="2"/>
              <a:buChar char="q"/>
            </a:pPr>
            <a:r>
              <a:rPr lang="en-US" sz="2000" dirty="0" err="1" smtClean="0">
                <a:latin typeface="Cambria" pitchFamily="18" charset="0"/>
              </a:rPr>
              <a:t>EditLog</a:t>
            </a:r>
            <a:endParaRPr lang="en-US" sz="2000" dirty="0" smtClean="0">
              <a:latin typeface="Cambria" pitchFamily="18" charset="0"/>
            </a:endParaRPr>
          </a:p>
        </p:txBody>
      </p:sp>
      <p:sp>
        <p:nvSpPr>
          <p:cNvPr id="11" name="TextBox 10"/>
          <p:cNvSpPr txBox="1"/>
          <p:nvPr/>
        </p:nvSpPr>
        <p:spPr>
          <a:xfrm>
            <a:off x="1143000" y="4800600"/>
            <a:ext cx="6848991" cy="1323439"/>
          </a:xfrm>
          <a:prstGeom prst="rect">
            <a:avLst/>
          </a:prstGeom>
          <a:noFill/>
        </p:spPr>
        <p:txBody>
          <a:bodyPr wrap="none" rtlCol="0">
            <a:spAutoFit/>
          </a:bodyPr>
          <a:lstStyle/>
          <a:p>
            <a:r>
              <a:rPr lang="en-US" sz="2000" dirty="0" smtClean="0">
                <a:latin typeface="Cambria" pitchFamily="18" charset="0"/>
              </a:rPr>
              <a:t>(File Name, </a:t>
            </a:r>
            <a:r>
              <a:rPr lang="en-US" sz="2000" dirty="0" err="1" smtClean="0">
                <a:latin typeface="Cambria" pitchFamily="18" charset="0"/>
              </a:rPr>
              <a:t>numReplicas</a:t>
            </a:r>
            <a:r>
              <a:rPr lang="en-US" sz="2000" dirty="0" smtClean="0">
                <a:latin typeface="Cambria" pitchFamily="18" charset="0"/>
              </a:rPr>
              <a:t>, rack-ids, machine-ids, block-ids, …)</a:t>
            </a:r>
          </a:p>
          <a:p>
            <a:r>
              <a:rPr lang="en-US" sz="2000" dirty="0" smtClean="0">
                <a:latin typeface="Cambria" pitchFamily="18" charset="0"/>
              </a:rPr>
              <a:t>/user/in4072/data/part-0, 3, r:3, M3, {1, 3}, …</a:t>
            </a:r>
          </a:p>
          <a:p>
            <a:r>
              <a:rPr lang="en-US" sz="2000" dirty="0" smtClean="0">
                <a:latin typeface="Cambria" pitchFamily="18" charset="0"/>
              </a:rPr>
              <a:t>/user/in4072/data/part-1, 3, r:2, M1, {2, 4, 5}, …</a:t>
            </a:r>
          </a:p>
          <a:p>
            <a:r>
              <a:rPr lang="en-US" sz="2000" dirty="0" smtClean="0">
                <a:latin typeface="Cambria" pitchFamily="18" charset="0"/>
              </a:rPr>
              <a:t>/user/in4072/data/part-2, 3, r:1, M2, {6, 9, 8}, …</a:t>
            </a:r>
          </a:p>
        </p:txBody>
      </p:sp>
      <p:sp>
        <p:nvSpPr>
          <p:cNvPr id="12" name="TextBox 11"/>
          <p:cNvSpPr txBox="1"/>
          <p:nvPr/>
        </p:nvSpPr>
        <p:spPr>
          <a:xfrm>
            <a:off x="251178" y="4442557"/>
            <a:ext cx="938077" cy="369332"/>
          </a:xfrm>
          <a:prstGeom prst="rect">
            <a:avLst/>
          </a:prstGeom>
          <a:solidFill>
            <a:schemeClr val="accent2"/>
          </a:solidFill>
        </p:spPr>
        <p:txBody>
          <a:bodyPr wrap="none" rtlCol="0">
            <a:spAutoFit/>
          </a:bodyPr>
          <a:lstStyle/>
          <a:p>
            <a:r>
              <a:rPr lang="en-US" i="1" dirty="0" smtClean="0">
                <a:solidFill>
                  <a:schemeClr val="bg1"/>
                </a:solidFill>
                <a:latin typeface="+mn-lt"/>
              </a:rPr>
              <a:t>Example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DataNode</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43</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76200" y="1458795"/>
            <a:ext cx="8915400" cy="3170099"/>
          </a:xfrm>
          <a:prstGeom prst="rect">
            <a:avLst/>
          </a:prstGeom>
          <a:noFill/>
        </p:spPr>
        <p:txBody>
          <a:bodyPr wrap="square" rtlCol="0">
            <a:spAutoFit/>
          </a:bodyPr>
          <a:lstStyle/>
          <a:p>
            <a:pPr marL="515937" lvl="2" indent="-457200" algn="just">
              <a:spcBef>
                <a:spcPts val="0"/>
              </a:spcBef>
              <a:spcAft>
                <a:spcPts val="0"/>
              </a:spcAft>
              <a:buClr>
                <a:srgbClr val="C00000"/>
              </a:buClr>
              <a:buSzPct val="90000"/>
              <a:buFont typeface="+mj-lt"/>
              <a:buAutoNum type="arabicPeriod"/>
            </a:pPr>
            <a:r>
              <a:rPr lang="en-US" sz="2000" dirty="0" smtClean="0">
                <a:latin typeface="Cambria" pitchFamily="18" charset="0"/>
              </a:rPr>
              <a:t>DataNode is responsible for storing the actual data in HDFS.</a:t>
            </a:r>
          </a:p>
          <a:p>
            <a:pPr marL="515937" lvl="2" indent="-457200" algn="just">
              <a:spcBef>
                <a:spcPts val="0"/>
              </a:spcBef>
              <a:spcAft>
                <a:spcPts val="0"/>
              </a:spcAft>
              <a:buClr>
                <a:srgbClr val="C00000"/>
              </a:buClr>
              <a:buSzPct val="90000"/>
              <a:buFont typeface="+mj-lt"/>
              <a:buAutoNum type="arabicPeriod"/>
            </a:pPr>
            <a:r>
              <a:rPr lang="en-US" sz="2000" dirty="0" smtClean="0">
                <a:latin typeface="Cambria" pitchFamily="18" charset="0"/>
              </a:rPr>
              <a:t>DataNode is also known as the Slave</a:t>
            </a:r>
          </a:p>
          <a:p>
            <a:pPr marL="515937" lvl="2" indent="-457200" algn="just">
              <a:spcBef>
                <a:spcPts val="0"/>
              </a:spcBef>
              <a:spcAft>
                <a:spcPts val="0"/>
              </a:spcAft>
              <a:buClr>
                <a:srgbClr val="C00000"/>
              </a:buClr>
              <a:buSzPct val="90000"/>
              <a:buFont typeface="+mj-lt"/>
              <a:buAutoNum type="arabicPeriod"/>
            </a:pPr>
            <a:r>
              <a:rPr lang="en-US" sz="2000" dirty="0" smtClean="0">
                <a:latin typeface="Cambria" pitchFamily="18" charset="0"/>
              </a:rPr>
              <a:t>NameNode and DataNode are in constant communication.</a:t>
            </a:r>
          </a:p>
          <a:p>
            <a:pPr marL="515937" lvl="2" indent="-457200" algn="just">
              <a:spcBef>
                <a:spcPts val="0"/>
              </a:spcBef>
              <a:spcAft>
                <a:spcPts val="0"/>
              </a:spcAft>
              <a:buClr>
                <a:srgbClr val="C00000"/>
              </a:buClr>
              <a:buSzPct val="90000"/>
              <a:buFont typeface="+mj-lt"/>
              <a:buAutoNum type="arabicPeriod"/>
            </a:pPr>
            <a:r>
              <a:rPr lang="en-US" sz="2000" dirty="0" smtClean="0">
                <a:latin typeface="Cambria" pitchFamily="18" charset="0"/>
              </a:rPr>
              <a:t>When a DataNode starts up it announce itself to the NameNode along with the list of blocks it is responsible for.</a:t>
            </a:r>
          </a:p>
          <a:p>
            <a:pPr marL="515937" lvl="2" indent="-457200" algn="just">
              <a:spcBef>
                <a:spcPts val="0"/>
              </a:spcBef>
              <a:spcAft>
                <a:spcPts val="0"/>
              </a:spcAft>
              <a:buClr>
                <a:srgbClr val="C00000"/>
              </a:buClr>
              <a:buSzPct val="90000"/>
              <a:buFont typeface="+mj-lt"/>
              <a:buAutoNum type="arabicPeriod"/>
            </a:pPr>
            <a:r>
              <a:rPr lang="en-US" sz="2000" dirty="0" smtClean="0">
                <a:latin typeface="Cambria" pitchFamily="18" charset="0"/>
              </a:rPr>
              <a:t>When a DataNode is down, it does not affect the availability of data or the cluster. NameNode will arrange for replication for the blocks managed by the DataNode that is not available.</a:t>
            </a:r>
          </a:p>
          <a:p>
            <a:pPr marL="515937" lvl="2" indent="-457200" algn="just">
              <a:spcBef>
                <a:spcPts val="0"/>
              </a:spcBef>
              <a:spcAft>
                <a:spcPts val="0"/>
              </a:spcAft>
              <a:buClr>
                <a:srgbClr val="C00000"/>
              </a:buClr>
              <a:buSzPct val="90000"/>
              <a:buFont typeface="+mj-lt"/>
              <a:buAutoNum type="arabicPeriod"/>
            </a:pPr>
            <a:r>
              <a:rPr lang="en-US" sz="2000" dirty="0" smtClean="0">
                <a:latin typeface="Cambria" pitchFamily="18" charset="0"/>
              </a:rPr>
              <a:t>DataNode is usually configured with a lot of hard disk space. Because the actual data is stored in the DataNode.</a:t>
            </a:r>
          </a:p>
        </p:txBody>
      </p:sp>
      <p:sp>
        <p:nvSpPr>
          <p:cNvPr id="48" name="TextBox 47"/>
          <p:cNvSpPr txBox="1"/>
          <p:nvPr/>
        </p:nvSpPr>
        <p:spPr>
          <a:xfrm>
            <a:off x="254001" y="4572379"/>
            <a:ext cx="1423595" cy="369332"/>
          </a:xfrm>
          <a:prstGeom prst="rect">
            <a:avLst/>
          </a:prstGeom>
          <a:solidFill>
            <a:schemeClr val="accent2"/>
          </a:solidFill>
        </p:spPr>
        <p:txBody>
          <a:bodyPr wrap="none" rtlCol="0">
            <a:spAutoFit/>
          </a:bodyPr>
          <a:lstStyle/>
          <a:p>
            <a:r>
              <a:rPr lang="en-US" i="1" dirty="0" smtClean="0">
                <a:solidFill>
                  <a:schemeClr val="bg1"/>
                </a:solidFill>
                <a:latin typeface="+mn-lt"/>
              </a:rPr>
              <a:t>Configuration</a:t>
            </a:r>
          </a:p>
        </p:txBody>
      </p:sp>
      <p:sp>
        <p:nvSpPr>
          <p:cNvPr id="51" name="TextBox 50"/>
          <p:cNvSpPr txBox="1"/>
          <p:nvPr/>
        </p:nvSpPr>
        <p:spPr>
          <a:xfrm>
            <a:off x="129822" y="5001161"/>
            <a:ext cx="8915400" cy="1323439"/>
          </a:xfrm>
          <a:prstGeom prst="rect">
            <a:avLst/>
          </a:prstGeom>
          <a:noFill/>
        </p:spPr>
        <p:txBody>
          <a:bodyPr wrap="square" rtlCol="0">
            <a:spAutoFit/>
          </a:bodyPr>
          <a:lstStyle/>
          <a:p>
            <a:pPr marL="515937" lvl="2" indent="-457200" algn="just">
              <a:spcBef>
                <a:spcPts val="0"/>
              </a:spcBef>
              <a:spcAft>
                <a:spcPts val="0"/>
              </a:spcAft>
              <a:buClr>
                <a:srgbClr val="C00000"/>
              </a:buClr>
              <a:buSzPct val="90000"/>
            </a:pPr>
            <a:r>
              <a:rPr lang="en-US" sz="2000" dirty="0" smtClean="0">
                <a:latin typeface="Cambria" pitchFamily="18" charset="0"/>
              </a:rPr>
              <a:t>Processors: 2 Quad Core CPUs running @ 2 GHz</a:t>
            </a:r>
          </a:p>
          <a:p>
            <a:pPr marL="515937" lvl="2" indent="-457200" algn="just">
              <a:spcBef>
                <a:spcPts val="0"/>
              </a:spcBef>
              <a:spcAft>
                <a:spcPts val="0"/>
              </a:spcAft>
              <a:buClr>
                <a:srgbClr val="C00000"/>
              </a:buClr>
              <a:buSzPct val="90000"/>
            </a:pPr>
            <a:r>
              <a:rPr lang="en-US" sz="2000" dirty="0" smtClean="0">
                <a:latin typeface="Cambria" pitchFamily="18" charset="0"/>
              </a:rPr>
              <a:t>RAM: 64 GB</a:t>
            </a:r>
          </a:p>
          <a:p>
            <a:pPr marL="515937" lvl="2" indent="-457200" algn="just">
              <a:spcBef>
                <a:spcPts val="0"/>
              </a:spcBef>
              <a:spcAft>
                <a:spcPts val="0"/>
              </a:spcAft>
              <a:buClr>
                <a:srgbClr val="C00000"/>
              </a:buClr>
              <a:buSzPct val="90000"/>
            </a:pPr>
            <a:r>
              <a:rPr lang="en-US" sz="2000" dirty="0" smtClean="0">
                <a:latin typeface="Cambria" pitchFamily="18" charset="0"/>
              </a:rPr>
              <a:t>Disk: 12-24 x 1TB SATA</a:t>
            </a:r>
          </a:p>
          <a:p>
            <a:pPr marL="515937" lvl="2" indent="-457200" algn="just">
              <a:spcBef>
                <a:spcPts val="0"/>
              </a:spcBef>
              <a:spcAft>
                <a:spcPts val="0"/>
              </a:spcAft>
              <a:buClr>
                <a:srgbClr val="C00000"/>
              </a:buClr>
              <a:buSzPct val="90000"/>
            </a:pPr>
            <a:r>
              <a:rPr lang="en-US" sz="2000" dirty="0" smtClean="0">
                <a:latin typeface="Cambria" pitchFamily="18" charset="0"/>
              </a:rPr>
              <a:t>Network: 10 Gigabit Ethernet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Secondary NameNode</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44</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76200" y="1458795"/>
            <a:ext cx="8915400" cy="5016758"/>
          </a:xfrm>
          <a:prstGeom prst="rect">
            <a:avLst/>
          </a:prstGeom>
          <a:noFill/>
        </p:spPr>
        <p:txBody>
          <a:bodyPr wrap="square" rtlCol="0">
            <a:spAutoFit/>
          </a:bodyPr>
          <a:lstStyle/>
          <a:p>
            <a:pPr marL="515937" lvl="2" indent="-457200" algn="just">
              <a:spcBef>
                <a:spcPts val="0"/>
              </a:spcBef>
              <a:spcAft>
                <a:spcPts val="0"/>
              </a:spcAft>
              <a:buClr>
                <a:srgbClr val="C00000"/>
              </a:buClr>
              <a:buSzPct val="90000"/>
              <a:buFont typeface="+mj-lt"/>
              <a:buAutoNum type="arabicPeriod"/>
            </a:pPr>
            <a:r>
              <a:rPr lang="en-US" sz="2000" dirty="0" smtClean="0">
                <a:latin typeface="Cambria" pitchFamily="18" charset="0"/>
              </a:rPr>
              <a:t>Secondary NameNode in Hadoop is more of a helper to NameNode, it is not a backup NameNode server which can quickly take over in case of NameNode failure.</a:t>
            </a:r>
          </a:p>
          <a:p>
            <a:pPr marL="515937" lvl="2" indent="-457200" algn="just">
              <a:spcBef>
                <a:spcPts val="0"/>
              </a:spcBef>
              <a:spcAft>
                <a:spcPts val="0"/>
              </a:spcAft>
              <a:buClr>
                <a:srgbClr val="C00000"/>
              </a:buClr>
              <a:buSzPct val="90000"/>
              <a:buFont typeface="+mj-lt"/>
              <a:buAutoNum type="arabicPeriod"/>
            </a:pPr>
            <a:r>
              <a:rPr lang="en-US" sz="2000" dirty="0" err="1" smtClean="0">
                <a:latin typeface="Cambria" pitchFamily="18" charset="0"/>
              </a:rPr>
              <a:t>EditLog</a:t>
            </a:r>
            <a:r>
              <a:rPr lang="en-US" sz="2000" dirty="0" smtClean="0">
                <a:latin typeface="Cambria" pitchFamily="18" charset="0"/>
              </a:rPr>
              <a:t>– All the file write operations done by client applications are first recorded in the </a:t>
            </a:r>
            <a:r>
              <a:rPr lang="en-US" sz="2000" dirty="0" err="1" smtClean="0">
                <a:latin typeface="Cambria" pitchFamily="18" charset="0"/>
              </a:rPr>
              <a:t>EditLog</a:t>
            </a:r>
            <a:r>
              <a:rPr lang="en-US" sz="2000" dirty="0" smtClean="0">
                <a:latin typeface="Cambria" pitchFamily="18" charset="0"/>
              </a:rPr>
              <a:t>.</a:t>
            </a:r>
          </a:p>
          <a:p>
            <a:pPr marL="515937" lvl="2" indent="-457200" algn="just">
              <a:spcBef>
                <a:spcPts val="0"/>
              </a:spcBef>
              <a:spcAft>
                <a:spcPts val="0"/>
              </a:spcAft>
              <a:buClr>
                <a:srgbClr val="C00000"/>
              </a:buClr>
              <a:buSzPct val="90000"/>
              <a:buFont typeface="+mj-lt"/>
              <a:buAutoNum type="arabicPeriod"/>
            </a:pPr>
            <a:r>
              <a:rPr lang="en-US" sz="2000" dirty="0" err="1" smtClean="0">
                <a:latin typeface="Cambria" pitchFamily="18" charset="0"/>
              </a:rPr>
              <a:t>FsImage</a:t>
            </a:r>
            <a:r>
              <a:rPr lang="en-US" sz="2000" dirty="0" smtClean="0">
                <a:latin typeface="Cambria" pitchFamily="18" charset="0"/>
              </a:rPr>
              <a:t>– This file has the complete information about the file system metadata when the NameNode starts. All the operations after that are recorded in </a:t>
            </a:r>
            <a:r>
              <a:rPr lang="en-US" sz="2000" dirty="0" err="1" smtClean="0">
                <a:latin typeface="Cambria" pitchFamily="18" charset="0"/>
              </a:rPr>
              <a:t>EditLog</a:t>
            </a:r>
            <a:r>
              <a:rPr lang="en-US" sz="2000" dirty="0" smtClean="0">
                <a:latin typeface="Cambria" pitchFamily="18" charset="0"/>
              </a:rPr>
              <a:t>.</a:t>
            </a:r>
          </a:p>
          <a:p>
            <a:pPr marL="515937" lvl="2" indent="-457200" algn="just">
              <a:spcBef>
                <a:spcPts val="0"/>
              </a:spcBef>
              <a:spcAft>
                <a:spcPts val="0"/>
              </a:spcAft>
              <a:buClr>
                <a:srgbClr val="C00000"/>
              </a:buClr>
              <a:buSzPct val="90000"/>
              <a:buFont typeface="+mj-lt"/>
              <a:buAutoNum type="arabicPeriod"/>
            </a:pPr>
            <a:r>
              <a:rPr lang="en-US" sz="2000" dirty="0" smtClean="0">
                <a:latin typeface="Cambria" pitchFamily="18" charset="0"/>
              </a:rPr>
              <a:t>When the NameNode is restarted it first takes metadata information from the </a:t>
            </a:r>
            <a:r>
              <a:rPr lang="en-US" sz="2000" dirty="0" err="1" smtClean="0">
                <a:latin typeface="Cambria" pitchFamily="18" charset="0"/>
              </a:rPr>
              <a:t>FsImage</a:t>
            </a:r>
            <a:r>
              <a:rPr lang="en-US" sz="2000" dirty="0" smtClean="0">
                <a:latin typeface="Cambria" pitchFamily="18" charset="0"/>
              </a:rPr>
              <a:t> and then apply all the transactions recorded in </a:t>
            </a:r>
            <a:r>
              <a:rPr lang="en-US" sz="2000" dirty="0" err="1" smtClean="0">
                <a:latin typeface="Cambria" pitchFamily="18" charset="0"/>
              </a:rPr>
              <a:t>EditLog</a:t>
            </a:r>
            <a:r>
              <a:rPr lang="en-US" sz="2000" dirty="0" smtClean="0">
                <a:latin typeface="Cambria" pitchFamily="18" charset="0"/>
              </a:rPr>
              <a:t>. NameNode restart doesn’t happen that frequently so </a:t>
            </a:r>
            <a:r>
              <a:rPr lang="en-US" sz="2000" dirty="0" err="1" smtClean="0">
                <a:latin typeface="Cambria" pitchFamily="18" charset="0"/>
              </a:rPr>
              <a:t>EditLog</a:t>
            </a:r>
            <a:r>
              <a:rPr lang="en-US" sz="2000" dirty="0" smtClean="0">
                <a:latin typeface="Cambria" pitchFamily="18" charset="0"/>
              </a:rPr>
              <a:t> grows quite large. That means merging of </a:t>
            </a:r>
            <a:r>
              <a:rPr lang="en-US" sz="2000" dirty="0" err="1" smtClean="0">
                <a:latin typeface="Cambria" pitchFamily="18" charset="0"/>
              </a:rPr>
              <a:t>EditLog</a:t>
            </a:r>
            <a:r>
              <a:rPr lang="en-US" sz="2000" dirty="0" smtClean="0">
                <a:latin typeface="Cambria" pitchFamily="18" charset="0"/>
              </a:rPr>
              <a:t> to </a:t>
            </a:r>
            <a:r>
              <a:rPr lang="en-US" sz="2000" dirty="0" err="1" smtClean="0">
                <a:latin typeface="Cambria" pitchFamily="18" charset="0"/>
              </a:rPr>
              <a:t>FsImage</a:t>
            </a:r>
            <a:r>
              <a:rPr lang="en-US" sz="2000" dirty="0" smtClean="0">
                <a:latin typeface="Cambria" pitchFamily="18" charset="0"/>
              </a:rPr>
              <a:t> at the time of startup takes a lot of time keeping the whole file system offline during that process.</a:t>
            </a:r>
          </a:p>
          <a:p>
            <a:pPr marL="515937" lvl="2" indent="-457200" algn="just">
              <a:spcBef>
                <a:spcPts val="0"/>
              </a:spcBef>
              <a:spcAft>
                <a:spcPts val="0"/>
              </a:spcAft>
              <a:buClr>
                <a:srgbClr val="C00000"/>
              </a:buClr>
              <a:buSzPct val="90000"/>
              <a:buFont typeface="+mj-lt"/>
              <a:buAutoNum type="arabicPeriod"/>
            </a:pPr>
            <a:r>
              <a:rPr lang="en-US" sz="2000" dirty="0" smtClean="0">
                <a:latin typeface="Cambria" pitchFamily="18" charset="0"/>
              </a:rPr>
              <a:t>Secondary NameNode take over this job of merging </a:t>
            </a:r>
            <a:r>
              <a:rPr lang="en-US" sz="2000" dirty="0" err="1" smtClean="0">
                <a:latin typeface="Cambria" pitchFamily="18" charset="0"/>
              </a:rPr>
              <a:t>FsImage</a:t>
            </a:r>
            <a:r>
              <a:rPr lang="en-US" sz="2000" dirty="0" smtClean="0">
                <a:latin typeface="Cambria" pitchFamily="18" charset="0"/>
              </a:rPr>
              <a:t> and </a:t>
            </a:r>
            <a:r>
              <a:rPr lang="en-US" sz="2000" dirty="0" err="1" smtClean="0">
                <a:latin typeface="Cambria" pitchFamily="18" charset="0"/>
              </a:rPr>
              <a:t>EditLog</a:t>
            </a:r>
            <a:r>
              <a:rPr lang="en-US" sz="2000" dirty="0" smtClean="0">
                <a:latin typeface="Cambria" pitchFamily="18" charset="0"/>
              </a:rPr>
              <a:t> and keep the </a:t>
            </a:r>
            <a:r>
              <a:rPr lang="en-US" sz="2000" dirty="0" err="1" smtClean="0">
                <a:latin typeface="Cambria" pitchFamily="18" charset="0"/>
              </a:rPr>
              <a:t>FsImage</a:t>
            </a:r>
            <a:r>
              <a:rPr lang="en-US" sz="2000" dirty="0" smtClean="0">
                <a:latin typeface="Cambria" pitchFamily="18" charset="0"/>
              </a:rPr>
              <a:t> current to save a lot of time. Its main function is to check point the file system metadata stored on NameNode.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Secondary NameNode cont’d</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45</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76200" y="1458795"/>
            <a:ext cx="8915400" cy="2246769"/>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rPr>
              <a:t>The process followed by Secondary NameNode to periodically merge the </a:t>
            </a:r>
            <a:r>
              <a:rPr lang="en-US" sz="2000" dirty="0" err="1" smtClean="0">
                <a:latin typeface="Cambria" pitchFamily="18" charset="0"/>
              </a:rPr>
              <a:t>fsimage</a:t>
            </a:r>
            <a:r>
              <a:rPr lang="en-US" sz="2000" dirty="0" smtClean="0">
                <a:latin typeface="Cambria" pitchFamily="18" charset="0"/>
              </a:rPr>
              <a:t> and the edits log files is as follows:</a:t>
            </a:r>
          </a:p>
          <a:p>
            <a:pPr marL="515937" lvl="2" indent="-457200" algn="just">
              <a:spcBef>
                <a:spcPts val="0"/>
              </a:spcBef>
              <a:spcAft>
                <a:spcPts val="0"/>
              </a:spcAft>
              <a:buClr>
                <a:srgbClr val="C00000"/>
              </a:buClr>
              <a:buSzPct val="90000"/>
              <a:buFont typeface="+mj-lt"/>
              <a:buAutoNum type="arabicPeriod"/>
            </a:pPr>
            <a:r>
              <a:rPr lang="en-US" sz="2000" dirty="0" smtClean="0">
                <a:latin typeface="Cambria" pitchFamily="18" charset="0"/>
              </a:rPr>
              <a:t>Secondary NameNode pulls the latest </a:t>
            </a:r>
            <a:r>
              <a:rPr lang="en-US" sz="2000" dirty="0" err="1" smtClean="0">
                <a:latin typeface="Cambria" pitchFamily="18" charset="0"/>
              </a:rPr>
              <a:t>FsImage</a:t>
            </a:r>
            <a:r>
              <a:rPr lang="en-US" sz="2000" dirty="0" smtClean="0">
                <a:latin typeface="Cambria" pitchFamily="18" charset="0"/>
              </a:rPr>
              <a:t> and </a:t>
            </a:r>
            <a:r>
              <a:rPr lang="en-US" sz="2000" dirty="0" err="1" smtClean="0">
                <a:latin typeface="Cambria" pitchFamily="18" charset="0"/>
              </a:rPr>
              <a:t>EditLog</a:t>
            </a:r>
            <a:r>
              <a:rPr lang="en-US" sz="2000" dirty="0" smtClean="0">
                <a:latin typeface="Cambria" pitchFamily="18" charset="0"/>
              </a:rPr>
              <a:t> files from the primary NameNode.</a:t>
            </a:r>
          </a:p>
          <a:p>
            <a:pPr marL="515937" lvl="2" indent="-457200" algn="just">
              <a:spcBef>
                <a:spcPts val="0"/>
              </a:spcBef>
              <a:spcAft>
                <a:spcPts val="0"/>
              </a:spcAft>
              <a:buClr>
                <a:srgbClr val="C00000"/>
              </a:buClr>
              <a:buSzPct val="90000"/>
              <a:buFont typeface="+mj-lt"/>
              <a:buAutoNum type="arabicPeriod"/>
            </a:pPr>
            <a:r>
              <a:rPr lang="en-US" sz="2000" dirty="0" smtClean="0">
                <a:latin typeface="Cambria" pitchFamily="18" charset="0"/>
              </a:rPr>
              <a:t>Secondary NameNode applies each transaction from </a:t>
            </a:r>
            <a:r>
              <a:rPr lang="en-US" sz="2000" dirty="0" err="1" smtClean="0">
                <a:latin typeface="Cambria" pitchFamily="18" charset="0"/>
              </a:rPr>
              <a:t>EditLog</a:t>
            </a:r>
            <a:r>
              <a:rPr lang="en-US" sz="2000" dirty="0" smtClean="0">
                <a:latin typeface="Cambria" pitchFamily="18" charset="0"/>
              </a:rPr>
              <a:t> file to </a:t>
            </a:r>
            <a:r>
              <a:rPr lang="en-US" sz="2000" dirty="0" err="1" smtClean="0">
                <a:latin typeface="Cambria" pitchFamily="18" charset="0"/>
              </a:rPr>
              <a:t>FsImage</a:t>
            </a:r>
            <a:r>
              <a:rPr lang="en-US" sz="2000" dirty="0" smtClean="0">
                <a:latin typeface="Cambria" pitchFamily="18" charset="0"/>
              </a:rPr>
              <a:t> to create a new merged </a:t>
            </a:r>
            <a:r>
              <a:rPr lang="en-US" sz="2000" dirty="0" err="1" smtClean="0">
                <a:latin typeface="Cambria" pitchFamily="18" charset="0"/>
              </a:rPr>
              <a:t>FsImage</a:t>
            </a:r>
            <a:r>
              <a:rPr lang="en-US" sz="2000" dirty="0" smtClean="0">
                <a:latin typeface="Cambria" pitchFamily="18" charset="0"/>
              </a:rPr>
              <a:t> file.</a:t>
            </a:r>
          </a:p>
          <a:p>
            <a:pPr marL="515937" lvl="2" indent="-457200" algn="just">
              <a:spcBef>
                <a:spcPts val="0"/>
              </a:spcBef>
              <a:spcAft>
                <a:spcPts val="0"/>
              </a:spcAft>
              <a:buClr>
                <a:srgbClr val="C00000"/>
              </a:buClr>
              <a:buSzPct val="90000"/>
              <a:buFont typeface="+mj-lt"/>
              <a:buAutoNum type="arabicPeriod"/>
            </a:pPr>
            <a:r>
              <a:rPr lang="en-US" sz="2000" dirty="0" smtClean="0">
                <a:latin typeface="Cambria" pitchFamily="18" charset="0"/>
              </a:rPr>
              <a:t>Merged </a:t>
            </a:r>
            <a:r>
              <a:rPr lang="en-US" sz="2000" dirty="0" err="1" smtClean="0">
                <a:latin typeface="Cambria" pitchFamily="18" charset="0"/>
              </a:rPr>
              <a:t>FsImage</a:t>
            </a:r>
            <a:r>
              <a:rPr lang="en-US" sz="2000" dirty="0" smtClean="0">
                <a:latin typeface="Cambria" pitchFamily="18" charset="0"/>
              </a:rPr>
              <a:t> file is transferred back to primary NameNode.</a:t>
            </a:r>
          </a:p>
        </p:txBody>
      </p:sp>
      <p:sp>
        <p:nvSpPr>
          <p:cNvPr id="8" name="Rounded Rectangle 7"/>
          <p:cNvSpPr/>
          <p:nvPr/>
        </p:nvSpPr>
        <p:spPr>
          <a:xfrm>
            <a:off x="1676400" y="4230510"/>
            <a:ext cx="1905000" cy="8382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NameNode</a:t>
            </a:r>
            <a:endParaRPr lang="en-US" dirty="0"/>
          </a:p>
        </p:txBody>
      </p:sp>
      <p:sp>
        <p:nvSpPr>
          <p:cNvPr id="9" name="Rounded Rectangle 8"/>
          <p:cNvSpPr/>
          <p:nvPr/>
        </p:nvSpPr>
        <p:spPr>
          <a:xfrm>
            <a:off x="5181600" y="4230510"/>
            <a:ext cx="1905000" cy="8382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Secondary NameNode</a:t>
            </a:r>
            <a:endParaRPr lang="en-US" dirty="0"/>
          </a:p>
        </p:txBody>
      </p:sp>
      <p:cxnSp>
        <p:nvCxnSpPr>
          <p:cNvPr id="11" name="Straight Arrow Connector 10"/>
          <p:cNvCxnSpPr/>
          <p:nvPr/>
        </p:nvCxnSpPr>
        <p:spPr>
          <a:xfrm>
            <a:off x="3581400" y="4382910"/>
            <a:ext cx="16002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a:off x="3581400" y="4916310"/>
            <a:ext cx="16002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hape 18"/>
          <p:cNvCxnSpPr>
            <a:stCxn id="9" idx="0"/>
            <a:endCxn id="9" idx="3"/>
          </p:cNvCxnSpPr>
          <p:nvPr/>
        </p:nvCxnSpPr>
        <p:spPr>
          <a:xfrm rot="16200000" flipH="1">
            <a:off x="6400800" y="3963810"/>
            <a:ext cx="419100" cy="952500"/>
          </a:xfrm>
          <a:prstGeom prst="bentConnector4">
            <a:avLst>
              <a:gd name="adj1" fmla="val -54545"/>
              <a:gd name="adj2" fmla="val 177333"/>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4159956" y="3959577"/>
            <a:ext cx="457200" cy="381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3" name="Oval 22"/>
          <p:cNvSpPr/>
          <p:nvPr/>
        </p:nvSpPr>
        <p:spPr>
          <a:xfrm>
            <a:off x="7848600" y="4078110"/>
            <a:ext cx="457200" cy="381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24" name="Oval 23"/>
          <p:cNvSpPr/>
          <p:nvPr/>
        </p:nvSpPr>
        <p:spPr>
          <a:xfrm>
            <a:off x="4244622" y="4981221"/>
            <a:ext cx="457200" cy="381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7" name="Oval Callout 26"/>
          <p:cNvSpPr/>
          <p:nvPr/>
        </p:nvSpPr>
        <p:spPr>
          <a:xfrm>
            <a:off x="6172200" y="5410200"/>
            <a:ext cx="2514600" cy="1066800"/>
          </a:xfrm>
          <a:prstGeom prst="wedgeEllipseCallout">
            <a:avLst>
              <a:gd name="adj1" fmla="val -45075"/>
              <a:gd name="adj2" fmla="val -75396"/>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It’s been an hour, provide your metadata </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Standby NameNode</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46</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76200" y="1458795"/>
            <a:ext cx="8915400" cy="4401205"/>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rPr>
              <a:t>With Hadoop 2.0, built into the platform, HDFS now has </a:t>
            </a:r>
            <a:r>
              <a:rPr lang="en-US" sz="2000" b="1" dirty="0" smtClean="0">
                <a:latin typeface="Cambria" pitchFamily="18" charset="0"/>
              </a:rPr>
              <a:t>automated failover</a:t>
            </a:r>
            <a:r>
              <a:rPr lang="en-US" sz="2000" dirty="0" smtClean="0">
                <a:latin typeface="Cambria" pitchFamily="18" charset="0"/>
              </a:rPr>
              <a:t> with a </a:t>
            </a:r>
            <a:r>
              <a:rPr lang="en-US" sz="2000" b="1" dirty="0" smtClean="0">
                <a:latin typeface="Cambria" pitchFamily="18" charset="0"/>
              </a:rPr>
              <a:t>hot standby</a:t>
            </a:r>
            <a:r>
              <a:rPr lang="en-US" sz="2000" dirty="0" smtClean="0">
                <a:latin typeface="Cambria" pitchFamily="18" charset="0"/>
              </a:rPr>
              <a:t>, with full stack resiliency.</a:t>
            </a:r>
          </a:p>
          <a:p>
            <a:pPr marL="515937" lvl="2" indent="-457200" algn="just">
              <a:spcBef>
                <a:spcPts val="0"/>
              </a:spcBef>
              <a:spcAft>
                <a:spcPts val="0"/>
              </a:spcAft>
              <a:buClr>
                <a:srgbClr val="C00000"/>
              </a:buClr>
              <a:buSzPct val="90000"/>
              <a:buFont typeface="+mj-lt"/>
              <a:buAutoNum type="arabicPeriod"/>
            </a:pPr>
            <a:r>
              <a:rPr lang="en-US" sz="2000" b="1" dirty="0" smtClean="0">
                <a:latin typeface="Cambria" pitchFamily="18" charset="0"/>
              </a:rPr>
              <a:t>Automated Failover: </a:t>
            </a:r>
            <a:r>
              <a:rPr lang="en-US" sz="2000" dirty="0" smtClean="0">
                <a:latin typeface="Cambria" pitchFamily="18" charset="0"/>
              </a:rPr>
              <a:t>Hadoop pro-actively detects NameNode host and process failures and will automatically switch to the standby NameNode to maintain availability for the HDFS service. There is no need for human intervention in the process – System Administrators can sleep in peace!</a:t>
            </a:r>
          </a:p>
          <a:p>
            <a:pPr marL="515937" lvl="2" indent="-457200" algn="just">
              <a:spcBef>
                <a:spcPts val="0"/>
              </a:spcBef>
              <a:spcAft>
                <a:spcPts val="0"/>
              </a:spcAft>
              <a:buClr>
                <a:srgbClr val="C00000"/>
              </a:buClr>
              <a:buSzPct val="90000"/>
              <a:buFont typeface="+mj-lt"/>
              <a:buAutoNum type="arabicPeriod"/>
            </a:pPr>
            <a:r>
              <a:rPr lang="en-US" sz="2000" b="1" dirty="0" smtClean="0">
                <a:latin typeface="Cambria" pitchFamily="18" charset="0"/>
              </a:rPr>
              <a:t>Hot Standby</a:t>
            </a:r>
            <a:r>
              <a:rPr lang="en-US" sz="2000" dirty="0" smtClean="0">
                <a:latin typeface="Cambria" pitchFamily="18" charset="0"/>
              </a:rPr>
              <a:t>: Both Active and Standby </a:t>
            </a:r>
            <a:r>
              <a:rPr lang="en-US" sz="2000" dirty="0" err="1" smtClean="0">
                <a:latin typeface="Cambria" pitchFamily="18" charset="0"/>
              </a:rPr>
              <a:t>NameNodes</a:t>
            </a:r>
            <a:r>
              <a:rPr lang="en-US" sz="2000" dirty="0" smtClean="0">
                <a:latin typeface="Cambria" pitchFamily="18" charset="0"/>
              </a:rPr>
              <a:t> have up to date HDFS metadata, ensuring seamless failover even for large clusters – which means no downtime for your HDP cluster!</a:t>
            </a:r>
          </a:p>
          <a:p>
            <a:pPr marL="515937" lvl="2" indent="-457200" algn="just">
              <a:spcBef>
                <a:spcPts val="0"/>
              </a:spcBef>
              <a:spcAft>
                <a:spcPts val="0"/>
              </a:spcAft>
              <a:buClr>
                <a:srgbClr val="C00000"/>
              </a:buClr>
              <a:buSzPct val="90000"/>
              <a:buFont typeface="+mj-lt"/>
              <a:buAutoNum type="arabicPeriod"/>
            </a:pPr>
            <a:r>
              <a:rPr lang="en-US" sz="2000" b="1" dirty="0" smtClean="0">
                <a:latin typeface="Cambria" pitchFamily="18" charset="0"/>
              </a:rPr>
              <a:t>Full Stack Resiliency: </a:t>
            </a:r>
            <a:r>
              <a:rPr lang="en-US" sz="2000" dirty="0" smtClean="0">
                <a:latin typeface="Cambria" pitchFamily="18" charset="0"/>
              </a:rPr>
              <a:t>The entire Hadoop stack (MapReduce, Hive, Pig, HBase, </a:t>
            </a:r>
            <a:r>
              <a:rPr lang="en-US" sz="2000" dirty="0" err="1" smtClean="0">
                <a:latin typeface="Cambria" pitchFamily="18" charset="0"/>
              </a:rPr>
              <a:t>Oozie</a:t>
            </a:r>
            <a:r>
              <a:rPr lang="en-US" sz="2000" dirty="0" smtClean="0">
                <a:latin typeface="Cambria" pitchFamily="18" charset="0"/>
              </a:rPr>
              <a:t> etc.) has been certified to handle a NameNode failure scenario without losing data or the job progress. This is vital to ensure long running jobs that are critical to complete on schedule will not be adversely affected during a NameNode failure scenario.</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Replication</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47</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76200" y="1458795"/>
            <a:ext cx="8915400" cy="1938992"/>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rPr>
              <a:t>HDFS provides a reliable way to store huge data in a distributed environment as data blocks. The blocks are also replicated to provide fault tolerance. The default replication factor is 3 which is configurable. Therefore, if a file to be stored of 128 MB in HDFS using the default configuration, it would occupy a space of 384 MB (3*128 MB) as the blocks will be replicated three times and each replica will be residing on a different DataNode.</a:t>
            </a:r>
          </a:p>
        </p:txBody>
      </p:sp>
      <p:pic>
        <p:nvPicPr>
          <p:cNvPr id="1026" name="Picture 2"/>
          <p:cNvPicPr>
            <a:picLocks noChangeAspect="1" noChangeArrowheads="1"/>
          </p:cNvPicPr>
          <p:nvPr/>
        </p:nvPicPr>
        <p:blipFill>
          <a:blip r:embed="rId4"/>
          <a:srcRect/>
          <a:stretch>
            <a:fillRect/>
          </a:stretch>
        </p:blipFill>
        <p:spPr bwMode="auto">
          <a:xfrm>
            <a:off x="1786467" y="3429000"/>
            <a:ext cx="5833533" cy="297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Rack Awareness</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48</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76200" y="1458795"/>
            <a:ext cx="8915400" cy="5016758"/>
          </a:xfrm>
          <a:prstGeom prst="rect">
            <a:avLst/>
          </a:prstGeom>
          <a:noFill/>
        </p:spPr>
        <p:txBody>
          <a:bodyPr wrap="square" rtlCol="0">
            <a:spAutoFit/>
          </a:bodyPr>
          <a:lstStyle/>
          <a:p>
            <a:pPr marL="57150" lvl="2" algn="just">
              <a:spcBef>
                <a:spcPts val="600"/>
              </a:spcBef>
              <a:spcAft>
                <a:spcPts val="0"/>
              </a:spcAft>
              <a:buClr>
                <a:srgbClr val="C00000"/>
              </a:buClr>
              <a:buSzPct val="90000"/>
            </a:pPr>
            <a:r>
              <a:rPr lang="en-US" sz="2000" dirty="0" smtClean="0">
                <a:latin typeface="Cambria" pitchFamily="18" charset="0"/>
              </a:rPr>
              <a:t>All machines in rack are connected using the same network switch and if that network goes down then all machines in that rack will be out of service. Thus the rack is down. Rack Awareness was introduced by Apache Hadoop to overcome this issue. In Rack Awareness, NameNode chooses the DataNode which is closer to the same rack or nearby rack. NameNode maintains Rack ids of each DataNode to achieve rack information. Thus, this concept chooses DataNodes based on the rack information. NameNode in Hadoop makes ensures that all the replicas should not stored on the same rack or single rack. Default replication factor is 3. Therefore according to Rack Awareness Algorithm:</a:t>
            </a:r>
          </a:p>
          <a:p>
            <a:pPr marL="515937" lvl="2" indent="-457200"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When a Hadoop framework creates new block, it places first replica on the local node, and place a second one in a different rack, and the third one is on different node on same remote node.</a:t>
            </a:r>
          </a:p>
          <a:p>
            <a:pPr marL="515937" lvl="2" indent="-457200"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When re-replicating a block, if the number of existing replicas is one, place the second on a different rack.</a:t>
            </a:r>
          </a:p>
          <a:p>
            <a:pPr marL="515937" lvl="2" indent="-457200"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When number of existing replicas are two, if the two replicas are in the same rack, place the third one on a different rack.</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306689" y="1775178"/>
            <a:ext cx="2198512" cy="97931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Rack Awareness &amp; Replication</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49</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1371600" y="2133600"/>
            <a:ext cx="1981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447800" y="2209800"/>
            <a:ext cx="533400" cy="381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B1</a:t>
            </a:r>
            <a:endParaRPr lang="en-US" dirty="0"/>
          </a:p>
        </p:txBody>
      </p:sp>
      <p:sp>
        <p:nvSpPr>
          <p:cNvPr id="10" name="Rectangle 9"/>
          <p:cNvSpPr/>
          <p:nvPr/>
        </p:nvSpPr>
        <p:spPr>
          <a:xfrm>
            <a:off x="2079978" y="2209800"/>
            <a:ext cx="533400" cy="381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B2</a:t>
            </a:r>
            <a:endParaRPr lang="en-US" dirty="0"/>
          </a:p>
        </p:txBody>
      </p:sp>
      <p:sp>
        <p:nvSpPr>
          <p:cNvPr id="11" name="Rectangle 10"/>
          <p:cNvSpPr/>
          <p:nvPr/>
        </p:nvSpPr>
        <p:spPr>
          <a:xfrm>
            <a:off x="2731911" y="2218266"/>
            <a:ext cx="533400" cy="381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B3</a:t>
            </a:r>
            <a:endParaRPr lang="en-US" dirty="0"/>
          </a:p>
        </p:txBody>
      </p:sp>
      <p:sp>
        <p:nvSpPr>
          <p:cNvPr id="13" name="TextBox 12"/>
          <p:cNvSpPr txBox="1"/>
          <p:nvPr/>
        </p:nvSpPr>
        <p:spPr>
          <a:xfrm>
            <a:off x="1386464" y="1775178"/>
            <a:ext cx="587020" cy="400110"/>
          </a:xfrm>
          <a:prstGeom prst="rect">
            <a:avLst/>
          </a:prstGeom>
          <a:noFill/>
        </p:spPr>
        <p:txBody>
          <a:bodyPr wrap="none" rtlCol="0">
            <a:spAutoFit/>
          </a:bodyPr>
          <a:lstStyle/>
          <a:p>
            <a:r>
              <a:rPr lang="en-US" sz="2000" dirty="0" smtClean="0">
                <a:latin typeface="Cambria" pitchFamily="18" charset="0"/>
              </a:rPr>
              <a:t>File</a:t>
            </a:r>
          </a:p>
        </p:txBody>
      </p:sp>
      <p:sp>
        <p:nvSpPr>
          <p:cNvPr id="15" name="Rectangle 14"/>
          <p:cNvSpPr/>
          <p:nvPr/>
        </p:nvSpPr>
        <p:spPr>
          <a:xfrm>
            <a:off x="1371600" y="3352800"/>
            <a:ext cx="1905000" cy="28956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524000" y="3536244"/>
            <a:ext cx="1600200" cy="482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DN 1</a:t>
            </a:r>
            <a:endParaRPr lang="en-US" dirty="0">
              <a:solidFill>
                <a:schemeClr val="tx1"/>
              </a:solidFill>
            </a:endParaRPr>
          </a:p>
        </p:txBody>
      </p:sp>
      <p:sp>
        <p:nvSpPr>
          <p:cNvPr id="17" name="Rectangle 16"/>
          <p:cNvSpPr/>
          <p:nvPr/>
        </p:nvSpPr>
        <p:spPr>
          <a:xfrm>
            <a:off x="1524000" y="4143022"/>
            <a:ext cx="1600200" cy="482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DN 2</a:t>
            </a:r>
            <a:endParaRPr lang="en-US" dirty="0">
              <a:solidFill>
                <a:schemeClr val="tx1"/>
              </a:solidFill>
            </a:endParaRPr>
          </a:p>
        </p:txBody>
      </p:sp>
      <p:sp>
        <p:nvSpPr>
          <p:cNvPr id="18" name="Rectangle 17"/>
          <p:cNvSpPr/>
          <p:nvPr/>
        </p:nvSpPr>
        <p:spPr>
          <a:xfrm>
            <a:off x="1535289" y="4735689"/>
            <a:ext cx="1600200" cy="482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DN 3</a:t>
            </a:r>
            <a:endParaRPr lang="en-US" dirty="0">
              <a:solidFill>
                <a:schemeClr val="tx1"/>
              </a:solidFill>
            </a:endParaRPr>
          </a:p>
        </p:txBody>
      </p:sp>
      <p:sp>
        <p:nvSpPr>
          <p:cNvPr id="19" name="Rectangle 18"/>
          <p:cNvSpPr/>
          <p:nvPr/>
        </p:nvSpPr>
        <p:spPr>
          <a:xfrm>
            <a:off x="1535289" y="5342467"/>
            <a:ext cx="1600200" cy="482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DN 4</a:t>
            </a:r>
            <a:endParaRPr lang="en-US" dirty="0">
              <a:solidFill>
                <a:schemeClr val="tx1"/>
              </a:solidFill>
            </a:endParaRPr>
          </a:p>
        </p:txBody>
      </p:sp>
      <p:sp>
        <p:nvSpPr>
          <p:cNvPr id="20" name="TextBox 19"/>
          <p:cNvSpPr txBox="1"/>
          <p:nvPr/>
        </p:nvSpPr>
        <p:spPr>
          <a:xfrm>
            <a:off x="1905752" y="5837001"/>
            <a:ext cx="913648" cy="400110"/>
          </a:xfrm>
          <a:prstGeom prst="rect">
            <a:avLst/>
          </a:prstGeom>
          <a:noFill/>
        </p:spPr>
        <p:txBody>
          <a:bodyPr wrap="none" rtlCol="0">
            <a:spAutoFit/>
          </a:bodyPr>
          <a:lstStyle/>
          <a:p>
            <a:r>
              <a:rPr lang="en-US" sz="2000" dirty="0" smtClean="0">
                <a:latin typeface="Cambria" pitchFamily="18" charset="0"/>
              </a:rPr>
              <a:t>Rack 1</a:t>
            </a:r>
          </a:p>
        </p:txBody>
      </p:sp>
      <p:sp>
        <p:nvSpPr>
          <p:cNvPr id="21" name="Rectangle 20"/>
          <p:cNvSpPr/>
          <p:nvPr/>
        </p:nvSpPr>
        <p:spPr>
          <a:xfrm>
            <a:off x="3942648" y="3352800"/>
            <a:ext cx="1905000" cy="28956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095048" y="3536244"/>
            <a:ext cx="1600200" cy="482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DN 1</a:t>
            </a:r>
            <a:endParaRPr lang="en-US" dirty="0">
              <a:solidFill>
                <a:schemeClr val="tx1"/>
              </a:solidFill>
            </a:endParaRPr>
          </a:p>
        </p:txBody>
      </p:sp>
      <p:sp>
        <p:nvSpPr>
          <p:cNvPr id="23" name="Rectangle 22"/>
          <p:cNvSpPr/>
          <p:nvPr/>
        </p:nvSpPr>
        <p:spPr>
          <a:xfrm>
            <a:off x="4095048" y="4143022"/>
            <a:ext cx="1600200" cy="482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DN 2</a:t>
            </a:r>
            <a:endParaRPr lang="en-US" dirty="0">
              <a:solidFill>
                <a:schemeClr val="tx1"/>
              </a:solidFill>
            </a:endParaRPr>
          </a:p>
        </p:txBody>
      </p:sp>
      <p:sp>
        <p:nvSpPr>
          <p:cNvPr id="24" name="Rectangle 23"/>
          <p:cNvSpPr/>
          <p:nvPr/>
        </p:nvSpPr>
        <p:spPr>
          <a:xfrm>
            <a:off x="4106337" y="4735689"/>
            <a:ext cx="1600200" cy="482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DN 3</a:t>
            </a:r>
            <a:endParaRPr lang="en-US" dirty="0">
              <a:solidFill>
                <a:schemeClr val="tx1"/>
              </a:solidFill>
            </a:endParaRPr>
          </a:p>
        </p:txBody>
      </p:sp>
      <p:sp>
        <p:nvSpPr>
          <p:cNvPr id="25" name="Rectangle 24"/>
          <p:cNvSpPr/>
          <p:nvPr/>
        </p:nvSpPr>
        <p:spPr>
          <a:xfrm>
            <a:off x="4106337" y="5342467"/>
            <a:ext cx="1600200" cy="482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DN 4</a:t>
            </a:r>
            <a:endParaRPr lang="en-US" dirty="0">
              <a:solidFill>
                <a:schemeClr val="tx1"/>
              </a:solidFill>
            </a:endParaRPr>
          </a:p>
        </p:txBody>
      </p:sp>
      <p:sp>
        <p:nvSpPr>
          <p:cNvPr id="26" name="TextBox 25"/>
          <p:cNvSpPr txBox="1"/>
          <p:nvPr/>
        </p:nvSpPr>
        <p:spPr>
          <a:xfrm>
            <a:off x="4419600" y="5837001"/>
            <a:ext cx="913648" cy="400110"/>
          </a:xfrm>
          <a:prstGeom prst="rect">
            <a:avLst/>
          </a:prstGeom>
          <a:noFill/>
        </p:spPr>
        <p:txBody>
          <a:bodyPr wrap="none" rtlCol="0">
            <a:spAutoFit/>
          </a:bodyPr>
          <a:lstStyle/>
          <a:p>
            <a:r>
              <a:rPr lang="en-US" sz="2000" dirty="0" smtClean="0">
                <a:latin typeface="Cambria" pitchFamily="18" charset="0"/>
              </a:rPr>
              <a:t>Rack 2</a:t>
            </a:r>
          </a:p>
        </p:txBody>
      </p:sp>
      <p:sp>
        <p:nvSpPr>
          <p:cNvPr id="27" name="Rectangle 26"/>
          <p:cNvSpPr/>
          <p:nvPr/>
        </p:nvSpPr>
        <p:spPr>
          <a:xfrm>
            <a:off x="6553200" y="3352800"/>
            <a:ext cx="1905000" cy="28956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705600" y="3536244"/>
            <a:ext cx="1600200" cy="482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DN 1</a:t>
            </a:r>
            <a:endParaRPr lang="en-US" dirty="0">
              <a:solidFill>
                <a:schemeClr val="tx1"/>
              </a:solidFill>
            </a:endParaRPr>
          </a:p>
        </p:txBody>
      </p:sp>
      <p:sp>
        <p:nvSpPr>
          <p:cNvPr id="29" name="Rectangle 28"/>
          <p:cNvSpPr/>
          <p:nvPr/>
        </p:nvSpPr>
        <p:spPr>
          <a:xfrm>
            <a:off x="6705600" y="4143022"/>
            <a:ext cx="1600200" cy="482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DN 2</a:t>
            </a:r>
            <a:endParaRPr lang="en-US" dirty="0">
              <a:solidFill>
                <a:schemeClr val="tx1"/>
              </a:solidFill>
            </a:endParaRPr>
          </a:p>
        </p:txBody>
      </p:sp>
      <p:sp>
        <p:nvSpPr>
          <p:cNvPr id="30" name="Rectangle 29"/>
          <p:cNvSpPr/>
          <p:nvPr/>
        </p:nvSpPr>
        <p:spPr>
          <a:xfrm>
            <a:off x="6716889" y="4735689"/>
            <a:ext cx="1600200" cy="482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DN 3</a:t>
            </a:r>
            <a:endParaRPr lang="en-US" dirty="0">
              <a:solidFill>
                <a:schemeClr val="tx1"/>
              </a:solidFill>
            </a:endParaRPr>
          </a:p>
        </p:txBody>
      </p:sp>
      <p:sp>
        <p:nvSpPr>
          <p:cNvPr id="31" name="Rectangle 30"/>
          <p:cNvSpPr/>
          <p:nvPr/>
        </p:nvSpPr>
        <p:spPr>
          <a:xfrm>
            <a:off x="6716889" y="5342467"/>
            <a:ext cx="1600200" cy="482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DN 4</a:t>
            </a:r>
            <a:endParaRPr lang="en-US" dirty="0">
              <a:solidFill>
                <a:schemeClr val="tx1"/>
              </a:solidFill>
            </a:endParaRPr>
          </a:p>
        </p:txBody>
      </p:sp>
      <p:sp>
        <p:nvSpPr>
          <p:cNvPr id="32" name="TextBox 31"/>
          <p:cNvSpPr txBox="1"/>
          <p:nvPr/>
        </p:nvSpPr>
        <p:spPr>
          <a:xfrm>
            <a:off x="7086600" y="5837001"/>
            <a:ext cx="913648" cy="400110"/>
          </a:xfrm>
          <a:prstGeom prst="rect">
            <a:avLst/>
          </a:prstGeom>
          <a:noFill/>
        </p:spPr>
        <p:txBody>
          <a:bodyPr wrap="none" rtlCol="0">
            <a:spAutoFit/>
          </a:bodyPr>
          <a:lstStyle/>
          <a:p>
            <a:r>
              <a:rPr lang="en-US" sz="2000" dirty="0" smtClean="0">
                <a:latin typeface="Cambria" pitchFamily="18" charset="0"/>
              </a:rPr>
              <a:t>Rack 3</a:t>
            </a:r>
          </a:p>
        </p:txBody>
      </p:sp>
      <p:sp>
        <p:nvSpPr>
          <p:cNvPr id="33" name="Rectangle 32"/>
          <p:cNvSpPr/>
          <p:nvPr/>
        </p:nvSpPr>
        <p:spPr>
          <a:xfrm>
            <a:off x="1588911" y="4202289"/>
            <a:ext cx="533400" cy="381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B1</a:t>
            </a:r>
            <a:endParaRPr lang="en-US" dirty="0"/>
          </a:p>
        </p:txBody>
      </p:sp>
      <p:sp>
        <p:nvSpPr>
          <p:cNvPr id="34" name="Rectangle 33"/>
          <p:cNvSpPr/>
          <p:nvPr/>
        </p:nvSpPr>
        <p:spPr>
          <a:xfrm>
            <a:off x="4171245" y="3592689"/>
            <a:ext cx="533400" cy="381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B1</a:t>
            </a:r>
            <a:endParaRPr lang="en-US" dirty="0"/>
          </a:p>
        </p:txBody>
      </p:sp>
      <p:sp>
        <p:nvSpPr>
          <p:cNvPr id="35" name="Rectangle 34"/>
          <p:cNvSpPr/>
          <p:nvPr/>
        </p:nvSpPr>
        <p:spPr>
          <a:xfrm>
            <a:off x="4191000" y="4789311"/>
            <a:ext cx="533400" cy="381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B1</a:t>
            </a:r>
            <a:endParaRPr lang="en-US" dirty="0"/>
          </a:p>
        </p:txBody>
      </p:sp>
      <p:sp>
        <p:nvSpPr>
          <p:cNvPr id="36" name="Rectangle 35"/>
          <p:cNvSpPr/>
          <p:nvPr/>
        </p:nvSpPr>
        <p:spPr>
          <a:xfrm>
            <a:off x="4168422" y="4191000"/>
            <a:ext cx="533400" cy="381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B2</a:t>
            </a:r>
            <a:endParaRPr lang="en-US" dirty="0"/>
          </a:p>
        </p:txBody>
      </p:sp>
      <p:sp>
        <p:nvSpPr>
          <p:cNvPr id="37" name="Rectangle 36"/>
          <p:cNvSpPr/>
          <p:nvPr/>
        </p:nvSpPr>
        <p:spPr>
          <a:xfrm>
            <a:off x="6781800" y="3592689"/>
            <a:ext cx="533400" cy="381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B2</a:t>
            </a:r>
            <a:endParaRPr lang="en-US" dirty="0"/>
          </a:p>
        </p:txBody>
      </p:sp>
      <p:sp>
        <p:nvSpPr>
          <p:cNvPr id="38" name="Rectangle 37"/>
          <p:cNvSpPr/>
          <p:nvPr/>
        </p:nvSpPr>
        <p:spPr>
          <a:xfrm>
            <a:off x="6790266" y="4789311"/>
            <a:ext cx="533400" cy="381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B2</a:t>
            </a:r>
            <a:endParaRPr lang="en-US" dirty="0"/>
          </a:p>
        </p:txBody>
      </p:sp>
      <p:sp>
        <p:nvSpPr>
          <p:cNvPr id="39" name="Rectangle 38"/>
          <p:cNvSpPr/>
          <p:nvPr/>
        </p:nvSpPr>
        <p:spPr>
          <a:xfrm>
            <a:off x="6790266" y="4182534"/>
            <a:ext cx="533400" cy="381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B3</a:t>
            </a:r>
            <a:endParaRPr lang="en-US" dirty="0"/>
          </a:p>
        </p:txBody>
      </p:sp>
      <p:sp>
        <p:nvSpPr>
          <p:cNvPr id="40" name="Rectangle 39"/>
          <p:cNvSpPr/>
          <p:nvPr/>
        </p:nvSpPr>
        <p:spPr>
          <a:xfrm>
            <a:off x="1600200" y="4789311"/>
            <a:ext cx="533400" cy="381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B3</a:t>
            </a:r>
            <a:endParaRPr lang="en-US" dirty="0"/>
          </a:p>
        </p:txBody>
      </p:sp>
      <p:sp>
        <p:nvSpPr>
          <p:cNvPr id="41" name="Rectangle 40"/>
          <p:cNvSpPr/>
          <p:nvPr/>
        </p:nvSpPr>
        <p:spPr>
          <a:xfrm>
            <a:off x="1614309" y="3592689"/>
            <a:ext cx="533400" cy="381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B3</a:t>
            </a:r>
            <a:endParaRPr lang="en-US" dirty="0"/>
          </a:p>
        </p:txBody>
      </p:sp>
      <p:sp>
        <p:nvSpPr>
          <p:cNvPr id="42" name="Rectangle 41"/>
          <p:cNvSpPr/>
          <p:nvPr/>
        </p:nvSpPr>
        <p:spPr>
          <a:xfrm>
            <a:off x="3733800" y="1809045"/>
            <a:ext cx="533400" cy="381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B1</a:t>
            </a:r>
            <a:endParaRPr lang="en-US" dirty="0"/>
          </a:p>
        </p:txBody>
      </p:sp>
      <p:sp>
        <p:nvSpPr>
          <p:cNvPr id="43" name="TextBox 42"/>
          <p:cNvSpPr txBox="1"/>
          <p:nvPr/>
        </p:nvSpPr>
        <p:spPr>
          <a:xfrm>
            <a:off x="4343400" y="1809045"/>
            <a:ext cx="994183" cy="400110"/>
          </a:xfrm>
          <a:prstGeom prst="rect">
            <a:avLst/>
          </a:prstGeom>
          <a:noFill/>
        </p:spPr>
        <p:txBody>
          <a:bodyPr wrap="none" rtlCol="0">
            <a:spAutoFit/>
          </a:bodyPr>
          <a:lstStyle/>
          <a:p>
            <a:r>
              <a:rPr lang="en-US" sz="2000" dirty="0" smtClean="0">
                <a:latin typeface="Cambria" pitchFamily="18" charset="0"/>
              </a:rPr>
              <a:t>Block 1</a:t>
            </a:r>
          </a:p>
        </p:txBody>
      </p:sp>
      <p:sp>
        <p:nvSpPr>
          <p:cNvPr id="44" name="Rectangle 43"/>
          <p:cNvSpPr/>
          <p:nvPr/>
        </p:nvSpPr>
        <p:spPr>
          <a:xfrm>
            <a:off x="3745089" y="2266245"/>
            <a:ext cx="533400" cy="381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B2</a:t>
            </a:r>
            <a:endParaRPr lang="en-US" dirty="0"/>
          </a:p>
        </p:txBody>
      </p:sp>
      <p:sp>
        <p:nvSpPr>
          <p:cNvPr id="45" name="TextBox 44"/>
          <p:cNvSpPr txBox="1"/>
          <p:nvPr/>
        </p:nvSpPr>
        <p:spPr>
          <a:xfrm>
            <a:off x="4351866" y="2247135"/>
            <a:ext cx="994183" cy="400110"/>
          </a:xfrm>
          <a:prstGeom prst="rect">
            <a:avLst/>
          </a:prstGeom>
          <a:noFill/>
        </p:spPr>
        <p:txBody>
          <a:bodyPr wrap="none" rtlCol="0">
            <a:spAutoFit/>
          </a:bodyPr>
          <a:lstStyle/>
          <a:p>
            <a:r>
              <a:rPr lang="en-US" sz="2000" dirty="0" smtClean="0">
                <a:latin typeface="Cambria" pitchFamily="18" charset="0"/>
              </a:rPr>
              <a:t>Block 2</a:t>
            </a:r>
          </a:p>
        </p:txBody>
      </p:sp>
      <p:sp>
        <p:nvSpPr>
          <p:cNvPr id="46" name="Rectangle 45"/>
          <p:cNvSpPr/>
          <p:nvPr/>
        </p:nvSpPr>
        <p:spPr>
          <a:xfrm>
            <a:off x="5367867" y="1806222"/>
            <a:ext cx="533400" cy="381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B3</a:t>
            </a:r>
            <a:endParaRPr lang="en-US" dirty="0"/>
          </a:p>
        </p:txBody>
      </p:sp>
      <p:sp>
        <p:nvSpPr>
          <p:cNvPr id="47" name="TextBox 46"/>
          <p:cNvSpPr txBox="1"/>
          <p:nvPr/>
        </p:nvSpPr>
        <p:spPr>
          <a:xfrm>
            <a:off x="5920262" y="1789290"/>
            <a:ext cx="994183" cy="400110"/>
          </a:xfrm>
          <a:prstGeom prst="rect">
            <a:avLst/>
          </a:prstGeom>
          <a:noFill/>
        </p:spPr>
        <p:txBody>
          <a:bodyPr wrap="none" rtlCol="0">
            <a:spAutoFit/>
          </a:bodyPr>
          <a:lstStyle/>
          <a:p>
            <a:r>
              <a:rPr lang="en-US" sz="2000" dirty="0" smtClean="0">
                <a:latin typeface="Cambria" pitchFamily="18" charset="0"/>
              </a:rPr>
              <a:t>Block 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bg/>
                                          </p:spTgt>
                                        </p:tgtEl>
                                        <p:attrNameLst>
                                          <p:attrName>style.visibility</p:attrName>
                                        </p:attrNameLst>
                                      </p:cBhvr>
                                      <p:to>
                                        <p:strVal val="visible"/>
                                      </p:to>
                                    </p:set>
                                    <p:animEffect transition="in" filter="fade">
                                      <p:cBhvr>
                                        <p:cTn id="7" dur="2000"/>
                                        <p:tgtEl>
                                          <p:spTgt spid="33">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xEl>
                                              <p:pRg st="0" end="0"/>
                                            </p:txEl>
                                          </p:spTgt>
                                        </p:tgtEl>
                                        <p:attrNameLst>
                                          <p:attrName>style.visibility</p:attrName>
                                        </p:attrNameLst>
                                      </p:cBhvr>
                                      <p:to>
                                        <p:strVal val="visible"/>
                                      </p:to>
                                    </p:set>
                                    <p:animEffect transition="in" filter="fade">
                                      <p:cBhvr>
                                        <p:cTn id="10" dur="2000"/>
                                        <p:tgtEl>
                                          <p:spTgt spid="3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4">
                                            <p:bg/>
                                          </p:spTgt>
                                        </p:tgtEl>
                                        <p:attrNameLst>
                                          <p:attrName>style.visibility</p:attrName>
                                        </p:attrNameLst>
                                      </p:cBhvr>
                                      <p:to>
                                        <p:strVal val="visible"/>
                                      </p:to>
                                    </p:set>
                                    <p:animEffect transition="in" filter="fade">
                                      <p:cBhvr>
                                        <p:cTn id="15" dur="2000"/>
                                        <p:tgtEl>
                                          <p:spTgt spid="34">
                                            <p:bg/>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xEl>
                                              <p:pRg st="0" end="0"/>
                                            </p:txEl>
                                          </p:spTgt>
                                        </p:tgtEl>
                                        <p:attrNameLst>
                                          <p:attrName>style.visibility</p:attrName>
                                        </p:attrNameLst>
                                      </p:cBhvr>
                                      <p:to>
                                        <p:strVal val="visible"/>
                                      </p:to>
                                    </p:set>
                                    <p:animEffect transition="in" filter="fade">
                                      <p:cBhvr>
                                        <p:cTn id="18" dur="2000"/>
                                        <p:tgtEl>
                                          <p:spTgt spid="3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5">
                                            <p:bg/>
                                          </p:spTgt>
                                        </p:tgtEl>
                                        <p:attrNameLst>
                                          <p:attrName>style.visibility</p:attrName>
                                        </p:attrNameLst>
                                      </p:cBhvr>
                                      <p:to>
                                        <p:strVal val="visible"/>
                                      </p:to>
                                    </p:set>
                                    <p:animEffect transition="in" filter="fade">
                                      <p:cBhvr>
                                        <p:cTn id="21" dur="2000"/>
                                        <p:tgtEl>
                                          <p:spTgt spid="35">
                                            <p:bg/>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5">
                                            <p:txEl>
                                              <p:pRg st="0" end="0"/>
                                            </p:txEl>
                                          </p:spTgt>
                                        </p:tgtEl>
                                        <p:attrNameLst>
                                          <p:attrName>style.visibility</p:attrName>
                                        </p:attrNameLst>
                                      </p:cBhvr>
                                      <p:to>
                                        <p:strVal val="visible"/>
                                      </p:to>
                                    </p:set>
                                    <p:animEffect transition="in" filter="fade">
                                      <p:cBhvr>
                                        <p:cTn id="24" dur="2000"/>
                                        <p:tgtEl>
                                          <p:spTgt spid="35">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6">
                                            <p:bg/>
                                          </p:spTgt>
                                        </p:tgtEl>
                                        <p:attrNameLst>
                                          <p:attrName>style.visibility</p:attrName>
                                        </p:attrNameLst>
                                      </p:cBhvr>
                                      <p:to>
                                        <p:strVal val="visible"/>
                                      </p:to>
                                    </p:set>
                                    <p:animEffect transition="in" filter="fade">
                                      <p:cBhvr>
                                        <p:cTn id="29" dur="2000"/>
                                        <p:tgtEl>
                                          <p:spTgt spid="36">
                                            <p:bg/>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6">
                                            <p:txEl>
                                              <p:pRg st="0" end="0"/>
                                            </p:txEl>
                                          </p:spTgt>
                                        </p:tgtEl>
                                        <p:attrNameLst>
                                          <p:attrName>style.visibility</p:attrName>
                                        </p:attrNameLst>
                                      </p:cBhvr>
                                      <p:to>
                                        <p:strVal val="visible"/>
                                      </p:to>
                                    </p:set>
                                    <p:animEffect transition="in" filter="fade">
                                      <p:cBhvr>
                                        <p:cTn id="32" dur="2000"/>
                                        <p:tgtEl>
                                          <p:spTgt spid="3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7">
                                            <p:bg/>
                                          </p:spTgt>
                                        </p:tgtEl>
                                        <p:attrNameLst>
                                          <p:attrName>style.visibility</p:attrName>
                                        </p:attrNameLst>
                                      </p:cBhvr>
                                      <p:to>
                                        <p:strVal val="visible"/>
                                      </p:to>
                                    </p:set>
                                    <p:animEffect transition="in" filter="fade">
                                      <p:cBhvr>
                                        <p:cTn id="37" dur="2000"/>
                                        <p:tgtEl>
                                          <p:spTgt spid="37">
                                            <p:bg/>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7">
                                            <p:txEl>
                                              <p:pRg st="0" end="0"/>
                                            </p:txEl>
                                          </p:spTgt>
                                        </p:tgtEl>
                                        <p:attrNameLst>
                                          <p:attrName>style.visibility</p:attrName>
                                        </p:attrNameLst>
                                      </p:cBhvr>
                                      <p:to>
                                        <p:strVal val="visible"/>
                                      </p:to>
                                    </p:set>
                                    <p:animEffect transition="in" filter="fade">
                                      <p:cBhvr>
                                        <p:cTn id="40" dur="2000"/>
                                        <p:tgtEl>
                                          <p:spTgt spid="37">
                                            <p:txEl>
                                              <p:pRg st="0" end="0"/>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8">
                                            <p:bg/>
                                          </p:spTgt>
                                        </p:tgtEl>
                                        <p:attrNameLst>
                                          <p:attrName>style.visibility</p:attrName>
                                        </p:attrNameLst>
                                      </p:cBhvr>
                                      <p:to>
                                        <p:strVal val="visible"/>
                                      </p:to>
                                    </p:set>
                                    <p:animEffect transition="in" filter="fade">
                                      <p:cBhvr>
                                        <p:cTn id="43" dur="2000"/>
                                        <p:tgtEl>
                                          <p:spTgt spid="38">
                                            <p:bg/>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8">
                                            <p:txEl>
                                              <p:pRg st="0" end="0"/>
                                            </p:txEl>
                                          </p:spTgt>
                                        </p:tgtEl>
                                        <p:attrNameLst>
                                          <p:attrName>style.visibility</p:attrName>
                                        </p:attrNameLst>
                                      </p:cBhvr>
                                      <p:to>
                                        <p:strVal val="visible"/>
                                      </p:to>
                                    </p:set>
                                    <p:animEffect transition="in" filter="fade">
                                      <p:cBhvr>
                                        <p:cTn id="46" dur="2000"/>
                                        <p:tgtEl>
                                          <p:spTgt spid="38">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9">
                                            <p:bg/>
                                          </p:spTgt>
                                        </p:tgtEl>
                                        <p:attrNameLst>
                                          <p:attrName>style.visibility</p:attrName>
                                        </p:attrNameLst>
                                      </p:cBhvr>
                                      <p:to>
                                        <p:strVal val="visible"/>
                                      </p:to>
                                    </p:set>
                                    <p:animEffect transition="in" filter="fade">
                                      <p:cBhvr>
                                        <p:cTn id="51" dur="2000"/>
                                        <p:tgtEl>
                                          <p:spTgt spid="39">
                                            <p:bg/>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9">
                                            <p:txEl>
                                              <p:pRg st="0" end="0"/>
                                            </p:txEl>
                                          </p:spTgt>
                                        </p:tgtEl>
                                        <p:attrNameLst>
                                          <p:attrName>style.visibility</p:attrName>
                                        </p:attrNameLst>
                                      </p:cBhvr>
                                      <p:to>
                                        <p:strVal val="visible"/>
                                      </p:to>
                                    </p:set>
                                    <p:animEffect transition="in" filter="fade">
                                      <p:cBhvr>
                                        <p:cTn id="54" dur="2000"/>
                                        <p:tgtEl>
                                          <p:spTgt spid="39">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41">
                                            <p:bg/>
                                          </p:spTgt>
                                        </p:tgtEl>
                                        <p:attrNameLst>
                                          <p:attrName>style.visibility</p:attrName>
                                        </p:attrNameLst>
                                      </p:cBhvr>
                                      <p:to>
                                        <p:strVal val="visible"/>
                                      </p:to>
                                    </p:set>
                                    <p:animEffect transition="in" filter="fade">
                                      <p:cBhvr>
                                        <p:cTn id="59" dur="2000"/>
                                        <p:tgtEl>
                                          <p:spTgt spid="41">
                                            <p:bg/>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1">
                                            <p:txEl>
                                              <p:pRg st="0" end="0"/>
                                            </p:txEl>
                                          </p:spTgt>
                                        </p:tgtEl>
                                        <p:attrNameLst>
                                          <p:attrName>style.visibility</p:attrName>
                                        </p:attrNameLst>
                                      </p:cBhvr>
                                      <p:to>
                                        <p:strVal val="visible"/>
                                      </p:to>
                                    </p:set>
                                    <p:animEffect transition="in" filter="fade">
                                      <p:cBhvr>
                                        <p:cTn id="62" dur="2000"/>
                                        <p:tgtEl>
                                          <p:spTgt spid="41">
                                            <p:txEl>
                                              <p:pRg st="0" end="0"/>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0">
                                            <p:bg/>
                                          </p:spTgt>
                                        </p:tgtEl>
                                        <p:attrNameLst>
                                          <p:attrName>style.visibility</p:attrName>
                                        </p:attrNameLst>
                                      </p:cBhvr>
                                      <p:to>
                                        <p:strVal val="visible"/>
                                      </p:to>
                                    </p:set>
                                    <p:animEffect transition="in" filter="fade">
                                      <p:cBhvr>
                                        <p:cTn id="65" dur="2000"/>
                                        <p:tgtEl>
                                          <p:spTgt spid="40">
                                            <p:bg/>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0">
                                            <p:txEl>
                                              <p:pRg st="0" end="0"/>
                                            </p:txEl>
                                          </p:spTgt>
                                        </p:tgtEl>
                                        <p:attrNameLst>
                                          <p:attrName>style.visibility</p:attrName>
                                        </p:attrNameLst>
                                      </p:cBhvr>
                                      <p:to>
                                        <p:strVal val="visible"/>
                                      </p:to>
                                    </p:set>
                                    <p:animEffect transition="in" filter="fade">
                                      <p:cBhvr>
                                        <p:cTn id="68" dur="2000"/>
                                        <p:tgtEl>
                                          <p:spTgt spid="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uild="allAtOnce" animBg="1"/>
      <p:bldP spid="34" grpId="0" build="allAtOnce" animBg="1"/>
      <p:bldP spid="35" grpId="0" build="allAtOnce" animBg="1"/>
      <p:bldP spid="36" grpId="0" build="allAtOnce" animBg="1"/>
      <p:bldP spid="37" grpId="0" build="allAtOnce" animBg="1"/>
      <p:bldP spid="38" grpId="0" build="allAtOnce" animBg="1"/>
      <p:bldP spid="39" grpId="0" build="allAtOnce" animBg="1"/>
      <p:bldP spid="40" grpId="0" build="allAtOnce" animBg="1"/>
      <p:bldP spid="41" grpId="0" build="allAtOnce"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43536" y="228600"/>
            <a:ext cx="8153400" cy="990600"/>
          </a:xfrm>
        </p:spPr>
        <p:txBody>
          <a:bodyPr/>
          <a:lstStyle/>
          <a:p>
            <a:r>
              <a:rPr lang="en-US" b="1" dirty="0" smtClean="0">
                <a:solidFill>
                  <a:schemeClr val="tx1"/>
                </a:solidFill>
                <a:latin typeface="Cambria" pitchFamily="18" charset="0"/>
              </a:rPr>
              <a:t>OLTP vs. OLAP</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5</a:t>
            </a:fld>
            <a:endParaRPr lang="en-US" dirty="0"/>
          </a:p>
        </p:txBody>
      </p:sp>
      <p:graphicFrame>
        <p:nvGraphicFramePr>
          <p:cNvPr id="7" name="Table 6"/>
          <p:cNvGraphicFramePr>
            <a:graphicFrameLocks noGrp="1"/>
          </p:cNvGraphicFramePr>
          <p:nvPr/>
        </p:nvGraphicFramePr>
        <p:xfrm>
          <a:off x="304800" y="1828800"/>
          <a:ext cx="8534400" cy="3901440"/>
        </p:xfrm>
        <a:graphic>
          <a:graphicData uri="http://schemas.openxmlformats.org/drawingml/2006/table">
            <a:tbl>
              <a:tblPr firstRow="1" bandRow="1">
                <a:tableStyleId>{5C22544A-7EE6-4342-B048-85BDC9FD1C3A}</a:tableStyleId>
              </a:tblPr>
              <a:tblGrid>
                <a:gridCol w="3733800"/>
                <a:gridCol w="4800600"/>
              </a:tblGrid>
              <a:tr h="370840">
                <a:tc>
                  <a:txBody>
                    <a:bodyPr/>
                    <a:lstStyle/>
                    <a:p>
                      <a:r>
                        <a:rPr lang="en-US" sz="2000" dirty="0" smtClean="0"/>
                        <a:t>OLTP</a:t>
                      </a:r>
                      <a:endParaRPr lang="en-US" sz="2000" dirty="0"/>
                    </a:p>
                  </a:txBody>
                  <a:tcPr/>
                </a:tc>
                <a:tc>
                  <a:txBody>
                    <a:bodyPr/>
                    <a:lstStyle/>
                    <a:p>
                      <a:r>
                        <a:rPr lang="en-US" sz="2000" dirty="0" smtClean="0"/>
                        <a:t>OLAP</a:t>
                      </a:r>
                      <a:endParaRPr lang="en-US" sz="2000" dirty="0"/>
                    </a:p>
                  </a:txBody>
                  <a:tcPr/>
                </a:tc>
              </a:tr>
              <a:tr h="370840">
                <a:tc>
                  <a:txBody>
                    <a:bodyPr/>
                    <a:lstStyle/>
                    <a:p>
                      <a:r>
                        <a:rPr lang="en-US" sz="2000" dirty="0" smtClean="0"/>
                        <a:t>Many short transactions</a:t>
                      </a:r>
                      <a:endParaRPr lang="en-US" sz="2000" dirty="0"/>
                    </a:p>
                  </a:txBody>
                  <a:tcPr/>
                </a:tc>
                <a:tc>
                  <a:txBody>
                    <a:bodyPr/>
                    <a:lstStyle/>
                    <a:p>
                      <a:r>
                        <a:rPr lang="en-US" sz="2000" dirty="0" smtClean="0"/>
                        <a:t>Long transactions, complex queries</a:t>
                      </a:r>
                      <a:endParaRPr lang="en-US" sz="2000" dirty="0"/>
                    </a:p>
                  </a:txBody>
                  <a:tcPr/>
                </a:tc>
              </a:tr>
              <a:tr h="370840">
                <a:tc>
                  <a:txBody>
                    <a:bodyPr/>
                    <a:lstStyle/>
                    <a:p>
                      <a:r>
                        <a:rPr lang="en-US" sz="2000" dirty="0" smtClean="0"/>
                        <a:t>Example:</a:t>
                      </a:r>
                    </a:p>
                    <a:p>
                      <a:pPr marL="0" indent="169863">
                        <a:buFontTx/>
                        <a:buChar char="-"/>
                      </a:pPr>
                      <a:r>
                        <a:rPr lang="en-US" sz="2000" dirty="0" smtClean="0"/>
                        <a:t>Update account balance</a:t>
                      </a:r>
                    </a:p>
                    <a:p>
                      <a:pPr marL="0" indent="169863">
                        <a:buFontTx/>
                        <a:buChar char="-"/>
                      </a:pPr>
                      <a:r>
                        <a:rPr lang="en-US" sz="2000" dirty="0" smtClean="0"/>
                        <a:t>Add book to shopping cart</a:t>
                      </a:r>
                    </a:p>
                    <a:p>
                      <a:pPr marL="0" indent="169863">
                        <a:buFontTx/>
                        <a:buChar char="-"/>
                      </a:pPr>
                      <a:r>
                        <a:rPr lang="en-US" sz="2000" dirty="0" smtClean="0"/>
                        <a:t>Enroll in course</a:t>
                      </a:r>
                      <a:endParaRPr lang="en-US" sz="2000" dirty="0"/>
                    </a:p>
                  </a:txBody>
                  <a:tcPr/>
                </a:tc>
                <a:tc>
                  <a:txBody>
                    <a:bodyPr/>
                    <a:lstStyle/>
                    <a:p>
                      <a:r>
                        <a:rPr lang="en-US" sz="2000" dirty="0" smtClean="0"/>
                        <a:t>Example:</a:t>
                      </a:r>
                    </a:p>
                    <a:p>
                      <a:pPr marL="0" indent="169863">
                        <a:buFontTx/>
                        <a:buChar char="-"/>
                      </a:pPr>
                      <a:r>
                        <a:rPr lang="en-US" sz="2000" dirty="0" smtClean="0"/>
                        <a:t>Count</a:t>
                      </a:r>
                      <a:r>
                        <a:rPr lang="en-US" sz="2000" baseline="0" dirty="0" smtClean="0"/>
                        <a:t> the classes with fewer than 10 classes</a:t>
                      </a:r>
                    </a:p>
                    <a:p>
                      <a:pPr marL="0" indent="169863">
                        <a:buFontTx/>
                        <a:buChar char="-"/>
                      </a:pPr>
                      <a:r>
                        <a:rPr lang="en-US" sz="2000" baseline="0" dirty="0" smtClean="0"/>
                        <a:t>Report total sales for each dept in each month</a:t>
                      </a:r>
                      <a:endParaRPr lang="en-US" sz="2000" dirty="0" smtClean="0"/>
                    </a:p>
                  </a:txBody>
                  <a:tcPr/>
                </a:tc>
              </a:tr>
              <a:tr h="370840">
                <a:tc>
                  <a:txBody>
                    <a:bodyPr/>
                    <a:lstStyle/>
                    <a:p>
                      <a:pPr marL="0" indent="0">
                        <a:buFontTx/>
                        <a:buNone/>
                      </a:pPr>
                      <a:r>
                        <a:rPr lang="en-US" sz="2000" dirty="0" smtClean="0"/>
                        <a:t>Queries touch small amounts</a:t>
                      </a:r>
                      <a:r>
                        <a:rPr lang="en-US" sz="2000" baseline="0" dirty="0" smtClean="0"/>
                        <a:t> of data (few records)</a:t>
                      </a:r>
                      <a:endParaRPr lang="en-US" sz="2000" dirty="0"/>
                    </a:p>
                  </a:txBody>
                  <a:tcPr/>
                </a:tc>
                <a:tc>
                  <a:txBody>
                    <a:bodyPr/>
                    <a:lstStyle/>
                    <a:p>
                      <a:pPr marL="0" indent="0">
                        <a:buFontTx/>
                        <a:buNone/>
                      </a:pPr>
                      <a:r>
                        <a:rPr lang="en-US" sz="2000" dirty="0" smtClean="0"/>
                        <a:t>Queries touch large amounts</a:t>
                      </a:r>
                      <a:r>
                        <a:rPr lang="en-US" sz="2000" baseline="0" dirty="0" smtClean="0"/>
                        <a:t> of data</a:t>
                      </a:r>
                      <a:endParaRPr lang="en-US" sz="2000" dirty="0" smtClean="0"/>
                    </a:p>
                  </a:txBody>
                  <a:tcPr/>
                </a:tc>
              </a:tr>
              <a:tr h="370840">
                <a:tc>
                  <a:txBody>
                    <a:bodyPr/>
                    <a:lstStyle/>
                    <a:p>
                      <a:pPr marL="0" indent="0">
                        <a:buFontTx/>
                        <a:buNone/>
                      </a:pPr>
                      <a:r>
                        <a:rPr lang="en-US" sz="2000" dirty="0" smtClean="0"/>
                        <a:t>Updates are frequent</a:t>
                      </a:r>
                      <a:endParaRPr lang="en-US" sz="2000" dirty="0"/>
                    </a:p>
                  </a:txBody>
                  <a:tcPr/>
                </a:tc>
                <a:tc>
                  <a:txBody>
                    <a:bodyPr/>
                    <a:lstStyle/>
                    <a:p>
                      <a:pPr marL="0" indent="0">
                        <a:buFontTx/>
                        <a:buNone/>
                      </a:pPr>
                      <a:r>
                        <a:rPr lang="en-US" sz="2000" dirty="0" smtClean="0"/>
                        <a:t>Updates are infrequent</a:t>
                      </a:r>
                    </a:p>
                  </a:txBody>
                  <a:tcPr/>
                </a:tc>
              </a:tr>
              <a:tr h="370840">
                <a:tc>
                  <a:txBody>
                    <a:bodyPr/>
                    <a:lstStyle/>
                    <a:p>
                      <a:pPr marL="0" indent="0">
                        <a:buFontTx/>
                        <a:buNone/>
                      </a:pPr>
                      <a:r>
                        <a:rPr lang="en-US" sz="2000" dirty="0" smtClean="0"/>
                        <a:t>Concurrency is biggest performance problem</a:t>
                      </a:r>
                      <a:endParaRPr lang="en-US" sz="2000" dirty="0"/>
                    </a:p>
                  </a:txBody>
                  <a:tcPr/>
                </a:tc>
                <a:tc>
                  <a:txBody>
                    <a:bodyPr/>
                    <a:lstStyle/>
                    <a:p>
                      <a:pPr marL="0" indent="0">
                        <a:buFontTx/>
                        <a:buNone/>
                      </a:pPr>
                      <a:r>
                        <a:rPr lang="en-US" sz="2000" dirty="0" smtClean="0"/>
                        <a:t>Individual queries can require lots of resources</a:t>
                      </a:r>
                    </a:p>
                  </a:txBody>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Rack Awareness Advantages</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50</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76200" y="1458795"/>
            <a:ext cx="8915400" cy="4832092"/>
          </a:xfrm>
          <a:prstGeom prst="rect">
            <a:avLst/>
          </a:prstGeom>
          <a:noFill/>
        </p:spPr>
        <p:txBody>
          <a:bodyPr wrap="square" rtlCol="0">
            <a:spAutoFit/>
          </a:bodyPr>
          <a:lstStyle/>
          <a:p>
            <a:pPr marL="515937" lvl="2" indent="-457200" algn="just">
              <a:spcBef>
                <a:spcPts val="0"/>
              </a:spcBef>
              <a:spcAft>
                <a:spcPts val="0"/>
              </a:spcAft>
              <a:buClr>
                <a:srgbClr val="C00000"/>
              </a:buClr>
              <a:buSzPct val="90000"/>
              <a:buFont typeface="Wingdings" pitchFamily="2" charset="2"/>
              <a:buChar char="q"/>
            </a:pPr>
            <a:r>
              <a:rPr lang="en-US" sz="2200" b="1" dirty="0" smtClean="0">
                <a:latin typeface="Cambria" pitchFamily="18" charset="0"/>
              </a:rPr>
              <a:t>Provide higher bandwidth and low latency</a:t>
            </a:r>
            <a:r>
              <a:rPr lang="en-US" sz="2200" dirty="0" smtClean="0">
                <a:latin typeface="Cambria" pitchFamily="18" charset="0"/>
              </a:rPr>
              <a:t> – This policy maximizes network bandwidth by transferring block within a rack rather than between racks. The YARN is able to optimize MapReduce job performance by assigning tasks to nodes that are closer to their data in terms of network topology.</a:t>
            </a:r>
          </a:p>
          <a:p>
            <a:pPr marL="515937" lvl="2" indent="-457200" algn="just">
              <a:spcBef>
                <a:spcPts val="0"/>
              </a:spcBef>
              <a:spcAft>
                <a:spcPts val="0"/>
              </a:spcAft>
              <a:buClr>
                <a:srgbClr val="C00000"/>
              </a:buClr>
              <a:buSzPct val="90000"/>
              <a:buFont typeface="Wingdings" pitchFamily="2" charset="2"/>
              <a:buChar char="q"/>
            </a:pPr>
            <a:r>
              <a:rPr lang="en-US" sz="2200" b="1" dirty="0" smtClean="0">
                <a:latin typeface="Cambria" pitchFamily="18" charset="0"/>
              </a:rPr>
              <a:t>Provides data protection against rack failure</a:t>
            </a:r>
            <a:r>
              <a:rPr lang="en-US" sz="2200" dirty="0" smtClean="0">
                <a:latin typeface="Cambria" pitchFamily="18" charset="0"/>
              </a:rPr>
              <a:t> – Namenode assign the block replicas of 2nd And 3rd Block to nodes in different rack from the first replica. Thus, it provides data protection even against rack failure. However, this is possible only if Hadoop was configured with knowledge of its rack configuration.</a:t>
            </a:r>
          </a:p>
          <a:p>
            <a:pPr marL="515937" lvl="2" indent="-457200" algn="just">
              <a:spcBef>
                <a:spcPts val="0"/>
              </a:spcBef>
              <a:spcAft>
                <a:spcPts val="0"/>
              </a:spcAft>
              <a:buClr>
                <a:srgbClr val="C00000"/>
              </a:buClr>
              <a:buSzPct val="90000"/>
              <a:buFont typeface="Wingdings" pitchFamily="2" charset="2"/>
              <a:buChar char="q"/>
            </a:pPr>
            <a:r>
              <a:rPr lang="en-US" sz="2200" b="1" dirty="0" smtClean="0">
                <a:latin typeface="Cambria" pitchFamily="18" charset="0"/>
              </a:rPr>
              <a:t>Minimize the writing cost and Maximize read speed</a:t>
            </a:r>
            <a:r>
              <a:rPr lang="en-US" sz="2200" dirty="0" smtClean="0">
                <a:latin typeface="Cambria" pitchFamily="18" charset="0"/>
              </a:rPr>
              <a:t> – Rack awareness, policy places read/write requests to replicas which are in the same rack. Thus, this minimizes writing cost and maximizes reading speed.</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Anatomy of File Write</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51</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76200" y="1458795"/>
            <a:ext cx="8915400" cy="707886"/>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rPr>
              <a:t>HDFS follow </a:t>
            </a:r>
            <a:r>
              <a:rPr lang="en-US" sz="2000" b="1" dirty="0" smtClean="0">
                <a:latin typeface="Cambria" pitchFamily="18" charset="0"/>
              </a:rPr>
              <a:t>Write once Read many </a:t>
            </a:r>
            <a:r>
              <a:rPr lang="en-US" sz="2000" dirty="0" smtClean="0">
                <a:latin typeface="Cambria" pitchFamily="18" charset="0"/>
              </a:rPr>
              <a:t>models. So files can’t be edited that are already stored in HDFS, but data can be appended by reopening the file. </a:t>
            </a:r>
          </a:p>
        </p:txBody>
      </p:sp>
      <p:sp>
        <p:nvSpPr>
          <p:cNvPr id="8" name="Rounded Rectangle 7"/>
          <p:cNvSpPr/>
          <p:nvPr/>
        </p:nvSpPr>
        <p:spPr>
          <a:xfrm>
            <a:off x="381000" y="2286000"/>
            <a:ext cx="4191000" cy="15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6096000" y="2514600"/>
            <a:ext cx="2057400" cy="8382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NameNode</a:t>
            </a:r>
            <a:endParaRPr lang="en-US" dirty="0"/>
          </a:p>
        </p:txBody>
      </p:sp>
      <p:sp>
        <p:nvSpPr>
          <p:cNvPr id="10" name="Rounded Rectangle 9"/>
          <p:cNvSpPr/>
          <p:nvPr/>
        </p:nvSpPr>
        <p:spPr>
          <a:xfrm>
            <a:off x="1143000" y="5029200"/>
            <a:ext cx="63246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57200" y="2590800"/>
            <a:ext cx="1219200" cy="6096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HDFS</a:t>
            </a:r>
          </a:p>
          <a:p>
            <a:pPr algn="ctr"/>
            <a:r>
              <a:rPr lang="en-US" dirty="0" smtClean="0"/>
              <a:t>Client</a:t>
            </a:r>
            <a:endParaRPr lang="en-US" dirty="0"/>
          </a:p>
        </p:txBody>
      </p:sp>
      <p:sp>
        <p:nvSpPr>
          <p:cNvPr id="12" name="Rounded Rectangle 11"/>
          <p:cNvSpPr/>
          <p:nvPr/>
        </p:nvSpPr>
        <p:spPr>
          <a:xfrm>
            <a:off x="2895606" y="2384778"/>
            <a:ext cx="152400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Distributed</a:t>
            </a:r>
          </a:p>
          <a:p>
            <a:pPr algn="ctr"/>
            <a:r>
              <a:rPr lang="en-US" dirty="0" smtClean="0"/>
              <a:t>File System</a:t>
            </a:r>
            <a:endParaRPr lang="en-US" dirty="0"/>
          </a:p>
        </p:txBody>
      </p:sp>
      <p:sp>
        <p:nvSpPr>
          <p:cNvPr id="13" name="Rounded Rectangle 12"/>
          <p:cNvSpPr/>
          <p:nvPr/>
        </p:nvSpPr>
        <p:spPr>
          <a:xfrm>
            <a:off x="2895606" y="3062112"/>
            <a:ext cx="152400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FSData</a:t>
            </a:r>
            <a:endParaRPr lang="en-US" dirty="0" smtClean="0"/>
          </a:p>
          <a:p>
            <a:pPr algn="ctr"/>
            <a:r>
              <a:rPr lang="en-US" dirty="0" err="1" smtClean="0"/>
              <a:t>OutputStream</a:t>
            </a:r>
            <a:endParaRPr lang="en-US" dirty="0"/>
          </a:p>
        </p:txBody>
      </p:sp>
      <p:sp>
        <p:nvSpPr>
          <p:cNvPr id="15" name="Rounded Rectangle 14"/>
          <p:cNvSpPr/>
          <p:nvPr/>
        </p:nvSpPr>
        <p:spPr>
          <a:xfrm>
            <a:off x="1244598" y="5192889"/>
            <a:ext cx="1526823" cy="6096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DataNode1</a:t>
            </a:r>
            <a:endParaRPr lang="en-US" dirty="0"/>
          </a:p>
        </p:txBody>
      </p:sp>
      <p:sp>
        <p:nvSpPr>
          <p:cNvPr id="16" name="Rounded Rectangle 15"/>
          <p:cNvSpPr/>
          <p:nvPr/>
        </p:nvSpPr>
        <p:spPr>
          <a:xfrm>
            <a:off x="3423357" y="5192889"/>
            <a:ext cx="1608666" cy="6096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DataNode2</a:t>
            </a:r>
            <a:endParaRPr lang="en-US" dirty="0"/>
          </a:p>
        </p:txBody>
      </p:sp>
      <p:sp>
        <p:nvSpPr>
          <p:cNvPr id="17" name="Rounded Rectangle 16"/>
          <p:cNvSpPr/>
          <p:nvPr/>
        </p:nvSpPr>
        <p:spPr>
          <a:xfrm>
            <a:off x="5692425" y="5178777"/>
            <a:ext cx="1600197" cy="6096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DataNode3</a:t>
            </a:r>
            <a:endParaRPr lang="en-US" dirty="0"/>
          </a:p>
        </p:txBody>
      </p:sp>
      <p:sp>
        <p:nvSpPr>
          <p:cNvPr id="18" name="TextBox 17"/>
          <p:cNvSpPr txBox="1"/>
          <p:nvPr/>
        </p:nvSpPr>
        <p:spPr>
          <a:xfrm>
            <a:off x="606017" y="3367557"/>
            <a:ext cx="1321196" cy="400110"/>
          </a:xfrm>
          <a:prstGeom prst="rect">
            <a:avLst/>
          </a:prstGeom>
          <a:noFill/>
        </p:spPr>
        <p:txBody>
          <a:bodyPr wrap="none" rtlCol="0">
            <a:spAutoFit/>
          </a:bodyPr>
          <a:lstStyle/>
          <a:p>
            <a:r>
              <a:rPr lang="en-US" sz="2000" dirty="0" smtClean="0">
                <a:latin typeface="Cambria" pitchFamily="18" charset="0"/>
              </a:rPr>
              <a:t>Client JVM</a:t>
            </a:r>
          </a:p>
        </p:txBody>
      </p:sp>
      <p:sp>
        <p:nvSpPr>
          <p:cNvPr id="19" name="TextBox 18"/>
          <p:cNvSpPr txBox="1"/>
          <p:nvPr/>
        </p:nvSpPr>
        <p:spPr>
          <a:xfrm>
            <a:off x="1436116" y="3790890"/>
            <a:ext cx="1457450" cy="400110"/>
          </a:xfrm>
          <a:prstGeom prst="rect">
            <a:avLst/>
          </a:prstGeom>
          <a:noFill/>
        </p:spPr>
        <p:txBody>
          <a:bodyPr wrap="none" rtlCol="0">
            <a:spAutoFit/>
          </a:bodyPr>
          <a:lstStyle/>
          <a:p>
            <a:r>
              <a:rPr lang="en-US" sz="2000" dirty="0" smtClean="0">
                <a:latin typeface="Cambria" pitchFamily="18" charset="0"/>
              </a:rPr>
              <a:t>Client Node</a:t>
            </a:r>
          </a:p>
        </p:txBody>
      </p:sp>
      <p:sp>
        <p:nvSpPr>
          <p:cNvPr id="20" name="TextBox 19"/>
          <p:cNvSpPr txBox="1"/>
          <p:nvPr/>
        </p:nvSpPr>
        <p:spPr>
          <a:xfrm>
            <a:off x="3410884" y="6000690"/>
            <a:ext cx="2597186" cy="400110"/>
          </a:xfrm>
          <a:prstGeom prst="rect">
            <a:avLst/>
          </a:prstGeom>
          <a:noFill/>
        </p:spPr>
        <p:txBody>
          <a:bodyPr wrap="none" rtlCol="0">
            <a:spAutoFit/>
          </a:bodyPr>
          <a:lstStyle/>
          <a:p>
            <a:r>
              <a:rPr lang="en-US" sz="2000" dirty="0" smtClean="0">
                <a:latin typeface="Cambria" pitchFamily="18" charset="0"/>
              </a:rPr>
              <a:t>Pipelines of DataNode</a:t>
            </a:r>
          </a:p>
        </p:txBody>
      </p:sp>
      <p:cxnSp>
        <p:nvCxnSpPr>
          <p:cNvPr id="22" name="Straight Arrow Connector 21"/>
          <p:cNvCxnSpPr/>
          <p:nvPr/>
        </p:nvCxnSpPr>
        <p:spPr>
          <a:xfrm flipV="1">
            <a:off x="1687689" y="2689578"/>
            <a:ext cx="1219206" cy="2060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rot="20994690">
            <a:off x="1760298" y="2497612"/>
            <a:ext cx="949299" cy="338554"/>
          </a:xfrm>
          <a:prstGeom prst="rect">
            <a:avLst/>
          </a:prstGeom>
          <a:noFill/>
        </p:spPr>
        <p:txBody>
          <a:bodyPr wrap="none" rtlCol="0">
            <a:spAutoFit/>
          </a:bodyPr>
          <a:lstStyle/>
          <a:p>
            <a:r>
              <a:rPr lang="en-US" sz="1600" dirty="0" smtClean="0">
                <a:latin typeface="Cambria" pitchFamily="18" charset="0"/>
              </a:rPr>
              <a:t>1. Create</a:t>
            </a:r>
          </a:p>
        </p:txBody>
      </p:sp>
      <p:cxnSp>
        <p:nvCxnSpPr>
          <p:cNvPr id="24" name="Straight Arrow Connector 23"/>
          <p:cNvCxnSpPr>
            <a:stCxn id="12" idx="3"/>
            <a:endCxn id="9" idx="1"/>
          </p:cNvCxnSpPr>
          <p:nvPr/>
        </p:nvCxnSpPr>
        <p:spPr>
          <a:xfrm>
            <a:off x="4419606" y="2689578"/>
            <a:ext cx="1676394" cy="2441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rot="561258">
            <a:off x="4822913" y="2511370"/>
            <a:ext cx="949299" cy="338554"/>
          </a:xfrm>
          <a:prstGeom prst="rect">
            <a:avLst/>
          </a:prstGeom>
          <a:noFill/>
        </p:spPr>
        <p:txBody>
          <a:bodyPr wrap="none" rtlCol="0">
            <a:spAutoFit/>
          </a:bodyPr>
          <a:lstStyle/>
          <a:p>
            <a:r>
              <a:rPr lang="en-US" sz="1600" dirty="0" smtClean="0">
                <a:latin typeface="Cambria" pitchFamily="18" charset="0"/>
              </a:rPr>
              <a:t>2. Create</a:t>
            </a:r>
          </a:p>
        </p:txBody>
      </p:sp>
      <p:cxnSp>
        <p:nvCxnSpPr>
          <p:cNvPr id="28" name="Straight Arrow Connector 27"/>
          <p:cNvCxnSpPr>
            <a:stCxn id="11" idx="3"/>
            <a:endCxn id="13" idx="1"/>
          </p:cNvCxnSpPr>
          <p:nvPr/>
        </p:nvCxnSpPr>
        <p:spPr>
          <a:xfrm>
            <a:off x="1676400" y="2895600"/>
            <a:ext cx="1219206" cy="47131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1225240">
            <a:off x="2012662" y="2882977"/>
            <a:ext cx="878382" cy="338554"/>
          </a:xfrm>
          <a:prstGeom prst="rect">
            <a:avLst/>
          </a:prstGeom>
          <a:noFill/>
        </p:spPr>
        <p:txBody>
          <a:bodyPr wrap="none" rtlCol="0">
            <a:spAutoFit/>
          </a:bodyPr>
          <a:lstStyle/>
          <a:p>
            <a:r>
              <a:rPr lang="en-US" sz="1600" dirty="0" smtClean="0">
                <a:latin typeface="Cambria" pitchFamily="18" charset="0"/>
              </a:rPr>
              <a:t>3. Write</a:t>
            </a:r>
          </a:p>
        </p:txBody>
      </p:sp>
      <p:cxnSp>
        <p:nvCxnSpPr>
          <p:cNvPr id="32" name="Straight Arrow Connector 31"/>
          <p:cNvCxnSpPr>
            <a:stCxn id="13" idx="2"/>
          </p:cNvCxnSpPr>
          <p:nvPr/>
        </p:nvCxnSpPr>
        <p:spPr>
          <a:xfrm rot="5400000">
            <a:off x="2978859" y="4350453"/>
            <a:ext cx="1357488" cy="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09800" y="4343400"/>
            <a:ext cx="1499193" cy="338554"/>
          </a:xfrm>
          <a:prstGeom prst="rect">
            <a:avLst/>
          </a:prstGeom>
          <a:noFill/>
        </p:spPr>
        <p:txBody>
          <a:bodyPr wrap="none" rtlCol="0">
            <a:spAutoFit/>
          </a:bodyPr>
          <a:lstStyle/>
          <a:p>
            <a:pPr algn="r"/>
            <a:r>
              <a:rPr lang="en-US" sz="1600" dirty="0" smtClean="0">
                <a:latin typeface="Cambria" pitchFamily="18" charset="0"/>
              </a:rPr>
              <a:t>4. Write Packet</a:t>
            </a:r>
          </a:p>
        </p:txBody>
      </p:sp>
      <p:cxnSp>
        <p:nvCxnSpPr>
          <p:cNvPr id="37" name="Straight Arrow Connector 36"/>
          <p:cNvCxnSpPr/>
          <p:nvPr/>
        </p:nvCxnSpPr>
        <p:spPr>
          <a:xfrm>
            <a:off x="2743200" y="5376333"/>
            <a:ext cx="6858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906889" y="5091401"/>
            <a:ext cx="298480" cy="338554"/>
          </a:xfrm>
          <a:prstGeom prst="rect">
            <a:avLst/>
          </a:prstGeom>
          <a:noFill/>
        </p:spPr>
        <p:txBody>
          <a:bodyPr wrap="none" rtlCol="0">
            <a:spAutoFit/>
          </a:bodyPr>
          <a:lstStyle/>
          <a:p>
            <a:r>
              <a:rPr lang="en-US" sz="1600" dirty="0" smtClean="0">
                <a:latin typeface="Cambria" pitchFamily="18" charset="0"/>
              </a:rPr>
              <a:t>4</a:t>
            </a:r>
          </a:p>
        </p:txBody>
      </p:sp>
      <p:cxnSp>
        <p:nvCxnSpPr>
          <p:cNvPr id="40" name="Straight Arrow Connector 39"/>
          <p:cNvCxnSpPr/>
          <p:nvPr/>
        </p:nvCxnSpPr>
        <p:spPr>
          <a:xfrm>
            <a:off x="5040489" y="5359398"/>
            <a:ext cx="6858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204178" y="5074466"/>
            <a:ext cx="298480" cy="338554"/>
          </a:xfrm>
          <a:prstGeom prst="rect">
            <a:avLst/>
          </a:prstGeom>
          <a:noFill/>
        </p:spPr>
        <p:txBody>
          <a:bodyPr wrap="none" rtlCol="0">
            <a:spAutoFit/>
          </a:bodyPr>
          <a:lstStyle/>
          <a:p>
            <a:r>
              <a:rPr lang="en-US" sz="1600" dirty="0" smtClean="0">
                <a:latin typeface="Cambria" pitchFamily="18" charset="0"/>
              </a:rPr>
              <a:t>4</a:t>
            </a:r>
          </a:p>
        </p:txBody>
      </p:sp>
      <p:cxnSp>
        <p:nvCxnSpPr>
          <p:cNvPr id="44" name="Straight Arrow Connector 43"/>
          <p:cNvCxnSpPr/>
          <p:nvPr/>
        </p:nvCxnSpPr>
        <p:spPr>
          <a:xfrm rot="10800000">
            <a:off x="5017911" y="5661378"/>
            <a:ext cx="6858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221110" y="5384912"/>
            <a:ext cx="298480" cy="338554"/>
          </a:xfrm>
          <a:prstGeom prst="rect">
            <a:avLst/>
          </a:prstGeom>
          <a:noFill/>
        </p:spPr>
        <p:txBody>
          <a:bodyPr wrap="none" rtlCol="0">
            <a:spAutoFit/>
          </a:bodyPr>
          <a:lstStyle/>
          <a:p>
            <a:r>
              <a:rPr lang="en-US" sz="1600" dirty="0" smtClean="0">
                <a:latin typeface="Cambria" pitchFamily="18" charset="0"/>
              </a:rPr>
              <a:t>5</a:t>
            </a:r>
          </a:p>
        </p:txBody>
      </p:sp>
      <p:cxnSp>
        <p:nvCxnSpPr>
          <p:cNvPr id="47" name="Straight Arrow Connector 46"/>
          <p:cNvCxnSpPr/>
          <p:nvPr/>
        </p:nvCxnSpPr>
        <p:spPr>
          <a:xfrm rot="10800000">
            <a:off x="2731911" y="5641510"/>
            <a:ext cx="6858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935110" y="5365044"/>
            <a:ext cx="298480" cy="338554"/>
          </a:xfrm>
          <a:prstGeom prst="rect">
            <a:avLst/>
          </a:prstGeom>
          <a:noFill/>
        </p:spPr>
        <p:txBody>
          <a:bodyPr wrap="none" rtlCol="0">
            <a:spAutoFit/>
          </a:bodyPr>
          <a:lstStyle/>
          <a:p>
            <a:r>
              <a:rPr lang="en-US" sz="1600" dirty="0" smtClean="0">
                <a:latin typeface="Cambria" pitchFamily="18" charset="0"/>
              </a:rPr>
              <a:t>5</a:t>
            </a:r>
          </a:p>
        </p:txBody>
      </p:sp>
      <p:cxnSp>
        <p:nvCxnSpPr>
          <p:cNvPr id="49" name="Straight Arrow Connector 48"/>
          <p:cNvCxnSpPr/>
          <p:nvPr/>
        </p:nvCxnSpPr>
        <p:spPr>
          <a:xfrm rot="5400000">
            <a:off x="3532011" y="4336341"/>
            <a:ext cx="1357488" cy="6"/>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146760" y="4309533"/>
            <a:ext cx="2177840" cy="338554"/>
          </a:xfrm>
          <a:prstGeom prst="rect">
            <a:avLst/>
          </a:prstGeom>
          <a:noFill/>
        </p:spPr>
        <p:txBody>
          <a:bodyPr wrap="none" rtlCol="0">
            <a:spAutoFit/>
          </a:bodyPr>
          <a:lstStyle/>
          <a:p>
            <a:pPr algn="r"/>
            <a:r>
              <a:rPr lang="en-US" sz="1600" dirty="0" smtClean="0">
                <a:latin typeface="Cambria" pitchFamily="18" charset="0"/>
              </a:rPr>
              <a:t>5. Acknowledge Packet</a:t>
            </a:r>
          </a:p>
        </p:txBody>
      </p:sp>
      <p:cxnSp>
        <p:nvCxnSpPr>
          <p:cNvPr id="52" name="Curved Connector 51"/>
          <p:cNvCxnSpPr>
            <a:stCxn id="11" idx="3"/>
            <a:endCxn id="13" idx="1"/>
          </p:cNvCxnSpPr>
          <p:nvPr/>
        </p:nvCxnSpPr>
        <p:spPr>
          <a:xfrm>
            <a:off x="1676400" y="2895600"/>
            <a:ext cx="1219206" cy="471312"/>
          </a:xfrm>
          <a:prstGeom prst="curvedConnector3">
            <a:avLst>
              <a:gd name="adj1" fmla="val 7407"/>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rot="1225240">
            <a:off x="1674789" y="3226009"/>
            <a:ext cx="853119" cy="338554"/>
          </a:xfrm>
          <a:prstGeom prst="rect">
            <a:avLst/>
          </a:prstGeom>
          <a:noFill/>
        </p:spPr>
        <p:txBody>
          <a:bodyPr wrap="none" rtlCol="0">
            <a:spAutoFit/>
          </a:bodyPr>
          <a:lstStyle/>
          <a:p>
            <a:r>
              <a:rPr lang="en-US" sz="1600" dirty="0" smtClean="0">
                <a:latin typeface="Cambria" pitchFamily="18" charset="0"/>
              </a:rPr>
              <a:t>6. Close</a:t>
            </a:r>
          </a:p>
        </p:txBody>
      </p:sp>
      <p:cxnSp>
        <p:nvCxnSpPr>
          <p:cNvPr id="60" name="Curved Connector 59"/>
          <p:cNvCxnSpPr>
            <a:stCxn id="12" idx="3"/>
            <a:endCxn id="9" idx="2"/>
          </p:cNvCxnSpPr>
          <p:nvPr/>
        </p:nvCxnSpPr>
        <p:spPr>
          <a:xfrm>
            <a:off x="4419606" y="2689578"/>
            <a:ext cx="2705094" cy="663222"/>
          </a:xfrm>
          <a:prstGeom prst="curvedConnector4">
            <a:avLst>
              <a:gd name="adj1" fmla="val 23474"/>
              <a:gd name="adj2" fmla="val 18553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5477934" y="3505313"/>
            <a:ext cx="1216808" cy="338554"/>
          </a:xfrm>
          <a:prstGeom prst="rect">
            <a:avLst/>
          </a:prstGeom>
          <a:noFill/>
        </p:spPr>
        <p:txBody>
          <a:bodyPr wrap="none" rtlCol="0">
            <a:spAutoFit/>
          </a:bodyPr>
          <a:lstStyle/>
          <a:p>
            <a:pPr algn="r"/>
            <a:r>
              <a:rPr lang="en-US" sz="1600" dirty="0" smtClean="0">
                <a:latin typeface="Cambria" pitchFamily="18" charset="0"/>
              </a:rPr>
              <a:t>7. Complete</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Anatomy of File Write cont’d</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52</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2" name="TextBox 41"/>
          <p:cNvSpPr txBox="1"/>
          <p:nvPr/>
        </p:nvSpPr>
        <p:spPr>
          <a:xfrm>
            <a:off x="76200" y="1458795"/>
            <a:ext cx="8915400" cy="4401205"/>
          </a:xfrm>
          <a:prstGeom prst="rect">
            <a:avLst/>
          </a:prstGeom>
          <a:noFill/>
        </p:spPr>
        <p:txBody>
          <a:bodyPr wrap="square" rtlCol="0">
            <a:spAutoFit/>
          </a:bodyPr>
          <a:lstStyle/>
          <a:p>
            <a:pPr marL="515937" lvl="2" indent="-457200" algn="just">
              <a:spcBef>
                <a:spcPts val="0"/>
              </a:spcBef>
              <a:spcAft>
                <a:spcPts val="0"/>
              </a:spcAft>
              <a:buClr>
                <a:srgbClr val="C00000"/>
              </a:buClr>
              <a:buSzPct val="90000"/>
              <a:buFont typeface="+mj-lt"/>
              <a:buAutoNum type="arabicPeriod"/>
            </a:pPr>
            <a:r>
              <a:rPr lang="en-US" sz="2000" dirty="0" smtClean="0">
                <a:latin typeface="Cambria" pitchFamily="18" charset="0"/>
              </a:rPr>
              <a:t>The client calls create function on </a:t>
            </a:r>
            <a:r>
              <a:rPr lang="en-US" sz="2000" dirty="0" err="1" smtClean="0">
                <a:latin typeface="Cambria" pitchFamily="18" charset="0"/>
              </a:rPr>
              <a:t>DistributedFileSystem</a:t>
            </a:r>
            <a:r>
              <a:rPr lang="en-US" sz="2000" dirty="0" smtClean="0">
                <a:latin typeface="Cambria" pitchFamily="18" charset="0"/>
              </a:rPr>
              <a:t> (a class extends from </a:t>
            </a:r>
            <a:r>
              <a:rPr lang="en-US" sz="2000" dirty="0" err="1" smtClean="0">
                <a:latin typeface="Cambria" pitchFamily="18" charset="0"/>
              </a:rPr>
              <a:t>FileSystem</a:t>
            </a:r>
            <a:r>
              <a:rPr lang="en-US" sz="2000" dirty="0" smtClean="0">
                <a:latin typeface="Cambria" pitchFamily="18" charset="0"/>
              </a:rPr>
              <a:t>) to create a file.</a:t>
            </a:r>
          </a:p>
          <a:p>
            <a:pPr marL="515937" lvl="2" indent="-457200" algn="just">
              <a:spcBef>
                <a:spcPts val="0"/>
              </a:spcBef>
              <a:spcAft>
                <a:spcPts val="0"/>
              </a:spcAft>
              <a:buClr>
                <a:srgbClr val="C00000"/>
              </a:buClr>
              <a:buSzPct val="90000"/>
              <a:buFont typeface="+mj-lt"/>
              <a:buAutoNum type="arabicPeriod"/>
            </a:pPr>
            <a:r>
              <a:rPr lang="en-US" sz="2000" dirty="0" smtClean="0">
                <a:latin typeface="Cambria" pitchFamily="18" charset="0"/>
              </a:rPr>
              <a:t>The RPC call to the NameNode happens through the </a:t>
            </a:r>
            <a:r>
              <a:rPr lang="en-US" sz="2000" dirty="0" err="1" smtClean="0">
                <a:latin typeface="Cambria" pitchFamily="18" charset="0"/>
              </a:rPr>
              <a:t>DistributedFileSystem</a:t>
            </a:r>
            <a:r>
              <a:rPr lang="en-US" sz="2000" dirty="0" smtClean="0">
                <a:latin typeface="Cambria" pitchFamily="18" charset="0"/>
              </a:rPr>
              <a:t>  to create a new file. The NameNode performs various checks (existence of the file) to create a new file. Initially, the NameNode creates a file without associating any data blocks to the file. The </a:t>
            </a:r>
            <a:r>
              <a:rPr lang="en-US" sz="2000" dirty="0" err="1" smtClean="0">
                <a:latin typeface="Cambria" pitchFamily="18" charset="0"/>
              </a:rPr>
              <a:t>DistributedFileSystem</a:t>
            </a:r>
            <a:r>
              <a:rPr lang="en-US" sz="2000" dirty="0" smtClean="0">
                <a:latin typeface="Cambria" pitchFamily="18" charset="0"/>
              </a:rPr>
              <a:t>  returns an </a:t>
            </a:r>
            <a:r>
              <a:rPr lang="en-US" sz="2000" dirty="0" err="1" smtClean="0">
                <a:latin typeface="Cambria" pitchFamily="18" charset="0"/>
              </a:rPr>
              <a:t>FSDataOutputStream</a:t>
            </a:r>
            <a:r>
              <a:rPr lang="en-US" sz="2000" dirty="0" smtClean="0">
                <a:latin typeface="Cambria" pitchFamily="18" charset="0"/>
              </a:rPr>
              <a:t> (i.e. class instance) to the client to perform write.</a:t>
            </a:r>
          </a:p>
          <a:p>
            <a:pPr marL="515937" lvl="2" indent="-457200" algn="just">
              <a:spcBef>
                <a:spcPts val="0"/>
              </a:spcBef>
              <a:spcAft>
                <a:spcPts val="0"/>
              </a:spcAft>
              <a:buClr>
                <a:srgbClr val="C00000"/>
              </a:buClr>
              <a:buSzPct val="90000"/>
              <a:buFont typeface="+mj-lt"/>
              <a:buAutoNum type="arabicPeriod"/>
            </a:pPr>
            <a:r>
              <a:rPr lang="en-US" sz="2000" dirty="0" smtClean="0">
                <a:latin typeface="Cambria" pitchFamily="18" charset="0"/>
              </a:rPr>
              <a:t>As the client writes data, data is split into packets by </a:t>
            </a:r>
            <a:r>
              <a:rPr lang="en-US" sz="2000" dirty="0" err="1" smtClean="0">
                <a:latin typeface="Cambria" pitchFamily="18" charset="0"/>
              </a:rPr>
              <a:t>DFSOutputStream</a:t>
            </a:r>
            <a:r>
              <a:rPr lang="en-US" sz="2000" dirty="0" smtClean="0">
                <a:latin typeface="Cambria" pitchFamily="18" charset="0"/>
              </a:rPr>
              <a:t> (i.e. a class), which is then written to the internal queue, called data queue. </a:t>
            </a:r>
            <a:r>
              <a:rPr lang="en-US" sz="2000" dirty="0" err="1" smtClean="0">
                <a:latin typeface="Cambria" pitchFamily="18" charset="0"/>
              </a:rPr>
              <a:t>DataStreamer</a:t>
            </a:r>
            <a:r>
              <a:rPr lang="en-US" sz="2000" dirty="0" smtClean="0">
                <a:latin typeface="Cambria" pitchFamily="18" charset="0"/>
              </a:rPr>
              <a:t>  (i.e. a class) consumes the data queue. The </a:t>
            </a:r>
            <a:r>
              <a:rPr lang="en-US" sz="2000" dirty="0" err="1" smtClean="0">
                <a:latin typeface="Cambria" pitchFamily="18" charset="0"/>
              </a:rPr>
              <a:t>DataStreamer</a:t>
            </a:r>
            <a:r>
              <a:rPr lang="en-US" sz="2000" dirty="0" smtClean="0">
                <a:latin typeface="Cambria" pitchFamily="18" charset="0"/>
              </a:rPr>
              <a:t> requests the NameNode to allocate new blocks by selecting a list of suitable DataNodes to store replicas. The list of DataNodes makes a pipeline. With the default replication factor of 3, there will be 3 nodes in the pipeline for the first block.</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Anatomy of File Write cont’d</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53</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2" name="TextBox 41"/>
          <p:cNvSpPr txBox="1"/>
          <p:nvPr/>
        </p:nvSpPr>
        <p:spPr>
          <a:xfrm>
            <a:off x="76200" y="1458795"/>
            <a:ext cx="8915400" cy="3785652"/>
          </a:xfrm>
          <a:prstGeom prst="rect">
            <a:avLst/>
          </a:prstGeom>
          <a:noFill/>
        </p:spPr>
        <p:txBody>
          <a:bodyPr wrap="square" rtlCol="0">
            <a:spAutoFit/>
          </a:bodyPr>
          <a:lstStyle/>
          <a:p>
            <a:pPr marL="515937" lvl="2" indent="-457200" algn="just">
              <a:spcBef>
                <a:spcPts val="0"/>
              </a:spcBef>
              <a:spcAft>
                <a:spcPts val="0"/>
              </a:spcAft>
              <a:buClr>
                <a:srgbClr val="C00000"/>
              </a:buClr>
              <a:buSzPct val="90000"/>
              <a:buFont typeface="+mj-lt"/>
              <a:buAutoNum type="arabicPeriod" startAt="4"/>
            </a:pPr>
            <a:r>
              <a:rPr lang="en-US" sz="2000" dirty="0" err="1" smtClean="0">
                <a:latin typeface="Cambria" pitchFamily="18" charset="0"/>
              </a:rPr>
              <a:t>DataStreamer</a:t>
            </a:r>
            <a:r>
              <a:rPr lang="en-US" sz="2000" dirty="0" smtClean="0">
                <a:latin typeface="Cambria" pitchFamily="18" charset="0"/>
              </a:rPr>
              <a:t> streams the packets to first DataNode in the pipeline. It stores packet and forwards it to the second DataNode in the pipeline. In the </a:t>
            </a:r>
            <a:r>
              <a:rPr lang="en-US" sz="2000" dirty="0" err="1" smtClean="0">
                <a:latin typeface="Cambria" pitchFamily="18" charset="0"/>
              </a:rPr>
              <a:t>sameway</a:t>
            </a:r>
            <a:r>
              <a:rPr lang="en-US" sz="2000" dirty="0" smtClean="0">
                <a:latin typeface="Cambria" pitchFamily="18" charset="0"/>
              </a:rPr>
              <a:t>, the </a:t>
            </a:r>
            <a:r>
              <a:rPr lang="en-US" sz="2000" dirty="0" err="1" smtClean="0">
                <a:latin typeface="Cambria" pitchFamily="18" charset="0"/>
              </a:rPr>
              <a:t>cecond</a:t>
            </a:r>
            <a:r>
              <a:rPr lang="en-US" sz="2000" dirty="0" smtClean="0">
                <a:latin typeface="Cambria" pitchFamily="18" charset="0"/>
              </a:rPr>
              <a:t> DataNode stores the packet and forwards to the third DataNode in the pipeline.</a:t>
            </a:r>
          </a:p>
          <a:p>
            <a:pPr marL="515937" lvl="2" indent="-457200" algn="just">
              <a:spcBef>
                <a:spcPts val="0"/>
              </a:spcBef>
              <a:spcAft>
                <a:spcPts val="0"/>
              </a:spcAft>
              <a:buClr>
                <a:srgbClr val="C00000"/>
              </a:buClr>
              <a:buSzPct val="90000"/>
              <a:buFont typeface="+mj-lt"/>
              <a:buAutoNum type="arabicPeriod" startAt="4"/>
            </a:pPr>
            <a:r>
              <a:rPr lang="en-US" sz="2000" dirty="0" smtClean="0">
                <a:latin typeface="Cambria" pitchFamily="18" charset="0"/>
              </a:rPr>
              <a:t>In additional to the internal queue, </a:t>
            </a:r>
            <a:r>
              <a:rPr lang="en-US" sz="2000" dirty="0" err="1" smtClean="0">
                <a:latin typeface="Cambria" pitchFamily="18" charset="0"/>
              </a:rPr>
              <a:t>DFSOutputStream</a:t>
            </a:r>
            <a:r>
              <a:rPr lang="en-US" sz="2000" dirty="0" smtClean="0">
                <a:latin typeface="Cambria" pitchFamily="18" charset="0"/>
              </a:rPr>
              <a:t>  also manages an “</a:t>
            </a:r>
            <a:r>
              <a:rPr lang="en-US" sz="2000" dirty="0" err="1" smtClean="0">
                <a:latin typeface="Cambria" pitchFamily="18" charset="0"/>
              </a:rPr>
              <a:t>Ack</a:t>
            </a:r>
            <a:r>
              <a:rPr lang="en-US" sz="2000" dirty="0" smtClean="0">
                <a:latin typeface="Cambria" pitchFamily="18" charset="0"/>
              </a:rPr>
              <a:t> queue” of packets that are waiting for the acknowledgement by DataNodes. A packet is removed from the “</a:t>
            </a:r>
            <a:r>
              <a:rPr lang="en-US" sz="2000" dirty="0" err="1" smtClean="0">
                <a:latin typeface="Cambria" pitchFamily="18" charset="0"/>
              </a:rPr>
              <a:t>Ack</a:t>
            </a:r>
            <a:r>
              <a:rPr lang="en-US" sz="2000" dirty="0" smtClean="0">
                <a:latin typeface="Cambria" pitchFamily="18" charset="0"/>
              </a:rPr>
              <a:t> Queue” only if it is acknowledged by all the DataNodes in the pipeline.</a:t>
            </a:r>
          </a:p>
          <a:p>
            <a:pPr marL="515937" lvl="2" indent="-457200" algn="just">
              <a:spcBef>
                <a:spcPts val="0"/>
              </a:spcBef>
              <a:spcAft>
                <a:spcPts val="0"/>
              </a:spcAft>
              <a:buClr>
                <a:srgbClr val="C00000"/>
              </a:buClr>
              <a:buSzPct val="90000"/>
              <a:buFont typeface="+mj-lt"/>
              <a:buAutoNum type="arabicPeriod" startAt="4"/>
            </a:pPr>
            <a:r>
              <a:rPr lang="en-US" sz="2000" dirty="0" smtClean="0">
                <a:latin typeface="Cambria" pitchFamily="18" charset="0"/>
              </a:rPr>
              <a:t>When the client finishes writing the file, it calls close() on the stream.</a:t>
            </a:r>
          </a:p>
          <a:p>
            <a:pPr marL="515937" lvl="2" indent="-457200" algn="just">
              <a:spcBef>
                <a:spcPts val="0"/>
              </a:spcBef>
              <a:spcAft>
                <a:spcPts val="0"/>
              </a:spcAft>
              <a:buClr>
                <a:srgbClr val="C00000"/>
              </a:buClr>
              <a:buSzPct val="90000"/>
              <a:buFont typeface="+mj-lt"/>
              <a:buAutoNum type="arabicPeriod" startAt="4"/>
            </a:pPr>
            <a:r>
              <a:rPr lang="en-US" sz="2000" dirty="0" smtClean="0">
                <a:latin typeface="Cambria" pitchFamily="18" charset="0"/>
              </a:rPr>
              <a:t>This flushes all the remaining packets to the DataNode pipeline and waits for relevant acknowledgements before communicating with the NameNode to inform the client that the creation of file is complete.</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Anatomy of File Read</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54</a:t>
            </a:fld>
            <a:endParaRPr lang="en-US" dirty="0"/>
          </a:p>
        </p:txBody>
      </p:sp>
      <p:sp>
        <p:nvSpPr>
          <p:cNvPr id="8" name="Rounded Rectangle 7"/>
          <p:cNvSpPr/>
          <p:nvPr/>
        </p:nvSpPr>
        <p:spPr>
          <a:xfrm>
            <a:off x="533400" y="1969911"/>
            <a:ext cx="4191000" cy="15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6934200" y="2198511"/>
            <a:ext cx="2057400" cy="8382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NameNode</a:t>
            </a:r>
            <a:endParaRPr lang="en-US" dirty="0"/>
          </a:p>
        </p:txBody>
      </p:sp>
      <p:sp>
        <p:nvSpPr>
          <p:cNvPr id="10" name="Rounded Rectangle 9"/>
          <p:cNvSpPr/>
          <p:nvPr/>
        </p:nvSpPr>
        <p:spPr>
          <a:xfrm>
            <a:off x="1597380" y="4713111"/>
            <a:ext cx="63246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09600" y="2274711"/>
            <a:ext cx="1219200" cy="6096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HDFS</a:t>
            </a:r>
          </a:p>
          <a:p>
            <a:pPr algn="ctr"/>
            <a:r>
              <a:rPr lang="en-US" dirty="0" smtClean="0"/>
              <a:t>Client</a:t>
            </a:r>
            <a:endParaRPr lang="en-US" dirty="0"/>
          </a:p>
        </p:txBody>
      </p:sp>
      <p:sp>
        <p:nvSpPr>
          <p:cNvPr id="12" name="Rounded Rectangle 11"/>
          <p:cNvSpPr/>
          <p:nvPr/>
        </p:nvSpPr>
        <p:spPr>
          <a:xfrm>
            <a:off x="3048006" y="2068689"/>
            <a:ext cx="152400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Distributed</a:t>
            </a:r>
          </a:p>
          <a:p>
            <a:pPr algn="ctr"/>
            <a:r>
              <a:rPr lang="en-US" dirty="0" smtClean="0"/>
              <a:t>File System</a:t>
            </a:r>
            <a:endParaRPr lang="en-US" dirty="0"/>
          </a:p>
        </p:txBody>
      </p:sp>
      <p:sp>
        <p:nvSpPr>
          <p:cNvPr id="13" name="Rounded Rectangle 12"/>
          <p:cNvSpPr/>
          <p:nvPr/>
        </p:nvSpPr>
        <p:spPr>
          <a:xfrm>
            <a:off x="3048006" y="2746023"/>
            <a:ext cx="1524000" cy="6096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FSData</a:t>
            </a:r>
            <a:endParaRPr lang="en-US" dirty="0" smtClean="0"/>
          </a:p>
          <a:p>
            <a:pPr algn="ctr"/>
            <a:r>
              <a:rPr lang="en-US" dirty="0" err="1" smtClean="0"/>
              <a:t>InputStream</a:t>
            </a:r>
            <a:endParaRPr lang="en-US" dirty="0"/>
          </a:p>
        </p:txBody>
      </p:sp>
      <p:sp>
        <p:nvSpPr>
          <p:cNvPr id="15" name="Rounded Rectangle 14"/>
          <p:cNvSpPr/>
          <p:nvPr/>
        </p:nvSpPr>
        <p:spPr>
          <a:xfrm>
            <a:off x="1698978" y="4876800"/>
            <a:ext cx="1526823" cy="6096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DataNode1</a:t>
            </a:r>
            <a:endParaRPr lang="en-US" dirty="0"/>
          </a:p>
        </p:txBody>
      </p:sp>
      <p:sp>
        <p:nvSpPr>
          <p:cNvPr id="16" name="Rounded Rectangle 15"/>
          <p:cNvSpPr/>
          <p:nvPr/>
        </p:nvSpPr>
        <p:spPr>
          <a:xfrm>
            <a:off x="3877737" y="4876800"/>
            <a:ext cx="1608666" cy="6096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DataNode2</a:t>
            </a:r>
            <a:endParaRPr lang="en-US" dirty="0"/>
          </a:p>
        </p:txBody>
      </p:sp>
      <p:sp>
        <p:nvSpPr>
          <p:cNvPr id="17" name="Rounded Rectangle 16"/>
          <p:cNvSpPr/>
          <p:nvPr/>
        </p:nvSpPr>
        <p:spPr>
          <a:xfrm>
            <a:off x="6146805" y="4862688"/>
            <a:ext cx="1600197" cy="6096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DataNode3</a:t>
            </a:r>
            <a:endParaRPr lang="en-US" dirty="0"/>
          </a:p>
        </p:txBody>
      </p:sp>
      <p:sp>
        <p:nvSpPr>
          <p:cNvPr id="18" name="TextBox 17"/>
          <p:cNvSpPr txBox="1"/>
          <p:nvPr/>
        </p:nvSpPr>
        <p:spPr>
          <a:xfrm>
            <a:off x="758417" y="3051468"/>
            <a:ext cx="1321196" cy="400110"/>
          </a:xfrm>
          <a:prstGeom prst="rect">
            <a:avLst/>
          </a:prstGeom>
          <a:noFill/>
        </p:spPr>
        <p:txBody>
          <a:bodyPr wrap="none" rtlCol="0">
            <a:spAutoFit/>
          </a:bodyPr>
          <a:lstStyle/>
          <a:p>
            <a:r>
              <a:rPr lang="en-US" sz="2000" dirty="0" smtClean="0">
                <a:latin typeface="Cambria" pitchFamily="18" charset="0"/>
              </a:rPr>
              <a:t>Client JVM</a:t>
            </a:r>
          </a:p>
        </p:txBody>
      </p:sp>
      <p:sp>
        <p:nvSpPr>
          <p:cNvPr id="19" name="TextBox 18"/>
          <p:cNvSpPr txBox="1"/>
          <p:nvPr/>
        </p:nvSpPr>
        <p:spPr>
          <a:xfrm>
            <a:off x="1588516" y="3474801"/>
            <a:ext cx="1457450" cy="400110"/>
          </a:xfrm>
          <a:prstGeom prst="rect">
            <a:avLst/>
          </a:prstGeom>
          <a:noFill/>
        </p:spPr>
        <p:txBody>
          <a:bodyPr wrap="none" rtlCol="0">
            <a:spAutoFit/>
          </a:bodyPr>
          <a:lstStyle/>
          <a:p>
            <a:r>
              <a:rPr lang="en-US" sz="2000" dirty="0" smtClean="0">
                <a:latin typeface="Cambria" pitchFamily="18" charset="0"/>
              </a:rPr>
              <a:t>Client Node</a:t>
            </a:r>
          </a:p>
        </p:txBody>
      </p:sp>
      <p:sp>
        <p:nvSpPr>
          <p:cNvPr id="20" name="TextBox 19"/>
          <p:cNvSpPr txBox="1"/>
          <p:nvPr/>
        </p:nvSpPr>
        <p:spPr>
          <a:xfrm>
            <a:off x="4182094" y="5684601"/>
            <a:ext cx="1380506" cy="400110"/>
          </a:xfrm>
          <a:prstGeom prst="rect">
            <a:avLst/>
          </a:prstGeom>
          <a:noFill/>
        </p:spPr>
        <p:txBody>
          <a:bodyPr wrap="none" rtlCol="0">
            <a:spAutoFit/>
          </a:bodyPr>
          <a:lstStyle/>
          <a:p>
            <a:r>
              <a:rPr lang="en-US" sz="2000" dirty="0" smtClean="0">
                <a:latin typeface="Cambria" pitchFamily="18" charset="0"/>
              </a:rPr>
              <a:t>DataNodes</a:t>
            </a:r>
          </a:p>
        </p:txBody>
      </p:sp>
      <p:cxnSp>
        <p:nvCxnSpPr>
          <p:cNvPr id="22" name="Straight Arrow Connector 21"/>
          <p:cNvCxnSpPr/>
          <p:nvPr/>
        </p:nvCxnSpPr>
        <p:spPr>
          <a:xfrm flipV="1">
            <a:off x="1840089" y="2373489"/>
            <a:ext cx="1219206" cy="2060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rot="20994690">
            <a:off x="1963994" y="2181523"/>
            <a:ext cx="846707" cy="338554"/>
          </a:xfrm>
          <a:prstGeom prst="rect">
            <a:avLst/>
          </a:prstGeom>
          <a:noFill/>
        </p:spPr>
        <p:txBody>
          <a:bodyPr wrap="none" rtlCol="0">
            <a:spAutoFit/>
          </a:bodyPr>
          <a:lstStyle/>
          <a:p>
            <a:r>
              <a:rPr lang="en-US" sz="1600" dirty="0" smtClean="0">
                <a:latin typeface="Cambria" pitchFamily="18" charset="0"/>
              </a:rPr>
              <a:t>1. Open</a:t>
            </a:r>
          </a:p>
        </p:txBody>
      </p:sp>
      <p:cxnSp>
        <p:nvCxnSpPr>
          <p:cNvPr id="24" name="Straight Arrow Connector 23"/>
          <p:cNvCxnSpPr>
            <a:stCxn id="12" idx="3"/>
            <a:endCxn id="9" idx="1"/>
          </p:cNvCxnSpPr>
          <p:nvPr/>
        </p:nvCxnSpPr>
        <p:spPr>
          <a:xfrm>
            <a:off x="4572006" y="2373489"/>
            <a:ext cx="2362194" cy="2441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rot="302974">
            <a:off x="4905318" y="2195281"/>
            <a:ext cx="2015295" cy="338554"/>
          </a:xfrm>
          <a:prstGeom prst="rect">
            <a:avLst/>
          </a:prstGeom>
          <a:noFill/>
        </p:spPr>
        <p:txBody>
          <a:bodyPr wrap="none" rtlCol="0">
            <a:spAutoFit/>
          </a:bodyPr>
          <a:lstStyle/>
          <a:p>
            <a:r>
              <a:rPr lang="en-US" sz="1600" dirty="0" smtClean="0">
                <a:latin typeface="Cambria" pitchFamily="18" charset="0"/>
              </a:rPr>
              <a:t>2. Get Block Location</a:t>
            </a:r>
          </a:p>
        </p:txBody>
      </p:sp>
      <p:cxnSp>
        <p:nvCxnSpPr>
          <p:cNvPr id="28" name="Straight Arrow Connector 27"/>
          <p:cNvCxnSpPr>
            <a:stCxn id="11" idx="3"/>
            <a:endCxn id="13" idx="1"/>
          </p:cNvCxnSpPr>
          <p:nvPr/>
        </p:nvCxnSpPr>
        <p:spPr>
          <a:xfrm>
            <a:off x="1828800" y="2579511"/>
            <a:ext cx="1219206" cy="47131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1225240">
            <a:off x="2192378" y="2566888"/>
            <a:ext cx="823752" cy="338554"/>
          </a:xfrm>
          <a:prstGeom prst="rect">
            <a:avLst/>
          </a:prstGeom>
          <a:noFill/>
        </p:spPr>
        <p:txBody>
          <a:bodyPr wrap="none" rtlCol="0">
            <a:spAutoFit/>
          </a:bodyPr>
          <a:lstStyle/>
          <a:p>
            <a:r>
              <a:rPr lang="en-US" sz="1600" dirty="0" smtClean="0">
                <a:latin typeface="Cambria" pitchFamily="18" charset="0"/>
              </a:rPr>
              <a:t>3. Read</a:t>
            </a:r>
          </a:p>
        </p:txBody>
      </p:sp>
      <p:cxnSp>
        <p:nvCxnSpPr>
          <p:cNvPr id="32" name="Straight Arrow Connector 31"/>
          <p:cNvCxnSpPr>
            <a:stCxn id="13" idx="2"/>
          </p:cNvCxnSpPr>
          <p:nvPr/>
        </p:nvCxnSpPr>
        <p:spPr>
          <a:xfrm rot="5400000">
            <a:off x="3131259" y="4034364"/>
            <a:ext cx="1357488" cy="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926958" y="4016022"/>
            <a:ext cx="936667" cy="338554"/>
          </a:xfrm>
          <a:prstGeom prst="rect">
            <a:avLst/>
          </a:prstGeom>
          <a:noFill/>
        </p:spPr>
        <p:txBody>
          <a:bodyPr wrap="none" rtlCol="0">
            <a:spAutoFit/>
          </a:bodyPr>
          <a:lstStyle/>
          <a:p>
            <a:pPr algn="r"/>
            <a:r>
              <a:rPr lang="en-US" sz="1600" dirty="0" smtClean="0">
                <a:latin typeface="Cambria" pitchFamily="18" charset="0"/>
              </a:rPr>
              <a:t>4.1. read</a:t>
            </a:r>
          </a:p>
        </p:txBody>
      </p:sp>
      <p:cxnSp>
        <p:nvCxnSpPr>
          <p:cNvPr id="52" name="Curved Connector 51"/>
          <p:cNvCxnSpPr>
            <a:stCxn id="11" idx="3"/>
            <a:endCxn id="13" idx="1"/>
          </p:cNvCxnSpPr>
          <p:nvPr/>
        </p:nvCxnSpPr>
        <p:spPr>
          <a:xfrm>
            <a:off x="1828800" y="2579511"/>
            <a:ext cx="1219206" cy="471312"/>
          </a:xfrm>
          <a:prstGeom prst="curvedConnector3">
            <a:avLst>
              <a:gd name="adj1" fmla="val 7407"/>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rot="1225240">
            <a:off x="1827189" y="2909920"/>
            <a:ext cx="853119" cy="338554"/>
          </a:xfrm>
          <a:prstGeom prst="rect">
            <a:avLst/>
          </a:prstGeom>
          <a:noFill/>
        </p:spPr>
        <p:txBody>
          <a:bodyPr wrap="none" rtlCol="0">
            <a:spAutoFit/>
          </a:bodyPr>
          <a:lstStyle/>
          <a:p>
            <a:r>
              <a:rPr lang="en-US" sz="1600" dirty="0" smtClean="0">
                <a:latin typeface="Cambria" pitchFamily="18" charset="0"/>
              </a:rPr>
              <a:t>5. Close</a:t>
            </a:r>
          </a:p>
        </p:txBody>
      </p:sp>
      <p:sp>
        <p:nvSpPr>
          <p:cNvPr id="42" name="TextBox 41"/>
          <p:cNvSpPr txBox="1"/>
          <p:nvPr/>
        </p:nvSpPr>
        <p:spPr>
          <a:xfrm>
            <a:off x="5627822" y="3908778"/>
            <a:ext cx="936667" cy="338554"/>
          </a:xfrm>
          <a:prstGeom prst="rect">
            <a:avLst/>
          </a:prstGeom>
          <a:noFill/>
        </p:spPr>
        <p:txBody>
          <a:bodyPr wrap="none" rtlCol="0">
            <a:spAutoFit/>
          </a:bodyPr>
          <a:lstStyle/>
          <a:p>
            <a:pPr algn="r"/>
            <a:r>
              <a:rPr lang="en-US" sz="1600" dirty="0" smtClean="0">
                <a:latin typeface="Cambria" pitchFamily="18" charset="0"/>
              </a:rPr>
              <a:t>4.2. read</a:t>
            </a:r>
          </a:p>
        </p:txBody>
      </p:sp>
      <p:cxnSp>
        <p:nvCxnSpPr>
          <p:cNvPr id="45" name="Straight Arrow Connector 44"/>
          <p:cNvCxnSpPr>
            <a:stCxn id="13" idx="2"/>
          </p:cNvCxnSpPr>
          <p:nvPr/>
        </p:nvCxnSpPr>
        <p:spPr>
          <a:xfrm rot="16200000" flipH="1">
            <a:off x="4725815" y="2439814"/>
            <a:ext cx="1368777" cy="320039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3" idx="2"/>
            <a:endCxn id="10" idx="0"/>
          </p:cNvCxnSpPr>
          <p:nvPr/>
        </p:nvCxnSpPr>
        <p:spPr>
          <a:xfrm rot="16200000" flipH="1">
            <a:off x="3606099" y="3559530"/>
            <a:ext cx="1357488" cy="94967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4386046" y="4061178"/>
            <a:ext cx="936667" cy="338554"/>
          </a:xfrm>
          <a:prstGeom prst="rect">
            <a:avLst/>
          </a:prstGeom>
          <a:noFill/>
        </p:spPr>
        <p:txBody>
          <a:bodyPr wrap="none" rtlCol="0">
            <a:spAutoFit/>
          </a:bodyPr>
          <a:lstStyle/>
          <a:p>
            <a:pPr algn="r"/>
            <a:r>
              <a:rPr lang="en-US" sz="1600" dirty="0" smtClean="0">
                <a:latin typeface="Cambria" pitchFamily="18" charset="0"/>
              </a:rPr>
              <a:t>4.3. read</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Anatomy of File Write cont’d</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55</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2" name="TextBox 41"/>
          <p:cNvSpPr txBox="1"/>
          <p:nvPr/>
        </p:nvSpPr>
        <p:spPr>
          <a:xfrm>
            <a:off x="76200" y="1458795"/>
            <a:ext cx="8915400" cy="5016758"/>
          </a:xfrm>
          <a:prstGeom prst="rect">
            <a:avLst/>
          </a:prstGeom>
          <a:noFill/>
        </p:spPr>
        <p:txBody>
          <a:bodyPr wrap="square" rtlCol="0">
            <a:spAutoFit/>
          </a:bodyPr>
          <a:lstStyle/>
          <a:p>
            <a:pPr marL="515937" lvl="2" indent="-457200" algn="just">
              <a:spcBef>
                <a:spcPts val="0"/>
              </a:spcBef>
              <a:spcAft>
                <a:spcPts val="0"/>
              </a:spcAft>
              <a:buClr>
                <a:srgbClr val="C00000"/>
              </a:buClr>
              <a:buSzPct val="90000"/>
              <a:buFont typeface="+mj-lt"/>
              <a:buAutoNum type="arabicPeriod"/>
            </a:pPr>
            <a:r>
              <a:rPr lang="en-US" sz="2000" dirty="0" smtClean="0">
                <a:latin typeface="Cambria" pitchFamily="18" charset="0"/>
              </a:rPr>
              <a:t>The client opens the file that it wishes to read from by calling open() on the </a:t>
            </a:r>
            <a:r>
              <a:rPr lang="en-US" sz="2000" dirty="0" err="1" smtClean="0">
                <a:latin typeface="Cambria" pitchFamily="18" charset="0"/>
              </a:rPr>
              <a:t>DistributedFileSystem</a:t>
            </a:r>
            <a:r>
              <a:rPr lang="en-US" sz="2000" dirty="0" smtClean="0">
                <a:latin typeface="Cambria" pitchFamily="18" charset="0"/>
              </a:rPr>
              <a:t> </a:t>
            </a:r>
          </a:p>
          <a:p>
            <a:pPr marL="515937" lvl="2" indent="-457200" algn="just">
              <a:spcBef>
                <a:spcPts val="0"/>
              </a:spcBef>
              <a:spcAft>
                <a:spcPts val="0"/>
              </a:spcAft>
              <a:buClr>
                <a:srgbClr val="C00000"/>
              </a:buClr>
              <a:buSzPct val="90000"/>
              <a:buFont typeface="+mj-lt"/>
              <a:buAutoNum type="arabicPeriod"/>
            </a:pPr>
            <a:r>
              <a:rPr lang="en-US" sz="2000" dirty="0" err="1" smtClean="0">
                <a:latin typeface="Cambria" pitchFamily="18" charset="0"/>
              </a:rPr>
              <a:t>DistributedFileSystem</a:t>
            </a:r>
            <a:r>
              <a:rPr lang="en-US" sz="2000" dirty="0" smtClean="0">
                <a:latin typeface="Cambria" pitchFamily="18" charset="0"/>
              </a:rPr>
              <a:t>  communicates with the NameNode to get the location of the data blocks. NameNode returns the address of the DataNodes that the data blocks are stored on. Subsequent to this, </a:t>
            </a:r>
            <a:r>
              <a:rPr lang="en-US" sz="2000" dirty="0" err="1" smtClean="0">
                <a:latin typeface="Cambria" pitchFamily="18" charset="0"/>
              </a:rPr>
              <a:t>DistributedFileSystem</a:t>
            </a:r>
            <a:r>
              <a:rPr lang="en-US" sz="2000" dirty="0" smtClean="0">
                <a:latin typeface="Cambria" pitchFamily="18" charset="0"/>
              </a:rPr>
              <a:t>  returns </a:t>
            </a:r>
            <a:r>
              <a:rPr lang="en-US" sz="2000" dirty="0" err="1" smtClean="0">
                <a:latin typeface="Cambria" pitchFamily="18" charset="0"/>
              </a:rPr>
              <a:t>DFSInputStream</a:t>
            </a:r>
            <a:r>
              <a:rPr lang="en-US" sz="2000" dirty="0" smtClean="0">
                <a:latin typeface="Cambria" pitchFamily="18" charset="0"/>
              </a:rPr>
              <a:t>  (i.e. a class) to the client to read from the file.</a:t>
            </a:r>
          </a:p>
          <a:p>
            <a:pPr marL="515937" lvl="2" indent="-457200" algn="just">
              <a:spcBef>
                <a:spcPts val="0"/>
              </a:spcBef>
              <a:spcAft>
                <a:spcPts val="0"/>
              </a:spcAft>
              <a:buClr>
                <a:srgbClr val="C00000"/>
              </a:buClr>
              <a:buSzPct val="90000"/>
              <a:buFont typeface="+mj-lt"/>
              <a:buAutoNum type="arabicPeriod"/>
            </a:pPr>
            <a:r>
              <a:rPr lang="en-US" sz="2000" dirty="0" smtClean="0">
                <a:latin typeface="Cambria" pitchFamily="18" charset="0"/>
              </a:rPr>
              <a:t>Client then calls read() on the stream </a:t>
            </a:r>
            <a:r>
              <a:rPr lang="en-US" sz="2000" dirty="0" err="1" smtClean="0">
                <a:latin typeface="Cambria" pitchFamily="18" charset="0"/>
              </a:rPr>
              <a:t>DFSInputStream</a:t>
            </a:r>
            <a:r>
              <a:rPr lang="en-US" sz="2000" dirty="0" smtClean="0">
                <a:latin typeface="Cambria" pitchFamily="18" charset="0"/>
              </a:rPr>
              <a:t>, which has address of the DataNodes for the first few blocks of the file, connects to the closet DataNode for the first block in the file.</a:t>
            </a:r>
          </a:p>
          <a:p>
            <a:pPr marL="515937" lvl="2" indent="-457200" algn="just">
              <a:spcBef>
                <a:spcPts val="0"/>
              </a:spcBef>
              <a:spcAft>
                <a:spcPts val="0"/>
              </a:spcAft>
              <a:buClr>
                <a:srgbClr val="C00000"/>
              </a:buClr>
              <a:buSzPct val="90000"/>
              <a:buFont typeface="+mj-lt"/>
              <a:buAutoNum type="arabicPeriod"/>
            </a:pPr>
            <a:r>
              <a:rPr lang="en-US" sz="2000" dirty="0" smtClean="0">
                <a:latin typeface="Cambria" pitchFamily="18" charset="0"/>
              </a:rPr>
              <a:t>Client calls read() repeatedly to stream the data from the DataNode.</a:t>
            </a:r>
          </a:p>
          <a:p>
            <a:pPr marL="515937" lvl="2" indent="-457200" algn="just">
              <a:spcBef>
                <a:spcPts val="0"/>
              </a:spcBef>
              <a:spcAft>
                <a:spcPts val="0"/>
              </a:spcAft>
              <a:buClr>
                <a:srgbClr val="C00000"/>
              </a:buClr>
              <a:buSzPct val="90000"/>
              <a:buFont typeface="+mj-lt"/>
              <a:buAutoNum type="arabicPeriod"/>
            </a:pPr>
            <a:r>
              <a:rPr lang="en-US" sz="2000" dirty="0" smtClean="0">
                <a:latin typeface="Cambria" pitchFamily="18" charset="0"/>
              </a:rPr>
              <a:t>When the end of the block is reached, </a:t>
            </a:r>
            <a:r>
              <a:rPr lang="en-US" sz="2000" dirty="0" err="1" smtClean="0">
                <a:latin typeface="Cambria" pitchFamily="18" charset="0"/>
              </a:rPr>
              <a:t>DFSInputStream</a:t>
            </a:r>
            <a:r>
              <a:rPr lang="en-US" sz="2000" dirty="0" smtClean="0">
                <a:latin typeface="Cambria" pitchFamily="18" charset="0"/>
              </a:rPr>
              <a:t> closes the connection with the DataNode. It repeats the steps to find the best DataNode for the next block and subsequent blocks.</a:t>
            </a:r>
          </a:p>
          <a:p>
            <a:pPr marL="515937" lvl="2" indent="-457200" algn="just">
              <a:spcBef>
                <a:spcPts val="0"/>
              </a:spcBef>
              <a:spcAft>
                <a:spcPts val="0"/>
              </a:spcAft>
              <a:buClr>
                <a:srgbClr val="C00000"/>
              </a:buClr>
              <a:buSzPct val="90000"/>
              <a:buFont typeface="+mj-lt"/>
              <a:buAutoNum type="arabicPeriod"/>
            </a:pPr>
            <a:r>
              <a:rPr lang="en-US" sz="2000" dirty="0" smtClean="0">
                <a:latin typeface="Cambria" pitchFamily="18" charset="0"/>
              </a:rPr>
              <a:t>When the client completes the reading of the file, it calls close() on </a:t>
            </a:r>
            <a:r>
              <a:rPr lang="en-US" sz="2000" dirty="0" err="1" smtClean="0">
                <a:latin typeface="Cambria" pitchFamily="18" charset="0"/>
              </a:rPr>
              <a:t>FSDataInputStream</a:t>
            </a:r>
            <a:r>
              <a:rPr lang="en-US" sz="2000" dirty="0" smtClean="0">
                <a:latin typeface="Cambria" pitchFamily="18" charset="0"/>
              </a:rPr>
              <a:t> to close the connection.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HDFS Commands</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56</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2" name="TextBox 41"/>
          <p:cNvSpPr txBox="1"/>
          <p:nvPr/>
        </p:nvSpPr>
        <p:spPr>
          <a:xfrm>
            <a:off x="76200" y="1458795"/>
            <a:ext cx="8915400" cy="4893647"/>
          </a:xfrm>
          <a:prstGeom prst="rect">
            <a:avLst/>
          </a:prstGeom>
          <a:noFill/>
        </p:spPr>
        <p:txBody>
          <a:bodyPr wrap="square" rtlCol="0">
            <a:spAutoFit/>
          </a:bodyPr>
          <a:lstStyle/>
          <a:p>
            <a:pPr marL="515937" lvl="2" indent="-457200" algn="just">
              <a:spcBef>
                <a:spcPts val="0"/>
              </a:spcBef>
              <a:spcAft>
                <a:spcPts val="0"/>
              </a:spcAft>
              <a:buClr>
                <a:srgbClr val="C00000"/>
              </a:buClr>
              <a:buSzPct val="90000"/>
              <a:buFont typeface="Wingdings" pitchFamily="2" charset="2"/>
              <a:buChar char="q"/>
            </a:pPr>
            <a:r>
              <a:rPr lang="en-US" dirty="0" smtClean="0">
                <a:latin typeface="Cambria" pitchFamily="18" charset="0"/>
              </a:rPr>
              <a:t>To get the list of directories and files at the root of HDFS.</a:t>
            </a:r>
          </a:p>
          <a:p>
            <a:pPr marL="972309" lvl="3" indent="-457200" algn="just">
              <a:spcBef>
                <a:spcPts val="0"/>
              </a:spcBef>
              <a:spcAft>
                <a:spcPts val="0"/>
              </a:spcAft>
              <a:buClr>
                <a:srgbClr val="C00000"/>
              </a:buClr>
              <a:buSzPct val="90000"/>
            </a:pPr>
            <a:r>
              <a:rPr lang="en-US" dirty="0" err="1" smtClean="0">
                <a:latin typeface="Cambria" pitchFamily="18" charset="0"/>
              </a:rPr>
              <a:t>hadoop</a:t>
            </a:r>
            <a:r>
              <a:rPr lang="en-US" dirty="0" smtClean="0">
                <a:latin typeface="Cambria" pitchFamily="18" charset="0"/>
              </a:rPr>
              <a:t> </a:t>
            </a:r>
            <a:r>
              <a:rPr lang="en-US" dirty="0" err="1" smtClean="0">
                <a:latin typeface="Cambria" pitchFamily="18" charset="0"/>
              </a:rPr>
              <a:t>fs</a:t>
            </a:r>
            <a:r>
              <a:rPr lang="en-US" dirty="0" smtClean="0">
                <a:latin typeface="Cambria" pitchFamily="18" charset="0"/>
              </a:rPr>
              <a:t> –</a:t>
            </a:r>
            <a:r>
              <a:rPr lang="en-US" dirty="0" err="1" smtClean="0">
                <a:latin typeface="Cambria" pitchFamily="18" charset="0"/>
              </a:rPr>
              <a:t>ls</a:t>
            </a:r>
            <a:r>
              <a:rPr lang="en-US" dirty="0" smtClean="0">
                <a:latin typeface="Cambria" pitchFamily="18" charset="0"/>
              </a:rPr>
              <a:t> /</a:t>
            </a:r>
          </a:p>
          <a:p>
            <a:pPr marL="515937" lvl="2" indent="-457200" algn="just">
              <a:spcBef>
                <a:spcPts val="1200"/>
              </a:spcBef>
              <a:spcAft>
                <a:spcPts val="0"/>
              </a:spcAft>
              <a:buClr>
                <a:srgbClr val="C00000"/>
              </a:buClr>
              <a:buSzPct val="90000"/>
              <a:buFont typeface="Wingdings" pitchFamily="2" charset="2"/>
              <a:buChar char="q"/>
            </a:pPr>
            <a:r>
              <a:rPr lang="en-US" dirty="0" smtClean="0">
                <a:latin typeface="Cambria" pitchFamily="18" charset="0"/>
              </a:rPr>
              <a:t>To create a directory (say, sample) in HDFS</a:t>
            </a:r>
          </a:p>
          <a:p>
            <a:pPr marL="515937" lvl="2" indent="-457200" algn="just">
              <a:spcBef>
                <a:spcPts val="0"/>
              </a:spcBef>
              <a:spcAft>
                <a:spcPts val="0"/>
              </a:spcAft>
              <a:buClr>
                <a:srgbClr val="C00000"/>
              </a:buClr>
              <a:buSzPct val="90000"/>
            </a:pPr>
            <a:r>
              <a:rPr lang="en-US" dirty="0" smtClean="0">
                <a:latin typeface="Cambria" pitchFamily="18" charset="0"/>
              </a:rPr>
              <a:t>	 </a:t>
            </a:r>
            <a:r>
              <a:rPr lang="en-US" dirty="0" err="1" smtClean="0">
                <a:latin typeface="Cambria" pitchFamily="18" charset="0"/>
              </a:rPr>
              <a:t>hadoop</a:t>
            </a:r>
            <a:r>
              <a:rPr lang="en-US" dirty="0" smtClean="0">
                <a:latin typeface="Cambria" pitchFamily="18" charset="0"/>
              </a:rPr>
              <a:t> </a:t>
            </a:r>
            <a:r>
              <a:rPr lang="en-US" dirty="0" err="1" smtClean="0">
                <a:latin typeface="Cambria" pitchFamily="18" charset="0"/>
              </a:rPr>
              <a:t>fs</a:t>
            </a:r>
            <a:r>
              <a:rPr lang="en-US" dirty="0" smtClean="0">
                <a:latin typeface="Cambria" pitchFamily="18" charset="0"/>
              </a:rPr>
              <a:t> –</a:t>
            </a:r>
            <a:r>
              <a:rPr lang="en-US" dirty="0" err="1" smtClean="0">
                <a:latin typeface="Cambria" pitchFamily="18" charset="0"/>
              </a:rPr>
              <a:t>mkdir</a:t>
            </a:r>
            <a:r>
              <a:rPr lang="en-US" dirty="0" smtClean="0">
                <a:latin typeface="Cambria" pitchFamily="18" charset="0"/>
              </a:rPr>
              <a:t> /sample</a:t>
            </a:r>
          </a:p>
          <a:p>
            <a:pPr marL="515937" lvl="2" indent="-457200" algn="just">
              <a:spcBef>
                <a:spcPts val="1200"/>
              </a:spcBef>
              <a:spcAft>
                <a:spcPts val="0"/>
              </a:spcAft>
              <a:buClr>
                <a:srgbClr val="C00000"/>
              </a:buClr>
              <a:buSzPct val="90000"/>
              <a:buFont typeface="Wingdings" pitchFamily="2" charset="2"/>
              <a:buChar char="q"/>
            </a:pPr>
            <a:r>
              <a:rPr lang="en-US" dirty="0" smtClean="0">
                <a:latin typeface="Cambria" pitchFamily="18" charset="0"/>
              </a:rPr>
              <a:t>To copy a file from local file system to HDFS</a:t>
            </a:r>
          </a:p>
          <a:p>
            <a:pPr marL="515937" lvl="2" indent="-457200" algn="just">
              <a:spcBef>
                <a:spcPts val="0"/>
              </a:spcBef>
              <a:spcAft>
                <a:spcPts val="0"/>
              </a:spcAft>
              <a:buClr>
                <a:srgbClr val="C00000"/>
              </a:buClr>
              <a:buSzPct val="90000"/>
            </a:pPr>
            <a:r>
              <a:rPr lang="en-US" dirty="0" smtClean="0">
                <a:latin typeface="Cambria" pitchFamily="18" charset="0"/>
              </a:rPr>
              <a:t>	 </a:t>
            </a:r>
            <a:r>
              <a:rPr lang="en-US" dirty="0" err="1" smtClean="0">
                <a:latin typeface="Cambria" pitchFamily="18" charset="0"/>
              </a:rPr>
              <a:t>hadoop</a:t>
            </a:r>
            <a:r>
              <a:rPr lang="en-US" dirty="0" smtClean="0">
                <a:latin typeface="Cambria" pitchFamily="18" charset="0"/>
              </a:rPr>
              <a:t> </a:t>
            </a:r>
            <a:r>
              <a:rPr lang="en-US" dirty="0" err="1" smtClean="0">
                <a:latin typeface="Cambria" pitchFamily="18" charset="0"/>
              </a:rPr>
              <a:t>fs</a:t>
            </a:r>
            <a:r>
              <a:rPr lang="en-US" dirty="0" smtClean="0">
                <a:latin typeface="Cambria" pitchFamily="18" charset="0"/>
              </a:rPr>
              <a:t> –put /root/sample/test.txt /sample/test.txt</a:t>
            </a:r>
          </a:p>
          <a:p>
            <a:pPr marL="515937" lvl="2" indent="-457200" algn="just">
              <a:spcBef>
                <a:spcPts val="1200"/>
              </a:spcBef>
              <a:spcAft>
                <a:spcPts val="0"/>
              </a:spcAft>
              <a:buClr>
                <a:srgbClr val="C00000"/>
              </a:buClr>
              <a:buSzPct val="90000"/>
              <a:buFont typeface="Wingdings" pitchFamily="2" charset="2"/>
              <a:buChar char="q"/>
            </a:pPr>
            <a:r>
              <a:rPr lang="en-US" dirty="0" smtClean="0">
                <a:latin typeface="Cambria" pitchFamily="18" charset="0"/>
              </a:rPr>
              <a:t>To copy a file from HDFS to local file system</a:t>
            </a:r>
          </a:p>
          <a:p>
            <a:pPr marL="515937" lvl="2" indent="-457200" algn="just">
              <a:spcBef>
                <a:spcPts val="0"/>
              </a:spcBef>
              <a:spcAft>
                <a:spcPts val="0"/>
              </a:spcAft>
              <a:buClr>
                <a:srgbClr val="C00000"/>
              </a:buClr>
              <a:buSzPct val="90000"/>
            </a:pPr>
            <a:r>
              <a:rPr lang="en-US" dirty="0" smtClean="0">
                <a:latin typeface="Cambria" pitchFamily="18" charset="0"/>
              </a:rPr>
              <a:t>	 </a:t>
            </a:r>
            <a:r>
              <a:rPr lang="en-US" dirty="0" err="1" smtClean="0">
                <a:latin typeface="Cambria" pitchFamily="18" charset="0"/>
              </a:rPr>
              <a:t>hadoop</a:t>
            </a:r>
            <a:r>
              <a:rPr lang="en-US" dirty="0" smtClean="0">
                <a:latin typeface="Cambria" pitchFamily="18" charset="0"/>
              </a:rPr>
              <a:t> </a:t>
            </a:r>
            <a:r>
              <a:rPr lang="en-US" dirty="0" err="1" smtClean="0">
                <a:latin typeface="Cambria" pitchFamily="18" charset="0"/>
              </a:rPr>
              <a:t>fs</a:t>
            </a:r>
            <a:r>
              <a:rPr lang="en-US" dirty="0" smtClean="0">
                <a:latin typeface="Cambria" pitchFamily="18" charset="0"/>
              </a:rPr>
              <a:t> –get /sample/test.txt /root/sample/test.txt </a:t>
            </a:r>
          </a:p>
          <a:p>
            <a:pPr marL="515937" lvl="2" indent="-457200" algn="just">
              <a:spcBef>
                <a:spcPts val="1200"/>
              </a:spcBef>
              <a:spcAft>
                <a:spcPts val="0"/>
              </a:spcAft>
              <a:buClr>
                <a:srgbClr val="C00000"/>
              </a:buClr>
              <a:buSzPct val="90000"/>
              <a:buFont typeface="Wingdings" pitchFamily="2" charset="2"/>
              <a:buChar char="q"/>
            </a:pPr>
            <a:r>
              <a:rPr lang="en-US" dirty="0" smtClean="0">
                <a:latin typeface="Cambria" pitchFamily="18" charset="0"/>
              </a:rPr>
              <a:t>To display the contents of an HDFS file on console</a:t>
            </a:r>
          </a:p>
          <a:p>
            <a:pPr marL="515937" lvl="2" indent="-457200" algn="just">
              <a:spcBef>
                <a:spcPts val="0"/>
              </a:spcBef>
              <a:spcAft>
                <a:spcPts val="0"/>
              </a:spcAft>
              <a:buClr>
                <a:srgbClr val="C00000"/>
              </a:buClr>
              <a:buSzPct val="90000"/>
            </a:pPr>
            <a:r>
              <a:rPr lang="en-US" dirty="0" smtClean="0">
                <a:latin typeface="Cambria" pitchFamily="18" charset="0"/>
              </a:rPr>
              <a:t>	 </a:t>
            </a:r>
            <a:r>
              <a:rPr lang="en-US" dirty="0" err="1" smtClean="0">
                <a:latin typeface="Cambria" pitchFamily="18" charset="0"/>
              </a:rPr>
              <a:t>hadoop</a:t>
            </a:r>
            <a:r>
              <a:rPr lang="en-US" dirty="0" smtClean="0">
                <a:latin typeface="Cambria" pitchFamily="18" charset="0"/>
              </a:rPr>
              <a:t> </a:t>
            </a:r>
            <a:r>
              <a:rPr lang="en-US" dirty="0" err="1" smtClean="0">
                <a:latin typeface="Cambria" pitchFamily="18" charset="0"/>
              </a:rPr>
              <a:t>fs</a:t>
            </a:r>
            <a:r>
              <a:rPr lang="en-US" dirty="0" smtClean="0">
                <a:latin typeface="Cambria" pitchFamily="18" charset="0"/>
              </a:rPr>
              <a:t> –cat /sample/test.txt</a:t>
            </a:r>
          </a:p>
          <a:p>
            <a:pPr marL="515937" lvl="2" indent="-457200" algn="just">
              <a:spcBef>
                <a:spcPts val="1200"/>
              </a:spcBef>
              <a:spcAft>
                <a:spcPts val="0"/>
              </a:spcAft>
              <a:buClr>
                <a:srgbClr val="C00000"/>
              </a:buClr>
              <a:buSzPct val="90000"/>
              <a:buFont typeface="Wingdings" pitchFamily="2" charset="2"/>
              <a:buChar char="q"/>
            </a:pPr>
            <a:r>
              <a:rPr lang="en-US" dirty="0" smtClean="0">
                <a:latin typeface="Cambria" pitchFamily="18" charset="0"/>
              </a:rPr>
              <a:t>To copy a file from one directory to another on HDFS</a:t>
            </a:r>
          </a:p>
          <a:p>
            <a:pPr marL="515937" lvl="2" indent="-457200" algn="just">
              <a:spcBef>
                <a:spcPts val="0"/>
              </a:spcBef>
              <a:spcAft>
                <a:spcPts val="0"/>
              </a:spcAft>
              <a:buClr>
                <a:srgbClr val="C00000"/>
              </a:buClr>
              <a:buSzPct val="90000"/>
            </a:pPr>
            <a:r>
              <a:rPr lang="en-US" dirty="0" smtClean="0">
                <a:latin typeface="Cambria" pitchFamily="18" charset="0"/>
              </a:rPr>
              <a:t>	 </a:t>
            </a:r>
            <a:r>
              <a:rPr lang="en-US" dirty="0" err="1" smtClean="0">
                <a:latin typeface="Cambria" pitchFamily="18" charset="0"/>
              </a:rPr>
              <a:t>hadoop</a:t>
            </a:r>
            <a:r>
              <a:rPr lang="en-US" dirty="0" smtClean="0">
                <a:latin typeface="Cambria" pitchFamily="18" charset="0"/>
              </a:rPr>
              <a:t> </a:t>
            </a:r>
            <a:r>
              <a:rPr lang="en-US" dirty="0" err="1" smtClean="0">
                <a:latin typeface="Cambria" pitchFamily="18" charset="0"/>
              </a:rPr>
              <a:t>fs</a:t>
            </a:r>
            <a:r>
              <a:rPr lang="en-US" dirty="0" smtClean="0">
                <a:latin typeface="Cambria" pitchFamily="18" charset="0"/>
              </a:rPr>
              <a:t> –cp /sample/test.txt /sample1</a:t>
            </a:r>
          </a:p>
          <a:p>
            <a:pPr marL="515937" lvl="2" indent="-457200" algn="just">
              <a:spcBef>
                <a:spcPts val="1200"/>
              </a:spcBef>
              <a:spcAft>
                <a:spcPts val="0"/>
              </a:spcAft>
              <a:buClr>
                <a:srgbClr val="C00000"/>
              </a:buClr>
              <a:buSzPct val="90000"/>
              <a:buFont typeface="Wingdings" pitchFamily="2" charset="2"/>
              <a:buChar char="q"/>
            </a:pPr>
            <a:r>
              <a:rPr lang="en-US" dirty="0" smtClean="0">
                <a:latin typeface="Cambria" pitchFamily="18" charset="0"/>
              </a:rPr>
              <a:t>To remove a directory from HDFS</a:t>
            </a:r>
          </a:p>
          <a:p>
            <a:pPr marL="515937" lvl="2" indent="-457200" algn="just">
              <a:spcBef>
                <a:spcPts val="0"/>
              </a:spcBef>
              <a:spcAft>
                <a:spcPts val="0"/>
              </a:spcAft>
              <a:buClr>
                <a:srgbClr val="C00000"/>
              </a:buClr>
              <a:buSzPct val="90000"/>
            </a:pPr>
            <a:r>
              <a:rPr lang="en-US" dirty="0" smtClean="0">
                <a:latin typeface="Cambria" pitchFamily="18" charset="0"/>
              </a:rPr>
              <a:t>	 </a:t>
            </a:r>
            <a:r>
              <a:rPr lang="en-US" dirty="0" err="1" smtClean="0">
                <a:latin typeface="Cambria" pitchFamily="18" charset="0"/>
              </a:rPr>
              <a:t>hadoop</a:t>
            </a:r>
            <a:r>
              <a:rPr lang="en-US" dirty="0" smtClean="0">
                <a:latin typeface="Cambria" pitchFamily="18" charset="0"/>
              </a:rPr>
              <a:t> </a:t>
            </a:r>
            <a:r>
              <a:rPr lang="en-US" dirty="0" err="1" smtClean="0">
                <a:latin typeface="Cambria" pitchFamily="18" charset="0"/>
              </a:rPr>
              <a:t>fs</a:t>
            </a:r>
            <a:r>
              <a:rPr lang="en-US" dirty="0" smtClean="0">
                <a:latin typeface="Cambria" pitchFamily="18" charset="0"/>
              </a:rPr>
              <a:t> –rm –r /sample1</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28600" y="2088444"/>
            <a:ext cx="4419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HDFS Example</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57</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2" name="TextBox 41"/>
          <p:cNvSpPr txBox="1"/>
          <p:nvPr/>
        </p:nvSpPr>
        <p:spPr>
          <a:xfrm>
            <a:off x="118533" y="1458795"/>
            <a:ext cx="8839200" cy="4801314"/>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dirty="0" smtClean="0">
                <a:latin typeface="Cambria" pitchFamily="18" charset="0"/>
              </a:rPr>
              <a:t>Let’s assume that this sample.txt file contains few lines as text. The content of the file is as follows:</a:t>
            </a:r>
          </a:p>
          <a:p>
            <a:pPr marL="515937" lvl="2" indent="-457200" algn="just">
              <a:spcBef>
                <a:spcPts val="0"/>
              </a:spcBef>
              <a:spcAft>
                <a:spcPts val="0"/>
              </a:spcAft>
              <a:buClr>
                <a:srgbClr val="C00000"/>
              </a:buClr>
              <a:buSzPct val="90000"/>
            </a:pPr>
            <a:r>
              <a:rPr lang="en-US" dirty="0" smtClean="0">
                <a:latin typeface="Cambria" pitchFamily="18" charset="0"/>
              </a:rPr>
              <a:t>Hello I am expert in Big Data</a:t>
            </a:r>
          </a:p>
          <a:p>
            <a:pPr marL="515937" lvl="2" indent="-457200" algn="just">
              <a:spcBef>
                <a:spcPts val="0"/>
              </a:spcBef>
              <a:spcAft>
                <a:spcPts val="0"/>
              </a:spcAft>
              <a:buClr>
                <a:srgbClr val="C00000"/>
              </a:buClr>
              <a:buSzPct val="90000"/>
            </a:pPr>
            <a:r>
              <a:rPr lang="en-US" dirty="0" smtClean="0">
                <a:latin typeface="Cambria" pitchFamily="18" charset="0"/>
              </a:rPr>
              <a:t>How can I help you</a:t>
            </a:r>
          </a:p>
          <a:p>
            <a:pPr marL="515937" lvl="2" indent="-457200" algn="just">
              <a:spcBef>
                <a:spcPts val="0"/>
              </a:spcBef>
              <a:spcAft>
                <a:spcPts val="0"/>
              </a:spcAft>
              <a:buClr>
                <a:srgbClr val="C00000"/>
              </a:buClr>
              <a:buSzPct val="90000"/>
            </a:pPr>
            <a:r>
              <a:rPr lang="en-US" dirty="0" smtClean="0">
                <a:latin typeface="Cambria" pitchFamily="18" charset="0"/>
              </a:rPr>
              <a:t>How can I assist you</a:t>
            </a:r>
          </a:p>
          <a:p>
            <a:pPr marL="515937" lvl="2" indent="-457200" algn="just">
              <a:spcBef>
                <a:spcPts val="0"/>
              </a:spcBef>
              <a:spcAft>
                <a:spcPts val="0"/>
              </a:spcAft>
              <a:buClr>
                <a:srgbClr val="C00000"/>
              </a:buClr>
              <a:buSzPct val="90000"/>
            </a:pPr>
            <a:r>
              <a:rPr lang="en-US" dirty="0" smtClean="0">
                <a:latin typeface="Cambria" pitchFamily="18" charset="0"/>
              </a:rPr>
              <a:t>Are you an engineer</a:t>
            </a:r>
          </a:p>
          <a:p>
            <a:pPr marL="515937" lvl="2" indent="-457200" algn="just">
              <a:spcBef>
                <a:spcPts val="0"/>
              </a:spcBef>
              <a:spcAft>
                <a:spcPts val="0"/>
              </a:spcAft>
              <a:buClr>
                <a:srgbClr val="C00000"/>
              </a:buClr>
              <a:buSzPct val="90000"/>
            </a:pPr>
            <a:r>
              <a:rPr lang="en-US" dirty="0" smtClean="0">
                <a:latin typeface="Cambria" pitchFamily="18" charset="0"/>
              </a:rPr>
              <a:t>Are you looking for coding</a:t>
            </a:r>
          </a:p>
          <a:p>
            <a:pPr marL="515937" lvl="2" indent="-457200" algn="just">
              <a:spcBef>
                <a:spcPts val="0"/>
              </a:spcBef>
              <a:spcAft>
                <a:spcPts val="0"/>
              </a:spcAft>
              <a:buClr>
                <a:srgbClr val="C00000"/>
              </a:buClr>
              <a:buSzPct val="90000"/>
            </a:pPr>
            <a:r>
              <a:rPr lang="en-US" dirty="0" smtClean="0">
                <a:latin typeface="Cambria" pitchFamily="18" charset="0"/>
              </a:rPr>
              <a:t>Are you looking for interview questions</a:t>
            </a:r>
          </a:p>
          <a:p>
            <a:pPr marL="515937" lvl="2" indent="-457200" algn="just">
              <a:spcBef>
                <a:spcPts val="0"/>
              </a:spcBef>
              <a:spcAft>
                <a:spcPts val="0"/>
              </a:spcAft>
              <a:buClr>
                <a:srgbClr val="C00000"/>
              </a:buClr>
              <a:buSzPct val="90000"/>
            </a:pPr>
            <a:r>
              <a:rPr lang="en-US" dirty="0" smtClean="0">
                <a:latin typeface="Cambria" pitchFamily="18" charset="0"/>
              </a:rPr>
              <a:t>what are you doing these days</a:t>
            </a:r>
          </a:p>
          <a:p>
            <a:pPr marL="515937" lvl="2" indent="-457200" algn="just">
              <a:spcBef>
                <a:spcPts val="0"/>
              </a:spcBef>
              <a:spcAft>
                <a:spcPts val="0"/>
              </a:spcAft>
              <a:buClr>
                <a:srgbClr val="C00000"/>
              </a:buClr>
              <a:buSzPct val="90000"/>
            </a:pPr>
            <a:r>
              <a:rPr lang="en-US" dirty="0" smtClean="0">
                <a:latin typeface="Cambria" pitchFamily="18" charset="0"/>
              </a:rPr>
              <a:t>what are your strengths</a:t>
            </a:r>
          </a:p>
          <a:p>
            <a:pPr marL="0" lvl="2" algn="just">
              <a:spcBef>
                <a:spcPts val="0"/>
              </a:spcBef>
              <a:spcAft>
                <a:spcPts val="0"/>
              </a:spcAft>
              <a:buClr>
                <a:srgbClr val="C00000"/>
              </a:buClr>
              <a:buSzPct val="90000"/>
            </a:pPr>
            <a:r>
              <a:rPr lang="en-US" dirty="0" smtClean="0">
                <a:latin typeface="Cambria" pitchFamily="18" charset="0"/>
              </a:rPr>
              <a:t>Hence, the above 8 lines are the content of the file. Let’s assume that while storing this file in Hadoop, HDFS broke this file into four parts and named each part as first.txt, second.txt, third.txt, and fourth.txt. So, you can easily see that the above file will be divided into four equal parts and each part will contain 2 lines. First two lines will be in the file first.txt, next two lines in second.txt, next two in third.txt and the last two lines will be stored in fourth.txt. All these files will be stored in DataNodes and the Name Node will contain the metadata about them. All this is the task of HDFS.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Data Processing with Hadoop</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58</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23234" name="Picture 2"/>
          <p:cNvPicPr>
            <a:picLocks noChangeAspect="1" noChangeArrowheads="1"/>
          </p:cNvPicPr>
          <p:nvPr/>
        </p:nvPicPr>
        <p:blipFill>
          <a:blip r:embed="rId4"/>
          <a:srcRect/>
          <a:stretch>
            <a:fillRect/>
          </a:stretch>
        </p:blipFill>
        <p:spPr bwMode="auto">
          <a:xfrm>
            <a:off x="2667000" y="2828925"/>
            <a:ext cx="3810000" cy="1200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Data Processing with Hadoop</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59</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2" name="TextBox 41"/>
          <p:cNvSpPr txBox="1"/>
          <p:nvPr/>
        </p:nvSpPr>
        <p:spPr>
          <a:xfrm>
            <a:off x="76200" y="1458795"/>
            <a:ext cx="8915400" cy="4770537"/>
          </a:xfrm>
          <a:prstGeom prst="rect">
            <a:avLst/>
          </a:prstGeom>
          <a:noFill/>
        </p:spPr>
        <p:txBody>
          <a:bodyPr wrap="square" rtlCol="0">
            <a:spAutoFit/>
          </a:bodyPr>
          <a:lstStyle/>
          <a:p>
            <a:pPr marL="515937" lvl="2" indent="-457200" algn="just">
              <a:spcBef>
                <a:spcPts val="0"/>
              </a:spcBef>
              <a:spcAft>
                <a:spcPts val="0"/>
              </a:spcAft>
              <a:buClr>
                <a:srgbClr val="C00000"/>
              </a:buClr>
              <a:buSzPct val="90000"/>
              <a:buFont typeface="+mj-lt"/>
              <a:buAutoNum type="arabicPeriod"/>
            </a:pPr>
            <a:r>
              <a:rPr lang="en-US" sz="1900" dirty="0" smtClean="0">
                <a:latin typeface="Cambria" pitchFamily="18" charset="0"/>
              </a:rPr>
              <a:t>MapReduce is a processing technique and a program model for distributed computing based on java. It is built on divide and conquer algorithm.</a:t>
            </a:r>
          </a:p>
          <a:p>
            <a:pPr marL="515937" lvl="2" indent="-457200" algn="just">
              <a:spcBef>
                <a:spcPts val="0"/>
              </a:spcBef>
              <a:spcAft>
                <a:spcPts val="0"/>
              </a:spcAft>
              <a:buClr>
                <a:srgbClr val="C00000"/>
              </a:buClr>
              <a:buSzPct val="90000"/>
              <a:buFont typeface="+mj-lt"/>
              <a:buAutoNum type="arabicPeriod"/>
            </a:pPr>
            <a:r>
              <a:rPr lang="en-US" sz="1900" dirty="0" smtClean="0">
                <a:latin typeface="Cambria" pitchFamily="18" charset="0"/>
              </a:rPr>
              <a:t>In MapReduce Programming, the input dataset in split into independent chunks.</a:t>
            </a:r>
          </a:p>
          <a:p>
            <a:pPr marL="515937" lvl="2" indent="-457200" algn="just">
              <a:spcBef>
                <a:spcPts val="0"/>
              </a:spcBef>
              <a:spcAft>
                <a:spcPts val="0"/>
              </a:spcAft>
              <a:buClr>
                <a:srgbClr val="C00000"/>
              </a:buClr>
              <a:buSzPct val="90000"/>
              <a:buFont typeface="+mj-lt"/>
              <a:buAutoNum type="arabicPeriod"/>
            </a:pPr>
            <a:r>
              <a:rPr lang="en-US" sz="1900" dirty="0" smtClean="0">
                <a:latin typeface="Cambria" pitchFamily="18" charset="0"/>
              </a:rPr>
              <a:t> It contains two important tasks, namely Map and Reduce. </a:t>
            </a:r>
          </a:p>
          <a:p>
            <a:pPr marL="515937" lvl="2" indent="-457200" algn="just">
              <a:spcBef>
                <a:spcPts val="0"/>
              </a:spcBef>
              <a:spcAft>
                <a:spcPts val="0"/>
              </a:spcAft>
              <a:buClr>
                <a:srgbClr val="C00000"/>
              </a:buClr>
              <a:buSzPct val="90000"/>
              <a:buFont typeface="+mj-lt"/>
              <a:buAutoNum type="arabicPeriod"/>
            </a:pPr>
            <a:r>
              <a:rPr lang="en-US" sz="1900" dirty="0" smtClean="0">
                <a:latin typeface="Cambria" pitchFamily="18" charset="0"/>
              </a:rPr>
              <a:t>Map takes a set of data and converts it into another set of data, where individual elements are broken down into tuples (key/value pairs). The processing primitive is called </a:t>
            </a:r>
            <a:r>
              <a:rPr lang="en-US" sz="1900" dirty="0" err="1" smtClean="0">
                <a:latin typeface="Cambria" pitchFamily="18" charset="0"/>
              </a:rPr>
              <a:t>mapper</a:t>
            </a:r>
            <a:r>
              <a:rPr lang="en-US" sz="1900" dirty="0" smtClean="0">
                <a:latin typeface="Cambria" pitchFamily="18" charset="0"/>
              </a:rPr>
              <a:t>. The processing is done in parallel manner. The output produced by the map tasks serves as intermediate data and is stored on the local disk of that server.</a:t>
            </a:r>
          </a:p>
          <a:p>
            <a:pPr marL="515937" lvl="2" indent="-457200" algn="just">
              <a:spcBef>
                <a:spcPts val="0"/>
              </a:spcBef>
              <a:spcAft>
                <a:spcPts val="0"/>
              </a:spcAft>
              <a:buClr>
                <a:srgbClr val="C00000"/>
              </a:buClr>
              <a:buSzPct val="90000"/>
              <a:buFont typeface="+mj-lt"/>
              <a:buAutoNum type="arabicPeriod"/>
            </a:pPr>
            <a:r>
              <a:rPr lang="en-US" sz="1900" dirty="0" smtClean="0">
                <a:latin typeface="Cambria" pitchFamily="18" charset="0"/>
              </a:rPr>
              <a:t>Reduce task takes the output from a map as an input and combines those data tuples into a smaller set of tuples. The processing primitive is called reducer. The input and output are stored in a file system.</a:t>
            </a:r>
          </a:p>
          <a:p>
            <a:pPr marL="515937" lvl="2" indent="-457200" algn="just">
              <a:spcBef>
                <a:spcPts val="0"/>
              </a:spcBef>
              <a:spcAft>
                <a:spcPts val="0"/>
              </a:spcAft>
              <a:buClr>
                <a:srgbClr val="C00000"/>
              </a:buClr>
              <a:buSzPct val="90000"/>
              <a:buFont typeface="+mj-lt"/>
              <a:buAutoNum type="arabicPeriod"/>
            </a:pPr>
            <a:r>
              <a:rPr lang="en-US" sz="1900" dirty="0" smtClean="0">
                <a:latin typeface="Cambria" pitchFamily="18" charset="0"/>
              </a:rPr>
              <a:t>Reduce task is always performed after the map job.</a:t>
            </a:r>
          </a:p>
          <a:p>
            <a:pPr marL="515937" lvl="2" indent="-457200" algn="just">
              <a:spcBef>
                <a:spcPts val="0"/>
              </a:spcBef>
              <a:spcAft>
                <a:spcPts val="0"/>
              </a:spcAft>
              <a:buClr>
                <a:srgbClr val="C00000"/>
              </a:buClr>
              <a:buSzPct val="90000"/>
              <a:buFont typeface="+mj-lt"/>
              <a:buAutoNum type="arabicPeriod"/>
            </a:pPr>
            <a:r>
              <a:rPr lang="en-US" sz="1900" dirty="0" smtClean="0">
                <a:latin typeface="Cambria" pitchFamily="18" charset="0"/>
              </a:rPr>
              <a:t>The major advantage of MapReduce is that it is easy to scale data processing over multiple computing nodes and takes care of other tasks such as scheduling, monitoring, re-executing failed tasks etc.</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43536" y="228600"/>
            <a:ext cx="8153400" cy="990600"/>
          </a:xfrm>
        </p:spPr>
        <p:txBody>
          <a:bodyPr/>
          <a:lstStyle/>
          <a:p>
            <a:r>
              <a:rPr lang="en-US" b="1" dirty="0" smtClean="0">
                <a:solidFill>
                  <a:schemeClr val="tx1"/>
                </a:solidFill>
                <a:latin typeface="Cambria" pitchFamily="18" charset="0"/>
              </a:rPr>
              <a:t>NoSQL</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TextBox 15"/>
          <p:cNvSpPr txBox="1"/>
          <p:nvPr/>
        </p:nvSpPr>
        <p:spPr>
          <a:xfrm>
            <a:off x="76200" y="1470835"/>
            <a:ext cx="8915400" cy="3139321"/>
          </a:xfrm>
          <a:prstGeom prst="rect">
            <a:avLst/>
          </a:prstGeom>
          <a:noFill/>
        </p:spPr>
        <p:txBody>
          <a:bodyPr wrap="square" rtlCol="0">
            <a:spAutoFit/>
          </a:bodyPr>
          <a:lstStyle/>
          <a:p>
            <a:pPr marL="457200" lvl="2" indent="-398463" algn="just">
              <a:spcBef>
                <a:spcPts val="0"/>
              </a:spcBef>
              <a:spcAft>
                <a:spcPts val="0"/>
              </a:spcAft>
              <a:buClr>
                <a:srgbClr val="C00000"/>
              </a:buClr>
              <a:buSzPct val="90000"/>
              <a:buFont typeface="Wingdings" pitchFamily="2" charset="2"/>
              <a:buChar char="q"/>
            </a:pPr>
            <a:r>
              <a:rPr lang="en-US" dirty="0" smtClean="0">
                <a:latin typeface="Cambria" pitchFamily="18" charset="0"/>
              </a:rPr>
              <a:t>NoSQL database stands for "Not Only SQL" or "Not SQL."</a:t>
            </a:r>
          </a:p>
          <a:p>
            <a:pPr marL="457200" lvl="2" indent="-398463" algn="just">
              <a:spcBef>
                <a:spcPts val="0"/>
              </a:spcBef>
              <a:spcAft>
                <a:spcPts val="0"/>
              </a:spcAft>
              <a:buClr>
                <a:srgbClr val="C00000"/>
              </a:buClr>
              <a:buSzPct val="90000"/>
              <a:buFont typeface="Wingdings" pitchFamily="2" charset="2"/>
              <a:buChar char="q"/>
            </a:pPr>
            <a:r>
              <a:rPr lang="en-US" dirty="0" smtClean="0">
                <a:latin typeface="Cambria" pitchFamily="18" charset="0"/>
              </a:rPr>
              <a:t>It is a non-relational database, that does not require a fixed schema, and avoids joins.</a:t>
            </a:r>
          </a:p>
          <a:p>
            <a:pPr marL="457200" lvl="2" indent="-398463" algn="just">
              <a:spcBef>
                <a:spcPts val="0"/>
              </a:spcBef>
              <a:spcAft>
                <a:spcPts val="0"/>
              </a:spcAft>
              <a:buClr>
                <a:srgbClr val="C00000"/>
              </a:buClr>
              <a:buSzPct val="90000"/>
              <a:buFont typeface="Wingdings" pitchFamily="2" charset="2"/>
              <a:buChar char="q"/>
            </a:pPr>
            <a:r>
              <a:rPr lang="en-US" dirty="0" smtClean="0">
                <a:latin typeface="Cambria" pitchFamily="18" charset="0"/>
              </a:rPr>
              <a:t>It is used for distributed data stores and specifically targeted for Big Data, for example Google or Facebook which collects terabytes of data every day for their users.</a:t>
            </a:r>
          </a:p>
          <a:p>
            <a:pPr marL="457200" lvl="2" indent="-398463" algn="just">
              <a:spcBef>
                <a:spcPts val="0"/>
              </a:spcBef>
              <a:spcAft>
                <a:spcPts val="0"/>
              </a:spcAft>
              <a:buClr>
                <a:srgbClr val="C00000"/>
              </a:buClr>
              <a:buSzPct val="90000"/>
              <a:buFont typeface="Wingdings" pitchFamily="2" charset="2"/>
              <a:buChar char="q"/>
            </a:pPr>
            <a:r>
              <a:rPr lang="en-US" dirty="0" smtClean="0">
                <a:latin typeface="Cambria" pitchFamily="18" charset="0"/>
              </a:rPr>
              <a:t>Traditional RDBMS uses SQL syntax to store and retrieve data for further insights. Instead, a NoSQL database system encompasses a wide range of database technologies that can store structured, semi-structured, and unstructured data. </a:t>
            </a:r>
          </a:p>
          <a:p>
            <a:pPr marL="457200" lvl="2" indent="-398463" algn="just">
              <a:spcBef>
                <a:spcPts val="0"/>
              </a:spcBef>
              <a:spcAft>
                <a:spcPts val="0"/>
              </a:spcAft>
              <a:buClr>
                <a:srgbClr val="C00000"/>
              </a:buClr>
              <a:buSzPct val="90000"/>
              <a:buFont typeface="Wingdings" pitchFamily="2" charset="2"/>
              <a:buChar char="q"/>
            </a:pPr>
            <a:r>
              <a:rPr lang="en-US" dirty="0" smtClean="0">
                <a:latin typeface="Cambria" pitchFamily="18" charset="0"/>
              </a:rPr>
              <a:t>It adhere to Brewer’s CAP theorem.</a:t>
            </a:r>
          </a:p>
          <a:p>
            <a:pPr marL="457200" lvl="2" indent="-398463" algn="just">
              <a:spcBef>
                <a:spcPts val="0"/>
              </a:spcBef>
              <a:spcAft>
                <a:spcPts val="0"/>
              </a:spcAft>
              <a:buClr>
                <a:srgbClr val="C00000"/>
              </a:buClr>
              <a:buSzPct val="90000"/>
              <a:buFont typeface="Wingdings" pitchFamily="2" charset="2"/>
              <a:buChar char="q"/>
            </a:pPr>
            <a:r>
              <a:rPr lang="en-US" dirty="0" smtClean="0">
                <a:latin typeface="Cambria" pitchFamily="18" charset="0"/>
              </a:rPr>
              <a:t>The tables are stored as ASCII files and each field is separated by tabs</a:t>
            </a:r>
          </a:p>
          <a:p>
            <a:pPr marL="457200" lvl="2" indent="-398463" algn="just">
              <a:spcBef>
                <a:spcPts val="0"/>
              </a:spcBef>
              <a:spcAft>
                <a:spcPts val="0"/>
              </a:spcAft>
              <a:buClr>
                <a:srgbClr val="C00000"/>
              </a:buClr>
              <a:buSzPct val="90000"/>
              <a:buFont typeface="Wingdings" pitchFamily="2" charset="2"/>
              <a:buChar char="q"/>
            </a:pPr>
            <a:r>
              <a:rPr lang="en-US" dirty="0" smtClean="0">
                <a:latin typeface="Cambria" pitchFamily="18" charset="0"/>
              </a:rPr>
              <a:t>The data scale horizontally.</a:t>
            </a: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6</a:t>
            </a:fld>
            <a:endParaRPr lang="en-US" dirty="0"/>
          </a:p>
        </p:txBody>
      </p:sp>
      <p:pic>
        <p:nvPicPr>
          <p:cNvPr id="158725" name="Picture 5" descr="https://www.guru99.com/images/1/101818_0537_NoSQLTutori2.png"/>
          <p:cNvPicPr>
            <a:picLocks noChangeAspect="1" noChangeArrowheads="1"/>
          </p:cNvPicPr>
          <p:nvPr/>
        </p:nvPicPr>
        <p:blipFill>
          <a:blip r:embed="rId4"/>
          <a:srcRect/>
          <a:stretch>
            <a:fillRect/>
          </a:stretch>
        </p:blipFill>
        <p:spPr bwMode="auto">
          <a:xfrm>
            <a:off x="2514600" y="4572000"/>
            <a:ext cx="3810000" cy="1905000"/>
          </a:xfrm>
          <a:prstGeom prst="rect">
            <a:avLst/>
          </a:prstGeom>
          <a:noFill/>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sz="3600" b="1" dirty="0" smtClean="0">
                <a:solidFill>
                  <a:schemeClr val="tx1"/>
                </a:solidFill>
                <a:latin typeface="Cambria" pitchFamily="18" charset="0"/>
              </a:rPr>
              <a:t>Data Processing with Hadoop cont’d</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60</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6" name="Picture 2"/>
          <p:cNvPicPr>
            <a:picLocks noChangeAspect="1" noChangeArrowheads="1"/>
          </p:cNvPicPr>
          <p:nvPr/>
        </p:nvPicPr>
        <p:blipFill>
          <a:blip r:embed="rId4"/>
          <a:srcRect/>
          <a:stretch>
            <a:fillRect/>
          </a:stretch>
        </p:blipFill>
        <p:spPr bwMode="auto">
          <a:xfrm>
            <a:off x="1066800" y="2409825"/>
            <a:ext cx="6972300" cy="2695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sz="3600" b="1" dirty="0" smtClean="0">
                <a:solidFill>
                  <a:schemeClr val="tx1"/>
                </a:solidFill>
                <a:latin typeface="Cambria" pitchFamily="18" charset="0"/>
              </a:rPr>
              <a:t>Data Processing with Hadoop cont’d</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61</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6200" y="1492662"/>
            <a:ext cx="8915400" cy="5016758"/>
          </a:xfrm>
          <a:prstGeom prst="rect">
            <a:avLst/>
          </a:prstGeom>
          <a:noFill/>
        </p:spPr>
        <p:txBody>
          <a:bodyPr wrap="square" rtlCol="0">
            <a:spAutoFit/>
          </a:bodyPr>
          <a:lstStyle/>
          <a:p>
            <a:pPr marL="515937" lvl="2" indent="-457200"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The main advantages is that we write an application in the MapReduce form, scaling the application to run over hundreds, thousands, or even tens of thousands of machines in a cluster with a configuration change.</a:t>
            </a:r>
          </a:p>
          <a:p>
            <a:pPr marL="515937" lvl="2" indent="-457200"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MapReduce program executes in three stages: map stage, shuffle &amp; sorting stage, and reduce stage.</a:t>
            </a:r>
          </a:p>
          <a:p>
            <a:pPr marL="515937" lvl="2" indent="-457200" algn="just">
              <a:spcBef>
                <a:spcPts val="0"/>
              </a:spcBef>
              <a:spcAft>
                <a:spcPts val="0"/>
              </a:spcAft>
              <a:buClr>
                <a:srgbClr val="C00000"/>
              </a:buClr>
              <a:buSzPct val="90000"/>
              <a:buFont typeface="Wingdings" pitchFamily="2" charset="2"/>
              <a:buChar char="q"/>
            </a:pPr>
            <a:r>
              <a:rPr lang="en-US" sz="2000" b="1" dirty="0" smtClean="0">
                <a:latin typeface="Cambria" pitchFamily="18" charset="0"/>
              </a:rPr>
              <a:t>Map Stage: </a:t>
            </a:r>
            <a:r>
              <a:rPr lang="en-US" sz="2000" dirty="0" smtClean="0">
                <a:latin typeface="Cambria" pitchFamily="18" charset="0"/>
              </a:rPr>
              <a:t>The map or </a:t>
            </a:r>
            <a:r>
              <a:rPr lang="en-US" sz="2000" dirty="0" err="1" smtClean="0">
                <a:latin typeface="Cambria" pitchFamily="18" charset="0"/>
              </a:rPr>
              <a:t>mapper’s</a:t>
            </a:r>
            <a:r>
              <a:rPr lang="en-US" sz="2000" dirty="0" smtClean="0">
                <a:latin typeface="Cambria" pitchFamily="18" charset="0"/>
              </a:rPr>
              <a:t> job is to process the input data. Generally the input data is in the form of file or directory and is stored in the Hadoop file system (HDFS). The input file is passed to the </a:t>
            </a:r>
            <a:r>
              <a:rPr lang="en-US" sz="2000" dirty="0" err="1" smtClean="0">
                <a:latin typeface="Cambria" pitchFamily="18" charset="0"/>
              </a:rPr>
              <a:t>mapper</a:t>
            </a:r>
            <a:r>
              <a:rPr lang="en-US" sz="2000" dirty="0" smtClean="0">
                <a:latin typeface="Cambria" pitchFamily="18" charset="0"/>
              </a:rPr>
              <a:t> function line by line. The </a:t>
            </a:r>
            <a:r>
              <a:rPr lang="en-US" sz="2000" dirty="0" err="1" smtClean="0">
                <a:latin typeface="Cambria" pitchFamily="18" charset="0"/>
              </a:rPr>
              <a:t>mapper</a:t>
            </a:r>
            <a:r>
              <a:rPr lang="en-US" sz="2000" dirty="0" smtClean="0">
                <a:latin typeface="Cambria" pitchFamily="18" charset="0"/>
              </a:rPr>
              <a:t> processes the data and creates several small chunks of data.</a:t>
            </a:r>
          </a:p>
          <a:p>
            <a:pPr marL="515937" lvl="2" indent="-457200" algn="just">
              <a:spcBef>
                <a:spcPts val="0"/>
              </a:spcBef>
              <a:spcAft>
                <a:spcPts val="0"/>
              </a:spcAft>
              <a:buClr>
                <a:srgbClr val="C00000"/>
              </a:buClr>
              <a:buSzPct val="90000"/>
              <a:buFont typeface="Wingdings" pitchFamily="2" charset="2"/>
              <a:buChar char="q"/>
            </a:pPr>
            <a:r>
              <a:rPr lang="en-US" sz="2000" b="1" dirty="0" smtClean="0">
                <a:latin typeface="Cambria" pitchFamily="18" charset="0"/>
              </a:rPr>
              <a:t>Shuffle &amp; Sorting Stage: </a:t>
            </a:r>
            <a:r>
              <a:rPr lang="en-US" sz="2000" dirty="0" smtClean="0">
                <a:latin typeface="Cambria" pitchFamily="18" charset="0"/>
              </a:rPr>
              <a:t>Shuffle phase in Hadoop transfers the map output from </a:t>
            </a:r>
            <a:r>
              <a:rPr lang="en-US" sz="2000" dirty="0" err="1" smtClean="0">
                <a:latin typeface="Cambria" pitchFamily="18" charset="0"/>
              </a:rPr>
              <a:t>Mapper</a:t>
            </a:r>
            <a:r>
              <a:rPr lang="en-US" sz="2000" dirty="0" smtClean="0">
                <a:latin typeface="Cambria" pitchFamily="18" charset="0"/>
              </a:rPr>
              <a:t> to a Reducer in MapReduce. Sort phase in MapReduce covers the merging and sorting of map outputs. </a:t>
            </a:r>
          </a:p>
          <a:p>
            <a:pPr marL="515937" lvl="2" indent="-457200" algn="just">
              <a:spcBef>
                <a:spcPts val="0"/>
              </a:spcBef>
              <a:spcAft>
                <a:spcPts val="0"/>
              </a:spcAft>
              <a:buClr>
                <a:srgbClr val="C00000"/>
              </a:buClr>
              <a:buSzPct val="90000"/>
              <a:buFont typeface="Wingdings" pitchFamily="2" charset="2"/>
              <a:buChar char="q"/>
            </a:pPr>
            <a:r>
              <a:rPr lang="en-US" sz="2000" b="1" dirty="0" smtClean="0">
                <a:latin typeface="Cambria" pitchFamily="18" charset="0"/>
              </a:rPr>
              <a:t>Reducer Stage: </a:t>
            </a:r>
            <a:r>
              <a:rPr lang="en-US" sz="2000" dirty="0" smtClean="0">
                <a:latin typeface="Cambria" pitchFamily="18" charset="0"/>
              </a:rPr>
              <a:t>The Reducer’s job is to process the data that comes from the </a:t>
            </a:r>
            <a:r>
              <a:rPr lang="en-US" sz="2000" dirty="0" err="1" smtClean="0">
                <a:latin typeface="Cambria" pitchFamily="18" charset="0"/>
              </a:rPr>
              <a:t>mapper</a:t>
            </a:r>
            <a:r>
              <a:rPr lang="en-US" sz="2000" dirty="0" smtClean="0">
                <a:latin typeface="Cambria" pitchFamily="18" charset="0"/>
              </a:rPr>
              <a:t>. After processing, it produces a new set of output, which will be stored in the HDFS.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sz="3600" b="1" dirty="0" smtClean="0">
                <a:solidFill>
                  <a:schemeClr val="tx1"/>
                </a:solidFill>
                <a:latin typeface="Cambria" pitchFamily="18" charset="0"/>
              </a:rPr>
              <a:t>How MapReduce Work?</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62</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6200" y="1447506"/>
            <a:ext cx="8915400" cy="1938992"/>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rPr>
              <a:t>At the crux of MapReduce are two functions: Map and Reduce. They are sequenced one after the other.</a:t>
            </a:r>
          </a:p>
          <a:p>
            <a:pPr marL="515937" lvl="2" indent="-457200"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The Map function takes input from the disk as &lt;</a:t>
            </a:r>
            <a:r>
              <a:rPr lang="en-US" sz="2000" dirty="0" err="1" smtClean="0">
                <a:latin typeface="Cambria" pitchFamily="18" charset="0"/>
              </a:rPr>
              <a:t>key,value</a:t>
            </a:r>
            <a:r>
              <a:rPr lang="en-US" sz="2000" dirty="0" smtClean="0">
                <a:latin typeface="Cambria" pitchFamily="18" charset="0"/>
              </a:rPr>
              <a:t>&gt; pairs, processes them, and produces another set of intermediate &lt;</a:t>
            </a:r>
            <a:r>
              <a:rPr lang="en-US" sz="2000" dirty="0" err="1" smtClean="0">
                <a:latin typeface="Cambria" pitchFamily="18" charset="0"/>
              </a:rPr>
              <a:t>key,value</a:t>
            </a:r>
            <a:r>
              <a:rPr lang="en-US" sz="2000" dirty="0" smtClean="0">
                <a:latin typeface="Cambria" pitchFamily="18" charset="0"/>
              </a:rPr>
              <a:t>&gt; pairs as output.</a:t>
            </a:r>
          </a:p>
          <a:p>
            <a:pPr marL="515937" lvl="2" indent="-457200"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The Reduce function also takes inputs as &lt;</a:t>
            </a:r>
            <a:r>
              <a:rPr lang="en-US" sz="2000" dirty="0" err="1" smtClean="0">
                <a:latin typeface="Cambria" pitchFamily="18" charset="0"/>
              </a:rPr>
              <a:t>key,value</a:t>
            </a:r>
            <a:r>
              <a:rPr lang="en-US" sz="2000" dirty="0" smtClean="0">
                <a:latin typeface="Cambria" pitchFamily="18" charset="0"/>
              </a:rPr>
              <a:t>&gt; pairs, and produces &lt;</a:t>
            </a:r>
            <a:r>
              <a:rPr lang="en-US" sz="2000" dirty="0" err="1" smtClean="0">
                <a:latin typeface="Cambria" pitchFamily="18" charset="0"/>
              </a:rPr>
              <a:t>key,value</a:t>
            </a:r>
            <a:r>
              <a:rPr lang="en-US" sz="2000" dirty="0" smtClean="0">
                <a:latin typeface="Cambria" pitchFamily="18" charset="0"/>
              </a:rPr>
              <a:t>&gt; pairs as output.</a:t>
            </a:r>
          </a:p>
        </p:txBody>
      </p:sp>
      <p:pic>
        <p:nvPicPr>
          <p:cNvPr id="2051" name="Picture 3"/>
          <p:cNvPicPr>
            <a:picLocks noChangeAspect="1" noChangeArrowheads="1"/>
          </p:cNvPicPr>
          <p:nvPr/>
        </p:nvPicPr>
        <p:blipFill>
          <a:blip r:embed="rId4"/>
          <a:srcRect/>
          <a:stretch>
            <a:fillRect/>
          </a:stretch>
        </p:blipFill>
        <p:spPr bwMode="auto">
          <a:xfrm>
            <a:off x="609600" y="3429000"/>
            <a:ext cx="8001000"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sz="3600" b="1" dirty="0" smtClean="0">
                <a:solidFill>
                  <a:schemeClr val="tx1"/>
                </a:solidFill>
                <a:latin typeface="Cambria" pitchFamily="18" charset="0"/>
              </a:rPr>
              <a:t>Working of MapReduce</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63</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6200" y="1447506"/>
            <a:ext cx="8915400" cy="5093702"/>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rPr>
              <a:t>The types of keys and values differ based on the use case. All inputs and outputs are stored in the HDFS. While the map is a mandatory step to filter and sort the initial data, the reduce function is optional. </a:t>
            </a:r>
          </a:p>
          <a:p>
            <a:pPr marL="57150" lvl="2" algn="ctr">
              <a:spcBef>
                <a:spcPts val="1000"/>
              </a:spcBef>
              <a:spcAft>
                <a:spcPts val="0"/>
              </a:spcAft>
              <a:buClr>
                <a:srgbClr val="C00000"/>
              </a:buClr>
              <a:buSzPct val="90000"/>
            </a:pPr>
            <a:r>
              <a:rPr lang="en-US" sz="2000" dirty="0" smtClean="0">
                <a:latin typeface="Cambria" pitchFamily="18" charset="0"/>
              </a:rPr>
              <a:t>&lt;k1, v1&gt; -&gt; Map() -&gt; list(&lt;k2, v2&gt;)</a:t>
            </a:r>
          </a:p>
          <a:p>
            <a:pPr marL="57150" lvl="2" algn="ctr">
              <a:spcBef>
                <a:spcPts val="0"/>
              </a:spcBef>
              <a:spcAft>
                <a:spcPts val="0"/>
              </a:spcAft>
              <a:buClr>
                <a:srgbClr val="C00000"/>
              </a:buClr>
              <a:buSzPct val="90000"/>
            </a:pPr>
            <a:r>
              <a:rPr lang="en-US" sz="2000" dirty="0" smtClean="0">
                <a:latin typeface="Cambria" pitchFamily="18" charset="0"/>
              </a:rPr>
              <a:t>&lt;k2, list(v2)&gt; -&gt; Reduce() -&gt; list(&lt;k3, v3&gt;)</a:t>
            </a:r>
          </a:p>
          <a:p>
            <a:pPr marL="57150" lvl="2" algn="just">
              <a:spcBef>
                <a:spcPts val="1000"/>
              </a:spcBef>
              <a:spcAft>
                <a:spcPts val="0"/>
              </a:spcAft>
              <a:buClr>
                <a:srgbClr val="C00000"/>
              </a:buClr>
              <a:buSzPct val="90000"/>
            </a:pPr>
            <a:r>
              <a:rPr lang="en-US" sz="2000" dirty="0" err="1" smtClean="0">
                <a:latin typeface="Cambria" pitchFamily="18" charset="0"/>
              </a:rPr>
              <a:t>Mappers</a:t>
            </a:r>
            <a:r>
              <a:rPr lang="en-US" sz="2000" dirty="0" smtClean="0">
                <a:latin typeface="Cambria" pitchFamily="18" charset="0"/>
              </a:rPr>
              <a:t> and Reducers are the Hadoop servers that run the Map and Reduce functions respectively. It doesn’t matter if these are the same or different servers.</a:t>
            </a:r>
          </a:p>
          <a:p>
            <a:pPr marL="515937" lvl="2" indent="-457200" algn="just">
              <a:spcBef>
                <a:spcPts val="1000"/>
              </a:spcBef>
              <a:spcAft>
                <a:spcPts val="0"/>
              </a:spcAft>
              <a:buClr>
                <a:srgbClr val="C00000"/>
              </a:buClr>
              <a:buSzPct val="90000"/>
              <a:buFont typeface="Wingdings" pitchFamily="2" charset="2"/>
              <a:buChar char="q"/>
            </a:pPr>
            <a:r>
              <a:rPr lang="en-US" sz="2000" b="1" dirty="0" smtClean="0">
                <a:latin typeface="Cambria" pitchFamily="18" charset="0"/>
              </a:rPr>
              <a:t>Map</a:t>
            </a:r>
            <a:r>
              <a:rPr lang="en-US" sz="2000" dirty="0" smtClean="0">
                <a:latin typeface="Cambria" pitchFamily="18" charset="0"/>
              </a:rPr>
              <a:t>: The input data is first split into smaller blocks. Each block is then assigned to a </a:t>
            </a:r>
            <a:r>
              <a:rPr lang="en-US" sz="2000" dirty="0" err="1" smtClean="0">
                <a:latin typeface="Cambria" pitchFamily="18" charset="0"/>
              </a:rPr>
              <a:t>mapper</a:t>
            </a:r>
            <a:r>
              <a:rPr lang="en-US" sz="2000" dirty="0" smtClean="0">
                <a:latin typeface="Cambria" pitchFamily="18" charset="0"/>
              </a:rPr>
              <a:t> for processing. For example, if a file has 100 records to be processed, 100 </a:t>
            </a:r>
            <a:r>
              <a:rPr lang="en-US" sz="2000" dirty="0" err="1" smtClean="0">
                <a:latin typeface="Cambria" pitchFamily="18" charset="0"/>
              </a:rPr>
              <a:t>mappers</a:t>
            </a:r>
            <a:r>
              <a:rPr lang="en-US" sz="2000" dirty="0" smtClean="0">
                <a:latin typeface="Cambria" pitchFamily="18" charset="0"/>
              </a:rPr>
              <a:t> can run together to process one record each. Or maybe 50 </a:t>
            </a:r>
            <a:r>
              <a:rPr lang="en-US" sz="2000" dirty="0" err="1" smtClean="0">
                <a:latin typeface="Cambria" pitchFamily="18" charset="0"/>
              </a:rPr>
              <a:t>mappers</a:t>
            </a:r>
            <a:r>
              <a:rPr lang="en-US" sz="2000" dirty="0" smtClean="0">
                <a:latin typeface="Cambria" pitchFamily="18" charset="0"/>
              </a:rPr>
              <a:t> can run together to process two records each. The Hadoop framework decides how many </a:t>
            </a:r>
            <a:r>
              <a:rPr lang="en-US" sz="2000" dirty="0" err="1" smtClean="0">
                <a:latin typeface="Cambria" pitchFamily="18" charset="0"/>
              </a:rPr>
              <a:t>mappers</a:t>
            </a:r>
            <a:r>
              <a:rPr lang="en-US" sz="2000" dirty="0" smtClean="0">
                <a:latin typeface="Cambria" pitchFamily="18" charset="0"/>
              </a:rPr>
              <a:t> to use, based on the size of the data to be processed and the memory block available on each </a:t>
            </a:r>
            <a:r>
              <a:rPr lang="en-US" sz="2000" dirty="0" err="1" smtClean="0">
                <a:latin typeface="Cambria" pitchFamily="18" charset="0"/>
              </a:rPr>
              <a:t>mapper</a:t>
            </a:r>
            <a:r>
              <a:rPr lang="en-US" sz="2000" dirty="0" smtClean="0">
                <a:latin typeface="Cambria" pitchFamily="18" charset="0"/>
              </a:rPr>
              <a:t> server.</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sz="3600" b="1" dirty="0" smtClean="0">
                <a:solidFill>
                  <a:schemeClr val="tx1"/>
                </a:solidFill>
                <a:latin typeface="Cambria" pitchFamily="18" charset="0"/>
              </a:rPr>
              <a:t>Working of MapReduce cont’d</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64</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6200" y="1447506"/>
            <a:ext cx="8915400" cy="1631216"/>
          </a:xfrm>
          <a:prstGeom prst="rect">
            <a:avLst/>
          </a:prstGeom>
          <a:noFill/>
        </p:spPr>
        <p:txBody>
          <a:bodyPr wrap="square" rtlCol="0">
            <a:spAutoFit/>
          </a:bodyPr>
          <a:lstStyle/>
          <a:p>
            <a:pPr marL="515937" lvl="2" indent="-457200" algn="just">
              <a:spcBef>
                <a:spcPts val="0"/>
              </a:spcBef>
              <a:spcAft>
                <a:spcPts val="0"/>
              </a:spcAft>
              <a:buClr>
                <a:srgbClr val="C00000"/>
              </a:buClr>
              <a:buSzPct val="90000"/>
              <a:buFont typeface="Wingdings" pitchFamily="2" charset="2"/>
              <a:buChar char="q"/>
            </a:pPr>
            <a:r>
              <a:rPr lang="en-US" sz="2000" b="1" dirty="0" smtClean="0">
                <a:latin typeface="Cambria" pitchFamily="18" charset="0"/>
              </a:rPr>
              <a:t>Reduce</a:t>
            </a:r>
            <a:r>
              <a:rPr lang="en-US" sz="2000" dirty="0" smtClean="0">
                <a:latin typeface="Cambria" pitchFamily="18" charset="0"/>
              </a:rPr>
              <a:t>: After all the </a:t>
            </a:r>
            <a:r>
              <a:rPr lang="en-US" sz="2000" dirty="0" err="1" smtClean="0">
                <a:latin typeface="Cambria" pitchFamily="18" charset="0"/>
              </a:rPr>
              <a:t>mappers</a:t>
            </a:r>
            <a:r>
              <a:rPr lang="en-US" sz="2000" dirty="0" smtClean="0">
                <a:latin typeface="Cambria" pitchFamily="18" charset="0"/>
              </a:rPr>
              <a:t> complete processing, the framework shuffles and sorts the results before passing them on to the reducers. A reducer cannot start while a </a:t>
            </a:r>
            <a:r>
              <a:rPr lang="en-US" sz="2000" dirty="0" err="1" smtClean="0">
                <a:latin typeface="Cambria" pitchFamily="18" charset="0"/>
              </a:rPr>
              <a:t>mapper</a:t>
            </a:r>
            <a:r>
              <a:rPr lang="en-US" sz="2000" dirty="0" smtClean="0">
                <a:latin typeface="Cambria" pitchFamily="18" charset="0"/>
              </a:rPr>
              <a:t> is still in progress. All the map output values that have the same key are assigned to a single reducer, which then aggregates the values for that key.</a:t>
            </a:r>
          </a:p>
        </p:txBody>
      </p:sp>
      <p:sp>
        <p:nvSpPr>
          <p:cNvPr id="9" name="TextBox 8"/>
          <p:cNvSpPr txBox="1"/>
          <p:nvPr/>
        </p:nvSpPr>
        <p:spPr>
          <a:xfrm>
            <a:off x="254001" y="3116113"/>
            <a:ext cx="1602233" cy="369332"/>
          </a:xfrm>
          <a:prstGeom prst="rect">
            <a:avLst/>
          </a:prstGeom>
          <a:solidFill>
            <a:schemeClr val="accent2"/>
          </a:solidFill>
        </p:spPr>
        <p:txBody>
          <a:bodyPr wrap="none" rtlCol="0">
            <a:spAutoFit/>
          </a:bodyPr>
          <a:lstStyle/>
          <a:p>
            <a:r>
              <a:rPr lang="en-US" i="1" dirty="0" smtClean="0">
                <a:solidFill>
                  <a:schemeClr val="bg1"/>
                </a:solidFill>
                <a:latin typeface="+mn-lt"/>
              </a:rPr>
              <a:t>Class Exercise 1</a:t>
            </a:r>
          </a:p>
        </p:txBody>
      </p:sp>
      <p:sp>
        <p:nvSpPr>
          <p:cNvPr id="10" name="TextBox 9"/>
          <p:cNvSpPr txBox="1"/>
          <p:nvPr/>
        </p:nvSpPr>
        <p:spPr>
          <a:xfrm>
            <a:off x="152400" y="3474184"/>
            <a:ext cx="3962400" cy="2246769"/>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rPr>
              <a:t>Draw the MapReduce process to count the number of words for the input:</a:t>
            </a:r>
          </a:p>
          <a:p>
            <a:pPr marL="57150" lvl="2" algn="just">
              <a:spcBef>
                <a:spcPts val="0"/>
              </a:spcBef>
              <a:spcAft>
                <a:spcPts val="0"/>
              </a:spcAft>
              <a:buClr>
                <a:srgbClr val="C00000"/>
              </a:buClr>
              <a:buSzPct val="90000"/>
            </a:pPr>
            <a:r>
              <a:rPr lang="en-US" sz="2000" dirty="0" smtClean="0">
                <a:latin typeface="Cambria" pitchFamily="18" charset="0"/>
              </a:rPr>
              <a:t>Dog Cat Rat</a:t>
            </a:r>
          </a:p>
          <a:p>
            <a:pPr marL="57150" lvl="2" algn="just">
              <a:spcBef>
                <a:spcPts val="0"/>
              </a:spcBef>
              <a:spcAft>
                <a:spcPts val="0"/>
              </a:spcAft>
              <a:buClr>
                <a:srgbClr val="C00000"/>
              </a:buClr>
              <a:buSzPct val="90000"/>
            </a:pPr>
            <a:r>
              <a:rPr lang="en-US" sz="2000" dirty="0" smtClean="0">
                <a:latin typeface="Cambria" pitchFamily="18" charset="0"/>
              </a:rPr>
              <a:t>Car </a:t>
            </a:r>
            <a:r>
              <a:rPr lang="en-US" sz="2000" dirty="0" err="1" smtClean="0">
                <a:latin typeface="Cambria" pitchFamily="18" charset="0"/>
              </a:rPr>
              <a:t>Car</a:t>
            </a:r>
            <a:r>
              <a:rPr lang="en-US" sz="2000" dirty="0" smtClean="0">
                <a:latin typeface="Cambria" pitchFamily="18" charset="0"/>
              </a:rPr>
              <a:t> Rat</a:t>
            </a:r>
          </a:p>
          <a:p>
            <a:pPr marL="57150" lvl="2" algn="just">
              <a:spcBef>
                <a:spcPts val="0"/>
              </a:spcBef>
              <a:spcAft>
                <a:spcPts val="0"/>
              </a:spcAft>
              <a:buClr>
                <a:srgbClr val="C00000"/>
              </a:buClr>
              <a:buSzPct val="90000"/>
            </a:pPr>
            <a:r>
              <a:rPr lang="en-US" sz="2000" dirty="0" smtClean="0">
                <a:latin typeface="Cambria" pitchFamily="18" charset="0"/>
              </a:rPr>
              <a:t>Dog car Rat</a:t>
            </a:r>
          </a:p>
          <a:p>
            <a:pPr marL="57150" lvl="2" algn="just">
              <a:spcBef>
                <a:spcPts val="0"/>
              </a:spcBef>
              <a:spcAft>
                <a:spcPts val="0"/>
              </a:spcAft>
              <a:buClr>
                <a:srgbClr val="C00000"/>
              </a:buClr>
              <a:buSzPct val="90000"/>
            </a:pPr>
            <a:r>
              <a:rPr lang="en-US" sz="2000" dirty="0" smtClean="0">
                <a:latin typeface="Cambria" pitchFamily="18" charset="0"/>
              </a:rPr>
              <a:t>Rat </a:t>
            </a:r>
            <a:r>
              <a:rPr lang="en-US" sz="2000" dirty="0" err="1" smtClean="0">
                <a:latin typeface="Cambria" pitchFamily="18" charset="0"/>
              </a:rPr>
              <a:t>Rat</a:t>
            </a:r>
            <a:r>
              <a:rPr lang="en-US" sz="2000" dirty="0" smtClean="0">
                <a:latin typeface="Cambria" pitchFamily="18" charset="0"/>
              </a:rPr>
              <a:t> </a:t>
            </a:r>
            <a:r>
              <a:rPr lang="en-US" sz="2000" dirty="0" err="1" smtClean="0">
                <a:latin typeface="Cambria" pitchFamily="18" charset="0"/>
              </a:rPr>
              <a:t>Rat</a:t>
            </a:r>
            <a:endParaRPr lang="en-US" sz="2000" dirty="0" smtClean="0">
              <a:latin typeface="Cambria" pitchFamily="18" charset="0"/>
            </a:endParaRPr>
          </a:p>
        </p:txBody>
      </p:sp>
      <p:sp>
        <p:nvSpPr>
          <p:cNvPr id="11" name="TextBox 10"/>
          <p:cNvSpPr txBox="1"/>
          <p:nvPr/>
        </p:nvSpPr>
        <p:spPr>
          <a:xfrm>
            <a:off x="4265167" y="3110160"/>
            <a:ext cx="1602233" cy="369332"/>
          </a:xfrm>
          <a:prstGeom prst="rect">
            <a:avLst/>
          </a:prstGeom>
          <a:solidFill>
            <a:schemeClr val="accent2"/>
          </a:solidFill>
        </p:spPr>
        <p:txBody>
          <a:bodyPr wrap="none" rtlCol="0">
            <a:spAutoFit/>
          </a:bodyPr>
          <a:lstStyle/>
          <a:p>
            <a:r>
              <a:rPr lang="en-US" i="1" dirty="0" smtClean="0">
                <a:solidFill>
                  <a:schemeClr val="bg1"/>
                </a:solidFill>
                <a:latin typeface="+mn-lt"/>
              </a:rPr>
              <a:t>Class Exercise 2</a:t>
            </a:r>
          </a:p>
        </p:txBody>
      </p:sp>
      <p:sp>
        <p:nvSpPr>
          <p:cNvPr id="13" name="TextBox 12"/>
          <p:cNvSpPr txBox="1"/>
          <p:nvPr/>
        </p:nvSpPr>
        <p:spPr>
          <a:xfrm>
            <a:off x="4117622" y="3456942"/>
            <a:ext cx="4873977" cy="1015663"/>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rPr>
              <a:t>Draw the MapReduce process to find the maximum electrical consumption for each year:</a:t>
            </a:r>
          </a:p>
        </p:txBody>
      </p:sp>
      <p:pic>
        <p:nvPicPr>
          <p:cNvPr id="3074" name="Picture 2"/>
          <p:cNvPicPr>
            <a:picLocks noChangeAspect="1" noChangeArrowheads="1"/>
          </p:cNvPicPr>
          <p:nvPr/>
        </p:nvPicPr>
        <p:blipFill>
          <a:blip r:embed="rId4"/>
          <a:srcRect/>
          <a:stretch>
            <a:fillRect/>
          </a:stretch>
        </p:blipFill>
        <p:spPr bwMode="auto">
          <a:xfrm>
            <a:off x="2971800" y="4467225"/>
            <a:ext cx="6019800" cy="1933575"/>
          </a:xfrm>
          <a:prstGeom prst="rect">
            <a:avLst/>
          </a:prstGeom>
          <a:noFill/>
          <a:ln w="9525">
            <a:noFill/>
            <a:miter lim="800000"/>
            <a:headEnd/>
            <a:tailEnd/>
          </a:ln>
          <a:effectLst/>
        </p:spPr>
      </p:pic>
      <p:sp>
        <p:nvSpPr>
          <p:cNvPr id="15" name="TextBox 14"/>
          <p:cNvSpPr txBox="1"/>
          <p:nvPr/>
        </p:nvSpPr>
        <p:spPr>
          <a:xfrm>
            <a:off x="2991555" y="4504266"/>
            <a:ext cx="498150" cy="276999"/>
          </a:xfrm>
          <a:prstGeom prst="rect">
            <a:avLst/>
          </a:prstGeom>
          <a:noFill/>
        </p:spPr>
        <p:txBody>
          <a:bodyPr wrap="none" rtlCol="0">
            <a:spAutoFit/>
          </a:bodyPr>
          <a:lstStyle/>
          <a:p>
            <a:r>
              <a:rPr lang="en-US" sz="1200" b="1" dirty="0" smtClean="0">
                <a:latin typeface="Cambria" pitchFamily="18" charset="0"/>
              </a:rPr>
              <a:t>Year</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sz="3600" b="1" dirty="0" smtClean="0">
                <a:solidFill>
                  <a:schemeClr val="tx1"/>
                </a:solidFill>
                <a:latin typeface="Cambria" pitchFamily="18" charset="0"/>
              </a:rPr>
              <a:t>Data Locality</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65</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 name="TextBox 14"/>
          <p:cNvSpPr txBox="1"/>
          <p:nvPr/>
        </p:nvSpPr>
        <p:spPr>
          <a:xfrm>
            <a:off x="87489" y="1560396"/>
            <a:ext cx="8915400" cy="4708981"/>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rPr>
              <a:t>When a dataset is stored in HDFS, it is divided in to blocks and stored across the DataNodes in the Hadoop cluster. When a MapReduce job is executed against the dataset the individual </a:t>
            </a:r>
            <a:r>
              <a:rPr lang="en-US" sz="2000" dirty="0" err="1" smtClean="0">
                <a:latin typeface="Cambria" pitchFamily="18" charset="0"/>
              </a:rPr>
              <a:t>Mappers</a:t>
            </a:r>
            <a:r>
              <a:rPr lang="en-US" sz="2000" dirty="0" smtClean="0">
                <a:latin typeface="Cambria" pitchFamily="18" charset="0"/>
              </a:rPr>
              <a:t> will process the blocks (input splits). When the data is not available for the </a:t>
            </a:r>
            <a:r>
              <a:rPr lang="en-US" sz="2000" dirty="0" err="1" smtClean="0">
                <a:latin typeface="Cambria" pitchFamily="18" charset="0"/>
              </a:rPr>
              <a:t>Mapper</a:t>
            </a:r>
            <a:r>
              <a:rPr lang="en-US" sz="2000" dirty="0" smtClean="0">
                <a:latin typeface="Cambria" pitchFamily="18" charset="0"/>
              </a:rPr>
              <a:t> in the same node where it is being executed, the data needs to be copied over the network from the DataNode which has the data to the DataNode which is executing the </a:t>
            </a:r>
            <a:r>
              <a:rPr lang="en-US" sz="2000" dirty="0" err="1" smtClean="0">
                <a:latin typeface="Cambria" pitchFamily="18" charset="0"/>
              </a:rPr>
              <a:t>Mapper</a:t>
            </a:r>
            <a:r>
              <a:rPr lang="en-US" sz="2000" dirty="0" smtClean="0">
                <a:latin typeface="Cambria" pitchFamily="18" charset="0"/>
              </a:rPr>
              <a:t> task.  Imagine a MapReduce job with over 100 </a:t>
            </a:r>
            <a:r>
              <a:rPr lang="en-US" sz="2000" dirty="0" err="1" smtClean="0">
                <a:latin typeface="Cambria" pitchFamily="18" charset="0"/>
              </a:rPr>
              <a:t>Mappers</a:t>
            </a:r>
            <a:r>
              <a:rPr lang="en-US" sz="2000" dirty="0" smtClean="0">
                <a:latin typeface="Cambria" pitchFamily="18" charset="0"/>
              </a:rPr>
              <a:t> and each </a:t>
            </a:r>
            <a:r>
              <a:rPr lang="en-US" sz="2000" dirty="0" err="1" smtClean="0">
                <a:latin typeface="Cambria" pitchFamily="18" charset="0"/>
              </a:rPr>
              <a:t>Mapper</a:t>
            </a:r>
            <a:r>
              <a:rPr lang="en-US" sz="2000" dirty="0" smtClean="0">
                <a:latin typeface="Cambria" pitchFamily="18" charset="0"/>
              </a:rPr>
              <a:t> is trying to copy the data from another DataNode in the cluster at the same time, this would result in serious network congestion as all the </a:t>
            </a:r>
            <a:r>
              <a:rPr lang="en-US" sz="2000" dirty="0" err="1" smtClean="0">
                <a:latin typeface="Cambria" pitchFamily="18" charset="0"/>
              </a:rPr>
              <a:t>Mappers</a:t>
            </a:r>
            <a:r>
              <a:rPr lang="en-US" sz="2000" dirty="0" smtClean="0">
                <a:latin typeface="Cambria" pitchFamily="18" charset="0"/>
              </a:rPr>
              <a:t> would try to copy the data at the same time and it is not ideal. So it is always effective and cheap to move the computation closer to the data than to move the data closer to the computation. When the data is located on the same node as the </a:t>
            </a:r>
            <a:r>
              <a:rPr lang="en-US" sz="2000" dirty="0" err="1" smtClean="0">
                <a:latin typeface="Cambria" pitchFamily="18" charset="0"/>
              </a:rPr>
              <a:t>Mapper</a:t>
            </a:r>
            <a:r>
              <a:rPr lang="en-US" sz="2000" dirty="0" smtClean="0">
                <a:latin typeface="Cambria" pitchFamily="18" charset="0"/>
              </a:rPr>
              <a:t> working on the data, it is referred to as Data Local. In this case the proximity of the data is closer to the computation. The ApplicationMaster (MRv2)  prefers the node which has the data that is needed by the </a:t>
            </a:r>
            <a:r>
              <a:rPr lang="en-US" sz="2000" dirty="0" err="1" smtClean="0">
                <a:latin typeface="Cambria" pitchFamily="18" charset="0"/>
              </a:rPr>
              <a:t>Mapper</a:t>
            </a:r>
            <a:r>
              <a:rPr lang="en-US" sz="2000" dirty="0" smtClean="0">
                <a:latin typeface="Cambria" pitchFamily="18" charset="0"/>
              </a:rPr>
              <a:t> to execute the </a:t>
            </a:r>
            <a:r>
              <a:rPr lang="en-US" sz="2000" dirty="0" err="1" smtClean="0">
                <a:latin typeface="Cambria" pitchFamily="18" charset="0"/>
              </a:rPr>
              <a:t>Mapper</a:t>
            </a:r>
            <a:r>
              <a:rPr lang="en-US" sz="2000" dirty="0" smtClean="0">
                <a:latin typeface="Cambria" pitchFamily="18" charset="0"/>
              </a:rPr>
              <a:t>.</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sz="3600" b="1" dirty="0" smtClean="0">
                <a:solidFill>
                  <a:schemeClr val="tx1"/>
                </a:solidFill>
                <a:latin typeface="Cambria" pitchFamily="18" charset="0"/>
              </a:rPr>
              <a:t>Data Locality cont’d</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66</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Rounded Rectangle 7"/>
          <p:cNvSpPr/>
          <p:nvPr/>
        </p:nvSpPr>
        <p:spPr>
          <a:xfrm>
            <a:off x="2590800" y="4374444"/>
            <a:ext cx="1526823" cy="101317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DataNode1</a:t>
            </a:r>
          </a:p>
          <a:p>
            <a:pPr algn="ctr"/>
            <a:endParaRPr lang="en-US" dirty="0" smtClean="0"/>
          </a:p>
          <a:p>
            <a:pPr algn="ctr"/>
            <a:endParaRPr lang="en-US" dirty="0"/>
          </a:p>
        </p:txBody>
      </p:sp>
      <p:sp>
        <p:nvSpPr>
          <p:cNvPr id="9" name="Rounded Rectangle 8"/>
          <p:cNvSpPr/>
          <p:nvPr/>
        </p:nvSpPr>
        <p:spPr>
          <a:xfrm>
            <a:off x="4408314" y="4374444"/>
            <a:ext cx="1608666" cy="101317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DataNode2</a:t>
            </a:r>
          </a:p>
          <a:p>
            <a:pPr algn="ctr"/>
            <a:endParaRPr lang="en-US" dirty="0" smtClean="0"/>
          </a:p>
          <a:p>
            <a:pPr algn="ctr"/>
            <a:endParaRPr lang="en-US" dirty="0"/>
          </a:p>
        </p:txBody>
      </p:sp>
      <p:sp>
        <p:nvSpPr>
          <p:cNvPr id="10" name="Rounded Rectangle 9"/>
          <p:cNvSpPr/>
          <p:nvPr/>
        </p:nvSpPr>
        <p:spPr>
          <a:xfrm>
            <a:off x="6239937" y="4382910"/>
            <a:ext cx="1600197" cy="100471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DataNode3</a:t>
            </a:r>
          </a:p>
          <a:p>
            <a:pPr algn="ctr"/>
            <a:endParaRPr lang="en-US" dirty="0" smtClean="0"/>
          </a:p>
          <a:p>
            <a:pPr algn="ctr"/>
            <a:endParaRPr lang="en-US" dirty="0"/>
          </a:p>
        </p:txBody>
      </p:sp>
      <p:sp>
        <p:nvSpPr>
          <p:cNvPr id="11" name="Rounded Rectangle 10"/>
          <p:cNvSpPr/>
          <p:nvPr/>
        </p:nvSpPr>
        <p:spPr>
          <a:xfrm>
            <a:off x="228600" y="4419600"/>
            <a:ext cx="1526823" cy="102164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DataNode4</a:t>
            </a:r>
          </a:p>
          <a:p>
            <a:pPr algn="ctr"/>
            <a:endParaRPr lang="en-US" dirty="0" smtClean="0"/>
          </a:p>
          <a:p>
            <a:pPr algn="ctr"/>
            <a:endParaRPr lang="en-US" dirty="0"/>
          </a:p>
        </p:txBody>
      </p:sp>
      <p:sp>
        <p:nvSpPr>
          <p:cNvPr id="12" name="Rounded Rectangle 11"/>
          <p:cNvSpPr/>
          <p:nvPr/>
        </p:nvSpPr>
        <p:spPr>
          <a:xfrm>
            <a:off x="3364089" y="1600200"/>
            <a:ext cx="1984023" cy="1143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NameNode</a:t>
            </a:r>
          </a:p>
          <a:p>
            <a:pPr algn="ctr"/>
            <a:endParaRPr lang="en-US" dirty="0" smtClean="0"/>
          </a:p>
          <a:p>
            <a:pPr algn="ctr"/>
            <a:endParaRPr lang="en-US" dirty="0"/>
          </a:p>
        </p:txBody>
      </p:sp>
      <p:sp>
        <p:nvSpPr>
          <p:cNvPr id="13" name="Rounded Rectangle 12"/>
          <p:cNvSpPr/>
          <p:nvPr/>
        </p:nvSpPr>
        <p:spPr>
          <a:xfrm>
            <a:off x="3728157" y="2111023"/>
            <a:ext cx="1315155" cy="54468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MapReduce Logic</a:t>
            </a:r>
            <a:endParaRPr lang="en-US" dirty="0"/>
          </a:p>
        </p:txBody>
      </p:sp>
      <p:sp>
        <p:nvSpPr>
          <p:cNvPr id="16" name="Rectangular Callout 15"/>
          <p:cNvSpPr/>
          <p:nvPr/>
        </p:nvSpPr>
        <p:spPr>
          <a:xfrm>
            <a:off x="6479820" y="3177822"/>
            <a:ext cx="1752600" cy="765048"/>
          </a:xfrm>
          <a:prstGeom prst="wedgeRectCallout">
            <a:avLst>
              <a:gd name="adj1" fmla="val -20013"/>
              <a:gd name="adj2" fmla="val 102318"/>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stored for MapReduce Job</a:t>
            </a:r>
            <a:endParaRPr lang="en-US" dirty="0"/>
          </a:p>
        </p:txBody>
      </p:sp>
      <p:sp>
        <p:nvSpPr>
          <p:cNvPr id="17" name="Rectangular Callout 16"/>
          <p:cNvSpPr/>
          <p:nvPr/>
        </p:nvSpPr>
        <p:spPr>
          <a:xfrm>
            <a:off x="4492977" y="3177822"/>
            <a:ext cx="1752600" cy="765048"/>
          </a:xfrm>
          <a:prstGeom prst="wedgeRectCallout">
            <a:avLst>
              <a:gd name="adj1" fmla="val -20013"/>
              <a:gd name="adj2" fmla="val 102318"/>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stored for MapReduce Job</a:t>
            </a:r>
            <a:endParaRPr lang="en-US" dirty="0"/>
          </a:p>
        </p:txBody>
      </p:sp>
      <p:sp>
        <p:nvSpPr>
          <p:cNvPr id="18" name="Rectangular Callout 17"/>
          <p:cNvSpPr/>
          <p:nvPr/>
        </p:nvSpPr>
        <p:spPr>
          <a:xfrm>
            <a:off x="2438400" y="3177822"/>
            <a:ext cx="1828800" cy="765048"/>
          </a:xfrm>
          <a:prstGeom prst="wedgeRectCallout">
            <a:avLst>
              <a:gd name="adj1" fmla="val -20013"/>
              <a:gd name="adj2" fmla="val 102318"/>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stored for MapReduce Job</a:t>
            </a:r>
            <a:endParaRPr lang="en-US" dirty="0"/>
          </a:p>
        </p:txBody>
      </p:sp>
      <p:sp>
        <p:nvSpPr>
          <p:cNvPr id="19" name="Rounded Rectangle 18"/>
          <p:cNvSpPr/>
          <p:nvPr/>
        </p:nvSpPr>
        <p:spPr>
          <a:xfrm>
            <a:off x="2720622" y="4778022"/>
            <a:ext cx="1315155" cy="54468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MapReduce Logic</a:t>
            </a:r>
            <a:endParaRPr lang="en-US" dirty="0"/>
          </a:p>
        </p:txBody>
      </p:sp>
      <p:sp>
        <p:nvSpPr>
          <p:cNvPr id="20" name="Rounded Rectangle 19"/>
          <p:cNvSpPr/>
          <p:nvPr/>
        </p:nvSpPr>
        <p:spPr>
          <a:xfrm>
            <a:off x="4560711" y="4778022"/>
            <a:ext cx="1315155" cy="54468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MapReduce Logic</a:t>
            </a:r>
            <a:endParaRPr lang="en-US" dirty="0"/>
          </a:p>
        </p:txBody>
      </p:sp>
      <p:sp>
        <p:nvSpPr>
          <p:cNvPr id="21" name="Rounded Rectangle 20"/>
          <p:cNvSpPr/>
          <p:nvPr/>
        </p:nvSpPr>
        <p:spPr>
          <a:xfrm>
            <a:off x="6389511" y="4766733"/>
            <a:ext cx="1315155" cy="54468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MapReduce Logic</a:t>
            </a:r>
            <a:endParaRPr lang="en-US" dirty="0"/>
          </a:p>
        </p:txBody>
      </p:sp>
      <p:cxnSp>
        <p:nvCxnSpPr>
          <p:cNvPr id="23" name="Curved Connector 22"/>
          <p:cNvCxnSpPr>
            <a:stCxn id="13" idx="1"/>
            <a:endCxn id="19" idx="1"/>
          </p:cNvCxnSpPr>
          <p:nvPr/>
        </p:nvCxnSpPr>
        <p:spPr>
          <a:xfrm rot="10800000" flipV="1">
            <a:off x="2720623" y="2383366"/>
            <a:ext cx="1007535" cy="2666999"/>
          </a:xfrm>
          <a:prstGeom prst="curvedConnector3">
            <a:avLst>
              <a:gd name="adj1" fmla="val 163025"/>
            </a:avLst>
          </a:prstGeom>
          <a:ln w="19050">
            <a:solidFill>
              <a:schemeClr val="tx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13" idx="1"/>
            <a:endCxn id="9" idx="2"/>
          </p:cNvCxnSpPr>
          <p:nvPr/>
        </p:nvCxnSpPr>
        <p:spPr>
          <a:xfrm rot="10800000" flipH="1" flipV="1">
            <a:off x="3728157" y="2383366"/>
            <a:ext cx="1484490" cy="3004255"/>
          </a:xfrm>
          <a:prstGeom prst="curvedConnector4">
            <a:avLst>
              <a:gd name="adj1" fmla="val -124144"/>
              <a:gd name="adj2" fmla="val 123391"/>
            </a:avLst>
          </a:prstGeom>
          <a:ln w="19050">
            <a:solidFill>
              <a:schemeClr val="tx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5" name="Curved Connector 24"/>
          <p:cNvCxnSpPr>
            <a:stCxn id="13" idx="3"/>
            <a:endCxn id="21" idx="3"/>
          </p:cNvCxnSpPr>
          <p:nvPr/>
        </p:nvCxnSpPr>
        <p:spPr>
          <a:xfrm>
            <a:off x="5043312" y="2383367"/>
            <a:ext cx="2661354" cy="2655710"/>
          </a:xfrm>
          <a:prstGeom prst="curvedConnector3">
            <a:avLst>
              <a:gd name="adj1" fmla="val 150160"/>
            </a:avLst>
          </a:prstGeom>
          <a:ln w="19050">
            <a:solidFill>
              <a:schemeClr val="tx2"/>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rot="818395">
            <a:off x="6013015" y="2213490"/>
            <a:ext cx="2664177" cy="400110"/>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rPr>
              <a:t>Moving computation</a:t>
            </a:r>
          </a:p>
        </p:txBody>
      </p:sp>
      <p:sp>
        <p:nvSpPr>
          <p:cNvPr id="45" name="TextBox 44"/>
          <p:cNvSpPr txBox="1"/>
          <p:nvPr/>
        </p:nvSpPr>
        <p:spPr>
          <a:xfrm rot="18584234">
            <a:off x="850953" y="2601147"/>
            <a:ext cx="2664177" cy="400110"/>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rPr>
              <a:t>Moving computation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bg/>
                                          </p:spTgt>
                                        </p:tgtEl>
                                        <p:attrNameLst>
                                          <p:attrName>style.visibility</p:attrName>
                                        </p:attrNameLst>
                                      </p:cBhvr>
                                      <p:to>
                                        <p:strVal val="visible"/>
                                      </p:to>
                                    </p:set>
                                    <p:animEffect transition="in" filter="fade">
                                      <p:cBhvr>
                                        <p:cTn id="7" dur="2000"/>
                                        <p:tgtEl>
                                          <p:spTgt spid="18">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2000"/>
                                        <p:tgtEl>
                                          <p:spTgt spid="1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bg/>
                                          </p:spTgt>
                                        </p:tgtEl>
                                        <p:attrNameLst>
                                          <p:attrName>style.visibility</p:attrName>
                                        </p:attrNameLst>
                                      </p:cBhvr>
                                      <p:to>
                                        <p:strVal val="visible"/>
                                      </p:to>
                                    </p:set>
                                    <p:animEffect transition="in" filter="fade">
                                      <p:cBhvr>
                                        <p:cTn id="13" dur="2000"/>
                                        <p:tgtEl>
                                          <p:spTgt spid="17">
                                            <p:bg/>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xEl>
                                              <p:pRg st="0" end="0"/>
                                            </p:txEl>
                                          </p:spTgt>
                                        </p:tgtEl>
                                        <p:attrNameLst>
                                          <p:attrName>style.visibility</p:attrName>
                                        </p:attrNameLst>
                                      </p:cBhvr>
                                      <p:to>
                                        <p:strVal val="visible"/>
                                      </p:to>
                                    </p:set>
                                    <p:animEffect transition="in" filter="fade">
                                      <p:cBhvr>
                                        <p:cTn id="16" dur="2000"/>
                                        <p:tgtEl>
                                          <p:spTgt spid="17">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bg/>
                                          </p:spTgt>
                                        </p:tgtEl>
                                        <p:attrNameLst>
                                          <p:attrName>style.visibility</p:attrName>
                                        </p:attrNameLst>
                                      </p:cBhvr>
                                      <p:to>
                                        <p:strVal val="visible"/>
                                      </p:to>
                                    </p:set>
                                    <p:animEffect transition="in" filter="fade">
                                      <p:cBhvr>
                                        <p:cTn id="19" dur="2000"/>
                                        <p:tgtEl>
                                          <p:spTgt spid="16">
                                            <p:bg/>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Effect transition="in" filter="fade">
                                      <p:cBhvr>
                                        <p:cTn id="22" dur="2000"/>
                                        <p:tgtEl>
                                          <p:spTgt spid="1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2000"/>
                                        <p:tgtEl>
                                          <p:spTgt spid="23"/>
                                        </p:tgtEl>
                                      </p:cBhvr>
                                    </p:animEffect>
                                  </p:childTnLst>
                                </p:cTn>
                              </p:par>
                              <p:par>
                                <p:cTn id="28" presetID="10" presetClass="entr" presetSubtype="0" fill="hold"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2000"/>
                                        <p:tgtEl>
                                          <p:spTgt spid="2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2000"/>
                                        <p:tgtEl>
                                          <p:spTgt spid="4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fade">
                                      <p:cBhvr>
                                        <p:cTn id="36" dur="2000"/>
                                        <p:tgtEl>
                                          <p:spTgt spid="44"/>
                                        </p:tgtEl>
                                      </p:cBhvr>
                                    </p:animEffect>
                                  </p:childTnLst>
                                </p:cTn>
                              </p:par>
                              <p:par>
                                <p:cTn id="37" presetID="10"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2000"/>
                                        <p:tgtEl>
                                          <p:spTgt spid="3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2000"/>
                                        <p:tgtEl>
                                          <p:spTgt spid="2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2000"/>
                                        <p:tgtEl>
                                          <p:spTgt spid="2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allAtOnce" animBg="1"/>
      <p:bldP spid="17" grpId="0" build="allAtOnce" animBg="1"/>
      <p:bldP spid="18" grpId="0" build="allAtOnce" animBg="1"/>
      <p:bldP spid="19" grpId="0" animBg="1"/>
      <p:bldP spid="20" grpId="0" animBg="1"/>
      <p:bldP spid="21" grpId="0" animBg="1"/>
      <p:bldP spid="44" grpId="0"/>
      <p:bldP spid="4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School of Computer Engineering</a:t>
            </a:r>
            <a:endParaRPr lang="en-US" dirty="0"/>
          </a:p>
        </p:txBody>
      </p:sp>
      <p:sp>
        <p:nvSpPr>
          <p:cNvPr id="3" name="Slide Number Placeholder 2"/>
          <p:cNvSpPr>
            <a:spLocks noGrp="1"/>
          </p:cNvSpPr>
          <p:nvPr>
            <p:ph type="sldNum" sz="quarter" idx="12"/>
          </p:nvPr>
        </p:nvSpPr>
        <p:spPr/>
        <p:txBody>
          <a:bodyPr/>
          <a:lstStyle/>
          <a:p>
            <a:pPr>
              <a:defRPr/>
            </a:pPr>
            <a:fld id="{EB215E6A-49DA-4E1E-A153-DCAF308A2D4A}" type="slidenum">
              <a:rPr lang="en-US" smtClean="0"/>
              <a:pPr>
                <a:defRPr/>
              </a:pPr>
              <a:t>67</a:t>
            </a:fld>
            <a:endParaRPr lang="en-US" dirty="0"/>
          </a:p>
        </p:txBody>
      </p:sp>
      <p:sp>
        <p:nvSpPr>
          <p:cNvPr id="4" name="Rectangle 3"/>
          <p:cNvSpPr/>
          <p:nvPr/>
        </p:nvSpPr>
        <p:spPr>
          <a:xfrm>
            <a:off x="685800" y="1028342"/>
            <a:ext cx="7848600" cy="3785652"/>
          </a:xfrm>
          <a:prstGeom prst="rect">
            <a:avLst/>
          </a:prstGeom>
        </p:spPr>
        <p:txBody>
          <a:bodyPr wrap="square">
            <a:spAutoFit/>
          </a:bodyPr>
          <a:lstStyle/>
          <a:p>
            <a:pPr lvl="0">
              <a:spcBef>
                <a:spcPts val="0"/>
              </a:spcBef>
              <a:buNone/>
            </a:pPr>
            <a:r>
              <a:rPr lang="en" sz="2000" b="1" u="sng" dirty="0" smtClean="0">
                <a:latin typeface="Times New Roman" pitchFamily="18" charset="0"/>
                <a:cs typeface="Times New Roman" pitchFamily="18" charset="0"/>
              </a:rPr>
              <a:t>Limitation of Hadoop 1.0 Architecture :</a:t>
            </a:r>
          </a:p>
          <a:p>
            <a:pPr lvl="0">
              <a:spcBef>
                <a:spcPts val="0"/>
              </a:spcBef>
              <a:buNone/>
            </a:pPr>
            <a:endParaRPr lang="en" sz="2000" u="sng" dirty="0" smtClean="0">
              <a:latin typeface="Times New Roman" pitchFamily="18" charset="0"/>
              <a:cs typeface="Times New Roman" pitchFamily="18" charset="0"/>
            </a:endParaRPr>
          </a:p>
          <a:p>
            <a:pPr marL="457200" lvl="0" indent="-228600">
              <a:buChar char="❖"/>
            </a:pPr>
            <a:r>
              <a:rPr lang="en" sz="2000" dirty="0" smtClean="0">
                <a:latin typeface="Times New Roman" pitchFamily="18" charset="0"/>
                <a:cs typeface="Times New Roman" pitchFamily="18" charset="0"/>
              </a:rPr>
              <a:t> HDFS and MapReduce are the core components.</a:t>
            </a:r>
          </a:p>
          <a:p>
            <a:pPr marL="457200" lvl="0" indent="-228600">
              <a:buChar char="❖"/>
            </a:pPr>
            <a:r>
              <a:rPr lang="en" sz="2000" dirty="0" smtClean="0">
                <a:latin typeface="Times New Roman" pitchFamily="18" charset="0"/>
                <a:cs typeface="Times New Roman" pitchFamily="18" charset="0"/>
              </a:rPr>
              <a:t> Single Namenode is responsible for managing entire name space for Hadoop cluster.</a:t>
            </a:r>
          </a:p>
          <a:p>
            <a:pPr marL="457200" lvl="0" indent="-228600">
              <a:buChar char="❖"/>
            </a:pPr>
            <a:r>
              <a:rPr lang="en" sz="2000" dirty="0" smtClean="0">
                <a:latin typeface="Times New Roman" pitchFamily="18" charset="0"/>
                <a:cs typeface="Times New Roman" pitchFamily="18" charset="0"/>
              </a:rPr>
              <a:t> It has a restricted processing model which is suitable for batch orienteed MapReduce jobs.</a:t>
            </a:r>
          </a:p>
          <a:p>
            <a:pPr marL="457200" lvl="0" indent="-228600">
              <a:buChar char="❖"/>
            </a:pPr>
            <a:r>
              <a:rPr lang="en" sz="2000" dirty="0" smtClean="0">
                <a:latin typeface="Times New Roman" pitchFamily="18" charset="0"/>
                <a:cs typeface="Times New Roman" pitchFamily="18" charset="0"/>
              </a:rPr>
              <a:t> Hadoop MapReduce is not suitable for interactive analysis.</a:t>
            </a:r>
          </a:p>
          <a:p>
            <a:pPr marL="457200" lvl="0" indent="-228600">
              <a:buChar char="❖"/>
            </a:pPr>
            <a:r>
              <a:rPr lang="en" sz="2000" dirty="0" smtClean="0">
                <a:latin typeface="Times New Roman" pitchFamily="18" charset="0"/>
                <a:cs typeface="Times New Roman" pitchFamily="18" charset="0"/>
              </a:rPr>
              <a:t> Hadoop 1.0 is not suitable for machine learning algorithms, graphs and other memory intensive algorithms.</a:t>
            </a:r>
          </a:p>
          <a:p>
            <a:pPr marL="457200" lvl="0" indent="-228600">
              <a:spcBef>
                <a:spcPts val="0"/>
              </a:spcBef>
              <a:buChar char="❖"/>
            </a:pPr>
            <a:r>
              <a:rPr lang="en" sz="2000" dirty="0" smtClean="0">
                <a:latin typeface="Times New Roman" pitchFamily="18" charset="0"/>
                <a:cs typeface="Times New Roman" pitchFamily="18" charset="0"/>
              </a:rPr>
              <a:t> MapReduce is responsible for cluster resource management and data processing.</a:t>
            </a:r>
            <a:endParaRPr lang="en" sz="2000" dirty="0">
              <a:latin typeface="Times New Roman" pitchFamily="18" charset="0"/>
              <a:cs typeface="Times New Roman"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Apache Hadoop YARN</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68</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7874" name="Picture 2"/>
          <p:cNvPicPr>
            <a:picLocks noChangeAspect="1" noChangeArrowheads="1"/>
          </p:cNvPicPr>
          <p:nvPr/>
        </p:nvPicPr>
        <p:blipFill>
          <a:blip r:embed="rId4"/>
          <a:srcRect/>
          <a:stretch>
            <a:fillRect/>
          </a:stretch>
        </p:blipFill>
        <p:spPr bwMode="auto">
          <a:xfrm>
            <a:off x="2895600" y="2800350"/>
            <a:ext cx="3295650" cy="1390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YARN</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69</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 name="TextBox 14"/>
          <p:cNvSpPr txBox="1"/>
          <p:nvPr/>
        </p:nvSpPr>
        <p:spPr>
          <a:xfrm>
            <a:off x="87489" y="1560396"/>
            <a:ext cx="8915400" cy="1631216"/>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rPr>
              <a:t>YARN stands for “Yet Another Resource Negotiator” and is the architectural center of Hadoop 2.0 that </a:t>
            </a:r>
            <a:r>
              <a:rPr lang="en-US" sz="2000" b="1" dirty="0" smtClean="0">
                <a:latin typeface="Cambria" pitchFamily="18" charset="0"/>
              </a:rPr>
              <a:t>allows multiple data processing engines </a:t>
            </a:r>
            <a:r>
              <a:rPr lang="en-US" sz="2000" dirty="0" smtClean="0">
                <a:latin typeface="Cambria" pitchFamily="18" charset="0"/>
              </a:rPr>
              <a:t>such as </a:t>
            </a:r>
            <a:r>
              <a:rPr lang="en-US" sz="2000" b="1" dirty="0" smtClean="0">
                <a:latin typeface="Cambria" pitchFamily="18" charset="0"/>
              </a:rPr>
              <a:t>interactive SQL</a:t>
            </a:r>
            <a:r>
              <a:rPr lang="en-US" sz="2000" dirty="0" smtClean="0">
                <a:latin typeface="Cambria" pitchFamily="18" charset="0"/>
              </a:rPr>
              <a:t>, </a:t>
            </a:r>
            <a:r>
              <a:rPr lang="en-US" sz="2000" b="1" dirty="0" smtClean="0">
                <a:latin typeface="Cambria" pitchFamily="18" charset="0"/>
              </a:rPr>
              <a:t>real-time streaming</a:t>
            </a:r>
            <a:r>
              <a:rPr lang="en-US" sz="2000" dirty="0" smtClean="0">
                <a:latin typeface="Cambria" pitchFamily="18" charset="0"/>
              </a:rPr>
              <a:t>, </a:t>
            </a:r>
            <a:r>
              <a:rPr lang="en-US" sz="2000" b="1" dirty="0" smtClean="0">
                <a:latin typeface="Cambria" pitchFamily="18" charset="0"/>
              </a:rPr>
              <a:t>data science </a:t>
            </a:r>
            <a:r>
              <a:rPr lang="en-US" sz="2000" dirty="0" smtClean="0">
                <a:latin typeface="Cambria" pitchFamily="18" charset="0"/>
              </a:rPr>
              <a:t>and </a:t>
            </a:r>
            <a:r>
              <a:rPr lang="en-US" sz="2000" b="1" dirty="0" smtClean="0">
                <a:latin typeface="Cambria" pitchFamily="18" charset="0"/>
              </a:rPr>
              <a:t>batch processing</a:t>
            </a:r>
            <a:r>
              <a:rPr lang="en-US" sz="2000" dirty="0" smtClean="0">
                <a:latin typeface="Cambria" pitchFamily="18" charset="0"/>
              </a:rPr>
              <a:t> to handle data stored in a single platform, unlocking an entirely new approach to analytics.</a:t>
            </a:r>
          </a:p>
        </p:txBody>
      </p:sp>
      <p:pic>
        <p:nvPicPr>
          <p:cNvPr id="4098" name="Picture 2"/>
          <p:cNvPicPr>
            <a:picLocks noChangeAspect="1" noChangeArrowheads="1"/>
          </p:cNvPicPr>
          <p:nvPr/>
        </p:nvPicPr>
        <p:blipFill>
          <a:blip r:embed="rId4"/>
          <a:srcRect/>
          <a:stretch>
            <a:fillRect/>
          </a:stretch>
        </p:blipFill>
        <p:spPr bwMode="auto">
          <a:xfrm>
            <a:off x="1676400" y="3048000"/>
            <a:ext cx="5715000" cy="3333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43536" y="228600"/>
            <a:ext cx="8153400" cy="990600"/>
          </a:xfrm>
        </p:spPr>
        <p:txBody>
          <a:bodyPr/>
          <a:lstStyle/>
          <a:p>
            <a:r>
              <a:rPr lang="en-US" b="1" dirty="0" smtClean="0">
                <a:solidFill>
                  <a:schemeClr val="tx1"/>
                </a:solidFill>
                <a:latin typeface="Cambria" pitchFamily="18" charset="0"/>
              </a:rPr>
              <a:t>Why and Uses of NoSQL</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TextBox 15"/>
          <p:cNvSpPr txBox="1"/>
          <p:nvPr/>
        </p:nvSpPr>
        <p:spPr>
          <a:xfrm>
            <a:off x="76200" y="1470835"/>
            <a:ext cx="8915400" cy="2554545"/>
          </a:xfrm>
          <a:prstGeom prst="rect">
            <a:avLst/>
          </a:prstGeom>
          <a:noFill/>
        </p:spPr>
        <p:txBody>
          <a:bodyPr wrap="square" rtlCol="0">
            <a:spAutoFit/>
          </a:bodyPr>
          <a:lstStyle/>
          <a:p>
            <a:pPr marL="57150" lvl="2" indent="1588" algn="just">
              <a:spcBef>
                <a:spcPts val="0"/>
              </a:spcBef>
              <a:spcAft>
                <a:spcPts val="0"/>
              </a:spcAft>
              <a:buClr>
                <a:srgbClr val="C00000"/>
              </a:buClr>
              <a:buSzPct val="90000"/>
            </a:pPr>
            <a:r>
              <a:rPr lang="en-US" sz="2000" b="1" dirty="0" smtClean="0">
                <a:latin typeface="Cambria" pitchFamily="18" charset="0"/>
              </a:rPr>
              <a:t>Why: </a:t>
            </a:r>
            <a:r>
              <a:rPr lang="en-US" sz="2000" dirty="0" smtClean="0">
                <a:latin typeface="Cambria" pitchFamily="18" charset="0"/>
              </a:rPr>
              <a:t>In today’s time data is becoming easier to access and capture through third parties such as Facebook, Google+ and others. Personal user information, social graphs, geo location data, user-generated content and machine logging data are just a few examples where the data has been increasing exponentially. To avail the above service properly, it is required to process huge amount of data which SQL databases were never designed. The evolution of </a:t>
            </a:r>
            <a:r>
              <a:rPr lang="en-US" sz="2000" dirty="0" err="1" smtClean="0">
                <a:latin typeface="Cambria" pitchFamily="18" charset="0"/>
              </a:rPr>
              <a:t>NoSql</a:t>
            </a:r>
            <a:r>
              <a:rPr lang="en-US" sz="2000" dirty="0" smtClean="0">
                <a:latin typeface="Cambria" pitchFamily="18" charset="0"/>
              </a:rPr>
              <a:t> databases is to handle these huge data properly.</a:t>
            </a:r>
          </a:p>
          <a:p>
            <a:pPr marL="57150" lvl="2" indent="1588" algn="just">
              <a:spcBef>
                <a:spcPts val="0"/>
              </a:spcBef>
              <a:spcAft>
                <a:spcPts val="0"/>
              </a:spcAft>
              <a:buClr>
                <a:srgbClr val="C00000"/>
              </a:buClr>
              <a:buSzPct val="90000"/>
            </a:pPr>
            <a:r>
              <a:rPr lang="en-US" sz="2000" b="1" dirty="0" smtClean="0">
                <a:latin typeface="Cambria" pitchFamily="18" charset="0"/>
              </a:rPr>
              <a:t>Uses:</a:t>
            </a: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7</a:t>
            </a:fld>
            <a:endParaRPr lang="en-US" dirty="0"/>
          </a:p>
        </p:txBody>
      </p:sp>
      <p:sp>
        <p:nvSpPr>
          <p:cNvPr id="9" name="Rounded Rectangle 8"/>
          <p:cNvSpPr/>
          <p:nvPr/>
        </p:nvSpPr>
        <p:spPr>
          <a:xfrm>
            <a:off x="838200" y="4950177"/>
            <a:ext cx="2895600" cy="381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Where to use NoSQL?</a:t>
            </a:r>
            <a:endParaRPr lang="en-US" dirty="0"/>
          </a:p>
        </p:txBody>
      </p:sp>
      <p:sp>
        <p:nvSpPr>
          <p:cNvPr id="10" name="Rounded Rectangle 9"/>
          <p:cNvSpPr/>
          <p:nvPr/>
        </p:nvSpPr>
        <p:spPr>
          <a:xfrm>
            <a:off x="4495800" y="4267200"/>
            <a:ext cx="2895600" cy="381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Log analysis</a:t>
            </a:r>
            <a:endParaRPr lang="en-US" dirty="0"/>
          </a:p>
        </p:txBody>
      </p:sp>
      <p:sp>
        <p:nvSpPr>
          <p:cNvPr id="11" name="Rounded Rectangle 10"/>
          <p:cNvSpPr/>
          <p:nvPr/>
        </p:nvSpPr>
        <p:spPr>
          <a:xfrm>
            <a:off x="4495800" y="5562600"/>
            <a:ext cx="2895600" cy="381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Time-based data</a:t>
            </a:r>
            <a:endParaRPr lang="en-US" dirty="0"/>
          </a:p>
        </p:txBody>
      </p:sp>
      <p:sp>
        <p:nvSpPr>
          <p:cNvPr id="12" name="Rounded Rectangle 11"/>
          <p:cNvSpPr/>
          <p:nvPr/>
        </p:nvSpPr>
        <p:spPr>
          <a:xfrm>
            <a:off x="4495800" y="4953000"/>
            <a:ext cx="2895600" cy="381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Social networking feeds</a:t>
            </a:r>
            <a:endParaRPr lang="en-US" dirty="0"/>
          </a:p>
        </p:txBody>
      </p:sp>
      <p:cxnSp>
        <p:nvCxnSpPr>
          <p:cNvPr id="15" name="Straight Connector 14"/>
          <p:cNvCxnSpPr>
            <a:stCxn id="9" idx="3"/>
            <a:endCxn id="10" idx="1"/>
          </p:cNvCxnSpPr>
          <p:nvPr/>
        </p:nvCxnSpPr>
        <p:spPr>
          <a:xfrm flipV="1">
            <a:off x="3733800" y="4457700"/>
            <a:ext cx="762000" cy="682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9" idx="3"/>
            <a:endCxn id="11" idx="1"/>
          </p:cNvCxnSpPr>
          <p:nvPr/>
        </p:nvCxnSpPr>
        <p:spPr>
          <a:xfrm>
            <a:off x="3733800" y="5140677"/>
            <a:ext cx="762000" cy="6124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 idx="3"/>
            <a:endCxn id="12" idx="1"/>
          </p:cNvCxnSpPr>
          <p:nvPr/>
        </p:nvCxnSpPr>
        <p:spPr>
          <a:xfrm>
            <a:off x="3733800" y="5140677"/>
            <a:ext cx="762000" cy="28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Why YARN?</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70</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 name="TextBox 14"/>
          <p:cNvSpPr txBox="1"/>
          <p:nvPr/>
        </p:nvSpPr>
        <p:spPr>
          <a:xfrm>
            <a:off x="87489" y="1560396"/>
            <a:ext cx="8915400" cy="2246769"/>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rPr>
              <a:t>In Hadoop 1.0 which is also referred to as MRV1(MapReduce Version 1), MapReduce performed both processing and resource management functions. It consisted of a Job Tracker which was the single master. The Job Tracker allocated the resources, performed scheduling and monitored the processing jobs. It assigned map and reduce tasks on a number of subordinate processes called the Task Trackers. The Task Trackers periodically reported their progress to the Job Tracker.</a:t>
            </a:r>
          </a:p>
        </p:txBody>
      </p:sp>
      <p:pic>
        <p:nvPicPr>
          <p:cNvPr id="5122" name="Picture 2"/>
          <p:cNvPicPr>
            <a:picLocks noChangeAspect="1" noChangeArrowheads="1"/>
          </p:cNvPicPr>
          <p:nvPr/>
        </p:nvPicPr>
        <p:blipFill>
          <a:blip r:embed="rId4"/>
          <a:srcRect/>
          <a:stretch>
            <a:fillRect/>
          </a:stretch>
        </p:blipFill>
        <p:spPr bwMode="auto">
          <a:xfrm>
            <a:off x="1698978" y="3756378"/>
            <a:ext cx="5740400" cy="2667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Why YARN cont’d</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71</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 name="TextBox 14"/>
          <p:cNvSpPr txBox="1"/>
          <p:nvPr/>
        </p:nvSpPr>
        <p:spPr>
          <a:xfrm>
            <a:off x="87489" y="1560396"/>
            <a:ext cx="8915400" cy="4862870"/>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rPr>
              <a:t>This design resulted in </a:t>
            </a:r>
            <a:r>
              <a:rPr lang="en-US" sz="2000" b="1" dirty="0" smtClean="0">
                <a:latin typeface="Cambria" pitchFamily="18" charset="0"/>
              </a:rPr>
              <a:t>scalability bottleneck </a:t>
            </a:r>
            <a:r>
              <a:rPr lang="en-US" sz="2000" dirty="0" smtClean="0">
                <a:latin typeface="Cambria" pitchFamily="18" charset="0"/>
              </a:rPr>
              <a:t>due to a single Job Tracker. IBM mentioned in its article that according to Yahoo!, the practical limits of such a design are reached with a cluster of 5000 nodes and 40,000 tasks running concurrently. Apart from this limitation, the utilization of computational resources is inefficient in MRV1. Also, the Hadoop framework became limited only to MapReduce processing paradigm. </a:t>
            </a:r>
          </a:p>
          <a:p>
            <a:pPr marL="57150" lvl="2" algn="just">
              <a:spcBef>
                <a:spcPts val="600"/>
              </a:spcBef>
              <a:spcAft>
                <a:spcPts val="0"/>
              </a:spcAft>
              <a:buClr>
                <a:srgbClr val="C00000"/>
              </a:buClr>
              <a:buSzPct val="90000"/>
            </a:pPr>
            <a:r>
              <a:rPr lang="en-US" sz="2000" dirty="0" smtClean="0">
                <a:latin typeface="Cambria" pitchFamily="18" charset="0"/>
              </a:rPr>
              <a:t>To overcome all these issues, YARN was introduced in Hadoop version 2.0 in the year 2012 by Yahoo and </a:t>
            </a:r>
            <a:r>
              <a:rPr lang="en-US" sz="2000" dirty="0" err="1" smtClean="0">
                <a:latin typeface="Cambria" pitchFamily="18" charset="0"/>
              </a:rPr>
              <a:t>Hortonworks</a:t>
            </a:r>
            <a:r>
              <a:rPr lang="en-US" sz="2000" dirty="0" smtClean="0">
                <a:latin typeface="Cambria" pitchFamily="18" charset="0"/>
              </a:rPr>
              <a:t>. The basic idea behind YARN is to relieve MapReduce by taking over the responsibility of Resource Management and Job Scheduling. YARN started to give Hadoop the ability to run non-MapReduce jobs within the Hadoop framework.</a:t>
            </a:r>
          </a:p>
          <a:p>
            <a:pPr marL="57150" lvl="2" algn="just">
              <a:spcBef>
                <a:spcPts val="600"/>
              </a:spcBef>
              <a:spcAft>
                <a:spcPts val="0"/>
              </a:spcAft>
              <a:buClr>
                <a:srgbClr val="C00000"/>
              </a:buClr>
              <a:buSzPct val="90000"/>
            </a:pPr>
            <a:r>
              <a:rPr lang="en-US" sz="2000" dirty="0" smtClean="0">
                <a:latin typeface="Cambria" pitchFamily="18" charset="0"/>
              </a:rPr>
              <a:t>With the introduction of YARN, the Hadoop ecosystem was completely </a:t>
            </a:r>
            <a:r>
              <a:rPr lang="en-US" sz="2000" dirty="0" err="1" smtClean="0">
                <a:latin typeface="Cambria" pitchFamily="18" charset="0"/>
              </a:rPr>
              <a:t>revolutionalized</a:t>
            </a:r>
            <a:r>
              <a:rPr lang="en-US" sz="2000" dirty="0" smtClean="0">
                <a:latin typeface="Cambria" pitchFamily="18" charset="0"/>
              </a:rPr>
              <a:t>. It became much more flexible, efficient and scalable. When Yahoo went live with YARN in the first quarter of 2013, it aided the company to shrink the size of its Hadoop cluster from 40,000 nodes to 32,000 nodes.</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Introduction to YARN</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72</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 name="TextBox 14"/>
          <p:cNvSpPr txBox="1"/>
          <p:nvPr/>
        </p:nvSpPr>
        <p:spPr>
          <a:xfrm>
            <a:off x="87489" y="1492662"/>
            <a:ext cx="8915400" cy="5078313"/>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dirty="0" smtClean="0">
                <a:latin typeface="Cambria" pitchFamily="18" charset="0"/>
              </a:rPr>
              <a:t>YARN allows different data processing methods like graph processing, interactive processing, stream processing as well as batch processing to run and process data stored in HDFS. Therefore YARN opens up Hadoop to other types of distributed applications beyond MapReduce. YARN enabled the users to perform operations as per requirement by using a variety of tools like Spark for real-time processing, Hive for SQL, HBase for NoSQL and others. Apart from Resource Management, YARN also performs Job Scheduling. YARN performs all your processing activities by allocating resources and scheduling tasks. Apache Hadoop YARN architecture consists of the following main components :</a:t>
            </a:r>
          </a:p>
          <a:p>
            <a:pPr marL="515937" lvl="2" indent="-457200" algn="just">
              <a:spcBef>
                <a:spcPts val="0"/>
              </a:spcBef>
              <a:spcAft>
                <a:spcPts val="0"/>
              </a:spcAft>
              <a:buClr>
                <a:srgbClr val="C00000"/>
              </a:buClr>
              <a:buSzPct val="90000"/>
              <a:buFont typeface="Wingdings" pitchFamily="2" charset="2"/>
              <a:buChar char="q"/>
            </a:pPr>
            <a:r>
              <a:rPr lang="en-US" b="1" dirty="0" smtClean="0">
                <a:latin typeface="Cambria" pitchFamily="18" charset="0"/>
              </a:rPr>
              <a:t>Resource Manager: </a:t>
            </a:r>
            <a:r>
              <a:rPr lang="en-US" dirty="0" smtClean="0">
                <a:latin typeface="Cambria" pitchFamily="18" charset="0"/>
              </a:rPr>
              <a:t>Runs on a master daemon and manages the resource allocation in the cluster.</a:t>
            </a:r>
          </a:p>
          <a:p>
            <a:pPr marL="515937" lvl="2" indent="-457200" algn="just">
              <a:spcBef>
                <a:spcPts val="0"/>
              </a:spcBef>
              <a:spcAft>
                <a:spcPts val="0"/>
              </a:spcAft>
              <a:buClr>
                <a:srgbClr val="C00000"/>
              </a:buClr>
              <a:buSzPct val="90000"/>
              <a:buFont typeface="Wingdings" pitchFamily="2" charset="2"/>
              <a:buChar char="q"/>
            </a:pPr>
            <a:r>
              <a:rPr lang="en-US" b="1" dirty="0" smtClean="0">
                <a:latin typeface="Cambria" pitchFamily="18" charset="0"/>
              </a:rPr>
              <a:t>Node Manager: </a:t>
            </a:r>
            <a:r>
              <a:rPr lang="en-US" dirty="0" smtClean="0">
                <a:latin typeface="Cambria" pitchFamily="18" charset="0"/>
              </a:rPr>
              <a:t>They run on the slave daemons and are responsible for the execution of a task on every single Data Node.</a:t>
            </a:r>
          </a:p>
          <a:p>
            <a:pPr marL="515937" lvl="2" indent="-457200" algn="just">
              <a:spcBef>
                <a:spcPts val="0"/>
              </a:spcBef>
              <a:spcAft>
                <a:spcPts val="0"/>
              </a:spcAft>
              <a:buClr>
                <a:srgbClr val="C00000"/>
              </a:buClr>
              <a:buSzPct val="90000"/>
              <a:buFont typeface="Wingdings" pitchFamily="2" charset="2"/>
              <a:buChar char="q"/>
            </a:pPr>
            <a:r>
              <a:rPr lang="en-US" b="1" dirty="0" smtClean="0">
                <a:latin typeface="Cambria" pitchFamily="18" charset="0"/>
              </a:rPr>
              <a:t>Application Master: </a:t>
            </a:r>
            <a:r>
              <a:rPr lang="en-US" dirty="0" smtClean="0">
                <a:latin typeface="Cambria" pitchFamily="18" charset="0"/>
              </a:rPr>
              <a:t>Manages the user job lifecycle and resource needs of individual applications. It works along with the Node Manager and monitors the execution of tasks.</a:t>
            </a:r>
          </a:p>
          <a:p>
            <a:pPr marL="515937" lvl="2" indent="-457200" algn="just">
              <a:spcBef>
                <a:spcPts val="0"/>
              </a:spcBef>
              <a:spcAft>
                <a:spcPts val="0"/>
              </a:spcAft>
              <a:buClr>
                <a:srgbClr val="C00000"/>
              </a:buClr>
              <a:buSzPct val="90000"/>
              <a:buFont typeface="Wingdings" pitchFamily="2" charset="2"/>
              <a:buChar char="q"/>
            </a:pPr>
            <a:r>
              <a:rPr lang="en-US" b="1" dirty="0" smtClean="0">
                <a:latin typeface="Cambria" pitchFamily="18" charset="0"/>
              </a:rPr>
              <a:t>Container: </a:t>
            </a:r>
            <a:r>
              <a:rPr lang="en-US" dirty="0" smtClean="0">
                <a:latin typeface="Cambria" pitchFamily="18" charset="0"/>
              </a:rPr>
              <a:t>Package of resources including RAM, CPU, Network, HDD etc on a single node.</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Components of YARN</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73</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6" name="Picture 2"/>
          <p:cNvPicPr>
            <a:picLocks noChangeAspect="1" noChangeArrowheads="1"/>
          </p:cNvPicPr>
          <p:nvPr/>
        </p:nvPicPr>
        <p:blipFill>
          <a:blip r:embed="rId4"/>
          <a:srcRect/>
          <a:stretch>
            <a:fillRect/>
          </a:stretch>
        </p:blipFill>
        <p:spPr bwMode="auto">
          <a:xfrm>
            <a:off x="973667" y="1752600"/>
            <a:ext cx="7289800" cy="4152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Resource Manager</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74</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87489" y="1492662"/>
            <a:ext cx="8915400" cy="5078313"/>
          </a:xfrm>
          <a:prstGeom prst="rect">
            <a:avLst/>
          </a:prstGeom>
          <a:noFill/>
        </p:spPr>
        <p:txBody>
          <a:bodyPr wrap="square" rtlCol="0">
            <a:spAutoFit/>
          </a:bodyPr>
          <a:lstStyle/>
          <a:p>
            <a:pPr marL="515937" lvl="2" indent="-457200" algn="just">
              <a:spcBef>
                <a:spcPts val="0"/>
              </a:spcBef>
              <a:spcAft>
                <a:spcPts val="0"/>
              </a:spcAft>
              <a:buClr>
                <a:srgbClr val="C00000"/>
              </a:buClr>
              <a:buSzPct val="90000"/>
              <a:buFont typeface="Wingdings" pitchFamily="2" charset="2"/>
              <a:buChar char="q"/>
            </a:pPr>
            <a:r>
              <a:rPr lang="en-US" dirty="0" smtClean="0">
                <a:latin typeface="Cambria" pitchFamily="18" charset="0"/>
              </a:rPr>
              <a:t>It is the ultimate authority in resource allocation. </a:t>
            </a:r>
          </a:p>
          <a:p>
            <a:pPr marL="515937" lvl="2" indent="-457200" algn="just">
              <a:spcBef>
                <a:spcPts val="0"/>
              </a:spcBef>
              <a:spcAft>
                <a:spcPts val="0"/>
              </a:spcAft>
              <a:buClr>
                <a:srgbClr val="C00000"/>
              </a:buClr>
              <a:buSzPct val="90000"/>
              <a:buFont typeface="Wingdings" pitchFamily="2" charset="2"/>
              <a:buChar char="q"/>
            </a:pPr>
            <a:r>
              <a:rPr lang="en-US" dirty="0" smtClean="0">
                <a:latin typeface="Cambria" pitchFamily="18" charset="0"/>
              </a:rPr>
              <a:t>On receiving the processing requests, it passes parts of requests to corresponding node managers accordingly, where the actual processing takes place.</a:t>
            </a:r>
          </a:p>
          <a:p>
            <a:pPr marL="515937" lvl="2" indent="-457200" algn="just">
              <a:spcBef>
                <a:spcPts val="0"/>
              </a:spcBef>
              <a:spcAft>
                <a:spcPts val="0"/>
              </a:spcAft>
              <a:buClr>
                <a:srgbClr val="C00000"/>
              </a:buClr>
              <a:buSzPct val="90000"/>
              <a:buFont typeface="Wingdings" pitchFamily="2" charset="2"/>
              <a:buChar char="q"/>
            </a:pPr>
            <a:r>
              <a:rPr lang="en-US" dirty="0" smtClean="0">
                <a:latin typeface="Cambria" pitchFamily="18" charset="0"/>
              </a:rPr>
              <a:t>It is the arbitrator of the cluster resources and decides the allocation of the available resources for competing applications.</a:t>
            </a:r>
          </a:p>
          <a:p>
            <a:pPr marL="515937" lvl="2" indent="-457200" algn="just">
              <a:spcBef>
                <a:spcPts val="0"/>
              </a:spcBef>
              <a:spcAft>
                <a:spcPts val="0"/>
              </a:spcAft>
              <a:buClr>
                <a:srgbClr val="C00000"/>
              </a:buClr>
              <a:buSzPct val="90000"/>
              <a:buFont typeface="Wingdings" pitchFamily="2" charset="2"/>
              <a:buChar char="q"/>
            </a:pPr>
            <a:r>
              <a:rPr lang="en-US" dirty="0" smtClean="0">
                <a:latin typeface="Cambria" pitchFamily="18" charset="0"/>
              </a:rPr>
              <a:t>Optimizes the cluster utilization like keeping all resources in use all the time against various constraints such as capacity guarantees, fairness, and SLAs.</a:t>
            </a:r>
          </a:p>
          <a:p>
            <a:pPr marL="515937" lvl="2" indent="-457200" algn="just">
              <a:spcBef>
                <a:spcPts val="0"/>
              </a:spcBef>
              <a:spcAft>
                <a:spcPts val="0"/>
              </a:spcAft>
              <a:buClr>
                <a:srgbClr val="C00000"/>
              </a:buClr>
              <a:buSzPct val="90000"/>
              <a:buFont typeface="Wingdings" pitchFamily="2" charset="2"/>
              <a:buChar char="q"/>
            </a:pPr>
            <a:r>
              <a:rPr lang="en-US" dirty="0" smtClean="0">
                <a:latin typeface="Cambria" pitchFamily="18" charset="0"/>
              </a:rPr>
              <a:t>It has two major components:  a) Scheduler    b) Application Manager</a:t>
            </a:r>
          </a:p>
          <a:p>
            <a:pPr marL="972309" lvl="3" indent="-457200" algn="just">
              <a:spcBef>
                <a:spcPts val="0"/>
              </a:spcBef>
              <a:spcAft>
                <a:spcPts val="0"/>
              </a:spcAft>
              <a:buClr>
                <a:srgbClr val="C00000"/>
              </a:buClr>
              <a:buSzPct val="90000"/>
              <a:buFont typeface="Wingdings" pitchFamily="2" charset="2"/>
              <a:buChar char="q"/>
            </a:pPr>
            <a:r>
              <a:rPr lang="en-US" b="1" dirty="0" smtClean="0">
                <a:latin typeface="Cambria" pitchFamily="18" charset="0"/>
              </a:rPr>
              <a:t>Scheduler</a:t>
            </a:r>
            <a:r>
              <a:rPr lang="en-US" dirty="0" smtClean="0">
                <a:latin typeface="Cambria" pitchFamily="18" charset="0"/>
              </a:rPr>
              <a:t>: It is responsible for allocating resources to the various running applications subject to constraints of capacities, queues etc and does not perform any monitoring or tracking of status for the applications. If there is an application failure or hardware failure, the Scheduler does not guarantee to restart the failed tasks.</a:t>
            </a:r>
          </a:p>
          <a:p>
            <a:pPr marL="972309" lvl="3" indent="-457200" algn="just">
              <a:spcBef>
                <a:spcPts val="0"/>
              </a:spcBef>
              <a:spcAft>
                <a:spcPts val="0"/>
              </a:spcAft>
              <a:buClr>
                <a:srgbClr val="C00000"/>
              </a:buClr>
              <a:buSzPct val="90000"/>
              <a:buFont typeface="Wingdings" pitchFamily="2" charset="2"/>
              <a:buChar char="q"/>
            </a:pPr>
            <a:r>
              <a:rPr lang="en-US" b="1" dirty="0" smtClean="0">
                <a:latin typeface="Cambria" pitchFamily="18" charset="0"/>
              </a:rPr>
              <a:t>Application Manager:</a:t>
            </a:r>
            <a:r>
              <a:rPr lang="en-US" dirty="0" smtClean="0">
                <a:latin typeface="Cambria" pitchFamily="18" charset="0"/>
              </a:rPr>
              <a:t> It is responsible for accepting job submissions. Negotiates the first container from the Resource Manager for executing the application specific Application Master. Manages running the Application Masters in a cluster and provides service for restarting the Application Master container on failure.</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Node Manager</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75</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87489" y="1492662"/>
            <a:ext cx="8915400" cy="4370427"/>
          </a:xfrm>
          <a:prstGeom prst="rect">
            <a:avLst/>
          </a:prstGeom>
          <a:noFill/>
        </p:spPr>
        <p:txBody>
          <a:bodyPr wrap="square" rtlCol="0">
            <a:spAutoFit/>
          </a:bodyPr>
          <a:lstStyle/>
          <a:p>
            <a:pPr marL="515937" lvl="2" indent="-457200"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It takes care of individual nodes in a Hadoop cluster and manages user jobs and workflow on the given node.</a:t>
            </a:r>
          </a:p>
          <a:p>
            <a:pPr marL="515937" lvl="2" indent="-457200"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It registers with the Resource Manager and sends heartbeats with the health status of the node.</a:t>
            </a:r>
          </a:p>
          <a:p>
            <a:pPr marL="515937" lvl="2" indent="-457200"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Its primary goal is to manage application containers assigned to it by the resource manager.</a:t>
            </a:r>
          </a:p>
          <a:p>
            <a:pPr marL="515937" lvl="2" indent="-457200"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It keeps up-to-date with the Resource Manager.</a:t>
            </a:r>
          </a:p>
          <a:p>
            <a:pPr marL="515937" lvl="2" indent="-457200"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Application Master requests the assigned container from the Node Manager by sending it a Container Launch Context(CLC) which includes everything the application needs in order to run. The Node Manager creates the requested container process and starts it.</a:t>
            </a:r>
          </a:p>
          <a:p>
            <a:pPr marL="515937" lvl="2" indent="-457200"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Monitors resource usage (memory, CPU) of individual containers.</a:t>
            </a:r>
          </a:p>
          <a:p>
            <a:pPr marL="515937" lvl="2" indent="-457200"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Performs Log management.</a:t>
            </a:r>
          </a:p>
          <a:p>
            <a:pPr marL="515937" lvl="2" indent="-457200"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It also kills the container as directed by the Resource Manager.</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Application Master</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76</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87489" y="1492662"/>
            <a:ext cx="8915400" cy="3477875"/>
          </a:xfrm>
          <a:prstGeom prst="rect">
            <a:avLst/>
          </a:prstGeom>
          <a:noFill/>
        </p:spPr>
        <p:txBody>
          <a:bodyPr wrap="square" rtlCol="0">
            <a:spAutoFit/>
          </a:bodyPr>
          <a:lstStyle/>
          <a:p>
            <a:pPr marL="515937" lvl="2" indent="-457200"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An application is a single job submitted to the framework. Each such application has a unique Application Master associated with it which is a framework specific entity.</a:t>
            </a:r>
          </a:p>
          <a:p>
            <a:pPr marL="515937" lvl="2" indent="-457200"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It is the process that coordinates an application’s execution in the cluster and also manages faults.</a:t>
            </a:r>
          </a:p>
          <a:p>
            <a:pPr marL="515937" lvl="2" indent="-457200"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Its task is to negotiate resources from the Resource Manager and work with the Node Manager to execute and monitor the component tasks.</a:t>
            </a:r>
          </a:p>
          <a:p>
            <a:pPr marL="515937" lvl="2" indent="-457200"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It is responsible for negotiating appropriate resource containers from the ResourceManager, tracking their status and monitoring progress.</a:t>
            </a:r>
          </a:p>
          <a:p>
            <a:pPr marL="515937" lvl="2" indent="-457200"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Once started, it periodically sends heartbeats to the Resource Manager to affirm its health and to update the record of its resource demands.</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Container</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77</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87489" y="1492662"/>
            <a:ext cx="8915400" cy="2862322"/>
          </a:xfrm>
          <a:prstGeom prst="rect">
            <a:avLst/>
          </a:prstGeom>
          <a:noFill/>
        </p:spPr>
        <p:txBody>
          <a:bodyPr wrap="square" rtlCol="0">
            <a:spAutoFit/>
          </a:bodyPr>
          <a:lstStyle/>
          <a:p>
            <a:pPr marL="515937" lvl="2" indent="-457200"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It is a collection of physical resources such as RAM, CPU cores, and disks on a single node.</a:t>
            </a:r>
          </a:p>
          <a:p>
            <a:pPr marL="515937" lvl="2" indent="-457200"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YARN containers are managed by a container launch context which is container life-cycle(CLC). This record contains a map of environment variables, dependencies stored in a remotely accessible storage, security tokens, payload for Node Manager services and the command necessary to create the process.</a:t>
            </a:r>
          </a:p>
          <a:p>
            <a:pPr marL="515937" lvl="2" indent="-457200"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It grants rights to an application to use a specific amount of resources (memory, CPU etc.) on a specific host.</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Application Workflow</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78</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87489" y="1560396"/>
            <a:ext cx="4332111" cy="4801314"/>
          </a:xfrm>
          <a:prstGeom prst="rect">
            <a:avLst/>
          </a:prstGeom>
          <a:noFill/>
        </p:spPr>
        <p:txBody>
          <a:bodyPr wrap="square" rtlCol="0">
            <a:spAutoFit/>
          </a:bodyPr>
          <a:lstStyle/>
          <a:p>
            <a:pPr marL="515937" lvl="2" indent="-457200" algn="just">
              <a:spcBef>
                <a:spcPts val="0"/>
              </a:spcBef>
              <a:spcAft>
                <a:spcPts val="0"/>
              </a:spcAft>
              <a:buClr>
                <a:srgbClr val="C00000"/>
              </a:buClr>
              <a:buSzPct val="90000"/>
              <a:buFont typeface="+mj-lt"/>
              <a:buAutoNum type="arabicPeriod"/>
            </a:pPr>
            <a:r>
              <a:rPr lang="en-US" dirty="0" smtClean="0">
                <a:latin typeface="Cambria" pitchFamily="18" charset="0"/>
              </a:rPr>
              <a:t>Client submits an application</a:t>
            </a:r>
          </a:p>
          <a:p>
            <a:pPr marL="515937" lvl="2" indent="-457200" algn="just">
              <a:spcBef>
                <a:spcPts val="0"/>
              </a:spcBef>
              <a:spcAft>
                <a:spcPts val="0"/>
              </a:spcAft>
              <a:buClr>
                <a:srgbClr val="C00000"/>
              </a:buClr>
              <a:buSzPct val="90000"/>
              <a:buFont typeface="+mj-lt"/>
              <a:buAutoNum type="arabicPeriod"/>
            </a:pPr>
            <a:r>
              <a:rPr lang="en-US" dirty="0" smtClean="0">
                <a:latin typeface="Cambria" pitchFamily="18" charset="0"/>
              </a:rPr>
              <a:t>Resource Manager allocates a container to start Application Manager</a:t>
            </a:r>
          </a:p>
          <a:p>
            <a:pPr marL="515937" lvl="2" indent="-457200" algn="just">
              <a:spcBef>
                <a:spcPts val="0"/>
              </a:spcBef>
              <a:spcAft>
                <a:spcPts val="0"/>
              </a:spcAft>
              <a:buClr>
                <a:srgbClr val="C00000"/>
              </a:buClr>
              <a:buSzPct val="90000"/>
              <a:buFont typeface="+mj-lt"/>
              <a:buAutoNum type="arabicPeriod"/>
            </a:pPr>
            <a:r>
              <a:rPr lang="en-US" dirty="0" smtClean="0">
                <a:latin typeface="Cambria" pitchFamily="18" charset="0"/>
              </a:rPr>
              <a:t>Application Manager registers with Resource Manager</a:t>
            </a:r>
          </a:p>
          <a:p>
            <a:pPr marL="515937" lvl="2" indent="-457200" algn="just">
              <a:spcBef>
                <a:spcPts val="0"/>
              </a:spcBef>
              <a:spcAft>
                <a:spcPts val="0"/>
              </a:spcAft>
              <a:buClr>
                <a:srgbClr val="C00000"/>
              </a:buClr>
              <a:buSzPct val="90000"/>
              <a:buFont typeface="+mj-lt"/>
              <a:buAutoNum type="arabicPeriod"/>
            </a:pPr>
            <a:r>
              <a:rPr lang="en-US" dirty="0" smtClean="0">
                <a:latin typeface="Cambria" pitchFamily="18" charset="0"/>
              </a:rPr>
              <a:t>Application Manager asks containers from Resource Manager</a:t>
            </a:r>
          </a:p>
          <a:p>
            <a:pPr marL="515937" lvl="2" indent="-457200" algn="just">
              <a:spcBef>
                <a:spcPts val="0"/>
              </a:spcBef>
              <a:spcAft>
                <a:spcPts val="0"/>
              </a:spcAft>
              <a:buClr>
                <a:srgbClr val="C00000"/>
              </a:buClr>
              <a:buSzPct val="90000"/>
              <a:buFont typeface="+mj-lt"/>
              <a:buAutoNum type="arabicPeriod"/>
            </a:pPr>
            <a:r>
              <a:rPr lang="en-US" dirty="0" smtClean="0">
                <a:latin typeface="Cambria" pitchFamily="18" charset="0"/>
              </a:rPr>
              <a:t>Application Manager notifies Node Manager to launch containers</a:t>
            </a:r>
          </a:p>
          <a:p>
            <a:pPr marL="515937" lvl="2" indent="-457200" algn="just">
              <a:spcBef>
                <a:spcPts val="0"/>
              </a:spcBef>
              <a:spcAft>
                <a:spcPts val="0"/>
              </a:spcAft>
              <a:buClr>
                <a:srgbClr val="C00000"/>
              </a:buClr>
              <a:buSzPct val="90000"/>
              <a:buFont typeface="+mj-lt"/>
              <a:buAutoNum type="arabicPeriod"/>
            </a:pPr>
            <a:r>
              <a:rPr lang="en-US" dirty="0" smtClean="0">
                <a:latin typeface="Cambria" pitchFamily="18" charset="0"/>
              </a:rPr>
              <a:t>Application code is executed in the container</a:t>
            </a:r>
          </a:p>
          <a:p>
            <a:pPr marL="515937" lvl="2" indent="-457200" algn="just">
              <a:spcBef>
                <a:spcPts val="0"/>
              </a:spcBef>
              <a:spcAft>
                <a:spcPts val="0"/>
              </a:spcAft>
              <a:buClr>
                <a:srgbClr val="C00000"/>
              </a:buClr>
              <a:buSzPct val="90000"/>
              <a:buFont typeface="+mj-lt"/>
              <a:buAutoNum type="arabicPeriod"/>
            </a:pPr>
            <a:r>
              <a:rPr lang="en-US" dirty="0" smtClean="0">
                <a:latin typeface="Cambria" pitchFamily="18" charset="0"/>
              </a:rPr>
              <a:t>Client contacts Resource Manager/Application Manager to monitor application’s status</a:t>
            </a:r>
          </a:p>
          <a:p>
            <a:pPr marL="515937" lvl="2" indent="-457200" algn="just">
              <a:spcBef>
                <a:spcPts val="0"/>
              </a:spcBef>
              <a:spcAft>
                <a:spcPts val="0"/>
              </a:spcAft>
              <a:buClr>
                <a:srgbClr val="C00000"/>
              </a:buClr>
              <a:buSzPct val="90000"/>
              <a:buFont typeface="+mj-lt"/>
              <a:buAutoNum type="arabicPeriod"/>
            </a:pPr>
            <a:r>
              <a:rPr lang="en-US" dirty="0" smtClean="0">
                <a:latin typeface="Cambria" pitchFamily="18" charset="0"/>
              </a:rPr>
              <a:t>Application Manager unregisters with Resource Manager</a:t>
            </a:r>
          </a:p>
        </p:txBody>
      </p:sp>
      <p:pic>
        <p:nvPicPr>
          <p:cNvPr id="2050" name="Picture 2"/>
          <p:cNvPicPr>
            <a:picLocks noChangeAspect="1" noChangeArrowheads="1"/>
          </p:cNvPicPr>
          <p:nvPr/>
        </p:nvPicPr>
        <p:blipFill>
          <a:blip r:embed="rId4"/>
          <a:srcRect/>
          <a:stretch>
            <a:fillRect/>
          </a:stretch>
        </p:blipFill>
        <p:spPr bwMode="auto">
          <a:xfrm>
            <a:off x="4495800" y="2362200"/>
            <a:ext cx="4572000" cy="327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Apache Pig</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79</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24258" name="Picture 2"/>
          <p:cNvPicPr>
            <a:picLocks noChangeAspect="1" noChangeArrowheads="1"/>
          </p:cNvPicPr>
          <p:nvPr/>
        </p:nvPicPr>
        <p:blipFill>
          <a:blip r:embed="rId4"/>
          <a:srcRect/>
          <a:stretch>
            <a:fillRect/>
          </a:stretch>
        </p:blipFill>
        <p:spPr bwMode="auto">
          <a:xfrm>
            <a:off x="3486150" y="2466975"/>
            <a:ext cx="2171700" cy="2105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43536" y="228600"/>
            <a:ext cx="8153400" cy="990600"/>
          </a:xfrm>
        </p:spPr>
        <p:txBody>
          <a:bodyPr/>
          <a:lstStyle/>
          <a:p>
            <a:r>
              <a:rPr lang="en-US" b="1" dirty="0" smtClean="0">
                <a:solidFill>
                  <a:schemeClr val="tx1"/>
                </a:solidFill>
                <a:latin typeface="Cambria" pitchFamily="18" charset="0"/>
              </a:rPr>
              <a:t>Types of NoSQL Database</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8</a:t>
            </a:fld>
            <a:endParaRPr lang="en-US" dirty="0"/>
          </a:p>
        </p:txBody>
      </p:sp>
      <p:pic>
        <p:nvPicPr>
          <p:cNvPr id="2050" name="Picture 2" descr="https://www.guru99.com/images/1/101818_0537_NoSQLTutori5.png"/>
          <p:cNvPicPr>
            <a:picLocks noChangeAspect="1" noChangeArrowheads="1"/>
          </p:cNvPicPr>
          <p:nvPr/>
        </p:nvPicPr>
        <p:blipFill>
          <a:blip r:embed="rId4"/>
          <a:srcRect/>
          <a:stretch>
            <a:fillRect/>
          </a:stretch>
        </p:blipFill>
        <p:spPr bwMode="auto">
          <a:xfrm>
            <a:off x="1676400" y="2200275"/>
            <a:ext cx="6934200" cy="2524125"/>
          </a:xfrm>
          <a:prstGeom prst="rect">
            <a:avLst/>
          </a:prstGeom>
          <a:noFill/>
        </p:spPr>
      </p:pic>
      <p:sp>
        <p:nvSpPr>
          <p:cNvPr id="18" name="TextBox 17"/>
          <p:cNvSpPr txBox="1"/>
          <p:nvPr/>
        </p:nvSpPr>
        <p:spPr>
          <a:xfrm>
            <a:off x="76200" y="1470835"/>
            <a:ext cx="8915400" cy="707886"/>
          </a:xfrm>
          <a:prstGeom prst="rect">
            <a:avLst/>
          </a:prstGeom>
          <a:noFill/>
        </p:spPr>
        <p:txBody>
          <a:bodyPr wrap="square" rtlCol="0">
            <a:spAutoFit/>
          </a:bodyPr>
          <a:lstStyle/>
          <a:p>
            <a:pPr marL="57150" lvl="2" indent="1588" algn="just">
              <a:spcBef>
                <a:spcPts val="0"/>
              </a:spcBef>
              <a:spcAft>
                <a:spcPts val="0"/>
              </a:spcAft>
              <a:buClr>
                <a:srgbClr val="C00000"/>
              </a:buClr>
              <a:buSzPct val="90000"/>
            </a:pPr>
            <a:r>
              <a:rPr lang="en-US" sz="2000" dirty="0" smtClean="0">
                <a:latin typeface="Cambria" pitchFamily="18" charset="0"/>
              </a:rPr>
              <a:t>There are mainly four categories of NoSQL databases. Each of these categories has its unique attributes and limitations.</a:t>
            </a:r>
          </a:p>
        </p:txBody>
      </p:sp>
      <p:graphicFrame>
        <p:nvGraphicFramePr>
          <p:cNvPr id="22" name="Table 21"/>
          <p:cNvGraphicFramePr>
            <a:graphicFrameLocks noGrp="1"/>
          </p:cNvGraphicFramePr>
          <p:nvPr/>
        </p:nvGraphicFramePr>
        <p:xfrm>
          <a:off x="152400" y="4876800"/>
          <a:ext cx="1524000" cy="1483360"/>
        </p:xfrm>
        <a:graphic>
          <a:graphicData uri="http://schemas.openxmlformats.org/drawingml/2006/table">
            <a:tbl>
              <a:tblPr firstRow="1" bandRow="1">
                <a:tableStyleId>{5C22544A-7EE6-4342-B048-85BDC9FD1C3A}</a:tableStyleId>
              </a:tblPr>
              <a:tblGrid>
                <a:gridCol w="1524000"/>
              </a:tblGrid>
              <a:tr h="370840">
                <a:tc>
                  <a:txBody>
                    <a:bodyPr/>
                    <a:lstStyle/>
                    <a:p>
                      <a:r>
                        <a:rPr lang="en-US" b="0" dirty="0" smtClean="0">
                          <a:solidFill>
                            <a:schemeClr val="tx1"/>
                          </a:solidFill>
                        </a:rPr>
                        <a:t>Performance</a:t>
                      </a:r>
                      <a:endParaRPr lang="en-US" b="0" dirty="0">
                        <a:solidFill>
                          <a:schemeClr val="tx1"/>
                        </a:solidFill>
                      </a:endParaRPr>
                    </a:p>
                  </a:txBody>
                  <a:tcPr/>
                </a:tc>
              </a:tr>
              <a:tr h="370840">
                <a:tc>
                  <a:txBody>
                    <a:bodyPr/>
                    <a:lstStyle/>
                    <a:p>
                      <a:r>
                        <a:rPr lang="en-US" dirty="0" smtClean="0">
                          <a:solidFill>
                            <a:schemeClr val="tx1"/>
                          </a:solidFill>
                        </a:rPr>
                        <a:t>Scalability</a:t>
                      </a:r>
                      <a:endParaRPr lang="en-US" dirty="0">
                        <a:solidFill>
                          <a:schemeClr val="tx1"/>
                        </a:solidFill>
                      </a:endParaRPr>
                    </a:p>
                  </a:txBody>
                  <a:tcPr/>
                </a:tc>
              </a:tr>
              <a:tr h="370840">
                <a:tc>
                  <a:txBody>
                    <a:bodyPr/>
                    <a:lstStyle/>
                    <a:p>
                      <a:r>
                        <a:rPr lang="en-US" dirty="0" smtClean="0">
                          <a:solidFill>
                            <a:schemeClr val="tx1"/>
                          </a:solidFill>
                        </a:rPr>
                        <a:t>Flexibility</a:t>
                      </a:r>
                      <a:endParaRPr lang="en-US" dirty="0">
                        <a:solidFill>
                          <a:schemeClr val="tx1"/>
                        </a:solidFill>
                      </a:endParaRPr>
                    </a:p>
                  </a:txBody>
                  <a:tcPr/>
                </a:tc>
              </a:tr>
              <a:tr h="370840">
                <a:tc>
                  <a:txBody>
                    <a:bodyPr/>
                    <a:lstStyle/>
                    <a:p>
                      <a:r>
                        <a:rPr lang="en-US" dirty="0" smtClean="0">
                          <a:solidFill>
                            <a:schemeClr val="tx1"/>
                          </a:solidFill>
                        </a:rPr>
                        <a:t>Functionality</a:t>
                      </a:r>
                      <a:endParaRPr lang="en-US" dirty="0">
                        <a:solidFill>
                          <a:schemeClr val="tx1"/>
                        </a:solidFill>
                      </a:endParaRPr>
                    </a:p>
                  </a:txBody>
                  <a:tcPr/>
                </a:tc>
              </a:tr>
            </a:tbl>
          </a:graphicData>
        </a:graphic>
      </p:graphicFrame>
      <p:graphicFrame>
        <p:nvGraphicFramePr>
          <p:cNvPr id="24" name="Table 23"/>
          <p:cNvGraphicFramePr>
            <a:graphicFrameLocks noGrp="1"/>
          </p:cNvGraphicFramePr>
          <p:nvPr/>
        </p:nvGraphicFramePr>
        <p:xfrm>
          <a:off x="1752600" y="4876800"/>
          <a:ext cx="6934199" cy="1483360"/>
        </p:xfrm>
        <a:graphic>
          <a:graphicData uri="http://schemas.openxmlformats.org/drawingml/2006/table">
            <a:tbl>
              <a:tblPr firstRow="1" bandRow="1">
                <a:tableStyleId>{5C22544A-7EE6-4342-B048-85BDC9FD1C3A}</a:tableStyleId>
              </a:tblPr>
              <a:tblGrid>
                <a:gridCol w="1646873"/>
                <a:gridCol w="1703358"/>
                <a:gridCol w="1791984"/>
                <a:gridCol w="1791984"/>
              </a:tblGrid>
              <a:tr h="370840">
                <a:tc>
                  <a:txBody>
                    <a:bodyPr/>
                    <a:lstStyle/>
                    <a:p>
                      <a:r>
                        <a:rPr lang="en-US" b="0" dirty="0" smtClean="0">
                          <a:solidFill>
                            <a:schemeClr val="tx1"/>
                          </a:solidFill>
                        </a:rPr>
                        <a:t>High</a:t>
                      </a:r>
                      <a:endParaRPr lang="en-US" b="0" dirty="0">
                        <a:solidFill>
                          <a:schemeClr val="tx1"/>
                        </a:solidFill>
                      </a:endParaRPr>
                    </a:p>
                  </a:txBody>
                  <a:tcPr/>
                </a:tc>
                <a:tc>
                  <a:txBody>
                    <a:bodyPr/>
                    <a:lstStyle/>
                    <a:p>
                      <a:r>
                        <a:rPr lang="en-US" b="0" dirty="0" smtClean="0">
                          <a:solidFill>
                            <a:schemeClr val="tx1"/>
                          </a:solidFill>
                        </a:rPr>
                        <a:t>High</a:t>
                      </a:r>
                      <a:endParaRPr lang="en-US" b="0" dirty="0">
                        <a:solidFill>
                          <a:schemeClr val="tx1"/>
                        </a:solidFill>
                      </a:endParaRPr>
                    </a:p>
                  </a:txBody>
                  <a:tcPr/>
                </a:tc>
                <a:tc>
                  <a:txBody>
                    <a:bodyPr/>
                    <a:lstStyle/>
                    <a:p>
                      <a:r>
                        <a:rPr lang="en-US" b="0" dirty="0" smtClean="0">
                          <a:solidFill>
                            <a:schemeClr val="tx1"/>
                          </a:solidFill>
                        </a:rPr>
                        <a:t>High</a:t>
                      </a:r>
                      <a:endParaRPr lang="en-US" b="0" dirty="0">
                        <a:solidFill>
                          <a:schemeClr val="tx1"/>
                        </a:solidFill>
                      </a:endParaRPr>
                    </a:p>
                  </a:txBody>
                  <a:tcPr/>
                </a:tc>
                <a:tc>
                  <a:txBody>
                    <a:bodyPr/>
                    <a:lstStyle/>
                    <a:p>
                      <a:r>
                        <a:rPr lang="en-US" b="0" dirty="0" smtClean="0">
                          <a:solidFill>
                            <a:schemeClr val="tx1"/>
                          </a:solidFill>
                        </a:rPr>
                        <a:t>Variable</a:t>
                      </a:r>
                      <a:endParaRPr lang="en-US" b="0" dirty="0">
                        <a:solidFill>
                          <a:schemeClr val="tx1"/>
                        </a:solidFill>
                      </a:endParaRPr>
                    </a:p>
                  </a:txBody>
                  <a:tcPr/>
                </a:tc>
              </a:tr>
              <a:tr h="370840">
                <a:tc>
                  <a:txBody>
                    <a:bodyPr/>
                    <a:lstStyle/>
                    <a:p>
                      <a:r>
                        <a:rPr lang="en-US" dirty="0" smtClean="0">
                          <a:solidFill>
                            <a:schemeClr val="tx1"/>
                          </a:solidFill>
                        </a:rPr>
                        <a:t>High</a:t>
                      </a:r>
                      <a:endParaRPr lang="en-US" dirty="0">
                        <a:solidFill>
                          <a:schemeClr val="tx1"/>
                        </a:solidFill>
                      </a:endParaRPr>
                    </a:p>
                  </a:txBody>
                  <a:tcPr/>
                </a:tc>
                <a:tc>
                  <a:txBody>
                    <a:bodyPr/>
                    <a:lstStyle/>
                    <a:p>
                      <a:r>
                        <a:rPr lang="en-US" dirty="0" smtClean="0">
                          <a:solidFill>
                            <a:schemeClr val="tx1"/>
                          </a:solidFill>
                        </a:rPr>
                        <a:t>High</a:t>
                      </a:r>
                      <a:endParaRPr lang="en-US" dirty="0">
                        <a:solidFill>
                          <a:schemeClr val="tx1"/>
                        </a:solidFill>
                      </a:endParaRPr>
                    </a:p>
                  </a:txBody>
                  <a:tcPr/>
                </a:tc>
                <a:tc>
                  <a:txBody>
                    <a:bodyPr/>
                    <a:lstStyle/>
                    <a:p>
                      <a:r>
                        <a:rPr lang="en-US" dirty="0" smtClean="0">
                          <a:solidFill>
                            <a:schemeClr val="tx1"/>
                          </a:solidFill>
                        </a:rPr>
                        <a:t>Moderate</a:t>
                      </a:r>
                      <a:endParaRPr lang="en-US" dirty="0">
                        <a:solidFill>
                          <a:schemeClr val="tx1"/>
                        </a:solidFill>
                      </a:endParaRPr>
                    </a:p>
                  </a:txBody>
                  <a:tcPr/>
                </a:tc>
                <a:tc>
                  <a:txBody>
                    <a:bodyPr/>
                    <a:lstStyle/>
                    <a:p>
                      <a:r>
                        <a:rPr lang="en-US" dirty="0" smtClean="0">
                          <a:solidFill>
                            <a:schemeClr val="tx1"/>
                          </a:solidFill>
                        </a:rPr>
                        <a:t>Minimal</a:t>
                      </a:r>
                      <a:endParaRPr lang="en-US" dirty="0">
                        <a:solidFill>
                          <a:schemeClr val="tx1"/>
                        </a:solidFill>
                      </a:endParaRPr>
                    </a:p>
                  </a:txBody>
                  <a:tcPr/>
                </a:tc>
              </a:tr>
              <a:tr h="370840">
                <a:tc>
                  <a:txBody>
                    <a:bodyPr/>
                    <a:lstStyle/>
                    <a:p>
                      <a:r>
                        <a:rPr lang="en-US" dirty="0" smtClean="0">
                          <a:solidFill>
                            <a:schemeClr val="tx1"/>
                          </a:solidFill>
                        </a:rPr>
                        <a:t>High</a:t>
                      </a:r>
                      <a:endParaRPr lang="en-US" dirty="0">
                        <a:solidFill>
                          <a:schemeClr val="tx1"/>
                        </a:solidFill>
                      </a:endParaRPr>
                    </a:p>
                  </a:txBody>
                  <a:tcPr/>
                </a:tc>
                <a:tc>
                  <a:txBody>
                    <a:bodyPr/>
                    <a:lstStyle/>
                    <a:p>
                      <a:r>
                        <a:rPr lang="en-US" dirty="0" smtClean="0">
                          <a:solidFill>
                            <a:schemeClr val="tx1"/>
                          </a:solidFill>
                        </a:rPr>
                        <a:t>Variable (high)</a:t>
                      </a:r>
                      <a:endParaRPr lang="en-US" dirty="0">
                        <a:solidFill>
                          <a:schemeClr val="tx1"/>
                        </a:solidFill>
                      </a:endParaRPr>
                    </a:p>
                  </a:txBody>
                  <a:tcPr/>
                </a:tc>
                <a:tc>
                  <a:txBody>
                    <a:bodyPr/>
                    <a:lstStyle/>
                    <a:p>
                      <a:r>
                        <a:rPr lang="en-US" dirty="0" smtClean="0">
                          <a:solidFill>
                            <a:schemeClr val="tx1"/>
                          </a:solidFill>
                        </a:rPr>
                        <a:t>High</a:t>
                      </a:r>
                      <a:endParaRPr lang="en-US" dirty="0">
                        <a:solidFill>
                          <a:schemeClr val="tx1"/>
                        </a:solidFill>
                      </a:endParaRPr>
                    </a:p>
                  </a:txBody>
                  <a:tcPr/>
                </a:tc>
                <a:tc>
                  <a:txBody>
                    <a:bodyPr/>
                    <a:lstStyle/>
                    <a:p>
                      <a:r>
                        <a:rPr lang="en-US" dirty="0" smtClean="0">
                          <a:solidFill>
                            <a:schemeClr val="tx1"/>
                          </a:solidFill>
                        </a:rPr>
                        <a:t>Variable (low)</a:t>
                      </a:r>
                      <a:endParaRPr lang="en-US" dirty="0">
                        <a:solidFill>
                          <a:schemeClr val="tx1"/>
                        </a:solidFill>
                      </a:endParaRPr>
                    </a:p>
                  </a:txBody>
                  <a:tcPr/>
                </a:tc>
              </a:tr>
              <a:tr h="370840">
                <a:tc>
                  <a:txBody>
                    <a:bodyPr/>
                    <a:lstStyle/>
                    <a:p>
                      <a:r>
                        <a:rPr lang="en-US" dirty="0" smtClean="0">
                          <a:solidFill>
                            <a:schemeClr val="tx1"/>
                          </a:solidFill>
                        </a:rPr>
                        <a:t>Variable</a:t>
                      </a:r>
                      <a:endParaRPr lang="en-US" dirty="0">
                        <a:solidFill>
                          <a:schemeClr val="tx1"/>
                        </a:solidFill>
                      </a:endParaRPr>
                    </a:p>
                  </a:txBody>
                  <a:tcPr/>
                </a:tc>
                <a:tc>
                  <a:txBody>
                    <a:bodyPr/>
                    <a:lstStyle/>
                    <a:p>
                      <a:r>
                        <a:rPr lang="en-US" dirty="0" smtClean="0">
                          <a:solidFill>
                            <a:schemeClr val="tx1"/>
                          </a:solidFill>
                        </a:rPr>
                        <a:t>Variable</a:t>
                      </a:r>
                      <a:endParaRPr lang="en-US" dirty="0">
                        <a:solidFill>
                          <a:schemeClr val="tx1"/>
                        </a:solidFill>
                      </a:endParaRPr>
                    </a:p>
                  </a:txBody>
                  <a:tcPr/>
                </a:tc>
                <a:tc>
                  <a:txBody>
                    <a:bodyPr/>
                    <a:lstStyle/>
                    <a:p>
                      <a:r>
                        <a:rPr lang="en-US" dirty="0" smtClean="0">
                          <a:solidFill>
                            <a:schemeClr val="tx1"/>
                          </a:solidFill>
                        </a:rPr>
                        <a:t>Variable</a:t>
                      </a:r>
                      <a:endParaRPr lang="en-US" dirty="0">
                        <a:solidFill>
                          <a:schemeClr val="tx1"/>
                        </a:solidFill>
                      </a:endParaRPr>
                    </a:p>
                  </a:txBody>
                  <a:tcPr/>
                </a:tc>
                <a:tc>
                  <a:txBody>
                    <a:bodyPr/>
                    <a:lstStyle/>
                    <a:p>
                      <a:r>
                        <a:rPr lang="en-US" dirty="0" smtClean="0">
                          <a:solidFill>
                            <a:schemeClr val="tx1"/>
                          </a:solidFill>
                        </a:rPr>
                        <a:t>Graph Theory</a:t>
                      </a:r>
                      <a:endParaRPr lang="en-US" dirty="0">
                        <a:solidFill>
                          <a:schemeClr val="tx1"/>
                        </a:solidFill>
                      </a:endParaRPr>
                    </a:p>
                  </a:txBody>
                  <a:tcPr/>
                </a:tc>
              </a:tr>
            </a:tbl>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Pig</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80</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87489" y="1492662"/>
            <a:ext cx="8915400" cy="4093428"/>
          </a:xfrm>
          <a:prstGeom prst="rect">
            <a:avLst/>
          </a:prstGeom>
          <a:noFill/>
        </p:spPr>
        <p:txBody>
          <a:bodyPr wrap="square" rtlCol="0">
            <a:spAutoFit/>
          </a:bodyPr>
          <a:lstStyle/>
          <a:p>
            <a:pPr marL="515937" lvl="2" indent="-457200"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Apache Pig is an abstraction over MapReduce. It is a tool/platform which is used to analyze larger sets of data representing them as data flows. Pig is generally used with Hadoop and perform all the data manipulation operations.</a:t>
            </a:r>
          </a:p>
          <a:p>
            <a:pPr marL="515937" lvl="2" indent="-457200"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To write data analysis programs, Pig provides a high-level language known as Pig Latin. This language provides various operators using which programmers can develop their own functions for reading, writing, and processing data.</a:t>
            </a:r>
          </a:p>
          <a:p>
            <a:pPr marL="515937" lvl="2" indent="-457200"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To analyze data using Apache Pig, programmers need to write scripts using Pig Latin language. All these scripts are internally converted to Map and Reduce tasks. Apache Pig has a component known as Pig Engine that accepts the Pig Latin scripts as input and converts those scripts into MapReduce jobs.</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Need of Apache Pig</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81</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87489" y="1492662"/>
            <a:ext cx="8915400" cy="4837222"/>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rPr>
              <a:t>Programmers who are not so good at Java normally used to struggle working with Hadoop, especially while performing any MapReduce tasks. Apache Pig is a boon for all such programmers.</a:t>
            </a:r>
          </a:p>
          <a:p>
            <a:pPr marL="515937" lvl="2" indent="-457200" algn="just">
              <a:spcBef>
                <a:spcPts val="1000"/>
              </a:spcBef>
              <a:spcAft>
                <a:spcPts val="0"/>
              </a:spcAft>
              <a:buClr>
                <a:srgbClr val="C00000"/>
              </a:buClr>
              <a:buSzPct val="90000"/>
              <a:buFont typeface="Wingdings" pitchFamily="2" charset="2"/>
              <a:buChar char="q"/>
            </a:pPr>
            <a:r>
              <a:rPr lang="en-US" sz="2000" dirty="0" smtClean="0">
                <a:latin typeface="Cambria" pitchFamily="18" charset="0"/>
              </a:rPr>
              <a:t>Using Pig Latin, programmers can perform MapReduce tasks easily without having to type complex codes in Java.</a:t>
            </a:r>
          </a:p>
          <a:p>
            <a:pPr marL="515937" lvl="2" indent="-457200"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Apache Pig uses multi-query approach, thereby reducing the length of codes. For example, an operation that would require you to type 200 lines of code (</a:t>
            </a:r>
            <a:r>
              <a:rPr lang="en-US" sz="2000" dirty="0" err="1" smtClean="0">
                <a:latin typeface="Cambria" pitchFamily="18" charset="0"/>
              </a:rPr>
              <a:t>LoC</a:t>
            </a:r>
            <a:r>
              <a:rPr lang="en-US" sz="2000" dirty="0" smtClean="0">
                <a:latin typeface="Cambria" pitchFamily="18" charset="0"/>
              </a:rPr>
              <a:t>) in Java can be easily done by typing as less as just 10 </a:t>
            </a:r>
            <a:r>
              <a:rPr lang="en-US" sz="2000" dirty="0" err="1" smtClean="0">
                <a:latin typeface="Cambria" pitchFamily="18" charset="0"/>
              </a:rPr>
              <a:t>LoC</a:t>
            </a:r>
            <a:r>
              <a:rPr lang="en-US" sz="2000" dirty="0" smtClean="0">
                <a:latin typeface="Cambria" pitchFamily="18" charset="0"/>
              </a:rPr>
              <a:t> in Apache Pig. Ultimately Apache Pig reduces the development time by almost 16 times.</a:t>
            </a:r>
          </a:p>
          <a:p>
            <a:pPr marL="515937" lvl="2" indent="-457200"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Pig Latin is SQL-like language and it is easy to learn Apache Pig when you are familiar with SQL.</a:t>
            </a:r>
          </a:p>
          <a:p>
            <a:pPr marL="515937" lvl="2" indent="-457200" algn="just">
              <a:spcBef>
                <a:spcPts val="0"/>
              </a:spcBef>
              <a:spcAft>
                <a:spcPts val="0"/>
              </a:spcAft>
              <a:buClr>
                <a:srgbClr val="C00000"/>
              </a:buClr>
              <a:buSzPct val="90000"/>
              <a:buFont typeface="Wingdings" pitchFamily="2" charset="2"/>
              <a:buChar char="q"/>
            </a:pPr>
            <a:r>
              <a:rPr lang="en-US" sz="2000" dirty="0" smtClean="0">
                <a:latin typeface="Cambria" pitchFamily="18" charset="0"/>
              </a:rPr>
              <a:t>Apache Pig provides many built-in operators to support data operations like joins, filters, ordering, etc. In addition, it also provides nested data types like tuples, bags, and maps that are missing from MapReduce.</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Features of Apache Pig</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82</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87489" y="1492662"/>
            <a:ext cx="8915400" cy="4837222"/>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rPr>
              <a:t>Apache Pig comes with the following features:</a:t>
            </a:r>
          </a:p>
          <a:p>
            <a:pPr marL="515937" lvl="2" indent="-457200" algn="just">
              <a:spcBef>
                <a:spcPts val="1000"/>
              </a:spcBef>
              <a:spcAft>
                <a:spcPts val="0"/>
              </a:spcAft>
              <a:buClr>
                <a:srgbClr val="C00000"/>
              </a:buClr>
              <a:buSzPct val="90000"/>
              <a:buFont typeface="Wingdings" pitchFamily="2" charset="2"/>
              <a:buChar char="q"/>
            </a:pPr>
            <a:r>
              <a:rPr lang="en-US" sz="2000" b="1" dirty="0" smtClean="0">
                <a:latin typeface="Cambria" pitchFamily="18" charset="0"/>
              </a:rPr>
              <a:t>Rich set of operators </a:t>
            </a:r>
            <a:r>
              <a:rPr lang="en-US" sz="2000" dirty="0" smtClean="0">
                <a:latin typeface="Cambria" pitchFamily="18" charset="0"/>
              </a:rPr>
              <a:t>− It provides many operators to perform operations like join, sort, filer, etc.</a:t>
            </a:r>
          </a:p>
          <a:p>
            <a:pPr marL="515937" lvl="2" indent="-457200" algn="just">
              <a:spcBef>
                <a:spcPts val="0"/>
              </a:spcBef>
              <a:spcAft>
                <a:spcPts val="0"/>
              </a:spcAft>
              <a:buClr>
                <a:srgbClr val="C00000"/>
              </a:buClr>
              <a:buSzPct val="90000"/>
              <a:buFont typeface="Wingdings" pitchFamily="2" charset="2"/>
              <a:buChar char="q"/>
            </a:pPr>
            <a:r>
              <a:rPr lang="en-US" sz="2000" b="1" dirty="0" smtClean="0">
                <a:latin typeface="Cambria" pitchFamily="18" charset="0"/>
              </a:rPr>
              <a:t>Ease of programming </a:t>
            </a:r>
            <a:r>
              <a:rPr lang="en-US" sz="2000" dirty="0" smtClean="0">
                <a:latin typeface="Cambria" pitchFamily="18" charset="0"/>
              </a:rPr>
              <a:t>− Pig Latin is similar to SQL and it is easy to write a Pig script if you are good at SQL.</a:t>
            </a:r>
          </a:p>
          <a:p>
            <a:pPr marL="515937" lvl="2" indent="-457200" algn="just">
              <a:spcBef>
                <a:spcPts val="0"/>
              </a:spcBef>
              <a:spcAft>
                <a:spcPts val="0"/>
              </a:spcAft>
              <a:buClr>
                <a:srgbClr val="C00000"/>
              </a:buClr>
              <a:buSzPct val="90000"/>
              <a:buFont typeface="Wingdings" pitchFamily="2" charset="2"/>
              <a:buChar char="q"/>
            </a:pPr>
            <a:r>
              <a:rPr lang="en-US" sz="2000" b="1" dirty="0" smtClean="0">
                <a:latin typeface="Cambria" pitchFamily="18" charset="0"/>
              </a:rPr>
              <a:t>Optimization opportunities </a:t>
            </a:r>
            <a:r>
              <a:rPr lang="en-US" sz="2000" dirty="0" smtClean="0">
                <a:latin typeface="Cambria" pitchFamily="18" charset="0"/>
              </a:rPr>
              <a:t>− The tasks in Apache Pig optimize their execution automatically, so the programmers need to focus only on semantics of the language.</a:t>
            </a:r>
          </a:p>
          <a:p>
            <a:pPr marL="515937" lvl="2" indent="-457200" algn="just">
              <a:spcBef>
                <a:spcPts val="0"/>
              </a:spcBef>
              <a:spcAft>
                <a:spcPts val="0"/>
              </a:spcAft>
              <a:buClr>
                <a:srgbClr val="C00000"/>
              </a:buClr>
              <a:buSzPct val="90000"/>
              <a:buFont typeface="Wingdings" pitchFamily="2" charset="2"/>
              <a:buChar char="q"/>
            </a:pPr>
            <a:r>
              <a:rPr lang="en-US" sz="2000" b="1" dirty="0" smtClean="0">
                <a:latin typeface="Cambria" pitchFamily="18" charset="0"/>
              </a:rPr>
              <a:t>Extensibility</a:t>
            </a:r>
            <a:r>
              <a:rPr lang="en-US" sz="2000" dirty="0" smtClean="0">
                <a:latin typeface="Cambria" pitchFamily="18" charset="0"/>
              </a:rPr>
              <a:t> − Using the existing operators, users can develop their own functions to read, process, and write data.</a:t>
            </a:r>
          </a:p>
          <a:p>
            <a:pPr marL="515937" lvl="2" indent="-457200" algn="just">
              <a:spcBef>
                <a:spcPts val="0"/>
              </a:spcBef>
              <a:spcAft>
                <a:spcPts val="0"/>
              </a:spcAft>
              <a:buClr>
                <a:srgbClr val="C00000"/>
              </a:buClr>
              <a:buSzPct val="90000"/>
              <a:buFont typeface="Wingdings" pitchFamily="2" charset="2"/>
              <a:buChar char="q"/>
            </a:pPr>
            <a:r>
              <a:rPr lang="en-US" sz="2000" b="1" dirty="0" smtClean="0">
                <a:latin typeface="Cambria" pitchFamily="18" charset="0"/>
              </a:rPr>
              <a:t>UDF’s</a:t>
            </a:r>
            <a:r>
              <a:rPr lang="en-US" sz="2000" dirty="0" smtClean="0">
                <a:latin typeface="Cambria" pitchFamily="18" charset="0"/>
              </a:rPr>
              <a:t> − Pig provides the facility to create User-defined Functions in other programming languages such as Java and invoke or embed them in Pig Scripts.</a:t>
            </a:r>
          </a:p>
          <a:p>
            <a:pPr marL="515937" lvl="2" indent="-457200" algn="just">
              <a:spcBef>
                <a:spcPts val="0"/>
              </a:spcBef>
              <a:spcAft>
                <a:spcPts val="0"/>
              </a:spcAft>
              <a:buClr>
                <a:srgbClr val="C00000"/>
              </a:buClr>
              <a:buSzPct val="90000"/>
              <a:buFont typeface="Wingdings" pitchFamily="2" charset="2"/>
              <a:buChar char="q"/>
            </a:pPr>
            <a:r>
              <a:rPr lang="en-US" sz="2000" b="1" dirty="0" smtClean="0">
                <a:latin typeface="Cambria" pitchFamily="18" charset="0"/>
              </a:rPr>
              <a:t>Handles all kinds of data </a:t>
            </a:r>
            <a:r>
              <a:rPr lang="en-US" sz="2000" dirty="0" smtClean="0">
                <a:latin typeface="Cambria" pitchFamily="18" charset="0"/>
              </a:rPr>
              <a:t>− Apache Pig analyzes all kinds of data, both structured as well as unstructured. It stores the results in HDFS.</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Apache Pig vs. MapReduce</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83</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9" name="Table 8"/>
          <p:cNvGraphicFramePr>
            <a:graphicFrameLocks noGrp="1"/>
          </p:cNvGraphicFramePr>
          <p:nvPr/>
        </p:nvGraphicFramePr>
        <p:xfrm>
          <a:off x="228600" y="1676400"/>
          <a:ext cx="8763000" cy="4602480"/>
        </p:xfrm>
        <a:graphic>
          <a:graphicData uri="http://schemas.openxmlformats.org/drawingml/2006/table">
            <a:tbl>
              <a:tblPr firstRow="1" bandRow="1">
                <a:tableStyleId>{5C22544A-7EE6-4342-B048-85BDC9FD1C3A}</a:tableStyleId>
              </a:tblPr>
              <a:tblGrid>
                <a:gridCol w="4381500"/>
                <a:gridCol w="4381500"/>
              </a:tblGrid>
              <a:tr h="370840">
                <a:tc>
                  <a:txBody>
                    <a:bodyPr/>
                    <a:lstStyle/>
                    <a:p>
                      <a:r>
                        <a:rPr lang="en-US" sz="1900" dirty="0" smtClean="0"/>
                        <a:t>Apache Pig</a:t>
                      </a:r>
                      <a:endParaRPr lang="en-US" sz="1900" dirty="0"/>
                    </a:p>
                  </a:txBody>
                  <a:tcPr/>
                </a:tc>
                <a:tc>
                  <a:txBody>
                    <a:bodyPr/>
                    <a:lstStyle/>
                    <a:p>
                      <a:r>
                        <a:rPr lang="en-US" sz="1900" dirty="0" smtClean="0"/>
                        <a:t>MapReduce</a:t>
                      </a:r>
                      <a:endParaRPr lang="en-US" sz="1900" dirty="0"/>
                    </a:p>
                  </a:txBody>
                  <a:tcPr/>
                </a:tc>
              </a:tr>
              <a:tr h="370840">
                <a:tc>
                  <a:txBody>
                    <a:bodyPr/>
                    <a:lstStyle/>
                    <a:p>
                      <a:pPr algn="just"/>
                      <a:r>
                        <a:rPr lang="en-US" sz="1900" dirty="0" smtClean="0"/>
                        <a:t>Apache Pig is a data flow language</a:t>
                      </a:r>
                      <a:endParaRPr lang="en-US" sz="1900" dirty="0"/>
                    </a:p>
                  </a:txBody>
                  <a:tcPr/>
                </a:tc>
                <a:tc>
                  <a:txBody>
                    <a:bodyPr/>
                    <a:lstStyle/>
                    <a:p>
                      <a:pPr algn="just"/>
                      <a:r>
                        <a:rPr lang="en-US" sz="1900" dirty="0" smtClean="0"/>
                        <a:t>MapReduce is a data processing paradigm.</a:t>
                      </a:r>
                      <a:endParaRPr lang="en-US" sz="1900" dirty="0"/>
                    </a:p>
                  </a:txBody>
                  <a:tcPr/>
                </a:tc>
              </a:tr>
              <a:tr h="370840">
                <a:tc>
                  <a:txBody>
                    <a:bodyPr/>
                    <a:lstStyle/>
                    <a:p>
                      <a:pPr algn="just"/>
                      <a:r>
                        <a:rPr lang="en-US" sz="1900" dirty="0" smtClean="0"/>
                        <a:t>Performing a Join operation in Apache Pig is pretty simple.</a:t>
                      </a:r>
                      <a:endParaRPr lang="en-US" sz="1900" dirty="0"/>
                    </a:p>
                  </a:txBody>
                  <a:tcPr/>
                </a:tc>
                <a:tc>
                  <a:txBody>
                    <a:bodyPr/>
                    <a:lstStyle/>
                    <a:p>
                      <a:pPr algn="just"/>
                      <a:r>
                        <a:rPr lang="en-US" sz="1900" dirty="0" smtClean="0"/>
                        <a:t>It is quite difficult in MapReduce to perform a Join operation between datasets.</a:t>
                      </a:r>
                      <a:endParaRPr lang="en-US" sz="1900" dirty="0"/>
                    </a:p>
                  </a:txBody>
                  <a:tcPr/>
                </a:tc>
              </a:tr>
              <a:tr h="370840">
                <a:tc>
                  <a:txBody>
                    <a:bodyPr/>
                    <a:lstStyle/>
                    <a:p>
                      <a:pPr algn="just"/>
                      <a:r>
                        <a:rPr lang="en-US" sz="1900" dirty="0" smtClean="0"/>
                        <a:t>Any novice programmer with a basic knowledge of SQL can work conveniently with Apache Pig.</a:t>
                      </a:r>
                      <a:endParaRPr lang="en-US" sz="1900" dirty="0"/>
                    </a:p>
                  </a:txBody>
                  <a:tcPr/>
                </a:tc>
                <a:tc>
                  <a:txBody>
                    <a:bodyPr/>
                    <a:lstStyle/>
                    <a:p>
                      <a:pPr algn="just"/>
                      <a:r>
                        <a:rPr lang="en-US" sz="1900" dirty="0" smtClean="0"/>
                        <a:t>Exposure to Java is must to work with MapReduce.</a:t>
                      </a:r>
                      <a:endParaRPr lang="en-US" sz="1900" dirty="0"/>
                    </a:p>
                  </a:txBody>
                  <a:tcPr/>
                </a:tc>
              </a:tr>
              <a:tr h="370840">
                <a:tc>
                  <a:txBody>
                    <a:bodyPr/>
                    <a:lstStyle/>
                    <a:p>
                      <a:pPr algn="just"/>
                      <a:r>
                        <a:rPr lang="en-US" sz="1900" dirty="0" smtClean="0"/>
                        <a:t>Apache Pig uses multi-query approach, thereby reducing the length of the codes to a great extent.</a:t>
                      </a:r>
                      <a:endParaRPr lang="en-US" sz="1900" dirty="0"/>
                    </a:p>
                  </a:txBody>
                  <a:tcPr/>
                </a:tc>
                <a:tc>
                  <a:txBody>
                    <a:bodyPr/>
                    <a:lstStyle/>
                    <a:p>
                      <a:pPr algn="just"/>
                      <a:r>
                        <a:rPr lang="en-US" sz="1900" dirty="0" smtClean="0"/>
                        <a:t>MapReduce require almost 20 times more the number of lines to perform the same task.</a:t>
                      </a:r>
                      <a:endParaRPr lang="en-US" sz="1900" dirty="0"/>
                    </a:p>
                  </a:txBody>
                  <a:tcPr/>
                </a:tc>
              </a:tr>
              <a:tr h="370840">
                <a:tc>
                  <a:txBody>
                    <a:bodyPr/>
                    <a:lstStyle/>
                    <a:p>
                      <a:pPr algn="just"/>
                      <a:r>
                        <a:rPr lang="en-US" sz="1900" dirty="0" smtClean="0"/>
                        <a:t>There is no need for compilation. On execution, every Apache Pig operator is converted internally into a MapReduce job.</a:t>
                      </a:r>
                      <a:endParaRPr lang="en-US" sz="1900" dirty="0"/>
                    </a:p>
                  </a:txBody>
                  <a:tcPr/>
                </a:tc>
                <a:tc>
                  <a:txBody>
                    <a:bodyPr/>
                    <a:lstStyle/>
                    <a:p>
                      <a:pPr algn="just"/>
                      <a:r>
                        <a:rPr lang="en-US" sz="1900" dirty="0" smtClean="0"/>
                        <a:t>MapReduce jobs have a long compilation process.</a:t>
                      </a:r>
                      <a:endParaRPr lang="en-US" sz="1900" dirty="0"/>
                    </a:p>
                  </a:txBody>
                  <a:tcPr/>
                </a:tc>
              </a:tr>
            </a:tbl>
          </a:graphicData>
        </a:graphic>
      </p:graphicFrame>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sz="3600" b="1" dirty="0" smtClean="0">
                <a:solidFill>
                  <a:schemeClr val="tx1"/>
                </a:solidFill>
                <a:latin typeface="Cambria" pitchFamily="18" charset="0"/>
              </a:rPr>
              <a:t>Application and History of Apache Pig</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84</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87489" y="1870264"/>
            <a:ext cx="8915400" cy="2015936"/>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rPr>
              <a:t>Apache Pig is generally used by data scientists for performing tasks involving ad-hoc processing and quick prototyping. Apache Pig is used:</a:t>
            </a:r>
          </a:p>
          <a:p>
            <a:pPr marL="515937" lvl="2" indent="-457200" algn="just">
              <a:spcBef>
                <a:spcPts val="1000"/>
              </a:spcBef>
              <a:spcAft>
                <a:spcPts val="0"/>
              </a:spcAft>
              <a:buClr>
                <a:srgbClr val="C00000"/>
              </a:buClr>
              <a:buSzPct val="90000"/>
              <a:buFont typeface="Wingdings" pitchFamily="2" charset="2"/>
              <a:buChar char="q"/>
            </a:pPr>
            <a:r>
              <a:rPr lang="en-US" sz="2000" dirty="0" smtClean="0">
                <a:latin typeface="Cambria" pitchFamily="18" charset="0"/>
              </a:rPr>
              <a:t>To process huge data sources such as web logs.</a:t>
            </a:r>
          </a:p>
          <a:p>
            <a:pPr marL="515937" lvl="2" indent="-457200" algn="just">
              <a:spcBef>
                <a:spcPts val="1000"/>
              </a:spcBef>
              <a:spcAft>
                <a:spcPts val="0"/>
              </a:spcAft>
              <a:buClr>
                <a:srgbClr val="C00000"/>
              </a:buClr>
              <a:buSzPct val="90000"/>
              <a:buFont typeface="Wingdings" pitchFamily="2" charset="2"/>
              <a:buChar char="q"/>
            </a:pPr>
            <a:r>
              <a:rPr lang="en-US" sz="2000" dirty="0" smtClean="0">
                <a:latin typeface="Cambria" pitchFamily="18" charset="0"/>
              </a:rPr>
              <a:t>To perform data processing for search platforms.</a:t>
            </a:r>
          </a:p>
          <a:p>
            <a:pPr marL="515937" lvl="2" indent="-457200" algn="just">
              <a:spcBef>
                <a:spcPts val="1000"/>
              </a:spcBef>
              <a:spcAft>
                <a:spcPts val="0"/>
              </a:spcAft>
              <a:buClr>
                <a:srgbClr val="C00000"/>
              </a:buClr>
              <a:buSzPct val="90000"/>
              <a:buFont typeface="Wingdings" pitchFamily="2" charset="2"/>
              <a:buChar char="q"/>
            </a:pPr>
            <a:r>
              <a:rPr lang="en-US" sz="2000" dirty="0" smtClean="0">
                <a:latin typeface="Cambria" pitchFamily="18" charset="0"/>
              </a:rPr>
              <a:t>To process time sensitive data loads.</a:t>
            </a:r>
          </a:p>
        </p:txBody>
      </p:sp>
      <p:sp>
        <p:nvSpPr>
          <p:cNvPr id="9" name="TextBox 8"/>
          <p:cNvSpPr txBox="1"/>
          <p:nvPr/>
        </p:nvSpPr>
        <p:spPr>
          <a:xfrm>
            <a:off x="152400" y="1557867"/>
            <a:ext cx="1195968" cy="369332"/>
          </a:xfrm>
          <a:prstGeom prst="rect">
            <a:avLst/>
          </a:prstGeom>
          <a:solidFill>
            <a:schemeClr val="accent2"/>
          </a:solidFill>
        </p:spPr>
        <p:txBody>
          <a:bodyPr wrap="none" rtlCol="0">
            <a:spAutoFit/>
          </a:bodyPr>
          <a:lstStyle/>
          <a:p>
            <a:r>
              <a:rPr lang="en-US" i="1" dirty="0" smtClean="0">
                <a:solidFill>
                  <a:schemeClr val="bg1"/>
                </a:solidFill>
                <a:latin typeface="+mn-lt"/>
              </a:rPr>
              <a:t>Application</a:t>
            </a:r>
          </a:p>
        </p:txBody>
      </p:sp>
      <p:sp>
        <p:nvSpPr>
          <p:cNvPr id="10" name="TextBox 9"/>
          <p:cNvSpPr txBox="1"/>
          <p:nvPr/>
        </p:nvSpPr>
        <p:spPr>
          <a:xfrm>
            <a:off x="121356" y="4212709"/>
            <a:ext cx="8915400" cy="1323439"/>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rPr>
              <a:t>In 2006, Apache Pig was developed as a research project at Yahoo, especially to create and execute MapReduce jobs on every dataset. In 2007, Apache Pig was open sourced via Apache incubator. In 2008, the first release of Apache Pig came out. In 2010, Apache Pig graduated as an Apache top-level project.</a:t>
            </a:r>
          </a:p>
        </p:txBody>
      </p:sp>
      <p:sp>
        <p:nvSpPr>
          <p:cNvPr id="11" name="TextBox 10"/>
          <p:cNvSpPr txBox="1"/>
          <p:nvPr/>
        </p:nvSpPr>
        <p:spPr>
          <a:xfrm>
            <a:off x="186267" y="3866445"/>
            <a:ext cx="812851" cy="369332"/>
          </a:xfrm>
          <a:prstGeom prst="rect">
            <a:avLst/>
          </a:prstGeom>
          <a:solidFill>
            <a:schemeClr val="accent2"/>
          </a:solidFill>
        </p:spPr>
        <p:txBody>
          <a:bodyPr wrap="none" rtlCol="0">
            <a:spAutoFit/>
          </a:bodyPr>
          <a:lstStyle/>
          <a:p>
            <a:r>
              <a:rPr lang="en-US" i="1" dirty="0" smtClean="0">
                <a:solidFill>
                  <a:schemeClr val="bg1"/>
                </a:solidFill>
                <a:latin typeface="+mn-lt"/>
              </a:rPr>
              <a:t>History</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b="1" dirty="0" smtClean="0">
                <a:solidFill>
                  <a:schemeClr val="tx1"/>
                </a:solidFill>
                <a:latin typeface="Cambria" pitchFamily="18" charset="0"/>
              </a:rPr>
              <a:t>Apache Pig Architecture</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85</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76200" y="1524000"/>
            <a:ext cx="8915400" cy="3785652"/>
          </a:xfrm>
          <a:prstGeom prst="rect">
            <a:avLst/>
          </a:prstGeom>
          <a:noFill/>
        </p:spPr>
        <p:txBody>
          <a:bodyPr wrap="square" rtlCol="0">
            <a:spAutoFit/>
          </a:bodyPr>
          <a:lstStyle/>
          <a:p>
            <a:pPr marL="57150" lvl="2" algn="just">
              <a:spcBef>
                <a:spcPts val="0"/>
              </a:spcBef>
              <a:spcAft>
                <a:spcPts val="0"/>
              </a:spcAft>
              <a:buClr>
                <a:srgbClr val="C00000"/>
              </a:buClr>
              <a:buSzPct val="90000"/>
            </a:pPr>
            <a:r>
              <a:rPr lang="en-US" sz="2000" dirty="0" smtClean="0">
                <a:latin typeface="Cambria" pitchFamily="18" charset="0"/>
              </a:rPr>
              <a:t>The language used to analyze data in Hadoop using Pig is known as </a:t>
            </a:r>
            <a:r>
              <a:rPr lang="en-US" sz="2000" b="1" dirty="0" smtClean="0">
                <a:latin typeface="Cambria" pitchFamily="18" charset="0"/>
              </a:rPr>
              <a:t>Pig Latin</a:t>
            </a:r>
            <a:r>
              <a:rPr lang="en-US" sz="2000" dirty="0" smtClean="0">
                <a:latin typeface="Cambria" pitchFamily="18" charset="0"/>
              </a:rPr>
              <a:t>. It is a high level data processing language which provides a rich set of data types and operators to perform various operations on the data.</a:t>
            </a:r>
          </a:p>
          <a:p>
            <a:pPr marL="57150" lvl="2" algn="just">
              <a:spcBef>
                <a:spcPts val="0"/>
              </a:spcBef>
              <a:spcAft>
                <a:spcPts val="0"/>
              </a:spcAft>
              <a:buClr>
                <a:srgbClr val="C00000"/>
              </a:buClr>
              <a:buSzPct val="90000"/>
            </a:pPr>
            <a:endParaRPr lang="en-US" sz="2000" dirty="0" smtClean="0">
              <a:latin typeface="Cambria" pitchFamily="18" charset="0"/>
            </a:endParaRPr>
          </a:p>
          <a:p>
            <a:pPr marL="57150" lvl="2" algn="just">
              <a:spcBef>
                <a:spcPts val="0"/>
              </a:spcBef>
              <a:spcAft>
                <a:spcPts val="0"/>
              </a:spcAft>
              <a:buClr>
                <a:srgbClr val="C00000"/>
              </a:buClr>
              <a:buSzPct val="90000"/>
            </a:pPr>
            <a:r>
              <a:rPr lang="en-US" sz="2000" dirty="0" smtClean="0">
                <a:latin typeface="Cambria" pitchFamily="18" charset="0"/>
              </a:rPr>
              <a:t>To perform a particular task Programmers using Pig, programmers need to write a Pig script using the Pig Latin language, and execute them using any of the execution mechanisms (Grunt Shell, UDFs, Embedded). After execution, these scripts will go through a series of transformations applied by the Pig Framework, to produce the desired output.</a:t>
            </a:r>
          </a:p>
          <a:p>
            <a:pPr marL="57150" lvl="2" algn="just">
              <a:spcBef>
                <a:spcPts val="0"/>
              </a:spcBef>
              <a:spcAft>
                <a:spcPts val="0"/>
              </a:spcAft>
              <a:buClr>
                <a:srgbClr val="C00000"/>
              </a:buClr>
              <a:buSzPct val="90000"/>
            </a:pPr>
            <a:endParaRPr lang="en-US" sz="2000" dirty="0" smtClean="0">
              <a:latin typeface="Cambria" pitchFamily="18" charset="0"/>
            </a:endParaRPr>
          </a:p>
          <a:p>
            <a:pPr marL="57150" lvl="2" algn="just">
              <a:spcBef>
                <a:spcPts val="0"/>
              </a:spcBef>
              <a:spcAft>
                <a:spcPts val="0"/>
              </a:spcAft>
              <a:buClr>
                <a:srgbClr val="C00000"/>
              </a:buClr>
              <a:buSzPct val="90000"/>
            </a:pPr>
            <a:r>
              <a:rPr lang="en-US" sz="2000" dirty="0" smtClean="0">
                <a:latin typeface="Cambria" pitchFamily="18" charset="0"/>
              </a:rPr>
              <a:t>Internally, Apache Pig converts these scripts into a series of MapReduce jobs, and thus, it makes the programmer’s job easy.</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sz="3600" b="1" dirty="0" smtClean="0">
                <a:solidFill>
                  <a:schemeClr val="tx1"/>
                </a:solidFill>
                <a:latin typeface="Cambria" pitchFamily="18" charset="0"/>
              </a:rPr>
              <a:t>Apache Pig Architecture cont’d</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86</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265" name="Picture 1"/>
          <p:cNvPicPr>
            <a:picLocks noChangeAspect="1" noChangeArrowheads="1"/>
          </p:cNvPicPr>
          <p:nvPr/>
        </p:nvPicPr>
        <p:blipFill>
          <a:blip r:embed="rId4"/>
          <a:srcRect/>
          <a:stretch>
            <a:fillRect/>
          </a:stretch>
        </p:blipFill>
        <p:spPr bwMode="auto">
          <a:xfrm>
            <a:off x="1902002" y="1566333"/>
            <a:ext cx="4586287" cy="48291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sz="3600" b="1" dirty="0" smtClean="0">
                <a:solidFill>
                  <a:schemeClr val="tx1"/>
                </a:solidFill>
                <a:latin typeface="Cambria" pitchFamily="18" charset="0"/>
              </a:rPr>
              <a:t>Apache Pig Architecture Components</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87</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76200" y="1524000"/>
            <a:ext cx="8915400" cy="4093428"/>
          </a:xfrm>
          <a:prstGeom prst="rect">
            <a:avLst/>
          </a:prstGeom>
          <a:noFill/>
        </p:spPr>
        <p:txBody>
          <a:bodyPr wrap="square" rtlCol="0">
            <a:spAutoFit/>
          </a:bodyPr>
          <a:lstStyle/>
          <a:p>
            <a:pPr marL="515937" lvl="2" indent="-457200" algn="just">
              <a:spcBef>
                <a:spcPts val="1000"/>
              </a:spcBef>
              <a:spcAft>
                <a:spcPts val="0"/>
              </a:spcAft>
              <a:buClr>
                <a:srgbClr val="C00000"/>
              </a:buClr>
              <a:buSzPct val="90000"/>
              <a:buFont typeface="Wingdings" pitchFamily="2" charset="2"/>
              <a:buChar char="q"/>
            </a:pPr>
            <a:r>
              <a:rPr lang="en-US" sz="2000" b="1" dirty="0" smtClean="0">
                <a:latin typeface="Cambria" pitchFamily="18" charset="0"/>
              </a:rPr>
              <a:t>Parser: </a:t>
            </a:r>
            <a:r>
              <a:rPr lang="en-US" sz="2000" dirty="0" smtClean="0">
                <a:latin typeface="Cambria" pitchFamily="18" charset="0"/>
              </a:rPr>
              <a:t>Initially the Pig Scripts are handled by the Parser. It checks the syntax of the script, does type checking, and other miscellaneous checks. The output of the parser will be a DAG (directed acyclic graph), which represents the Pig Latin statements and logical operators. In the DAG, the logical operators of the script are represented as the nodes and the data flows are represented as edges.</a:t>
            </a:r>
          </a:p>
          <a:p>
            <a:pPr marL="515937" lvl="2" indent="-457200" algn="just">
              <a:spcBef>
                <a:spcPts val="0"/>
              </a:spcBef>
              <a:spcAft>
                <a:spcPts val="0"/>
              </a:spcAft>
              <a:buClr>
                <a:srgbClr val="C00000"/>
              </a:buClr>
              <a:buSzPct val="90000"/>
              <a:buFont typeface="Wingdings" pitchFamily="2" charset="2"/>
              <a:buChar char="q"/>
            </a:pPr>
            <a:r>
              <a:rPr lang="en-US" sz="2000" b="1" dirty="0" smtClean="0">
                <a:latin typeface="Cambria" pitchFamily="18" charset="0"/>
              </a:rPr>
              <a:t>Optimizer: </a:t>
            </a:r>
            <a:r>
              <a:rPr lang="en-US" sz="2000" dirty="0" smtClean="0">
                <a:latin typeface="Cambria" pitchFamily="18" charset="0"/>
              </a:rPr>
              <a:t>The logical plan (DAG) is passed to the logical optimizer, which carries out the logical optimizations such as projection and pushdown.</a:t>
            </a:r>
          </a:p>
          <a:p>
            <a:pPr marL="515937" lvl="2" indent="-457200" algn="just">
              <a:spcBef>
                <a:spcPts val="0"/>
              </a:spcBef>
              <a:spcAft>
                <a:spcPts val="0"/>
              </a:spcAft>
              <a:buClr>
                <a:srgbClr val="C00000"/>
              </a:buClr>
              <a:buSzPct val="90000"/>
              <a:buFont typeface="Wingdings" pitchFamily="2" charset="2"/>
              <a:buChar char="q"/>
            </a:pPr>
            <a:r>
              <a:rPr lang="en-US" sz="2000" b="1" dirty="0" smtClean="0">
                <a:latin typeface="Cambria" pitchFamily="18" charset="0"/>
              </a:rPr>
              <a:t>Compiler: </a:t>
            </a:r>
            <a:r>
              <a:rPr lang="en-US" sz="2000" dirty="0" smtClean="0">
                <a:latin typeface="Cambria" pitchFamily="18" charset="0"/>
              </a:rPr>
              <a:t>The compiler compiles the optimized logical plan into a series of MapReduce jobs.</a:t>
            </a:r>
          </a:p>
          <a:p>
            <a:pPr marL="515937" lvl="2" indent="-457200" algn="just">
              <a:spcBef>
                <a:spcPts val="0"/>
              </a:spcBef>
              <a:spcAft>
                <a:spcPts val="0"/>
              </a:spcAft>
              <a:buClr>
                <a:srgbClr val="C00000"/>
              </a:buClr>
              <a:buSzPct val="90000"/>
              <a:buFont typeface="Wingdings" pitchFamily="2" charset="2"/>
              <a:buChar char="q"/>
            </a:pPr>
            <a:r>
              <a:rPr lang="en-US" sz="2000" b="1" dirty="0" smtClean="0">
                <a:latin typeface="Cambria" pitchFamily="18" charset="0"/>
              </a:rPr>
              <a:t>Execution engine: </a:t>
            </a:r>
            <a:r>
              <a:rPr lang="en-US" sz="2000" dirty="0" smtClean="0">
                <a:latin typeface="Cambria" pitchFamily="18" charset="0"/>
              </a:rPr>
              <a:t>Finally the MapReduce jobs are submitted to Hadoop in a sorted order. Finally, these MapReduce jobs are executed on Hadoop producing the desired results.</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sz="3600" b="1" dirty="0" smtClean="0">
                <a:solidFill>
                  <a:schemeClr val="tx1"/>
                </a:solidFill>
                <a:latin typeface="Cambria" pitchFamily="18" charset="0"/>
              </a:rPr>
              <a:t>Apache Pig Data Model</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88</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76200" y="1524000"/>
            <a:ext cx="8915400" cy="5078313"/>
          </a:xfrm>
          <a:prstGeom prst="rect">
            <a:avLst/>
          </a:prstGeom>
          <a:noFill/>
        </p:spPr>
        <p:txBody>
          <a:bodyPr wrap="square" rtlCol="0">
            <a:spAutoFit/>
          </a:bodyPr>
          <a:lstStyle/>
          <a:p>
            <a:pPr marL="515937" lvl="2" indent="-457200" algn="just">
              <a:spcBef>
                <a:spcPts val="1000"/>
              </a:spcBef>
              <a:spcAft>
                <a:spcPts val="0"/>
              </a:spcAft>
              <a:buClr>
                <a:srgbClr val="C00000"/>
              </a:buClr>
              <a:buSzPct val="90000"/>
              <a:buFont typeface="Wingdings" pitchFamily="2" charset="2"/>
              <a:buChar char="q"/>
            </a:pPr>
            <a:r>
              <a:rPr lang="en-US" b="1" dirty="0" smtClean="0">
                <a:latin typeface="Cambria" pitchFamily="18" charset="0"/>
              </a:rPr>
              <a:t>Atom: </a:t>
            </a:r>
            <a:r>
              <a:rPr lang="en-US" dirty="0" smtClean="0">
                <a:latin typeface="Cambria" pitchFamily="18" charset="0"/>
              </a:rPr>
              <a:t>Any single value in Pig Latin, irrespective of their data, type is known as an Atom. It is stored as string and can be used as string and number. int, long, float, double, </a:t>
            </a:r>
            <a:r>
              <a:rPr lang="en-US" dirty="0" err="1" smtClean="0">
                <a:latin typeface="Cambria" pitchFamily="18" charset="0"/>
              </a:rPr>
              <a:t>chararray</a:t>
            </a:r>
            <a:r>
              <a:rPr lang="en-US" dirty="0" smtClean="0">
                <a:latin typeface="Cambria" pitchFamily="18" charset="0"/>
              </a:rPr>
              <a:t>, and </a:t>
            </a:r>
            <a:r>
              <a:rPr lang="en-US" dirty="0" err="1" smtClean="0">
                <a:latin typeface="Cambria" pitchFamily="18" charset="0"/>
              </a:rPr>
              <a:t>bytearray</a:t>
            </a:r>
            <a:r>
              <a:rPr lang="en-US" dirty="0" smtClean="0">
                <a:latin typeface="Cambria" pitchFamily="18" charset="0"/>
              </a:rPr>
              <a:t> are the atomic values of Pig. A piece of data or a simple atomic value is known as a field. Ex: ‘</a:t>
            </a:r>
            <a:r>
              <a:rPr lang="en-US" dirty="0" err="1" smtClean="0">
                <a:latin typeface="Cambria" pitchFamily="18" charset="0"/>
              </a:rPr>
              <a:t>Abhi</a:t>
            </a:r>
            <a:r>
              <a:rPr lang="en-US" dirty="0" smtClean="0">
                <a:latin typeface="Cambria" pitchFamily="18" charset="0"/>
              </a:rPr>
              <a:t>’</a:t>
            </a:r>
          </a:p>
          <a:p>
            <a:pPr marL="515937" lvl="2" indent="-457200" algn="just">
              <a:spcBef>
                <a:spcPts val="0"/>
              </a:spcBef>
              <a:spcAft>
                <a:spcPts val="0"/>
              </a:spcAft>
              <a:buClr>
                <a:srgbClr val="C00000"/>
              </a:buClr>
              <a:buSzPct val="90000"/>
              <a:buFont typeface="Wingdings" pitchFamily="2" charset="2"/>
              <a:buChar char="q"/>
            </a:pPr>
            <a:r>
              <a:rPr lang="en-US" b="1" dirty="0" smtClean="0">
                <a:latin typeface="Cambria" pitchFamily="18" charset="0"/>
              </a:rPr>
              <a:t>Tuple: </a:t>
            </a:r>
            <a:r>
              <a:rPr lang="en-US" dirty="0" smtClean="0">
                <a:latin typeface="Cambria" pitchFamily="18" charset="0"/>
              </a:rPr>
              <a:t>A record that is formed by an ordered set of fields is known as a tuple, the fields can be of any type. A tuple is similar to a row in a table of RDBMS. Ex: (‘</a:t>
            </a:r>
            <a:r>
              <a:rPr lang="en-US" dirty="0" err="1" smtClean="0">
                <a:latin typeface="Cambria" pitchFamily="18" charset="0"/>
              </a:rPr>
              <a:t>Abhi</a:t>
            </a:r>
            <a:r>
              <a:rPr lang="en-US" dirty="0" smtClean="0">
                <a:latin typeface="Cambria" pitchFamily="18" charset="0"/>
              </a:rPr>
              <a:t>’, 14)</a:t>
            </a:r>
          </a:p>
          <a:p>
            <a:pPr marL="515937" lvl="2" indent="-457200" algn="just">
              <a:spcBef>
                <a:spcPts val="0"/>
              </a:spcBef>
              <a:spcAft>
                <a:spcPts val="0"/>
              </a:spcAft>
              <a:buClr>
                <a:srgbClr val="C00000"/>
              </a:buClr>
              <a:buSzPct val="90000"/>
              <a:buFont typeface="Wingdings" pitchFamily="2" charset="2"/>
              <a:buChar char="q"/>
            </a:pPr>
            <a:r>
              <a:rPr lang="en-US" b="1" dirty="0" smtClean="0">
                <a:latin typeface="Cambria" pitchFamily="18" charset="0"/>
              </a:rPr>
              <a:t>Bag: </a:t>
            </a:r>
            <a:r>
              <a:rPr lang="en-US" dirty="0" smtClean="0">
                <a:latin typeface="Cambria" pitchFamily="18" charset="0"/>
              </a:rPr>
              <a:t>A bag is an unordered set of tuples. In other words, a collection of tuples (non-unique) is known as a bag. Each tuple can have any number of fields (flexible schema). A bag is represented by ‘{}’. It is similar to a table in RDBMS, but unlike a table in RDBMS, it is not necessary that every tuple contain the same number of fields or that the fields in the same position (column) have the same type. Ex: {(‘</a:t>
            </a:r>
            <a:r>
              <a:rPr lang="en-US" dirty="0" err="1" smtClean="0">
                <a:latin typeface="Cambria" pitchFamily="18" charset="0"/>
              </a:rPr>
              <a:t>Abhi</a:t>
            </a:r>
            <a:r>
              <a:rPr lang="en-US" dirty="0" smtClean="0">
                <a:latin typeface="Cambria" pitchFamily="18" charset="0"/>
              </a:rPr>
              <a:t>’), (‘Manu’, (14, 21))}</a:t>
            </a:r>
          </a:p>
          <a:p>
            <a:pPr marL="515937" lvl="2" indent="-457200" algn="just">
              <a:spcBef>
                <a:spcPts val="0"/>
              </a:spcBef>
              <a:spcAft>
                <a:spcPts val="0"/>
              </a:spcAft>
              <a:buClr>
                <a:srgbClr val="C00000"/>
              </a:buClr>
              <a:buSzPct val="90000"/>
              <a:buFont typeface="Wingdings" pitchFamily="2" charset="2"/>
              <a:buChar char="q"/>
            </a:pPr>
            <a:r>
              <a:rPr lang="en-US" b="1" dirty="0" smtClean="0">
                <a:latin typeface="Cambria" pitchFamily="18" charset="0"/>
              </a:rPr>
              <a:t>Map: </a:t>
            </a:r>
            <a:r>
              <a:rPr lang="en-US" dirty="0" smtClean="0">
                <a:latin typeface="Cambria" pitchFamily="18" charset="0"/>
              </a:rPr>
              <a:t>A map (or data map) is a set of key-value pairs. The key needs to be of type </a:t>
            </a:r>
            <a:r>
              <a:rPr lang="en-US" dirty="0" err="1" smtClean="0">
                <a:latin typeface="Cambria" pitchFamily="18" charset="0"/>
              </a:rPr>
              <a:t>chararray</a:t>
            </a:r>
            <a:r>
              <a:rPr lang="en-US" dirty="0" smtClean="0">
                <a:latin typeface="Cambria" pitchFamily="18" charset="0"/>
              </a:rPr>
              <a:t> and should be unique. The value might be of any type. It is represented by ‘[]’. Ex: [‘</a:t>
            </a:r>
            <a:r>
              <a:rPr lang="en-US" dirty="0" err="1" smtClean="0">
                <a:latin typeface="Cambria" pitchFamily="18" charset="0"/>
              </a:rPr>
              <a:t>name’#’Raju</a:t>
            </a:r>
            <a:r>
              <a:rPr lang="en-US" dirty="0" smtClean="0">
                <a:latin typeface="Cambria" pitchFamily="18" charset="0"/>
              </a:rPr>
              <a:t>’, ‘age’#30]</a:t>
            </a:r>
          </a:p>
          <a:p>
            <a:pPr marL="515937" lvl="2" indent="-457200" algn="just">
              <a:spcBef>
                <a:spcPts val="0"/>
              </a:spcBef>
              <a:spcAft>
                <a:spcPts val="0"/>
              </a:spcAft>
              <a:buClr>
                <a:srgbClr val="C00000"/>
              </a:buClr>
              <a:buSzPct val="90000"/>
              <a:buFont typeface="Wingdings" pitchFamily="2" charset="2"/>
              <a:buChar char="q"/>
            </a:pPr>
            <a:r>
              <a:rPr lang="en-US" b="1" dirty="0" smtClean="0">
                <a:latin typeface="Cambria" pitchFamily="18" charset="0"/>
              </a:rPr>
              <a:t>Relation</a:t>
            </a:r>
            <a:r>
              <a:rPr lang="en-US" dirty="0" smtClean="0">
                <a:latin typeface="Cambria" pitchFamily="18" charset="0"/>
              </a:rPr>
              <a:t>: A relation is a bag of tuples. The relations in Pig Latin are unordered (there is no guarantee that tuples are processed in any particular order).</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sz="3600" b="1" dirty="0" smtClean="0">
                <a:solidFill>
                  <a:schemeClr val="tx1"/>
                </a:solidFill>
                <a:latin typeface="Cambria" pitchFamily="18" charset="0"/>
              </a:rPr>
              <a:t>Apache Pig Data Model cont’d</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89</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0" name="Picture 2" descr="https://www.dummies.com/wp-content/uploads/423464.image0.jpg"/>
          <p:cNvPicPr>
            <a:picLocks noChangeAspect="1" noChangeArrowheads="1"/>
          </p:cNvPicPr>
          <p:nvPr/>
        </p:nvPicPr>
        <p:blipFill>
          <a:blip r:embed="rId4"/>
          <a:srcRect/>
          <a:stretch>
            <a:fillRect/>
          </a:stretch>
        </p:blipFill>
        <p:spPr bwMode="auto">
          <a:xfrm>
            <a:off x="293511" y="1676400"/>
            <a:ext cx="8534400" cy="3352800"/>
          </a:xfrm>
          <a:prstGeom prst="rect">
            <a:avLst/>
          </a:prstGeom>
          <a:noFill/>
        </p:spPr>
      </p:pic>
      <p:sp>
        <p:nvSpPr>
          <p:cNvPr id="8" name="Left Brace 7"/>
          <p:cNvSpPr/>
          <p:nvPr/>
        </p:nvSpPr>
        <p:spPr>
          <a:xfrm>
            <a:off x="945444" y="3048000"/>
            <a:ext cx="533400" cy="1524000"/>
          </a:xfrm>
          <a:prstGeom prst="leftBrace">
            <a:avLst>
              <a:gd name="adj1" fmla="val 8333"/>
              <a:gd name="adj2" fmla="val 4925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p:cNvSpPr/>
          <p:nvPr/>
        </p:nvSpPr>
        <p:spPr>
          <a:xfrm>
            <a:off x="6400800" y="3036710"/>
            <a:ext cx="533400" cy="1611489"/>
          </a:xfrm>
          <a:prstGeom prst="leftBrace">
            <a:avLst>
              <a:gd name="adj1" fmla="val 8333"/>
              <a:gd name="adj2" fmla="val 4925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141111" y="5159514"/>
            <a:ext cx="8915400" cy="707886"/>
          </a:xfrm>
          <a:prstGeom prst="rect">
            <a:avLst/>
          </a:prstGeom>
          <a:noFill/>
        </p:spPr>
        <p:txBody>
          <a:bodyPr wrap="square" rtlCol="0">
            <a:spAutoFit/>
          </a:bodyPr>
          <a:lstStyle/>
          <a:p>
            <a:pPr marL="57150" lvl="2" algn="just">
              <a:spcBef>
                <a:spcPts val="1000"/>
              </a:spcBef>
              <a:spcAft>
                <a:spcPts val="0"/>
              </a:spcAft>
              <a:buClr>
                <a:srgbClr val="C00000"/>
              </a:buClr>
              <a:buSzPct val="90000"/>
            </a:pPr>
            <a:r>
              <a:rPr lang="en-US" sz="2000" b="1" dirty="0" smtClean="0">
                <a:latin typeface="Cambria" pitchFamily="18" charset="0"/>
              </a:rPr>
              <a:t>Data Types:</a:t>
            </a:r>
            <a:r>
              <a:rPr lang="en-US" sz="2000" dirty="0" smtClean="0">
                <a:latin typeface="Cambria" pitchFamily="18" charset="0"/>
              </a:rPr>
              <a:t> Int, Long, Float, Double, </a:t>
            </a:r>
            <a:r>
              <a:rPr lang="en-US" sz="2000" dirty="0" err="1" smtClean="0">
                <a:latin typeface="Cambria" pitchFamily="18" charset="0"/>
              </a:rPr>
              <a:t>charArray</a:t>
            </a:r>
            <a:r>
              <a:rPr lang="en-US" sz="2000" dirty="0" smtClean="0">
                <a:latin typeface="Cambria" pitchFamily="18" charset="0"/>
              </a:rPr>
              <a:t>, </a:t>
            </a:r>
            <a:r>
              <a:rPr lang="en-US" sz="2000" dirty="0" err="1" smtClean="0">
                <a:latin typeface="Cambria" pitchFamily="18" charset="0"/>
              </a:rPr>
              <a:t>byteArray</a:t>
            </a:r>
            <a:r>
              <a:rPr lang="en-US" sz="2000" dirty="0" smtClean="0">
                <a:latin typeface="Cambria" pitchFamily="18" charset="0"/>
              </a:rPr>
              <a:t>, tuple, bag, map (collection of tuples)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43536" y="228600"/>
            <a:ext cx="8153400" cy="990600"/>
          </a:xfrm>
        </p:spPr>
        <p:txBody>
          <a:bodyPr/>
          <a:lstStyle/>
          <a:p>
            <a:r>
              <a:rPr lang="en-US" b="1" dirty="0" smtClean="0">
                <a:solidFill>
                  <a:schemeClr val="tx1"/>
                </a:solidFill>
                <a:latin typeface="Cambria" pitchFamily="18" charset="0"/>
              </a:rPr>
              <a:t>Key Value</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6" name="TextBox 15"/>
          <p:cNvSpPr txBox="1"/>
          <p:nvPr/>
        </p:nvSpPr>
        <p:spPr>
          <a:xfrm>
            <a:off x="76200" y="1470835"/>
            <a:ext cx="8915400" cy="2246769"/>
          </a:xfrm>
          <a:prstGeom prst="rect">
            <a:avLst/>
          </a:prstGeom>
          <a:noFill/>
        </p:spPr>
        <p:txBody>
          <a:bodyPr wrap="square" rtlCol="0">
            <a:spAutoFit/>
          </a:bodyPr>
          <a:lstStyle/>
          <a:p>
            <a:pPr marL="57150" lvl="2" indent="1588" algn="just">
              <a:spcBef>
                <a:spcPts val="0"/>
              </a:spcBef>
              <a:spcAft>
                <a:spcPts val="0"/>
              </a:spcAft>
              <a:buClr>
                <a:srgbClr val="C00000"/>
              </a:buClr>
              <a:buSzPct val="90000"/>
            </a:pPr>
            <a:r>
              <a:rPr lang="en-US" sz="2000" dirty="0" smtClean="0">
                <a:latin typeface="Cambria" pitchFamily="18" charset="0"/>
              </a:rPr>
              <a:t>Data is stored in key/value pairs. It is designed in such a way to handle lots of data and heavy load. Key-value pair storage databases store data as a hash table where each key is unique, and the value can be a JSON, BLOB, string, etc. It is one of the most basic types of NoSQL databases. This kind of NoSQL database is used as a collection, dictionaries, associative arrays, etc. Key value stores help the developer to store schema-less data. They work best for shopping cart contents. </a:t>
            </a:r>
            <a:r>
              <a:rPr lang="en-US" sz="2000" dirty="0" err="1" smtClean="0">
                <a:latin typeface="Cambria" pitchFamily="18" charset="0"/>
              </a:rPr>
              <a:t>Redis</a:t>
            </a:r>
            <a:r>
              <a:rPr lang="en-US" sz="2000" dirty="0" smtClean="0">
                <a:latin typeface="Cambria" pitchFamily="18" charset="0"/>
              </a:rPr>
              <a:t>, Dynamo, </a:t>
            </a:r>
            <a:r>
              <a:rPr lang="en-US" sz="2000" dirty="0" err="1" smtClean="0">
                <a:latin typeface="Cambria" pitchFamily="18" charset="0"/>
              </a:rPr>
              <a:t>Riak</a:t>
            </a:r>
            <a:r>
              <a:rPr lang="en-US" sz="2000" dirty="0" smtClean="0">
                <a:latin typeface="Cambria" pitchFamily="18" charset="0"/>
              </a:rPr>
              <a:t> are some examples of key-value store.  </a:t>
            </a: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9</a:t>
            </a:fld>
            <a:endParaRPr lang="en-US" dirty="0"/>
          </a:p>
        </p:txBody>
      </p:sp>
      <p:pic>
        <p:nvPicPr>
          <p:cNvPr id="32772" name="Picture 4" descr="Image result for key-value stores nosql"/>
          <p:cNvPicPr>
            <a:picLocks noChangeAspect="1" noChangeArrowheads="1"/>
          </p:cNvPicPr>
          <p:nvPr/>
        </p:nvPicPr>
        <p:blipFill>
          <a:blip r:embed="rId4"/>
          <a:srcRect/>
          <a:stretch>
            <a:fillRect/>
          </a:stretch>
        </p:blipFill>
        <p:spPr bwMode="auto">
          <a:xfrm>
            <a:off x="347133" y="3691467"/>
            <a:ext cx="4572000" cy="2743200"/>
          </a:xfrm>
          <a:prstGeom prst="rect">
            <a:avLst/>
          </a:prstGeom>
          <a:noFill/>
        </p:spPr>
      </p:pic>
      <p:graphicFrame>
        <p:nvGraphicFramePr>
          <p:cNvPr id="19" name="Table 18"/>
          <p:cNvGraphicFramePr>
            <a:graphicFrameLocks noGrp="1"/>
          </p:cNvGraphicFramePr>
          <p:nvPr/>
        </p:nvGraphicFramePr>
        <p:xfrm>
          <a:off x="5356578" y="3778956"/>
          <a:ext cx="3657599" cy="741680"/>
        </p:xfrm>
        <a:graphic>
          <a:graphicData uri="http://schemas.openxmlformats.org/drawingml/2006/table">
            <a:tbl>
              <a:tblPr firstRow="1" bandRow="1">
                <a:tableStyleId>{5C22544A-7EE6-4342-B048-85BDC9FD1C3A}</a:tableStyleId>
              </a:tblPr>
              <a:tblGrid>
                <a:gridCol w="725918"/>
                <a:gridCol w="969066"/>
                <a:gridCol w="591016"/>
                <a:gridCol w="1371599"/>
              </a:tblGrid>
              <a:tr h="370840">
                <a:tc>
                  <a:txBody>
                    <a:bodyPr/>
                    <a:lstStyle/>
                    <a:p>
                      <a:r>
                        <a:rPr lang="en-US" dirty="0" smtClean="0"/>
                        <a:t>ID</a:t>
                      </a:r>
                      <a:endParaRPr lang="en-US" dirty="0"/>
                    </a:p>
                  </a:txBody>
                  <a:tcPr/>
                </a:tc>
                <a:tc>
                  <a:txBody>
                    <a:bodyPr/>
                    <a:lstStyle/>
                    <a:p>
                      <a:r>
                        <a:rPr lang="en-US" dirty="0" smtClean="0"/>
                        <a:t>Name</a:t>
                      </a:r>
                      <a:endParaRPr lang="en-US" dirty="0"/>
                    </a:p>
                  </a:txBody>
                  <a:tcPr/>
                </a:tc>
                <a:tc>
                  <a:txBody>
                    <a:bodyPr/>
                    <a:lstStyle/>
                    <a:p>
                      <a:r>
                        <a:rPr lang="en-US" dirty="0" smtClean="0"/>
                        <a:t>Age</a:t>
                      </a:r>
                      <a:endParaRPr lang="en-US" dirty="0"/>
                    </a:p>
                  </a:txBody>
                  <a:tcPr/>
                </a:tc>
                <a:tc>
                  <a:txBody>
                    <a:bodyPr/>
                    <a:lstStyle/>
                    <a:p>
                      <a:r>
                        <a:rPr lang="en-US" dirty="0" smtClean="0"/>
                        <a:t>State</a:t>
                      </a:r>
                      <a:endParaRPr lang="en-US" dirty="0"/>
                    </a:p>
                  </a:txBody>
                  <a:tcPr/>
                </a:tc>
              </a:tr>
              <a:tr h="370840">
                <a:tc>
                  <a:txBody>
                    <a:bodyPr/>
                    <a:lstStyle/>
                    <a:p>
                      <a:r>
                        <a:rPr lang="en-US" dirty="0" smtClean="0"/>
                        <a:t>1</a:t>
                      </a:r>
                      <a:endParaRPr lang="en-US" dirty="0"/>
                    </a:p>
                  </a:txBody>
                  <a:tcPr/>
                </a:tc>
                <a:tc>
                  <a:txBody>
                    <a:bodyPr/>
                    <a:lstStyle/>
                    <a:p>
                      <a:r>
                        <a:rPr lang="en-US" dirty="0" smtClean="0"/>
                        <a:t>John</a:t>
                      </a:r>
                      <a:endParaRPr lang="en-US" dirty="0"/>
                    </a:p>
                  </a:txBody>
                  <a:tcPr/>
                </a:tc>
                <a:tc>
                  <a:txBody>
                    <a:bodyPr/>
                    <a:lstStyle/>
                    <a:p>
                      <a:r>
                        <a:rPr lang="en-US" dirty="0" smtClean="0"/>
                        <a:t>27</a:t>
                      </a:r>
                      <a:endParaRPr lang="en-US" dirty="0"/>
                    </a:p>
                  </a:txBody>
                  <a:tcPr/>
                </a:tc>
                <a:tc>
                  <a:txBody>
                    <a:bodyPr/>
                    <a:lstStyle/>
                    <a:p>
                      <a:r>
                        <a:rPr lang="en-US" dirty="0" smtClean="0"/>
                        <a:t>California</a:t>
                      </a:r>
                      <a:endParaRPr lang="en-US" dirty="0"/>
                    </a:p>
                  </a:txBody>
                  <a:tcPr/>
                </a:tc>
              </a:tr>
            </a:tbl>
          </a:graphicData>
        </a:graphic>
      </p:graphicFrame>
      <p:graphicFrame>
        <p:nvGraphicFramePr>
          <p:cNvPr id="21" name="Table 20"/>
          <p:cNvGraphicFramePr>
            <a:graphicFrameLocks noGrp="1"/>
          </p:cNvGraphicFramePr>
          <p:nvPr/>
        </p:nvGraphicFramePr>
        <p:xfrm>
          <a:off x="5384802" y="5039360"/>
          <a:ext cx="3581400" cy="1285240"/>
        </p:xfrm>
        <a:graphic>
          <a:graphicData uri="http://schemas.openxmlformats.org/drawingml/2006/table">
            <a:tbl>
              <a:tblPr firstRow="1" bandRow="1">
                <a:tableStyleId>{5C22544A-7EE6-4342-B048-85BDC9FD1C3A}</a:tableStyleId>
              </a:tblPr>
              <a:tblGrid>
                <a:gridCol w="1396998"/>
                <a:gridCol w="2184402"/>
              </a:tblGrid>
              <a:tr h="370840">
                <a:tc>
                  <a:txBody>
                    <a:bodyPr/>
                    <a:lstStyle/>
                    <a:p>
                      <a:r>
                        <a:rPr lang="en-US" dirty="0" smtClean="0"/>
                        <a:t>Key (i.e. ID)</a:t>
                      </a:r>
                      <a:endParaRPr lang="en-US" dirty="0"/>
                    </a:p>
                  </a:txBody>
                  <a:tcPr/>
                </a:tc>
                <a:tc>
                  <a:txBody>
                    <a:bodyPr/>
                    <a:lstStyle/>
                    <a:p>
                      <a:r>
                        <a:rPr lang="en-US" dirty="0" smtClean="0"/>
                        <a:t>Values</a:t>
                      </a:r>
                      <a:endParaRPr lang="en-US" dirty="0"/>
                    </a:p>
                  </a:txBody>
                  <a:tcPr/>
                </a:tc>
              </a:tr>
              <a:tr h="370840">
                <a:tc>
                  <a:txBody>
                    <a:bodyPr/>
                    <a:lstStyle/>
                    <a:p>
                      <a:r>
                        <a:rPr lang="en-US" dirty="0" smtClean="0"/>
                        <a:t>1</a:t>
                      </a:r>
                      <a:endParaRPr lang="en-US" dirty="0"/>
                    </a:p>
                  </a:txBody>
                  <a:tcPr/>
                </a:tc>
                <a:tc>
                  <a:txBody>
                    <a:bodyPr/>
                    <a:lstStyle/>
                    <a:p>
                      <a:r>
                        <a:rPr lang="en-US" dirty="0" smtClean="0"/>
                        <a:t>Name: John</a:t>
                      </a:r>
                    </a:p>
                    <a:p>
                      <a:r>
                        <a:rPr lang="en-US" dirty="0" smtClean="0"/>
                        <a:t>Age:27</a:t>
                      </a:r>
                    </a:p>
                    <a:p>
                      <a:r>
                        <a:rPr lang="en-US" dirty="0" smtClean="0"/>
                        <a:t>State: California</a:t>
                      </a:r>
                      <a:endParaRPr lang="en-US" dirty="0"/>
                    </a:p>
                  </a:txBody>
                  <a:tcPr/>
                </a:tc>
              </a:tr>
            </a:tbl>
          </a:graphicData>
        </a:graphic>
      </p:graphicFrame>
      <p:sp>
        <p:nvSpPr>
          <p:cNvPr id="22" name="Right Arrow 21"/>
          <p:cNvSpPr/>
          <p:nvPr/>
        </p:nvSpPr>
        <p:spPr>
          <a:xfrm>
            <a:off x="4984044" y="4038600"/>
            <a:ext cx="304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5400000">
            <a:off x="5295900" y="4632678"/>
            <a:ext cx="426156"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568267" y="3508023"/>
            <a:ext cx="500458" cy="307777"/>
          </a:xfrm>
          <a:prstGeom prst="rect">
            <a:avLst/>
          </a:prstGeom>
          <a:noFill/>
        </p:spPr>
        <p:txBody>
          <a:bodyPr wrap="none" rtlCol="0">
            <a:spAutoFit/>
          </a:bodyPr>
          <a:lstStyle/>
          <a:p>
            <a:r>
              <a:rPr lang="en-US" sz="1400" b="1" dirty="0" smtClean="0">
                <a:latin typeface="Cambria" pitchFamily="18" charset="0"/>
              </a:rPr>
              <a:t>SQL</a:t>
            </a:r>
          </a:p>
        </p:txBody>
      </p:sp>
      <p:sp>
        <p:nvSpPr>
          <p:cNvPr id="25" name="TextBox 24"/>
          <p:cNvSpPr txBox="1"/>
          <p:nvPr/>
        </p:nvSpPr>
        <p:spPr>
          <a:xfrm>
            <a:off x="7295558" y="4772379"/>
            <a:ext cx="1696042" cy="307777"/>
          </a:xfrm>
          <a:prstGeom prst="rect">
            <a:avLst/>
          </a:prstGeom>
          <a:noFill/>
        </p:spPr>
        <p:txBody>
          <a:bodyPr wrap="none" rtlCol="0">
            <a:spAutoFit/>
          </a:bodyPr>
          <a:lstStyle/>
          <a:p>
            <a:r>
              <a:rPr lang="en-US" sz="1400" b="1" dirty="0" smtClean="0">
                <a:latin typeface="Cambria" pitchFamily="18" charset="0"/>
              </a:rPr>
              <a:t>NoSQL – Key Value</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sz="3600" b="1" dirty="0" smtClean="0">
                <a:solidFill>
                  <a:schemeClr val="tx1"/>
                </a:solidFill>
                <a:latin typeface="Cambria" pitchFamily="18" charset="0"/>
              </a:rPr>
              <a:t>Apache Pig Latin Execution Modes</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90</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76200" y="1524000"/>
            <a:ext cx="8915400" cy="2990562"/>
          </a:xfrm>
          <a:prstGeom prst="rect">
            <a:avLst/>
          </a:prstGeom>
          <a:noFill/>
        </p:spPr>
        <p:txBody>
          <a:bodyPr wrap="square" rtlCol="0">
            <a:spAutoFit/>
          </a:bodyPr>
          <a:lstStyle/>
          <a:p>
            <a:pPr marL="515937" lvl="2" indent="-457200" algn="just">
              <a:spcBef>
                <a:spcPts val="1000"/>
              </a:spcBef>
              <a:spcAft>
                <a:spcPts val="0"/>
              </a:spcAft>
              <a:buClr>
                <a:srgbClr val="C00000"/>
              </a:buClr>
              <a:buSzPct val="90000"/>
            </a:pPr>
            <a:r>
              <a:rPr lang="en-US" sz="2000" dirty="0" smtClean="0">
                <a:latin typeface="Cambria" pitchFamily="18" charset="0"/>
              </a:rPr>
              <a:t>Apache Pig can run in two modes, namely, Local Mode and HDFS mode.</a:t>
            </a:r>
          </a:p>
          <a:p>
            <a:pPr marL="515937" lvl="2" indent="-457200" algn="just">
              <a:spcBef>
                <a:spcPts val="1000"/>
              </a:spcBef>
              <a:spcAft>
                <a:spcPts val="0"/>
              </a:spcAft>
              <a:buClr>
                <a:srgbClr val="C00000"/>
              </a:buClr>
              <a:buSzPct val="90000"/>
              <a:buFont typeface="Wingdings" pitchFamily="2" charset="2"/>
              <a:buChar char="q"/>
            </a:pPr>
            <a:r>
              <a:rPr lang="en-US" sz="2000" b="1" dirty="0" smtClean="0">
                <a:latin typeface="Cambria" pitchFamily="18" charset="0"/>
              </a:rPr>
              <a:t>Local Mode: </a:t>
            </a:r>
            <a:r>
              <a:rPr lang="en-US" sz="2000" dirty="0" smtClean="0">
                <a:latin typeface="Cambria" pitchFamily="18" charset="0"/>
              </a:rPr>
              <a:t>In this mode, all the files are installed and run from local host and local file system. There is no need of Hadoop or HDFS. This mode is generally used for testing purpose.</a:t>
            </a:r>
          </a:p>
          <a:p>
            <a:pPr marL="515937" lvl="2" indent="-457200" algn="just">
              <a:spcBef>
                <a:spcPts val="0"/>
              </a:spcBef>
              <a:spcAft>
                <a:spcPts val="0"/>
              </a:spcAft>
              <a:buClr>
                <a:srgbClr val="C00000"/>
              </a:buClr>
              <a:buSzPct val="90000"/>
              <a:buFont typeface="Wingdings" pitchFamily="2" charset="2"/>
              <a:buChar char="q"/>
            </a:pPr>
            <a:r>
              <a:rPr lang="en-US" sz="2000" b="1" dirty="0" smtClean="0">
                <a:latin typeface="Cambria" pitchFamily="18" charset="0"/>
              </a:rPr>
              <a:t>MapReduce Mode: </a:t>
            </a:r>
            <a:r>
              <a:rPr lang="en-US" sz="2000" dirty="0" smtClean="0">
                <a:latin typeface="Cambria" pitchFamily="18" charset="0"/>
              </a:rPr>
              <a:t>MapReduce mode is where the data loaded or processed that exists in the Hadoop File System (HDFS). In this mode, whenever Pig Latin statements are executed to process the data, a MapReduce job is invoked in the back-end to perform a particular operation on the data that exists in the HDFS.</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sz="3200" b="1" dirty="0" smtClean="0">
                <a:solidFill>
                  <a:schemeClr val="tx1"/>
                </a:solidFill>
                <a:latin typeface="Cambria" pitchFamily="18" charset="0"/>
              </a:rPr>
              <a:t>Apache Pig Latin Execution Mechanisms</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91</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76200" y="1524000"/>
            <a:ext cx="8915400" cy="3554819"/>
          </a:xfrm>
          <a:prstGeom prst="rect">
            <a:avLst/>
          </a:prstGeom>
          <a:noFill/>
        </p:spPr>
        <p:txBody>
          <a:bodyPr wrap="square" rtlCol="0">
            <a:spAutoFit/>
          </a:bodyPr>
          <a:lstStyle/>
          <a:p>
            <a:pPr marL="57150" lvl="2" algn="just">
              <a:spcBef>
                <a:spcPts val="1000"/>
              </a:spcBef>
              <a:spcAft>
                <a:spcPts val="0"/>
              </a:spcAft>
              <a:buClr>
                <a:srgbClr val="C00000"/>
              </a:buClr>
              <a:buSzPct val="90000"/>
            </a:pPr>
            <a:r>
              <a:rPr lang="en-US" sz="2000" dirty="0" smtClean="0">
                <a:latin typeface="Cambria" pitchFamily="18" charset="0"/>
              </a:rPr>
              <a:t>Apache Pig scripts can be executed in three ways, namely, interactive mode, batch mode, and embedded mode.</a:t>
            </a:r>
          </a:p>
          <a:p>
            <a:pPr marL="515937" lvl="2" indent="-457200" algn="just">
              <a:spcBef>
                <a:spcPts val="1000"/>
              </a:spcBef>
              <a:spcAft>
                <a:spcPts val="0"/>
              </a:spcAft>
              <a:buClr>
                <a:srgbClr val="C00000"/>
              </a:buClr>
              <a:buSzPct val="90000"/>
              <a:buFont typeface="Wingdings" pitchFamily="2" charset="2"/>
              <a:buChar char="q"/>
            </a:pPr>
            <a:r>
              <a:rPr lang="en-US" sz="2000" b="1" dirty="0" smtClean="0">
                <a:latin typeface="Cambria" pitchFamily="18" charset="0"/>
              </a:rPr>
              <a:t>Interactive Mode (Grunt shell) </a:t>
            </a:r>
            <a:r>
              <a:rPr lang="en-US" sz="2000" dirty="0" smtClean="0">
                <a:latin typeface="Cambria" pitchFamily="18" charset="0"/>
              </a:rPr>
              <a:t>− You can run Apache Pig in interactive mode using the Grunt shell. In this shell, you can enter the Pig Latin statements and get the output (using Dump operator).</a:t>
            </a:r>
          </a:p>
          <a:p>
            <a:pPr marL="515937" lvl="2" indent="-457200" algn="just">
              <a:spcBef>
                <a:spcPts val="1000"/>
              </a:spcBef>
              <a:spcAft>
                <a:spcPts val="0"/>
              </a:spcAft>
              <a:buClr>
                <a:srgbClr val="C00000"/>
              </a:buClr>
              <a:buSzPct val="90000"/>
              <a:buFont typeface="Wingdings" pitchFamily="2" charset="2"/>
              <a:buChar char="q"/>
            </a:pPr>
            <a:r>
              <a:rPr lang="en-US" sz="2000" b="1" dirty="0" smtClean="0">
                <a:latin typeface="Cambria" pitchFamily="18" charset="0"/>
              </a:rPr>
              <a:t>Batch Mode (Script) </a:t>
            </a:r>
            <a:r>
              <a:rPr lang="en-US" sz="2000" dirty="0" smtClean="0">
                <a:latin typeface="Cambria" pitchFamily="18" charset="0"/>
              </a:rPr>
              <a:t>− You can run Apache Pig in Batch mode by writing the Pig Latin script in a single file with .pig extension.</a:t>
            </a:r>
          </a:p>
          <a:p>
            <a:pPr marL="515937" lvl="2" indent="-457200" algn="just">
              <a:spcBef>
                <a:spcPts val="1000"/>
              </a:spcBef>
              <a:spcAft>
                <a:spcPts val="0"/>
              </a:spcAft>
              <a:buClr>
                <a:srgbClr val="C00000"/>
              </a:buClr>
              <a:buSzPct val="90000"/>
              <a:buFont typeface="Wingdings" pitchFamily="2" charset="2"/>
              <a:buChar char="q"/>
            </a:pPr>
            <a:r>
              <a:rPr lang="en-US" sz="2000" b="1" dirty="0" smtClean="0">
                <a:latin typeface="Cambria" pitchFamily="18" charset="0"/>
              </a:rPr>
              <a:t>Embedded Mode (UDF) </a:t>
            </a:r>
            <a:r>
              <a:rPr lang="en-US" sz="2000" dirty="0" smtClean="0">
                <a:latin typeface="Cambria" pitchFamily="18" charset="0"/>
              </a:rPr>
              <a:t>− Apache Pig provides the provision of defining our own functions (User Defined Functions) in programming languages such as Java, and using them in our script.</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sz="4000" b="1" dirty="0" smtClean="0">
                <a:solidFill>
                  <a:schemeClr val="tx1"/>
                </a:solidFill>
                <a:latin typeface="Cambria" pitchFamily="18" charset="0"/>
              </a:rPr>
              <a:t>Invoking the Grunt Shell</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92</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76200" y="1524000"/>
            <a:ext cx="8915400" cy="707886"/>
          </a:xfrm>
          <a:prstGeom prst="rect">
            <a:avLst/>
          </a:prstGeom>
          <a:noFill/>
        </p:spPr>
        <p:txBody>
          <a:bodyPr wrap="square" rtlCol="0">
            <a:spAutoFit/>
          </a:bodyPr>
          <a:lstStyle/>
          <a:p>
            <a:pPr marL="57150" lvl="2" algn="just">
              <a:spcBef>
                <a:spcPts val="1000"/>
              </a:spcBef>
              <a:spcAft>
                <a:spcPts val="0"/>
              </a:spcAft>
              <a:buClr>
                <a:srgbClr val="C00000"/>
              </a:buClr>
              <a:buSzPct val="90000"/>
            </a:pPr>
            <a:r>
              <a:rPr lang="en-US" sz="2000" dirty="0" smtClean="0">
                <a:latin typeface="Cambria" pitchFamily="18" charset="0"/>
              </a:rPr>
              <a:t>Grunt shell can be invoked in a desired mode (local/MapReduce) using the −x option as shown below.</a:t>
            </a:r>
          </a:p>
        </p:txBody>
      </p:sp>
      <p:pic>
        <p:nvPicPr>
          <p:cNvPr id="1026" name="Picture 2"/>
          <p:cNvPicPr>
            <a:picLocks noChangeAspect="1" noChangeArrowheads="1"/>
          </p:cNvPicPr>
          <p:nvPr/>
        </p:nvPicPr>
        <p:blipFill>
          <a:blip r:embed="rId4"/>
          <a:srcRect/>
          <a:stretch>
            <a:fillRect/>
          </a:stretch>
        </p:blipFill>
        <p:spPr bwMode="auto">
          <a:xfrm>
            <a:off x="716844" y="2266245"/>
            <a:ext cx="7886700" cy="4048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sz="4000" b="1" dirty="0" smtClean="0">
                <a:solidFill>
                  <a:schemeClr val="tx1"/>
                </a:solidFill>
                <a:latin typeface="Cambria" pitchFamily="18" charset="0"/>
              </a:rPr>
              <a:t>Operators</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93</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9" name="Table 8"/>
          <p:cNvGraphicFramePr>
            <a:graphicFrameLocks noGrp="1"/>
          </p:cNvGraphicFramePr>
          <p:nvPr/>
        </p:nvGraphicFramePr>
        <p:xfrm>
          <a:off x="228600" y="1591733"/>
          <a:ext cx="8763000" cy="4820920"/>
        </p:xfrm>
        <a:graphic>
          <a:graphicData uri="http://schemas.openxmlformats.org/drawingml/2006/table">
            <a:tbl>
              <a:tblPr firstRow="1" bandRow="1">
                <a:tableStyleId>{5C22544A-7EE6-4342-B048-85BDC9FD1C3A}</a:tableStyleId>
              </a:tblPr>
              <a:tblGrid>
                <a:gridCol w="1593273"/>
                <a:gridCol w="7169727"/>
              </a:tblGrid>
              <a:tr h="370840">
                <a:tc>
                  <a:txBody>
                    <a:bodyPr/>
                    <a:lstStyle/>
                    <a:p>
                      <a:r>
                        <a:rPr lang="en-US" dirty="0" smtClean="0"/>
                        <a:t>Operator</a:t>
                      </a:r>
                      <a:endParaRPr lang="en-US" dirty="0"/>
                    </a:p>
                  </a:txBody>
                  <a:tcPr/>
                </a:tc>
                <a:tc>
                  <a:txBody>
                    <a:bodyPr/>
                    <a:lstStyle/>
                    <a:p>
                      <a:r>
                        <a:rPr lang="en-US" dirty="0" smtClean="0"/>
                        <a:t>Description</a:t>
                      </a:r>
                      <a:endParaRPr lang="en-US" dirty="0"/>
                    </a:p>
                  </a:txBody>
                  <a:tcPr/>
                </a:tc>
              </a:tr>
              <a:tr h="370840">
                <a:tc gridSpan="2">
                  <a:txBody>
                    <a:bodyPr/>
                    <a:lstStyle/>
                    <a:p>
                      <a:pPr algn="ctr"/>
                      <a:r>
                        <a:rPr lang="en-US" b="1" dirty="0" smtClean="0"/>
                        <a:t>Loading and Storing</a:t>
                      </a:r>
                      <a:endParaRPr lang="en-US" b="1" dirty="0"/>
                    </a:p>
                  </a:txBody>
                  <a:tcPr/>
                </a:tc>
                <a:tc hMerge="1">
                  <a:txBody>
                    <a:bodyPr/>
                    <a:lstStyle/>
                    <a:p>
                      <a:endParaRPr lang="en-US" dirty="0"/>
                    </a:p>
                  </a:txBody>
                  <a:tcPr/>
                </a:tc>
              </a:tr>
              <a:tr h="370840">
                <a:tc>
                  <a:txBody>
                    <a:bodyPr/>
                    <a:lstStyle/>
                    <a:p>
                      <a:r>
                        <a:rPr lang="en-US" dirty="0" smtClean="0"/>
                        <a:t>LOAD</a:t>
                      </a:r>
                      <a:endParaRPr lang="en-US" dirty="0"/>
                    </a:p>
                  </a:txBody>
                  <a:tcPr/>
                </a:tc>
                <a:tc>
                  <a:txBody>
                    <a:bodyPr/>
                    <a:lstStyle/>
                    <a:p>
                      <a:r>
                        <a:rPr lang="en-US" dirty="0" smtClean="0"/>
                        <a:t>To Load the data from the file system (local/HDFS) into a relation.</a:t>
                      </a:r>
                      <a:endParaRPr lang="en-US" dirty="0"/>
                    </a:p>
                  </a:txBody>
                  <a:tcPr/>
                </a:tc>
              </a:tr>
              <a:tr h="370840">
                <a:tc>
                  <a:txBody>
                    <a:bodyPr/>
                    <a:lstStyle/>
                    <a:p>
                      <a:r>
                        <a:rPr lang="en-US" dirty="0" smtClean="0"/>
                        <a:t>STORE</a:t>
                      </a:r>
                      <a:endParaRPr lang="en-US" dirty="0"/>
                    </a:p>
                  </a:txBody>
                  <a:tcPr/>
                </a:tc>
                <a:tc>
                  <a:txBody>
                    <a:bodyPr/>
                    <a:lstStyle/>
                    <a:p>
                      <a:r>
                        <a:rPr lang="en-US" dirty="0" smtClean="0"/>
                        <a:t>To save a relation to the file system (local/HDFS).</a:t>
                      </a:r>
                      <a:endParaRPr lang="en-US" dirty="0"/>
                    </a:p>
                  </a:txBody>
                  <a:tcPr/>
                </a:tc>
              </a:tr>
              <a:tr h="370840">
                <a:tc gridSpan="2">
                  <a:txBody>
                    <a:bodyPr/>
                    <a:lstStyle/>
                    <a:p>
                      <a:pPr algn="ctr"/>
                      <a:r>
                        <a:rPr lang="en-US" b="1" dirty="0" smtClean="0"/>
                        <a:t>Filtering</a:t>
                      </a:r>
                      <a:endParaRPr lang="en-US" b="1" dirty="0"/>
                    </a:p>
                  </a:txBody>
                  <a:tcPr/>
                </a:tc>
                <a:tc hMerge="1">
                  <a:txBody>
                    <a:bodyPr/>
                    <a:lstStyle/>
                    <a:p>
                      <a:endParaRPr lang="en-US" dirty="0"/>
                    </a:p>
                  </a:txBody>
                  <a:tcPr/>
                </a:tc>
              </a:tr>
              <a:tr h="370840">
                <a:tc>
                  <a:txBody>
                    <a:bodyPr/>
                    <a:lstStyle/>
                    <a:p>
                      <a:r>
                        <a:rPr lang="en-US" dirty="0" smtClean="0"/>
                        <a:t>FILTER</a:t>
                      </a:r>
                      <a:endParaRPr lang="en-US" dirty="0"/>
                    </a:p>
                  </a:txBody>
                  <a:tcPr/>
                </a:tc>
                <a:tc>
                  <a:txBody>
                    <a:bodyPr/>
                    <a:lstStyle/>
                    <a:p>
                      <a:r>
                        <a:rPr lang="en-US" dirty="0" smtClean="0"/>
                        <a:t>To remove unwanted rows from a relation.</a:t>
                      </a:r>
                      <a:endParaRPr lang="en-US" dirty="0"/>
                    </a:p>
                  </a:txBody>
                  <a:tcPr/>
                </a:tc>
              </a:tr>
              <a:tr h="370840">
                <a:tc>
                  <a:txBody>
                    <a:bodyPr/>
                    <a:lstStyle/>
                    <a:p>
                      <a:r>
                        <a:rPr lang="en-US" dirty="0" smtClean="0"/>
                        <a:t>DISTINCT</a:t>
                      </a:r>
                      <a:endParaRPr lang="en-US" dirty="0"/>
                    </a:p>
                  </a:txBody>
                  <a:tcPr/>
                </a:tc>
                <a:tc>
                  <a:txBody>
                    <a:bodyPr/>
                    <a:lstStyle/>
                    <a:p>
                      <a:r>
                        <a:rPr lang="en-US" dirty="0" smtClean="0"/>
                        <a:t>To remove duplicate rows from a relation.</a:t>
                      </a:r>
                      <a:endParaRPr lang="en-US" dirty="0"/>
                    </a:p>
                  </a:txBody>
                  <a:tcPr/>
                </a:tc>
              </a:tr>
              <a:tr h="370840">
                <a:tc gridSpan="2">
                  <a:txBody>
                    <a:bodyPr/>
                    <a:lstStyle/>
                    <a:p>
                      <a:pPr algn="ctr"/>
                      <a:r>
                        <a:rPr lang="en-US" b="1" dirty="0" smtClean="0"/>
                        <a:t>Diagnostic Operators</a:t>
                      </a:r>
                      <a:endParaRPr lang="en-US" b="1" dirty="0"/>
                    </a:p>
                  </a:txBody>
                  <a:tcPr/>
                </a:tc>
                <a:tc hMerge="1">
                  <a:txBody>
                    <a:bodyPr/>
                    <a:lstStyle/>
                    <a:p>
                      <a:endParaRPr lang="en-US" dirty="0"/>
                    </a:p>
                  </a:txBody>
                  <a:tcPr/>
                </a:tc>
              </a:tr>
              <a:tr h="370840">
                <a:tc>
                  <a:txBody>
                    <a:bodyPr/>
                    <a:lstStyle/>
                    <a:p>
                      <a:r>
                        <a:rPr lang="en-US" dirty="0" smtClean="0"/>
                        <a:t>DUMP</a:t>
                      </a:r>
                      <a:endParaRPr lang="en-US" dirty="0"/>
                    </a:p>
                  </a:txBody>
                  <a:tcPr/>
                </a:tc>
                <a:tc>
                  <a:txBody>
                    <a:bodyPr/>
                    <a:lstStyle/>
                    <a:p>
                      <a:r>
                        <a:rPr lang="en-US" dirty="0" smtClean="0"/>
                        <a:t>To print the contents of a relation on the console.</a:t>
                      </a:r>
                      <a:endParaRPr lang="en-US" dirty="0"/>
                    </a:p>
                  </a:txBody>
                  <a:tcPr/>
                </a:tc>
              </a:tr>
              <a:tr h="370840">
                <a:tc>
                  <a:txBody>
                    <a:bodyPr/>
                    <a:lstStyle/>
                    <a:p>
                      <a:r>
                        <a:rPr lang="en-US" dirty="0" smtClean="0"/>
                        <a:t>DESCRIBE</a:t>
                      </a:r>
                      <a:endParaRPr lang="en-US" dirty="0"/>
                    </a:p>
                  </a:txBody>
                  <a:tcPr/>
                </a:tc>
                <a:tc>
                  <a:txBody>
                    <a:bodyPr/>
                    <a:lstStyle/>
                    <a:p>
                      <a:r>
                        <a:rPr lang="en-US" dirty="0" smtClean="0"/>
                        <a:t>To describe the schema of a relation.</a:t>
                      </a:r>
                      <a:endParaRPr lang="en-US" dirty="0"/>
                    </a:p>
                  </a:txBody>
                  <a:tcPr/>
                </a:tc>
              </a:tr>
              <a:tr h="370840">
                <a:tc gridSpan="2">
                  <a:txBody>
                    <a:bodyPr/>
                    <a:lstStyle/>
                    <a:p>
                      <a:pPr algn="ctr"/>
                      <a:r>
                        <a:rPr lang="en-US" b="1" dirty="0" smtClean="0"/>
                        <a:t>Combining and Splitting</a:t>
                      </a:r>
                      <a:endParaRPr lang="en-US" b="1" dirty="0"/>
                    </a:p>
                  </a:txBody>
                  <a:tcPr/>
                </a:tc>
                <a:tc hMerge="1">
                  <a:txBody>
                    <a:bodyPr/>
                    <a:lstStyle/>
                    <a:p>
                      <a:endParaRPr lang="en-US" dirty="0"/>
                    </a:p>
                  </a:txBody>
                  <a:tcPr/>
                </a:tc>
              </a:tr>
              <a:tr h="370840">
                <a:tc>
                  <a:txBody>
                    <a:bodyPr/>
                    <a:lstStyle/>
                    <a:p>
                      <a:r>
                        <a:rPr lang="en-US" dirty="0" smtClean="0"/>
                        <a:t>UNION</a:t>
                      </a:r>
                      <a:endParaRPr lang="en-US" dirty="0"/>
                    </a:p>
                  </a:txBody>
                  <a:tcPr/>
                </a:tc>
                <a:tc>
                  <a:txBody>
                    <a:bodyPr/>
                    <a:lstStyle/>
                    <a:p>
                      <a:r>
                        <a:rPr lang="en-US" dirty="0" smtClean="0"/>
                        <a:t>To combine two or more relations into a single relation.</a:t>
                      </a:r>
                      <a:endParaRPr lang="en-US" dirty="0"/>
                    </a:p>
                  </a:txBody>
                  <a:tcPr/>
                </a:tc>
              </a:tr>
              <a:tr h="370840">
                <a:tc>
                  <a:txBody>
                    <a:bodyPr/>
                    <a:lstStyle/>
                    <a:p>
                      <a:r>
                        <a:rPr lang="en-US" dirty="0" smtClean="0"/>
                        <a:t>SPLIT</a:t>
                      </a:r>
                      <a:endParaRPr lang="en-US" dirty="0"/>
                    </a:p>
                  </a:txBody>
                  <a:tcPr/>
                </a:tc>
                <a:tc>
                  <a:txBody>
                    <a:bodyPr/>
                    <a:lstStyle/>
                    <a:p>
                      <a:r>
                        <a:rPr lang="en-US" dirty="0" smtClean="0"/>
                        <a:t>To split a single relation into two or more relations.</a:t>
                      </a:r>
                      <a:endParaRPr lang="en-US" dirty="0"/>
                    </a:p>
                  </a:txBody>
                  <a:tcPr/>
                </a:tc>
              </a:tr>
            </a:tbl>
          </a:graphicData>
        </a:graphic>
      </p:graphicFrame>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sz="4000" b="1" dirty="0" smtClean="0">
                <a:solidFill>
                  <a:schemeClr val="tx1"/>
                </a:solidFill>
                <a:latin typeface="Cambria" pitchFamily="18" charset="0"/>
              </a:rPr>
              <a:t>Operators cont’d</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94</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9" name="Table 8"/>
          <p:cNvGraphicFramePr>
            <a:graphicFrameLocks noGrp="1"/>
          </p:cNvGraphicFramePr>
          <p:nvPr/>
        </p:nvGraphicFramePr>
        <p:xfrm>
          <a:off x="228600" y="1591733"/>
          <a:ext cx="8763000" cy="3235960"/>
        </p:xfrm>
        <a:graphic>
          <a:graphicData uri="http://schemas.openxmlformats.org/drawingml/2006/table">
            <a:tbl>
              <a:tblPr firstRow="1" bandRow="1">
                <a:tableStyleId>{5C22544A-7EE6-4342-B048-85BDC9FD1C3A}</a:tableStyleId>
              </a:tblPr>
              <a:tblGrid>
                <a:gridCol w="1593273"/>
                <a:gridCol w="7169727"/>
              </a:tblGrid>
              <a:tr h="370840">
                <a:tc>
                  <a:txBody>
                    <a:bodyPr/>
                    <a:lstStyle/>
                    <a:p>
                      <a:r>
                        <a:rPr lang="en-US" dirty="0" smtClean="0"/>
                        <a:t>Operator</a:t>
                      </a:r>
                      <a:endParaRPr lang="en-US" dirty="0"/>
                    </a:p>
                  </a:txBody>
                  <a:tcPr/>
                </a:tc>
                <a:tc>
                  <a:txBody>
                    <a:bodyPr/>
                    <a:lstStyle/>
                    <a:p>
                      <a:r>
                        <a:rPr lang="en-US" dirty="0" smtClean="0"/>
                        <a:t>Description</a:t>
                      </a:r>
                      <a:endParaRPr lang="en-US" dirty="0"/>
                    </a:p>
                  </a:txBody>
                  <a:tcPr/>
                </a:tc>
              </a:tr>
              <a:tr h="370840">
                <a:tc gridSpan="2">
                  <a:txBody>
                    <a:bodyPr/>
                    <a:lstStyle/>
                    <a:p>
                      <a:pPr algn="ctr"/>
                      <a:r>
                        <a:rPr lang="en-US" b="1" dirty="0" smtClean="0"/>
                        <a:t>Grouping and Joining</a:t>
                      </a:r>
                      <a:endParaRPr lang="en-US" b="1" dirty="0"/>
                    </a:p>
                  </a:txBody>
                  <a:tcPr/>
                </a:tc>
                <a:tc hMerge="1">
                  <a:txBody>
                    <a:bodyPr/>
                    <a:lstStyle/>
                    <a:p>
                      <a:endParaRPr lang="en-US" dirty="0"/>
                    </a:p>
                  </a:txBody>
                  <a:tcPr/>
                </a:tc>
              </a:tr>
              <a:tr h="370840">
                <a:tc>
                  <a:txBody>
                    <a:bodyPr/>
                    <a:lstStyle/>
                    <a:p>
                      <a:r>
                        <a:rPr lang="en-US" dirty="0" smtClean="0"/>
                        <a:t>JOIN</a:t>
                      </a:r>
                      <a:endParaRPr lang="en-US" dirty="0"/>
                    </a:p>
                  </a:txBody>
                  <a:tcPr/>
                </a:tc>
                <a:tc>
                  <a:txBody>
                    <a:bodyPr/>
                    <a:lstStyle/>
                    <a:p>
                      <a:r>
                        <a:rPr lang="en-US" dirty="0" smtClean="0"/>
                        <a:t>To join two or more relations.</a:t>
                      </a:r>
                      <a:endParaRPr lang="en-US" dirty="0"/>
                    </a:p>
                  </a:txBody>
                  <a:tcPr/>
                </a:tc>
              </a:tr>
              <a:tr h="370840">
                <a:tc>
                  <a:txBody>
                    <a:bodyPr/>
                    <a:lstStyle/>
                    <a:p>
                      <a:r>
                        <a:rPr lang="en-US" dirty="0" smtClean="0"/>
                        <a:t>COGROUP</a:t>
                      </a:r>
                      <a:endParaRPr lang="en-US" dirty="0"/>
                    </a:p>
                  </a:txBody>
                  <a:tcPr/>
                </a:tc>
                <a:tc>
                  <a:txBody>
                    <a:bodyPr/>
                    <a:lstStyle/>
                    <a:p>
                      <a:r>
                        <a:rPr lang="en-US" dirty="0" smtClean="0"/>
                        <a:t>To group the data in two or more relations.</a:t>
                      </a:r>
                      <a:endParaRPr lang="en-US" dirty="0"/>
                    </a:p>
                  </a:txBody>
                  <a:tcPr/>
                </a:tc>
              </a:tr>
              <a:tr h="370840">
                <a:tc>
                  <a:txBody>
                    <a:bodyPr/>
                    <a:lstStyle/>
                    <a:p>
                      <a:r>
                        <a:rPr lang="en-US" dirty="0" smtClean="0"/>
                        <a:t>GROUP</a:t>
                      </a:r>
                      <a:endParaRPr lang="en-US" dirty="0"/>
                    </a:p>
                  </a:txBody>
                  <a:tcPr/>
                </a:tc>
                <a:tc>
                  <a:txBody>
                    <a:bodyPr/>
                    <a:lstStyle/>
                    <a:p>
                      <a:r>
                        <a:rPr lang="en-US" dirty="0" smtClean="0"/>
                        <a:t>To group the data in a single relation.</a:t>
                      </a:r>
                      <a:endParaRPr lang="en-US" dirty="0"/>
                    </a:p>
                  </a:txBody>
                  <a:tcPr/>
                </a:tc>
              </a:tr>
              <a:tr h="370840">
                <a:tc gridSpan="2">
                  <a:txBody>
                    <a:bodyPr/>
                    <a:lstStyle/>
                    <a:p>
                      <a:pPr algn="ctr"/>
                      <a:r>
                        <a:rPr lang="en-US" b="1" dirty="0" smtClean="0"/>
                        <a:t>Sorting</a:t>
                      </a:r>
                      <a:endParaRPr lang="en-US" b="1" dirty="0"/>
                    </a:p>
                  </a:txBody>
                  <a:tcPr/>
                </a:tc>
                <a:tc hMerge="1">
                  <a:txBody>
                    <a:bodyPr/>
                    <a:lstStyle/>
                    <a:p>
                      <a:endParaRPr lang="en-US" dirty="0"/>
                    </a:p>
                  </a:txBody>
                  <a:tcPr/>
                </a:tc>
              </a:tr>
              <a:tr h="370840">
                <a:tc>
                  <a:txBody>
                    <a:bodyPr/>
                    <a:lstStyle/>
                    <a:p>
                      <a:r>
                        <a:rPr lang="en-US" dirty="0" smtClean="0"/>
                        <a:t>ORDER</a:t>
                      </a:r>
                      <a:endParaRPr lang="en-US" dirty="0"/>
                    </a:p>
                  </a:txBody>
                  <a:tcPr/>
                </a:tc>
                <a:tc>
                  <a:txBody>
                    <a:bodyPr/>
                    <a:lstStyle/>
                    <a:p>
                      <a:r>
                        <a:rPr lang="en-US" dirty="0" smtClean="0"/>
                        <a:t>To arrange a relation in a sorted order based on one or more fields (ascending or descending).</a:t>
                      </a:r>
                      <a:endParaRPr lang="en-US" dirty="0"/>
                    </a:p>
                  </a:txBody>
                  <a:tcPr/>
                </a:tc>
              </a:tr>
              <a:tr h="370840">
                <a:tc>
                  <a:txBody>
                    <a:bodyPr/>
                    <a:lstStyle/>
                    <a:p>
                      <a:r>
                        <a:rPr lang="en-US" dirty="0" smtClean="0"/>
                        <a:t>LIMIT</a:t>
                      </a:r>
                      <a:endParaRPr lang="en-US" dirty="0"/>
                    </a:p>
                  </a:txBody>
                  <a:tcPr/>
                </a:tc>
                <a:tc>
                  <a:txBody>
                    <a:bodyPr/>
                    <a:lstStyle/>
                    <a:p>
                      <a:r>
                        <a:rPr lang="en-US" dirty="0" smtClean="0"/>
                        <a:t>To get a limited number of tuples from a relation.</a:t>
                      </a:r>
                      <a:endParaRPr lang="en-US" dirty="0"/>
                    </a:p>
                  </a:txBody>
                  <a:tcPr/>
                </a:tc>
              </a:tr>
            </a:tbl>
          </a:graphicData>
        </a:graphic>
      </p:graphicFrame>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sz="4000" b="1" dirty="0" smtClean="0">
                <a:solidFill>
                  <a:schemeClr val="tx1"/>
                </a:solidFill>
                <a:latin typeface="Cambria" pitchFamily="18" charset="0"/>
              </a:rPr>
              <a:t>Apache Pig – Reading Data</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95</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6200" y="1524000"/>
            <a:ext cx="8915400" cy="1631216"/>
          </a:xfrm>
          <a:prstGeom prst="rect">
            <a:avLst/>
          </a:prstGeom>
          <a:noFill/>
        </p:spPr>
        <p:txBody>
          <a:bodyPr wrap="square" rtlCol="0">
            <a:spAutoFit/>
          </a:bodyPr>
          <a:lstStyle/>
          <a:p>
            <a:pPr marL="57150" lvl="2" algn="just">
              <a:spcBef>
                <a:spcPts val="1000"/>
              </a:spcBef>
              <a:spcAft>
                <a:spcPts val="0"/>
              </a:spcAft>
              <a:buClr>
                <a:srgbClr val="C00000"/>
              </a:buClr>
              <a:buSzPct val="90000"/>
            </a:pPr>
            <a:r>
              <a:rPr lang="en-US" sz="2000" dirty="0" smtClean="0">
                <a:latin typeface="Cambria" pitchFamily="18" charset="0"/>
              </a:rPr>
              <a:t>To analyze data using Apache Pig, the data has to be loaded into Apache Pig. In MapReduce mode, Pig reads (loads) data from HDFS and stores the results back in HDFS. The below dataset contains personal details like id, first name, last name, phone number and city, of six students and stored in student_data.txt with </a:t>
            </a:r>
            <a:r>
              <a:rPr lang="en-US" sz="2000" dirty="0" err="1" smtClean="0">
                <a:latin typeface="Cambria" pitchFamily="18" charset="0"/>
              </a:rPr>
              <a:t>csv</a:t>
            </a:r>
            <a:r>
              <a:rPr lang="en-US" sz="2000" dirty="0" smtClean="0">
                <a:latin typeface="Cambria" pitchFamily="18" charset="0"/>
              </a:rPr>
              <a:t> format in Hadoop cluster - hdfs://localhost:9000/pig_data/ path.</a:t>
            </a:r>
          </a:p>
        </p:txBody>
      </p:sp>
      <p:pic>
        <p:nvPicPr>
          <p:cNvPr id="2050" name="Picture 2"/>
          <p:cNvPicPr>
            <a:picLocks noChangeAspect="1" noChangeArrowheads="1"/>
          </p:cNvPicPr>
          <p:nvPr/>
        </p:nvPicPr>
        <p:blipFill>
          <a:blip r:embed="rId4"/>
          <a:srcRect/>
          <a:stretch>
            <a:fillRect/>
          </a:stretch>
        </p:blipFill>
        <p:spPr bwMode="auto">
          <a:xfrm>
            <a:off x="1143000" y="3267075"/>
            <a:ext cx="6858000" cy="2828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sz="4000" b="1" dirty="0" smtClean="0">
                <a:solidFill>
                  <a:schemeClr val="tx1"/>
                </a:solidFill>
                <a:latin typeface="Cambria" pitchFamily="18" charset="0"/>
              </a:rPr>
              <a:t>Apache Pig – Reading Data cont’d</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96</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6200" y="1524000"/>
            <a:ext cx="8915400" cy="4837222"/>
          </a:xfrm>
          <a:prstGeom prst="rect">
            <a:avLst/>
          </a:prstGeom>
          <a:noFill/>
        </p:spPr>
        <p:txBody>
          <a:bodyPr wrap="square" rtlCol="0">
            <a:spAutoFit/>
          </a:bodyPr>
          <a:lstStyle/>
          <a:p>
            <a:pPr marL="57150" lvl="2" algn="just">
              <a:spcBef>
                <a:spcPts val="1000"/>
              </a:spcBef>
              <a:spcAft>
                <a:spcPts val="0"/>
              </a:spcAft>
              <a:buClr>
                <a:srgbClr val="C00000"/>
              </a:buClr>
              <a:buSzPct val="90000"/>
            </a:pPr>
            <a:r>
              <a:rPr lang="en-US" sz="2000" dirty="0" smtClean="0">
                <a:latin typeface="Cambria" pitchFamily="18" charset="0"/>
              </a:rPr>
              <a:t>The data to be loaded into Apache Pig from the file system (HDFS/Local) using LOAD operator of Pig Latin.</a:t>
            </a:r>
          </a:p>
          <a:p>
            <a:pPr marL="57150" lvl="2" algn="just">
              <a:spcBef>
                <a:spcPts val="0"/>
              </a:spcBef>
              <a:spcAft>
                <a:spcPts val="0"/>
              </a:spcAft>
              <a:buClr>
                <a:srgbClr val="C00000"/>
              </a:buClr>
              <a:buSzPct val="90000"/>
            </a:pPr>
            <a:r>
              <a:rPr lang="en-US" sz="2000" b="1" dirty="0" smtClean="0">
                <a:latin typeface="Cambria" pitchFamily="18" charset="0"/>
              </a:rPr>
              <a:t>Syntax:</a:t>
            </a:r>
            <a:r>
              <a:rPr lang="en-US" sz="2000" dirty="0" smtClean="0">
                <a:latin typeface="Cambria" pitchFamily="18" charset="0"/>
              </a:rPr>
              <a:t> Relation_name = LOAD 'Input file path' USING function as schema where:</a:t>
            </a:r>
          </a:p>
          <a:p>
            <a:pPr marL="515937" lvl="2" indent="-457200" algn="just">
              <a:spcBef>
                <a:spcPts val="0"/>
              </a:spcBef>
              <a:spcAft>
                <a:spcPts val="0"/>
              </a:spcAft>
              <a:buClr>
                <a:srgbClr val="C00000"/>
              </a:buClr>
              <a:buSzPct val="90000"/>
              <a:buFont typeface="Wingdings" pitchFamily="2" charset="2"/>
              <a:buChar char="q"/>
            </a:pPr>
            <a:r>
              <a:rPr lang="en-US" sz="2000" b="1" dirty="0" smtClean="0">
                <a:latin typeface="Cambria" pitchFamily="18" charset="0"/>
              </a:rPr>
              <a:t>relation_name − </a:t>
            </a:r>
            <a:r>
              <a:rPr lang="en-US" sz="2000" dirty="0" smtClean="0">
                <a:latin typeface="Cambria" pitchFamily="18" charset="0"/>
              </a:rPr>
              <a:t>the relation in which we want to store the data.</a:t>
            </a:r>
          </a:p>
          <a:p>
            <a:pPr marL="515937" lvl="2" indent="-457200" algn="just">
              <a:spcBef>
                <a:spcPts val="0"/>
              </a:spcBef>
              <a:spcAft>
                <a:spcPts val="0"/>
              </a:spcAft>
              <a:buClr>
                <a:srgbClr val="C00000"/>
              </a:buClr>
              <a:buSzPct val="90000"/>
              <a:buFont typeface="Wingdings" pitchFamily="2" charset="2"/>
              <a:buChar char="q"/>
            </a:pPr>
            <a:r>
              <a:rPr lang="en-US" sz="2000" b="1" dirty="0" smtClean="0">
                <a:latin typeface="Cambria" pitchFamily="18" charset="0"/>
              </a:rPr>
              <a:t>Input file path − </a:t>
            </a:r>
            <a:r>
              <a:rPr lang="en-US" sz="2000" dirty="0" smtClean="0">
                <a:latin typeface="Cambria" pitchFamily="18" charset="0"/>
              </a:rPr>
              <a:t>HDFS directory where the file is stored (MapReduce mode)</a:t>
            </a:r>
          </a:p>
          <a:p>
            <a:pPr marL="515937" lvl="2" indent="-457200" algn="just">
              <a:spcBef>
                <a:spcPts val="0"/>
              </a:spcBef>
              <a:spcAft>
                <a:spcPts val="0"/>
              </a:spcAft>
              <a:buClr>
                <a:srgbClr val="C00000"/>
              </a:buClr>
              <a:buSzPct val="90000"/>
              <a:buFont typeface="Wingdings" pitchFamily="2" charset="2"/>
              <a:buChar char="q"/>
            </a:pPr>
            <a:r>
              <a:rPr lang="en-US" sz="2000" b="1" dirty="0" smtClean="0">
                <a:latin typeface="Cambria" pitchFamily="18" charset="0"/>
              </a:rPr>
              <a:t>function − </a:t>
            </a:r>
            <a:r>
              <a:rPr lang="en-US" sz="2000" dirty="0" smtClean="0">
                <a:latin typeface="Cambria" pitchFamily="18" charset="0"/>
              </a:rPr>
              <a:t>function from the set of load functions provided by Apache Pig (</a:t>
            </a:r>
            <a:r>
              <a:rPr lang="en-US" sz="2000" dirty="0" err="1" smtClean="0">
                <a:latin typeface="Cambria" pitchFamily="18" charset="0"/>
              </a:rPr>
              <a:t>BinStorage</a:t>
            </a:r>
            <a:r>
              <a:rPr lang="en-US" sz="2000" dirty="0" smtClean="0">
                <a:latin typeface="Cambria" pitchFamily="18" charset="0"/>
              </a:rPr>
              <a:t>, </a:t>
            </a:r>
            <a:r>
              <a:rPr lang="en-US" sz="2000" dirty="0" err="1" smtClean="0">
                <a:latin typeface="Cambria" pitchFamily="18" charset="0"/>
              </a:rPr>
              <a:t>JsonLoader</a:t>
            </a:r>
            <a:r>
              <a:rPr lang="en-US" sz="2000" dirty="0" smtClean="0">
                <a:latin typeface="Cambria" pitchFamily="18" charset="0"/>
              </a:rPr>
              <a:t>, </a:t>
            </a:r>
            <a:r>
              <a:rPr lang="en-US" sz="2000" dirty="0" err="1" smtClean="0">
                <a:latin typeface="Cambria" pitchFamily="18" charset="0"/>
              </a:rPr>
              <a:t>PigStorage</a:t>
            </a:r>
            <a:r>
              <a:rPr lang="en-US" sz="2000" dirty="0" smtClean="0">
                <a:latin typeface="Cambria" pitchFamily="18" charset="0"/>
              </a:rPr>
              <a:t>, </a:t>
            </a:r>
            <a:r>
              <a:rPr lang="en-US" sz="2000" dirty="0" err="1" smtClean="0">
                <a:latin typeface="Cambria" pitchFamily="18" charset="0"/>
              </a:rPr>
              <a:t>TextLoader</a:t>
            </a:r>
            <a:r>
              <a:rPr lang="en-US" sz="2000" dirty="0" smtClean="0">
                <a:latin typeface="Cambria" pitchFamily="18" charset="0"/>
              </a:rPr>
              <a:t>).</a:t>
            </a:r>
          </a:p>
          <a:p>
            <a:pPr marL="515937" lvl="2" indent="-457200" algn="just">
              <a:spcBef>
                <a:spcPts val="0"/>
              </a:spcBef>
              <a:spcAft>
                <a:spcPts val="0"/>
              </a:spcAft>
              <a:buClr>
                <a:srgbClr val="C00000"/>
              </a:buClr>
              <a:buSzPct val="90000"/>
              <a:buFont typeface="Wingdings" pitchFamily="2" charset="2"/>
              <a:buChar char="q"/>
            </a:pPr>
            <a:r>
              <a:rPr lang="en-US" sz="2000" b="1" dirty="0" smtClean="0">
                <a:latin typeface="Cambria" pitchFamily="18" charset="0"/>
              </a:rPr>
              <a:t>Schema − </a:t>
            </a:r>
            <a:r>
              <a:rPr lang="en-US" sz="2000" dirty="0" smtClean="0">
                <a:latin typeface="Cambria" pitchFamily="18" charset="0"/>
              </a:rPr>
              <a:t>define the schema of the data. The required schema can be defined as − (column1 : data type, column2 : data type);</a:t>
            </a:r>
          </a:p>
          <a:p>
            <a:pPr marL="515937" lvl="2" indent="-457200" algn="just">
              <a:spcBef>
                <a:spcPts val="1000"/>
              </a:spcBef>
              <a:spcAft>
                <a:spcPts val="0"/>
              </a:spcAft>
              <a:buClr>
                <a:srgbClr val="C00000"/>
              </a:buClr>
              <a:buSzPct val="90000"/>
            </a:pPr>
            <a:r>
              <a:rPr lang="en-US" sz="2000" b="1" dirty="0" smtClean="0">
                <a:latin typeface="Cambria" pitchFamily="18" charset="0"/>
              </a:rPr>
              <a:t>Example: </a:t>
            </a:r>
          </a:p>
          <a:p>
            <a:pPr marL="515937" lvl="2" indent="-457200" algn="just">
              <a:spcBef>
                <a:spcPts val="0"/>
              </a:spcBef>
              <a:spcAft>
                <a:spcPts val="0"/>
              </a:spcAft>
              <a:buClr>
                <a:srgbClr val="C00000"/>
              </a:buClr>
              <a:buSzPct val="90000"/>
            </a:pPr>
            <a:r>
              <a:rPr lang="en-US" sz="2000" dirty="0" smtClean="0">
                <a:latin typeface="Cambria" pitchFamily="18" charset="0"/>
              </a:rPr>
              <a:t>grunt&gt; student = LOAD 'hdfs://localhost:9000/pig_data/student_data.txt' </a:t>
            </a:r>
          </a:p>
          <a:p>
            <a:pPr marL="515937" lvl="2" indent="-457200" algn="just">
              <a:spcBef>
                <a:spcPts val="0"/>
              </a:spcBef>
              <a:spcAft>
                <a:spcPts val="0"/>
              </a:spcAft>
              <a:buClr>
                <a:srgbClr val="C00000"/>
              </a:buClr>
              <a:buSzPct val="90000"/>
            </a:pPr>
            <a:r>
              <a:rPr lang="en-US" sz="2000" dirty="0" smtClean="0">
                <a:latin typeface="Cambria" pitchFamily="18" charset="0"/>
              </a:rPr>
              <a:t>             USING </a:t>
            </a:r>
            <a:r>
              <a:rPr lang="en-US" sz="2000" dirty="0" err="1" smtClean="0">
                <a:latin typeface="Cambria" pitchFamily="18" charset="0"/>
              </a:rPr>
              <a:t>PigStorage</a:t>
            </a:r>
            <a:r>
              <a:rPr lang="en-US" sz="2000" dirty="0" smtClean="0">
                <a:latin typeface="Cambria" pitchFamily="18" charset="0"/>
              </a:rPr>
              <a:t>(',') as ( </a:t>
            </a:r>
            <a:r>
              <a:rPr lang="en-US" sz="2000" dirty="0" err="1" smtClean="0">
                <a:latin typeface="Cambria" pitchFamily="18" charset="0"/>
              </a:rPr>
              <a:t>id:int</a:t>
            </a:r>
            <a:r>
              <a:rPr lang="en-US" sz="2000" dirty="0" smtClean="0">
                <a:latin typeface="Cambria" pitchFamily="18" charset="0"/>
              </a:rPr>
              <a:t>, </a:t>
            </a:r>
            <a:r>
              <a:rPr lang="en-US" sz="2000" dirty="0" err="1" smtClean="0">
                <a:latin typeface="Cambria" pitchFamily="18" charset="0"/>
              </a:rPr>
              <a:t>firstname:chararray</a:t>
            </a:r>
            <a:r>
              <a:rPr lang="en-US" sz="2000" dirty="0" smtClean="0">
                <a:latin typeface="Cambria" pitchFamily="18" charset="0"/>
              </a:rPr>
              <a:t>, </a:t>
            </a:r>
            <a:r>
              <a:rPr lang="en-US" sz="2000" dirty="0" err="1" smtClean="0">
                <a:latin typeface="Cambria" pitchFamily="18" charset="0"/>
              </a:rPr>
              <a:t>lastname:chararray</a:t>
            </a:r>
            <a:r>
              <a:rPr lang="en-US" sz="2000" dirty="0" smtClean="0">
                <a:latin typeface="Cambria" pitchFamily="18" charset="0"/>
              </a:rPr>
              <a:t>,      </a:t>
            </a:r>
          </a:p>
          <a:p>
            <a:pPr marL="515937" lvl="2" indent="-457200" algn="just">
              <a:spcBef>
                <a:spcPts val="0"/>
              </a:spcBef>
              <a:spcAft>
                <a:spcPts val="0"/>
              </a:spcAft>
              <a:buClr>
                <a:srgbClr val="C00000"/>
              </a:buClr>
              <a:buSzPct val="90000"/>
            </a:pPr>
            <a:r>
              <a:rPr lang="en-US" sz="2000" dirty="0" smtClean="0">
                <a:latin typeface="Cambria" pitchFamily="18" charset="0"/>
              </a:rPr>
              <a:t>             </a:t>
            </a:r>
            <a:r>
              <a:rPr lang="en-US" sz="2000" dirty="0" err="1" smtClean="0">
                <a:latin typeface="Cambria" pitchFamily="18" charset="0"/>
              </a:rPr>
              <a:t>phone:chararray</a:t>
            </a:r>
            <a:r>
              <a:rPr lang="en-US" sz="2000" dirty="0" smtClean="0">
                <a:latin typeface="Cambria" pitchFamily="18" charset="0"/>
              </a:rPr>
              <a:t>,   </a:t>
            </a:r>
            <a:r>
              <a:rPr lang="en-US" sz="2000" dirty="0" err="1" smtClean="0">
                <a:latin typeface="Cambria" pitchFamily="18" charset="0"/>
              </a:rPr>
              <a:t>city:chararray</a:t>
            </a:r>
            <a:r>
              <a:rPr lang="en-US" sz="2000" dirty="0" smtClean="0">
                <a:latin typeface="Cambria" pitchFamily="18" charset="0"/>
              </a:rPr>
              <a:t> );</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sz="4000" b="1" dirty="0" smtClean="0">
                <a:solidFill>
                  <a:schemeClr val="tx1"/>
                </a:solidFill>
                <a:latin typeface="Cambria" pitchFamily="18" charset="0"/>
              </a:rPr>
              <a:t>Apache Pig – Storing Data</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97</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6200" y="1524000"/>
            <a:ext cx="8915400" cy="4221669"/>
          </a:xfrm>
          <a:prstGeom prst="rect">
            <a:avLst/>
          </a:prstGeom>
          <a:noFill/>
        </p:spPr>
        <p:txBody>
          <a:bodyPr wrap="square" rtlCol="0">
            <a:spAutoFit/>
          </a:bodyPr>
          <a:lstStyle/>
          <a:p>
            <a:pPr marL="57150" lvl="2" algn="just">
              <a:spcBef>
                <a:spcPts val="1000"/>
              </a:spcBef>
              <a:spcAft>
                <a:spcPts val="0"/>
              </a:spcAft>
              <a:buClr>
                <a:srgbClr val="C00000"/>
              </a:buClr>
              <a:buSzPct val="90000"/>
            </a:pPr>
            <a:r>
              <a:rPr lang="en-US" sz="2000" dirty="0" smtClean="0">
                <a:latin typeface="Cambria" pitchFamily="18" charset="0"/>
              </a:rPr>
              <a:t>The loaded data can be stored in the HDFS file system using the store operator.</a:t>
            </a:r>
          </a:p>
          <a:p>
            <a:pPr marL="57150" lvl="2" algn="just">
              <a:spcBef>
                <a:spcPts val="0"/>
              </a:spcBef>
              <a:spcAft>
                <a:spcPts val="0"/>
              </a:spcAft>
              <a:buClr>
                <a:srgbClr val="C00000"/>
              </a:buClr>
              <a:buSzPct val="90000"/>
            </a:pPr>
            <a:r>
              <a:rPr lang="en-US" sz="2000" b="1" dirty="0" smtClean="0">
                <a:latin typeface="Cambria" pitchFamily="18" charset="0"/>
              </a:rPr>
              <a:t>Syntax:</a:t>
            </a:r>
            <a:r>
              <a:rPr lang="en-US" sz="2000" dirty="0" smtClean="0">
                <a:latin typeface="Cambria" pitchFamily="18" charset="0"/>
              </a:rPr>
              <a:t> STORE relation_name INTO ' </a:t>
            </a:r>
            <a:r>
              <a:rPr lang="en-US" sz="2000" dirty="0" err="1" smtClean="0">
                <a:latin typeface="Cambria" pitchFamily="18" charset="0"/>
              </a:rPr>
              <a:t>required_directory_path</a:t>
            </a:r>
            <a:r>
              <a:rPr lang="en-US" sz="2000" dirty="0" smtClean="0">
                <a:latin typeface="Cambria" pitchFamily="18" charset="0"/>
              </a:rPr>
              <a:t> ' [USING function];</a:t>
            </a:r>
          </a:p>
          <a:p>
            <a:pPr marL="515937" lvl="2" indent="-457200" algn="just">
              <a:spcBef>
                <a:spcPts val="0"/>
              </a:spcBef>
              <a:spcAft>
                <a:spcPts val="0"/>
              </a:spcAft>
              <a:buClr>
                <a:srgbClr val="C00000"/>
              </a:buClr>
              <a:buSzPct val="90000"/>
              <a:buFont typeface="Wingdings" pitchFamily="2" charset="2"/>
              <a:buChar char="q"/>
            </a:pPr>
            <a:r>
              <a:rPr lang="en-US" sz="2000" b="1" dirty="0" smtClean="0">
                <a:latin typeface="Cambria" pitchFamily="18" charset="0"/>
              </a:rPr>
              <a:t>relation_name − </a:t>
            </a:r>
            <a:r>
              <a:rPr lang="en-US" sz="2000" dirty="0" smtClean="0">
                <a:latin typeface="Cambria" pitchFamily="18" charset="0"/>
              </a:rPr>
              <a:t>the relation in which we want to store the data.</a:t>
            </a:r>
          </a:p>
          <a:p>
            <a:pPr marL="515937" lvl="2" indent="-457200" algn="just">
              <a:spcBef>
                <a:spcPts val="0"/>
              </a:spcBef>
              <a:spcAft>
                <a:spcPts val="0"/>
              </a:spcAft>
              <a:buClr>
                <a:srgbClr val="C00000"/>
              </a:buClr>
              <a:buSzPct val="90000"/>
              <a:buFont typeface="Wingdings" pitchFamily="2" charset="2"/>
              <a:buChar char="q"/>
            </a:pPr>
            <a:r>
              <a:rPr lang="en-US" sz="2000" b="1" dirty="0" smtClean="0">
                <a:latin typeface="Cambria" pitchFamily="18" charset="0"/>
              </a:rPr>
              <a:t>Input file path − </a:t>
            </a:r>
            <a:r>
              <a:rPr lang="en-US" sz="2000" dirty="0" smtClean="0">
                <a:latin typeface="Cambria" pitchFamily="18" charset="0"/>
              </a:rPr>
              <a:t>HDFS directory where the file is stored (MapReduce mode)</a:t>
            </a:r>
          </a:p>
          <a:p>
            <a:pPr marL="515937" lvl="2" indent="-457200" algn="just">
              <a:spcBef>
                <a:spcPts val="0"/>
              </a:spcBef>
              <a:spcAft>
                <a:spcPts val="0"/>
              </a:spcAft>
              <a:buClr>
                <a:srgbClr val="C00000"/>
              </a:buClr>
              <a:buSzPct val="90000"/>
              <a:buFont typeface="Wingdings" pitchFamily="2" charset="2"/>
              <a:buChar char="q"/>
            </a:pPr>
            <a:r>
              <a:rPr lang="en-US" sz="2000" b="1" dirty="0" smtClean="0">
                <a:latin typeface="Cambria" pitchFamily="18" charset="0"/>
              </a:rPr>
              <a:t>function − </a:t>
            </a:r>
            <a:r>
              <a:rPr lang="en-US" sz="2000" dirty="0" smtClean="0">
                <a:latin typeface="Cambria" pitchFamily="18" charset="0"/>
              </a:rPr>
              <a:t>function from the set of load functions provided by Apache Pig (</a:t>
            </a:r>
            <a:r>
              <a:rPr lang="en-US" sz="2000" dirty="0" err="1" smtClean="0">
                <a:latin typeface="Cambria" pitchFamily="18" charset="0"/>
              </a:rPr>
              <a:t>BinStorage</a:t>
            </a:r>
            <a:r>
              <a:rPr lang="en-US" sz="2000" dirty="0" smtClean="0">
                <a:latin typeface="Cambria" pitchFamily="18" charset="0"/>
              </a:rPr>
              <a:t>, </a:t>
            </a:r>
            <a:r>
              <a:rPr lang="en-US" sz="2000" dirty="0" err="1" smtClean="0">
                <a:latin typeface="Cambria" pitchFamily="18" charset="0"/>
              </a:rPr>
              <a:t>JsonLoader</a:t>
            </a:r>
            <a:r>
              <a:rPr lang="en-US" sz="2000" dirty="0" smtClean="0">
                <a:latin typeface="Cambria" pitchFamily="18" charset="0"/>
              </a:rPr>
              <a:t>, </a:t>
            </a:r>
            <a:r>
              <a:rPr lang="en-US" sz="2000" dirty="0" err="1" smtClean="0">
                <a:latin typeface="Cambria" pitchFamily="18" charset="0"/>
              </a:rPr>
              <a:t>PigStorage</a:t>
            </a:r>
            <a:r>
              <a:rPr lang="en-US" sz="2000" dirty="0" smtClean="0">
                <a:latin typeface="Cambria" pitchFamily="18" charset="0"/>
              </a:rPr>
              <a:t>, </a:t>
            </a:r>
            <a:r>
              <a:rPr lang="en-US" sz="2000" dirty="0" err="1" smtClean="0">
                <a:latin typeface="Cambria" pitchFamily="18" charset="0"/>
              </a:rPr>
              <a:t>TextLoader</a:t>
            </a:r>
            <a:r>
              <a:rPr lang="en-US" sz="2000" dirty="0" smtClean="0">
                <a:latin typeface="Cambria" pitchFamily="18" charset="0"/>
              </a:rPr>
              <a:t>).</a:t>
            </a:r>
          </a:p>
          <a:p>
            <a:pPr marL="515937" lvl="2" indent="-457200" algn="just">
              <a:spcBef>
                <a:spcPts val="1000"/>
              </a:spcBef>
              <a:spcAft>
                <a:spcPts val="0"/>
              </a:spcAft>
              <a:buClr>
                <a:srgbClr val="C00000"/>
              </a:buClr>
              <a:buSzPct val="90000"/>
            </a:pPr>
            <a:r>
              <a:rPr lang="en-US" sz="2000" b="1" dirty="0" smtClean="0">
                <a:latin typeface="Cambria" pitchFamily="18" charset="0"/>
              </a:rPr>
              <a:t>Example: </a:t>
            </a:r>
          </a:p>
          <a:p>
            <a:pPr marL="515937" lvl="2" indent="-457200" algn="just">
              <a:spcBef>
                <a:spcPts val="0"/>
              </a:spcBef>
              <a:spcAft>
                <a:spcPts val="0"/>
              </a:spcAft>
              <a:buClr>
                <a:srgbClr val="C00000"/>
              </a:buClr>
              <a:buSzPct val="90000"/>
            </a:pPr>
            <a:r>
              <a:rPr lang="en-US" sz="2000" dirty="0" smtClean="0">
                <a:latin typeface="Cambria" pitchFamily="18" charset="0"/>
              </a:rPr>
              <a:t>grunt&gt; STORE student INTO ' hdfs://localhost:9000/pig_Output/' USING  </a:t>
            </a:r>
          </a:p>
          <a:p>
            <a:pPr marL="515937" lvl="2" indent="-457200" algn="just">
              <a:spcBef>
                <a:spcPts val="0"/>
              </a:spcBef>
              <a:spcAft>
                <a:spcPts val="0"/>
              </a:spcAft>
              <a:buClr>
                <a:srgbClr val="C00000"/>
              </a:buClr>
              <a:buSzPct val="90000"/>
            </a:pPr>
            <a:r>
              <a:rPr lang="en-US" sz="2000" dirty="0" smtClean="0">
                <a:latin typeface="Cambria" pitchFamily="18" charset="0"/>
              </a:rPr>
              <a:t>	 	</a:t>
            </a:r>
            <a:r>
              <a:rPr lang="en-US" sz="2000" dirty="0" err="1" smtClean="0">
                <a:latin typeface="Cambria" pitchFamily="18" charset="0"/>
              </a:rPr>
              <a:t>PigStorage</a:t>
            </a:r>
            <a:r>
              <a:rPr lang="en-US" sz="2000" dirty="0" smtClean="0">
                <a:latin typeface="Cambria" pitchFamily="18" charset="0"/>
              </a:rPr>
              <a:t> (',');</a:t>
            </a:r>
          </a:p>
          <a:p>
            <a:pPr marL="57150" lvl="2" algn="just">
              <a:spcBef>
                <a:spcPts val="0"/>
              </a:spcBef>
              <a:spcAft>
                <a:spcPts val="0"/>
              </a:spcAft>
              <a:buClr>
                <a:srgbClr val="C00000"/>
              </a:buClr>
              <a:buSzPct val="90000"/>
            </a:pPr>
            <a:r>
              <a:rPr lang="en-US" sz="2000" dirty="0" smtClean="0">
                <a:latin typeface="Cambria" pitchFamily="18" charset="0"/>
              </a:rPr>
              <a:t>This would store the relation in the HDFS directory “/</a:t>
            </a:r>
            <a:r>
              <a:rPr lang="en-US" sz="2000" dirty="0" err="1" smtClean="0">
                <a:latin typeface="Cambria" pitchFamily="18" charset="0"/>
              </a:rPr>
              <a:t>pig_Output</a:t>
            </a:r>
            <a:r>
              <a:rPr lang="en-US" sz="2000" dirty="0" smtClean="0">
                <a:latin typeface="Cambria" pitchFamily="18" charset="0"/>
              </a:rPr>
              <a:t>/” wherein  student is the relation as explained in LOAD operator.</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sz="3600" b="1" dirty="0" smtClean="0">
                <a:solidFill>
                  <a:schemeClr val="tx1"/>
                </a:solidFill>
                <a:latin typeface="Cambria" pitchFamily="18" charset="0"/>
              </a:rPr>
              <a:t>Apache Pig – Diagnostic Operators</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98</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6200" y="1524000"/>
            <a:ext cx="8915400" cy="4401205"/>
          </a:xfrm>
          <a:prstGeom prst="rect">
            <a:avLst/>
          </a:prstGeom>
          <a:noFill/>
        </p:spPr>
        <p:txBody>
          <a:bodyPr wrap="square" rtlCol="0">
            <a:spAutoFit/>
          </a:bodyPr>
          <a:lstStyle/>
          <a:p>
            <a:pPr marL="515937" lvl="2" indent="-457200" algn="just">
              <a:spcBef>
                <a:spcPts val="0"/>
              </a:spcBef>
              <a:spcAft>
                <a:spcPts val="0"/>
              </a:spcAft>
              <a:buClr>
                <a:srgbClr val="C00000"/>
              </a:buClr>
              <a:buSzPct val="90000"/>
              <a:buFont typeface="Wingdings" pitchFamily="2" charset="2"/>
              <a:buChar char="q"/>
            </a:pPr>
            <a:r>
              <a:rPr lang="en-US" sz="2000" b="1" dirty="0" smtClean="0">
                <a:latin typeface="Cambria" pitchFamily="18" charset="0"/>
              </a:rPr>
              <a:t>Dump Operator: </a:t>
            </a:r>
            <a:r>
              <a:rPr lang="en-US" sz="2000" dirty="0" smtClean="0">
                <a:latin typeface="Cambria" pitchFamily="18" charset="0"/>
              </a:rPr>
              <a:t>It is used to run the Pig Latin statements and display the results on the screen. It is generally used for debugging Purpose.</a:t>
            </a:r>
          </a:p>
          <a:p>
            <a:pPr marL="515937" lvl="2" indent="-457200" algn="just">
              <a:spcBef>
                <a:spcPts val="0"/>
              </a:spcBef>
              <a:spcAft>
                <a:spcPts val="0"/>
              </a:spcAft>
              <a:buClr>
                <a:srgbClr val="C00000"/>
              </a:buClr>
              <a:buSzPct val="90000"/>
            </a:pPr>
            <a:r>
              <a:rPr lang="en-US" sz="2000" dirty="0" smtClean="0">
                <a:latin typeface="Cambria" pitchFamily="18" charset="0"/>
              </a:rPr>
              <a:t>	Syntax:  grunt&gt; Dump </a:t>
            </a:r>
            <a:r>
              <a:rPr lang="en-US" sz="2000" dirty="0" err="1" smtClean="0">
                <a:latin typeface="Cambria" pitchFamily="18" charset="0"/>
              </a:rPr>
              <a:t>Relation_Name</a:t>
            </a:r>
            <a:endParaRPr lang="en-US" sz="2000" dirty="0" smtClean="0">
              <a:latin typeface="Cambria" pitchFamily="18" charset="0"/>
            </a:endParaRPr>
          </a:p>
          <a:p>
            <a:pPr marL="515937" lvl="2" indent="-457200" algn="just">
              <a:spcBef>
                <a:spcPts val="0"/>
              </a:spcBef>
              <a:spcAft>
                <a:spcPts val="0"/>
              </a:spcAft>
              <a:buClr>
                <a:srgbClr val="C00000"/>
              </a:buClr>
              <a:buSzPct val="90000"/>
            </a:pPr>
            <a:r>
              <a:rPr lang="en-US" sz="2000" dirty="0" smtClean="0">
                <a:latin typeface="Cambria" pitchFamily="18" charset="0"/>
              </a:rPr>
              <a:t>  	Example: grunt&gt; Dump student </a:t>
            </a:r>
            <a:r>
              <a:rPr lang="en-US" sz="2000" dirty="0" smtClean="0">
                <a:latin typeface="Cambria" pitchFamily="18" charset="0"/>
                <a:sym typeface="Wingdings" pitchFamily="2" charset="2"/>
              </a:rPr>
              <a:t> Assume data is read into a relation student using the LOAD operator</a:t>
            </a:r>
            <a:endParaRPr lang="en-US" sz="2000" dirty="0" smtClean="0">
              <a:latin typeface="Cambria" pitchFamily="18" charset="0"/>
            </a:endParaRPr>
          </a:p>
          <a:p>
            <a:pPr marL="515937" lvl="2" indent="-457200" algn="just">
              <a:spcBef>
                <a:spcPts val="0"/>
              </a:spcBef>
              <a:spcAft>
                <a:spcPts val="0"/>
              </a:spcAft>
              <a:buClr>
                <a:srgbClr val="C00000"/>
              </a:buClr>
              <a:buSzPct val="90000"/>
              <a:buFont typeface="Wingdings" pitchFamily="2" charset="2"/>
              <a:buChar char="q"/>
            </a:pPr>
            <a:r>
              <a:rPr lang="en-US" sz="2000" b="1" dirty="0" smtClean="0">
                <a:latin typeface="Cambria" pitchFamily="18" charset="0"/>
              </a:rPr>
              <a:t>Describe Operator: </a:t>
            </a:r>
            <a:r>
              <a:rPr lang="en-US" sz="2000" dirty="0" smtClean="0">
                <a:latin typeface="Cambria" pitchFamily="18" charset="0"/>
              </a:rPr>
              <a:t>It is used to view the schema of a relation.</a:t>
            </a:r>
          </a:p>
          <a:p>
            <a:pPr marL="515937" lvl="2" indent="-457200" algn="just">
              <a:spcBef>
                <a:spcPts val="0"/>
              </a:spcBef>
              <a:spcAft>
                <a:spcPts val="0"/>
              </a:spcAft>
              <a:buClr>
                <a:srgbClr val="C00000"/>
              </a:buClr>
              <a:buSzPct val="90000"/>
            </a:pPr>
            <a:r>
              <a:rPr lang="en-US" sz="2000" dirty="0" smtClean="0">
                <a:latin typeface="Cambria" pitchFamily="18" charset="0"/>
              </a:rPr>
              <a:t>	 Syntax:  grunt&gt; Describe </a:t>
            </a:r>
            <a:r>
              <a:rPr lang="en-US" sz="2000" dirty="0" err="1" smtClean="0">
                <a:latin typeface="Cambria" pitchFamily="18" charset="0"/>
              </a:rPr>
              <a:t>Relation_Name</a:t>
            </a:r>
            <a:endParaRPr lang="en-US" sz="2000" dirty="0" smtClean="0">
              <a:latin typeface="Cambria" pitchFamily="18" charset="0"/>
            </a:endParaRPr>
          </a:p>
          <a:p>
            <a:pPr marL="515937" lvl="2" indent="-457200" algn="just">
              <a:spcBef>
                <a:spcPts val="0"/>
              </a:spcBef>
              <a:spcAft>
                <a:spcPts val="0"/>
              </a:spcAft>
              <a:buClr>
                <a:srgbClr val="C00000"/>
              </a:buClr>
              <a:buSzPct val="90000"/>
            </a:pPr>
            <a:r>
              <a:rPr lang="en-US" sz="2000" dirty="0" smtClean="0">
                <a:latin typeface="Cambria" pitchFamily="18" charset="0"/>
              </a:rPr>
              <a:t>  	Example: grunt&gt; Describe student </a:t>
            </a:r>
            <a:r>
              <a:rPr lang="en-US" sz="2000" dirty="0" smtClean="0">
                <a:latin typeface="Cambria" pitchFamily="18" charset="0"/>
                <a:sym typeface="Wingdings" pitchFamily="2" charset="2"/>
              </a:rPr>
              <a:t> Assume data is read into a relation student using the LOAD operator</a:t>
            </a:r>
            <a:endParaRPr lang="en-US" sz="2000" dirty="0" smtClean="0">
              <a:latin typeface="Cambria" pitchFamily="18" charset="0"/>
            </a:endParaRPr>
          </a:p>
          <a:p>
            <a:pPr marL="515937" lvl="2" indent="-457200" algn="just">
              <a:spcBef>
                <a:spcPts val="0"/>
              </a:spcBef>
              <a:spcAft>
                <a:spcPts val="0"/>
              </a:spcAft>
              <a:buClr>
                <a:srgbClr val="C00000"/>
              </a:buClr>
              <a:buSzPct val="90000"/>
              <a:buFont typeface="Wingdings" pitchFamily="2" charset="2"/>
              <a:buChar char="q"/>
            </a:pPr>
            <a:r>
              <a:rPr lang="en-US" sz="2000" b="1" dirty="0" smtClean="0">
                <a:latin typeface="Cambria" pitchFamily="18" charset="0"/>
              </a:rPr>
              <a:t>Explain Operator: </a:t>
            </a:r>
            <a:r>
              <a:rPr lang="en-US" sz="2000" dirty="0" smtClean="0">
                <a:latin typeface="Cambria" pitchFamily="18" charset="0"/>
              </a:rPr>
              <a:t>It is used to display the logical, physical, and MapReduce execution plans of a relation</a:t>
            </a:r>
          </a:p>
          <a:p>
            <a:pPr marL="515937" lvl="2" indent="-457200" algn="just">
              <a:spcBef>
                <a:spcPts val="0"/>
              </a:spcBef>
              <a:spcAft>
                <a:spcPts val="0"/>
              </a:spcAft>
              <a:buClr>
                <a:srgbClr val="C00000"/>
              </a:buClr>
              <a:buSzPct val="90000"/>
            </a:pPr>
            <a:r>
              <a:rPr lang="en-US" sz="2000" dirty="0" smtClean="0">
                <a:latin typeface="Cambria" pitchFamily="18" charset="0"/>
              </a:rPr>
              <a:t>	 Syntax:  grunt&gt; explain </a:t>
            </a:r>
            <a:r>
              <a:rPr lang="en-US" sz="2000" dirty="0" err="1" smtClean="0">
                <a:latin typeface="Cambria" pitchFamily="18" charset="0"/>
              </a:rPr>
              <a:t>Relation_Name</a:t>
            </a:r>
            <a:endParaRPr lang="en-US" sz="2000" dirty="0" smtClean="0">
              <a:latin typeface="Cambria" pitchFamily="18" charset="0"/>
            </a:endParaRPr>
          </a:p>
          <a:p>
            <a:pPr marL="515937" lvl="2" indent="-457200" algn="just">
              <a:spcBef>
                <a:spcPts val="0"/>
              </a:spcBef>
              <a:spcAft>
                <a:spcPts val="0"/>
              </a:spcAft>
              <a:buClr>
                <a:srgbClr val="C00000"/>
              </a:buClr>
              <a:buSzPct val="90000"/>
            </a:pPr>
            <a:r>
              <a:rPr lang="en-US" sz="2000" dirty="0" smtClean="0">
                <a:latin typeface="Cambria" pitchFamily="18" charset="0"/>
              </a:rPr>
              <a:t>  	Example: grunt&gt; explain student </a:t>
            </a:r>
            <a:r>
              <a:rPr lang="en-US" sz="2000" dirty="0" smtClean="0">
                <a:latin typeface="Cambria" pitchFamily="18" charset="0"/>
                <a:sym typeface="Wingdings" pitchFamily="2" charset="2"/>
              </a:rPr>
              <a:t> Assume data is read into a relation student using the LOAD operator</a:t>
            </a:r>
            <a:endParaRPr lang="en-US" sz="2000" dirty="0" smtClean="0">
              <a:latin typeface="Cambria" pitchFamily="18"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1935" y="228600"/>
            <a:ext cx="8153400" cy="990600"/>
          </a:xfrm>
        </p:spPr>
        <p:txBody>
          <a:bodyPr/>
          <a:lstStyle/>
          <a:p>
            <a:r>
              <a:rPr lang="en-US" sz="3600" b="1" dirty="0" smtClean="0">
                <a:solidFill>
                  <a:schemeClr val="tx1"/>
                </a:solidFill>
                <a:latin typeface="Cambria" pitchFamily="18" charset="0"/>
              </a:rPr>
              <a:t>Apache Pig – Group Operators</a:t>
            </a:r>
          </a:p>
        </p:txBody>
      </p:sp>
      <p:pic>
        <p:nvPicPr>
          <p:cNvPr id="4" name="Picture 2" descr="http://www.entranceforms.com/libs/img/logos/kiit0712.logo.jpg"/>
          <p:cNvPicPr>
            <a:picLocks noChangeAspect="1" noChangeArrowheads="1"/>
          </p:cNvPicPr>
          <p:nvPr/>
        </p:nvPicPr>
        <p:blipFill>
          <a:blip r:embed="rId3" cstate="print"/>
          <a:srcRect l="7585" b="3870"/>
          <a:stretch>
            <a:fillRect/>
          </a:stretch>
        </p:blipFill>
        <p:spPr bwMode="auto">
          <a:xfrm>
            <a:off x="8153403" y="533400"/>
            <a:ext cx="928396" cy="685800"/>
          </a:xfrm>
          <a:prstGeom prst="rect">
            <a:avLst/>
          </a:prstGeom>
          <a:noFill/>
        </p:spPr>
      </p:pic>
      <p:sp>
        <p:nvSpPr>
          <p:cNvPr id="5" name="Footer Placeholder 3"/>
          <p:cNvSpPr>
            <a:spLocks noGrp="1"/>
          </p:cNvSpPr>
          <p:nvPr>
            <p:ph type="ftr" sz="quarter" idx="11"/>
          </p:nvPr>
        </p:nvSpPr>
        <p:spPr bwMode="auto">
          <a:xfrm>
            <a:off x="609600" y="6506310"/>
            <a:ext cx="8115300" cy="316523"/>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a:r>
              <a:rPr lang="en-US" sz="2200" b="1" dirty="0" smtClean="0">
                <a:solidFill>
                  <a:schemeClr val="bg1"/>
                </a:solidFill>
                <a:latin typeface="Cambria Math" pitchFamily="18" charset="0"/>
                <a:ea typeface="Cambria Math" pitchFamily="18" charset="0"/>
                <a:cs typeface="Times New Roman" pitchFamily="18" charset="0"/>
              </a:rPr>
              <a:t>School of Computer Engineering</a:t>
            </a:r>
            <a:endParaRPr lang="en-US" sz="1900" dirty="0">
              <a:solidFill>
                <a:schemeClr val="bg1"/>
              </a:solidFill>
              <a:latin typeface="Cambria Math" pitchFamily="18" charset="0"/>
              <a:ea typeface="Cambria Math" pitchFamily="18" charset="0"/>
            </a:endParaRPr>
          </a:p>
        </p:txBody>
      </p:sp>
      <p:sp>
        <p:nvSpPr>
          <p:cNvPr id="14" name="Slide Number Placeholder 13"/>
          <p:cNvSpPr>
            <a:spLocks noGrp="1"/>
          </p:cNvSpPr>
          <p:nvPr>
            <p:ph type="sldNum" sz="quarter" idx="12"/>
          </p:nvPr>
        </p:nvSpPr>
        <p:spPr/>
        <p:txBody>
          <a:bodyPr>
            <a:normAutofit fontScale="85000" lnSpcReduction="20000"/>
          </a:bodyPr>
          <a:lstStyle/>
          <a:p>
            <a:pPr>
              <a:defRPr/>
            </a:pPr>
            <a:fld id="{F22323B9-1D87-4D56-A1A0-9DA960EA2996}" type="slidenum">
              <a:rPr lang="en-US" smtClean="0"/>
              <a:pPr>
                <a:defRPr/>
              </a:pPr>
              <a:t>99</a:t>
            </a:fld>
            <a:endParaRPr lang="en-US" dirty="0"/>
          </a:p>
        </p:txBody>
      </p:sp>
      <p:sp>
        <p:nvSpPr>
          <p:cNvPr id="47106" name="AutoShape 2" descr="Image result for Graph-Based NoSQ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6200" y="1524000"/>
            <a:ext cx="8915400" cy="4401205"/>
          </a:xfrm>
          <a:prstGeom prst="rect">
            <a:avLst/>
          </a:prstGeom>
          <a:noFill/>
        </p:spPr>
        <p:txBody>
          <a:bodyPr wrap="square" rtlCol="0">
            <a:spAutoFit/>
          </a:bodyPr>
          <a:lstStyle/>
          <a:p>
            <a:pPr marL="515937" lvl="2" indent="-457200" algn="just">
              <a:spcBef>
                <a:spcPts val="0"/>
              </a:spcBef>
              <a:spcAft>
                <a:spcPts val="0"/>
              </a:spcAft>
              <a:buClr>
                <a:srgbClr val="C00000"/>
              </a:buClr>
              <a:buSzPct val="90000"/>
              <a:buFont typeface="Wingdings" pitchFamily="2" charset="2"/>
              <a:buChar char="q"/>
            </a:pPr>
            <a:r>
              <a:rPr lang="en-US" sz="2000" b="1" dirty="0" smtClean="0">
                <a:latin typeface="Cambria" pitchFamily="18" charset="0"/>
              </a:rPr>
              <a:t>Group Operator: </a:t>
            </a:r>
            <a:r>
              <a:rPr lang="en-US" sz="2000" dirty="0" smtClean="0">
                <a:latin typeface="Cambria" pitchFamily="18" charset="0"/>
              </a:rPr>
              <a:t>It is used to group the data in one or more relations. It collects the data having the same key.</a:t>
            </a:r>
          </a:p>
          <a:p>
            <a:pPr marL="515937" lvl="2" indent="-457200" algn="just">
              <a:spcBef>
                <a:spcPts val="0"/>
              </a:spcBef>
              <a:spcAft>
                <a:spcPts val="0"/>
              </a:spcAft>
              <a:buClr>
                <a:srgbClr val="C00000"/>
              </a:buClr>
              <a:buSzPct val="90000"/>
            </a:pPr>
            <a:r>
              <a:rPr lang="en-US" sz="2000" dirty="0" smtClean="0">
                <a:latin typeface="Cambria" pitchFamily="18" charset="0"/>
              </a:rPr>
              <a:t>	Example: grunt&gt; </a:t>
            </a:r>
            <a:r>
              <a:rPr lang="en-US" sz="2000" dirty="0" err="1" smtClean="0">
                <a:latin typeface="Cambria" pitchFamily="18" charset="0"/>
              </a:rPr>
              <a:t>group_data</a:t>
            </a:r>
            <a:r>
              <a:rPr lang="en-US" sz="2000" dirty="0" smtClean="0">
                <a:latin typeface="Cambria" pitchFamily="18" charset="0"/>
              </a:rPr>
              <a:t> = GROUP student by age; </a:t>
            </a:r>
            <a:r>
              <a:rPr lang="en-US" sz="2000" dirty="0" smtClean="0">
                <a:latin typeface="Cambria" pitchFamily="18" charset="0"/>
                <a:sym typeface="Wingdings" pitchFamily="2" charset="2"/>
              </a:rPr>
              <a:t> Assume data is read into a relation student using the LOAD operator</a:t>
            </a:r>
          </a:p>
          <a:p>
            <a:pPr marL="515937" lvl="2" indent="-457200" algn="just">
              <a:spcBef>
                <a:spcPts val="0"/>
              </a:spcBef>
              <a:spcAft>
                <a:spcPts val="0"/>
              </a:spcAft>
              <a:buClr>
                <a:srgbClr val="C00000"/>
              </a:buClr>
              <a:buSzPct val="90000"/>
            </a:pPr>
            <a:r>
              <a:rPr lang="en-US" sz="2000" dirty="0" smtClean="0">
                <a:latin typeface="Cambria" pitchFamily="18" charset="0"/>
              </a:rPr>
              <a:t>	Example: grunt&gt; </a:t>
            </a:r>
            <a:r>
              <a:rPr lang="en-US" sz="2000" dirty="0" err="1" smtClean="0">
                <a:latin typeface="Cambria" pitchFamily="18" charset="0"/>
              </a:rPr>
              <a:t>group_data</a:t>
            </a:r>
            <a:r>
              <a:rPr lang="en-US" sz="2000" dirty="0" smtClean="0">
                <a:latin typeface="Cambria" pitchFamily="18" charset="0"/>
              </a:rPr>
              <a:t> = GROUP student by (age, city); </a:t>
            </a:r>
            <a:r>
              <a:rPr lang="en-US" sz="2000" dirty="0" smtClean="0">
                <a:latin typeface="Cambria" pitchFamily="18" charset="0"/>
                <a:sym typeface="Wingdings" pitchFamily="2" charset="2"/>
              </a:rPr>
              <a:t> Assume data is read into a relation student using the LOAD operator and it’s the illustration of multiple columns grouping</a:t>
            </a:r>
            <a:endParaRPr lang="en-US" sz="2000" dirty="0" smtClean="0">
              <a:latin typeface="Cambria" pitchFamily="18" charset="0"/>
            </a:endParaRPr>
          </a:p>
          <a:p>
            <a:pPr marL="515937" lvl="2" indent="-457200" algn="just">
              <a:spcBef>
                <a:spcPts val="0"/>
              </a:spcBef>
              <a:spcAft>
                <a:spcPts val="0"/>
              </a:spcAft>
              <a:buClr>
                <a:srgbClr val="C00000"/>
              </a:buClr>
              <a:buSzPct val="90000"/>
              <a:buFont typeface="Wingdings" pitchFamily="2" charset="2"/>
              <a:buChar char="q"/>
            </a:pPr>
            <a:r>
              <a:rPr lang="en-US" sz="2000" b="1" dirty="0" smtClean="0">
                <a:latin typeface="Cambria" pitchFamily="18" charset="0"/>
              </a:rPr>
              <a:t>Group ALL Operator: </a:t>
            </a:r>
            <a:r>
              <a:rPr lang="en-US" sz="2000" dirty="0" smtClean="0">
                <a:latin typeface="Cambria" pitchFamily="18" charset="0"/>
              </a:rPr>
              <a:t>A relation can be grouped by all the columns and is shown below.	</a:t>
            </a:r>
          </a:p>
          <a:p>
            <a:pPr marL="515937" lvl="2" indent="-457200" algn="just">
              <a:spcBef>
                <a:spcPts val="0"/>
              </a:spcBef>
              <a:spcAft>
                <a:spcPts val="0"/>
              </a:spcAft>
              <a:buClr>
                <a:srgbClr val="C00000"/>
              </a:buClr>
              <a:buSzPct val="90000"/>
            </a:pPr>
            <a:r>
              <a:rPr lang="en-US" sz="2000" dirty="0" smtClean="0">
                <a:latin typeface="Cambria" pitchFamily="18" charset="0"/>
              </a:rPr>
              <a:t>  	Example: grunt&gt; </a:t>
            </a:r>
            <a:r>
              <a:rPr lang="en-US" sz="2000" dirty="0" err="1" smtClean="0">
                <a:latin typeface="Cambria" pitchFamily="18" charset="0"/>
              </a:rPr>
              <a:t>group_all</a:t>
            </a:r>
            <a:r>
              <a:rPr lang="en-US" sz="2000" dirty="0" smtClean="0">
                <a:latin typeface="Cambria" pitchFamily="18" charset="0"/>
              </a:rPr>
              <a:t> = GROUP student_details All;</a:t>
            </a:r>
          </a:p>
          <a:p>
            <a:pPr marL="515937" lvl="2" indent="-457200" algn="just">
              <a:spcBef>
                <a:spcPts val="0"/>
              </a:spcBef>
              <a:spcAft>
                <a:spcPts val="0"/>
              </a:spcAft>
              <a:buClr>
                <a:srgbClr val="C00000"/>
              </a:buClr>
              <a:buSzPct val="90000"/>
              <a:buFont typeface="Wingdings" pitchFamily="2" charset="2"/>
              <a:buChar char="q"/>
            </a:pPr>
            <a:r>
              <a:rPr lang="en-US" sz="2000" b="1" dirty="0" err="1" smtClean="0">
                <a:latin typeface="Cambria" pitchFamily="18" charset="0"/>
              </a:rPr>
              <a:t>Cogroup</a:t>
            </a:r>
            <a:r>
              <a:rPr lang="en-US" sz="2000" b="1" dirty="0" smtClean="0">
                <a:latin typeface="Cambria" pitchFamily="18" charset="0"/>
              </a:rPr>
              <a:t> Operator: </a:t>
            </a:r>
            <a:r>
              <a:rPr lang="en-US" sz="2000" dirty="0" smtClean="0">
                <a:latin typeface="Cambria" pitchFamily="18" charset="0"/>
              </a:rPr>
              <a:t>The only difference between the Group and </a:t>
            </a:r>
            <a:r>
              <a:rPr lang="en-US" sz="2000" dirty="0" err="1" smtClean="0">
                <a:latin typeface="Cambria" pitchFamily="18" charset="0"/>
              </a:rPr>
              <a:t>Cogroup</a:t>
            </a:r>
            <a:r>
              <a:rPr lang="en-US" sz="2000" dirty="0" smtClean="0">
                <a:latin typeface="Cambria" pitchFamily="18" charset="0"/>
              </a:rPr>
              <a:t> operators is that the group operator is normally used with one relation, while the </a:t>
            </a:r>
            <a:r>
              <a:rPr lang="en-US" sz="2000" dirty="0" err="1" smtClean="0">
                <a:latin typeface="Cambria" pitchFamily="18" charset="0"/>
              </a:rPr>
              <a:t>cogroup</a:t>
            </a:r>
            <a:r>
              <a:rPr lang="en-US" sz="2000" dirty="0" smtClean="0">
                <a:latin typeface="Cambria" pitchFamily="18" charset="0"/>
              </a:rPr>
              <a:t> operator is used in statements involving two or more relations.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Median</Template>
  <TotalTime>27436</TotalTime>
  <Words>14985</Words>
  <Application>Microsoft Office PowerPoint</Application>
  <PresentationFormat>On-screen Show (4:3)</PresentationFormat>
  <Paragraphs>1711</Paragraphs>
  <Slides>146</Slides>
  <Notes>145</Notes>
  <HiddenSlides>0</HiddenSlides>
  <MMClips>0</MMClips>
  <ScaleCrop>false</ScaleCrop>
  <HeadingPairs>
    <vt:vector size="4" baseType="variant">
      <vt:variant>
        <vt:lpstr>Theme</vt:lpstr>
      </vt:variant>
      <vt:variant>
        <vt:i4>1</vt:i4>
      </vt:variant>
      <vt:variant>
        <vt:lpstr>Slide Titles</vt:lpstr>
      </vt:variant>
      <vt:variant>
        <vt:i4>146</vt:i4>
      </vt:variant>
    </vt:vector>
  </HeadingPairs>
  <TitlesOfParts>
    <vt:vector size="147" baseType="lpstr">
      <vt:lpstr>Median</vt:lpstr>
      <vt:lpstr>Slide 1</vt:lpstr>
      <vt:lpstr>Course Contents</vt:lpstr>
      <vt:lpstr>NoSQL</vt:lpstr>
      <vt:lpstr>Database</vt:lpstr>
      <vt:lpstr>OLTP vs. OLAP</vt:lpstr>
      <vt:lpstr>NoSQL</vt:lpstr>
      <vt:lpstr>Why and Uses of NoSQL</vt:lpstr>
      <vt:lpstr>Types of NoSQL Database</vt:lpstr>
      <vt:lpstr>Key Value</vt:lpstr>
      <vt:lpstr>Document-Based</vt:lpstr>
      <vt:lpstr>JSON vs. XML format</vt:lpstr>
      <vt:lpstr>Column-Oriented vs. Row-Oriented Database</vt:lpstr>
      <vt:lpstr>Column-Oriented vs. Row-Oriented Database cont’d</vt:lpstr>
      <vt:lpstr>Column-Based Database</vt:lpstr>
      <vt:lpstr>Column-Based cont’d</vt:lpstr>
      <vt:lpstr>Graph-Based</vt:lpstr>
      <vt:lpstr>Advantages of NoSQL</vt:lpstr>
      <vt:lpstr>Disadvantages of NoSQL</vt:lpstr>
      <vt:lpstr>SQL vs. NoSQL</vt:lpstr>
      <vt:lpstr>SQL vs. NoSQL cont’d</vt:lpstr>
      <vt:lpstr>Hadoop</vt:lpstr>
      <vt:lpstr>Hadoop</vt:lpstr>
      <vt:lpstr>Flood of data</vt:lpstr>
      <vt:lpstr>Data Challenges</vt:lpstr>
      <vt:lpstr>Why Hadoop</vt:lpstr>
      <vt:lpstr>Hadoop History</vt:lpstr>
      <vt:lpstr>Key Aspects of Hadoop</vt:lpstr>
      <vt:lpstr>Hadoop Components</vt:lpstr>
      <vt:lpstr>Hadoop Components cont’d</vt:lpstr>
      <vt:lpstr>Hadoop Ecosystem Elements at various Stages of Data Processing</vt:lpstr>
      <vt:lpstr>Version of Hadoop</vt:lpstr>
      <vt:lpstr>Hadoop 2.x vs. Hadoop 3.x</vt:lpstr>
      <vt:lpstr>High Level Hadoop 2.0 Architecture</vt:lpstr>
      <vt:lpstr>High Level Hadoop 2.0 Architecture cont’d</vt:lpstr>
      <vt:lpstr>Hadoop Distributors</vt:lpstr>
      <vt:lpstr>Hadoop HDFS</vt:lpstr>
      <vt:lpstr>Hadoop HDFS</vt:lpstr>
      <vt:lpstr>Hadoop HDFS Key points</vt:lpstr>
      <vt:lpstr>HDFS Daemons</vt:lpstr>
      <vt:lpstr>Rack</vt:lpstr>
      <vt:lpstr>NameNode</vt:lpstr>
      <vt:lpstr>NameNode Metadata</vt:lpstr>
      <vt:lpstr>DataNode</vt:lpstr>
      <vt:lpstr>Secondary NameNode</vt:lpstr>
      <vt:lpstr>Secondary NameNode cont’d</vt:lpstr>
      <vt:lpstr>Standby NameNode</vt:lpstr>
      <vt:lpstr>Replication</vt:lpstr>
      <vt:lpstr>Rack Awareness</vt:lpstr>
      <vt:lpstr>Rack Awareness &amp; Replication</vt:lpstr>
      <vt:lpstr>Rack Awareness Advantages</vt:lpstr>
      <vt:lpstr>Anatomy of File Write</vt:lpstr>
      <vt:lpstr>Anatomy of File Write cont’d</vt:lpstr>
      <vt:lpstr>Anatomy of File Write cont’d</vt:lpstr>
      <vt:lpstr>Anatomy of File Read</vt:lpstr>
      <vt:lpstr>Anatomy of File Write cont’d</vt:lpstr>
      <vt:lpstr>HDFS Commands</vt:lpstr>
      <vt:lpstr>HDFS Example</vt:lpstr>
      <vt:lpstr>Data Processing with Hadoop</vt:lpstr>
      <vt:lpstr>Data Processing with Hadoop</vt:lpstr>
      <vt:lpstr>Data Processing with Hadoop cont’d</vt:lpstr>
      <vt:lpstr>Data Processing with Hadoop cont’d</vt:lpstr>
      <vt:lpstr>How MapReduce Work?</vt:lpstr>
      <vt:lpstr>Working of MapReduce</vt:lpstr>
      <vt:lpstr>Working of MapReduce cont’d</vt:lpstr>
      <vt:lpstr>Data Locality</vt:lpstr>
      <vt:lpstr>Data Locality cont’d</vt:lpstr>
      <vt:lpstr>Slide 67</vt:lpstr>
      <vt:lpstr>Apache Hadoop YARN</vt:lpstr>
      <vt:lpstr>YARN</vt:lpstr>
      <vt:lpstr>Why YARN?</vt:lpstr>
      <vt:lpstr>Why YARN cont’d</vt:lpstr>
      <vt:lpstr>Introduction to YARN</vt:lpstr>
      <vt:lpstr>Components of YARN</vt:lpstr>
      <vt:lpstr>Resource Manager</vt:lpstr>
      <vt:lpstr>Node Manager</vt:lpstr>
      <vt:lpstr>Application Master</vt:lpstr>
      <vt:lpstr>Container</vt:lpstr>
      <vt:lpstr>Application Workflow</vt:lpstr>
      <vt:lpstr>Apache Pig</vt:lpstr>
      <vt:lpstr>Pig</vt:lpstr>
      <vt:lpstr>Need of Apache Pig</vt:lpstr>
      <vt:lpstr>Features of Apache Pig</vt:lpstr>
      <vt:lpstr>Apache Pig vs. MapReduce</vt:lpstr>
      <vt:lpstr>Application and History of Apache Pig</vt:lpstr>
      <vt:lpstr>Apache Pig Architecture</vt:lpstr>
      <vt:lpstr>Apache Pig Architecture cont’d</vt:lpstr>
      <vt:lpstr>Apache Pig Architecture Components</vt:lpstr>
      <vt:lpstr>Apache Pig Data Model</vt:lpstr>
      <vt:lpstr>Apache Pig Data Model cont’d</vt:lpstr>
      <vt:lpstr>Apache Pig Latin Execution Modes</vt:lpstr>
      <vt:lpstr>Apache Pig Latin Execution Mechanisms</vt:lpstr>
      <vt:lpstr>Invoking the Grunt Shell</vt:lpstr>
      <vt:lpstr>Operators</vt:lpstr>
      <vt:lpstr>Operators cont’d</vt:lpstr>
      <vt:lpstr>Apache Pig – Reading Data</vt:lpstr>
      <vt:lpstr>Apache Pig – Reading Data cont’d</vt:lpstr>
      <vt:lpstr>Apache Pig – Storing Data</vt:lpstr>
      <vt:lpstr>Apache Pig – Diagnostic Operators</vt:lpstr>
      <vt:lpstr>Apache Pig – Group Operators</vt:lpstr>
      <vt:lpstr>Apache Pig – Cogroup Operator Example</vt:lpstr>
      <vt:lpstr>Apache Pig – Join Operator</vt:lpstr>
      <vt:lpstr>Apache Pig – Self-Join Operator Example</vt:lpstr>
      <vt:lpstr>Apache Pig – Inner Join Operator Example</vt:lpstr>
      <vt:lpstr>Apache Pig – Outer Join Operator Example</vt:lpstr>
      <vt:lpstr>Apache Pig – Cross Operator</vt:lpstr>
      <vt:lpstr>Apache Pig – Union Operator</vt:lpstr>
      <vt:lpstr>Apache Pig – Split Operator</vt:lpstr>
      <vt:lpstr>Apache Pig – Distinct Operator</vt:lpstr>
      <vt:lpstr>Apache Pig – Foreach Operator</vt:lpstr>
      <vt:lpstr>Apache Pig – Order By Operator</vt:lpstr>
      <vt:lpstr>Apache Pig – LIMIT Operator</vt:lpstr>
      <vt:lpstr>Apache Hive</vt:lpstr>
      <vt:lpstr>Hive</vt:lpstr>
      <vt:lpstr>Hive Data Types</vt:lpstr>
      <vt:lpstr>Self Study – Built-in Operators</vt:lpstr>
      <vt:lpstr>Hive DDL Commands</vt:lpstr>
      <vt:lpstr>Hive DDL Commands cont’d</vt:lpstr>
      <vt:lpstr>Create Table Statement</vt:lpstr>
      <vt:lpstr>Load Data Statement</vt:lpstr>
      <vt:lpstr>Load Data Statement Example</vt:lpstr>
      <vt:lpstr>Alter Table</vt:lpstr>
      <vt:lpstr>Hive Partitioning</vt:lpstr>
      <vt:lpstr>Hive Partitioning Example</vt:lpstr>
      <vt:lpstr>Hive QL</vt:lpstr>
      <vt:lpstr>Select-Where Example</vt:lpstr>
      <vt:lpstr>Self Study – Hive QL</vt:lpstr>
      <vt:lpstr>Self Study</vt:lpstr>
      <vt:lpstr>Apache Scoop</vt:lpstr>
      <vt:lpstr>Scoop</vt:lpstr>
      <vt:lpstr>How Sqoop Works?</vt:lpstr>
      <vt:lpstr>Sqoop - Import</vt:lpstr>
      <vt:lpstr>Sqoop – Import cont’d</vt:lpstr>
      <vt:lpstr>Sqoop – Import Example</vt:lpstr>
      <vt:lpstr>Sqoop – Import Example cont’d</vt:lpstr>
      <vt:lpstr>Sqoop - Export</vt:lpstr>
      <vt:lpstr>Sqoop – Export Example</vt:lpstr>
      <vt:lpstr>Apache HBase</vt:lpstr>
      <vt:lpstr>HBase</vt:lpstr>
      <vt:lpstr>HBase cont’d</vt:lpstr>
      <vt:lpstr>HDFS vs. HBase</vt:lpstr>
      <vt:lpstr>Storage Mechanism in HBase</vt:lpstr>
      <vt:lpstr>HBase Architecture</vt:lpstr>
      <vt:lpstr>HBase Architecture cont’d</vt:lpstr>
      <vt:lpstr>HBase Architecture cont’d</vt:lpstr>
      <vt:lpstr>HBase Architecture cont’d</vt:lpstr>
      <vt:lpstr>Slide 146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KIIT</cp:lastModifiedBy>
  <cp:revision>3420</cp:revision>
  <dcterms:created xsi:type="dcterms:W3CDTF">2006-08-16T00:00:00Z</dcterms:created>
  <dcterms:modified xsi:type="dcterms:W3CDTF">2022-10-18T09:39:41Z</dcterms:modified>
</cp:coreProperties>
</file>