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370" r:id="rId2"/>
    <p:sldId id="330" r:id="rId3"/>
    <p:sldId id="622" r:id="rId4"/>
    <p:sldId id="546" r:id="rId5"/>
    <p:sldId id="623" r:id="rId6"/>
    <p:sldId id="481" r:id="rId7"/>
    <p:sldId id="624" r:id="rId8"/>
    <p:sldId id="627" r:id="rId9"/>
    <p:sldId id="625" r:id="rId10"/>
    <p:sldId id="628" r:id="rId11"/>
    <p:sldId id="626" r:id="rId12"/>
    <p:sldId id="629" r:id="rId13"/>
    <p:sldId id="634" r:id="rId14"/>
    <p:sldId id="633" r:id="rId15"/>
    <p:sldId id="635" r:id="rId16"/>
    <p:sldId id="636" r:id="rId17"/>
    <p:sldId id="637" r:id="rId18"/>
    <p:sldId id="638" r:id="rId19"/>
    <p:sldId id="639" r:id="rId20"/>
    <p:sldId id="643" r:id="rId21"/>
    <p:sldId id="644" r:id="rId22"/>
    <p:sldId id="640" r:id="rId23"/>
    <p:sldId id="641" r:id="rId24"/>
    <p:sldId id="642" r:id="rId25"/>
    <p:sldId id="645" r:id="rId26"/>
    <p:sldId id="646" r:id="rId27"/>
    <p:sldId id="649" r:id="rId28"/>
    <p:sldId id="647" r:id="rId29"/>
    <p:sldId id="650" r:id="rId30"/>
    <p:sldId id="651" r:id="rId31"/>
    <p:sldId id="652" r:id="rId32"/>
    <p:sldId id="572"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6365" algn="l" rtl="0" fontAlgn="base">
      <a:spcBef>
        <a:spcPct val="0"/>
      </a:spcBef>
      <a:spcAft>
        <a:spcPct val="0"/>
      </a:spcAft>
      <a:defRPr kern="1200">
        <a:solidFill>
          <a:schemeClr val="tx1"/>
        </a:solidFill>
        <a:latin typeface="Arial" charset="0"/>
        <a:ea typeface="+mn-ea"/>
        <a:cs typeface="+mn-cs"/>
      </a:defRPr>
    </a:lvl2pPr>
    <a:lvl3pPr marL="912727" algn="l" rtl="0" fontAlgn="base">
      <a:spcBef>
        <a:spcPct val="0"/>
      </a:spcBef>
      <a:spcAft>
        <a:spcPct val="0"/>
      </a:spcAft>
      <a:defRPr kern="1200">
        <a:solidFill>
          <a:schemeClr val="tx1"/>
        </a:solidFill>
        <a:latin typeface="Arial" charset="0"/>
        <a:ea typeface="+mn-ea"/>
        <a:cs typeface="+mn-cs"/>
      </a:defRPr>
    </a:lvl3pPr>
    <a:lvl4pPr marL="1369099" algn="l" rtl="0" fontAlgn="base">
      <a:spcBef>
        <a:spcPct val="0"/>
      </a:spcBef>
      <a:spcAft>
        <a:spcPct val="0"/>
      </a:spcAft>
      <a:defRPr kern="1200">
        <a:solidFill>
          <a:schemeClr val="tx1"/>
        </a:solidFill>
        <a:latin typeface="Arial" charset="0"/>
        <a:ea typeface="+mn-ea"/>
        <a:cs typeface="+mn-cs"/>
      </a:defRPr>
    </a:lvl4pPr>
    <a:lvl5pPr marL="1825460" algn="l" rtl="0" fontAlgn="base">
      <a:spcBef>
        <a:spcPct val="0"/>
      </a:spcBef>
      <a:spcAft>
        <a:spcPct val="0"/>
      </a:spcAft>
      <a:defRPr kern="1200">
        <a:solidFill>
          <a:schemeClr val="tx1"/>
        </a:solidFill>
        <a:latin typeface="Arial" charset="0"/>
        <a:ea typeface="+mn-ea"/>
        <a:cs typeface="+mn-cs"/>
      </a:defRPr>
    </a:lvl5pPr>
    <a:lvl6pPr marL="2281827" algn="l" defTabSz="912727" rtl="0" eaLnBrk="1" latinLnBrk="0" hangingPunct="1">
      <a:defRPr kern="1200">
        <a:solidFill>
          <a:schemeClr val="tx1"/>
        </a:solidFill>
        <a:latin typeface="Arial" charset="0"/>
        <a:ea typeface="+mn-ea"/>
        <a:cs typeface="+mn-cs"/>
      </a:defRPr>
    </a:lvl6pPr>
    <a:lvl7pPr marL="2738193" algn="l" defTabSz="912727" rtl="0" eaLnBrk="1" latinLnBrk="0" hangingPunct="1">
      <a:defRPr kern="1200">
        <a:solidFill>
          <a:schemeClr val="tx1"/>
        </a:solidFill>
        <a:latin typeface="Arial" charset="0"/>
        <a:ea typeface="+mn-ea"/>
        <a:cs typeface="+mn-cs"/>
      </a:defRPr>
    </a:lvl7pPr>
    <a:lvl8pPr marL="3194558" algn="l" defTabSz="912727" rtl="0" eaLnBrk="1" latinLnBrk="0" hangingPunct="1">
      <a:defRPr kern="1200">
        <a:solidFill>
          <a:schemeClr val="tx1"/>
        </a:solidFill>
        <a:latin typeface="Arial" charset="0"/>
        <a:ea typeface="+mn-ea"/>
        <a:cs typeface="+mn-cs"/>
      </a:defRPr>
    </a:lvl8pPr>
    <a:lvl9pPr marL="3650921" algn="l" defTabSz="912727"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33993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605" autoAdjust="0"/>
    <p:restoredTop sz="89961" autoAdjust="0"/>
  </p:normalViewPr>
  <p:slideViewPr>
    <p:cSldViewPr>
      <p:cViewPr>
        <p:scale>
          <a:sx n="56" d="100"/>
          <a:sy n="56" d="100"/>
        </p:scale>
        <p:origin x="-1216" y="-108"/>
      </p:cViewPr>
      <p:guideLst>
        <p:guide orient="horz" pos="2160"/>
        <p:guide pos="2880"/>
      </p:guideLst>
    </p:cSldViewPr>
  </p:slideViewPr>
  <p:outlineViewPr>
    <p:cViewPr>
      <p:scale>
        <a:sx n="33" d="100"/>
        <a:sy n="33" d="100"/>
      </p:scale>
      <p:origin x="264" y="29112"/>
    </p:cViewPr>
  </p:outlineViewPr>
  <p:notesTextViewPr>
    <p:cViewPr>
      <p:scale>
        <a:sx n="100" d="100"/>
        <a:sy n="100" d="100"/>
      </p:scale>
      <p:origin x="0" y="0"/>
    </p:cViewPr>
  </p:notesTextViewPr>
  <p:sorterViewPr>
    <p:cViewPr>
      <p:scale>
        <a:sx n="66" d="100"/>
        <a:sy n="66" d="100"/>
      </p:scale>
      <p:origin x="0" y="740"/>
    </p:cViewPr>
  </p:sorterViewPr>
  <p:notesViewPr>
    <p:cSldViewPr>
      <p:cViewPr varScale="1">
        <p:scale>
          <a:sx n="50" d="100"/>
          <a:sy n="50" d="100"/>
        </p:scale>
        <p:origin x="-2636" y="-5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2740DBB-50DA-4473-8951-FC0BEF22A68E}" type="datetimeFigureOut">
              <a:rPr lang="en-US" smtClean="0"/>
              <a:pPr/>
              <a:t>04-Mar-20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D22537-213E-4A53-8258-B26F9F84C93D}"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A4402E26-FAA5-45EC-88E4-50C6AE9CA26F}" type="datetimeFigureOut">
              <a:rPr lang="en-US"/>
              <a:pPr>
                <a:defRPr/>
              </a:pPr>
              <a:t>04-Mar-20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075F1B93-FA72-4BF5-9350-D61F2032E217}"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6365" algn="l" rtl="0" fontAlgn="base">
      <a:spcBef>
        <a:spcPct val="30000"/>
      </a:spcBef>
      <a:spcAft>
        <a:spcPct val="0"/>
      </a:spcAft>
      <a:defRPr sz="1200" kern="1200">
        <a:solidFill>
          <a:schemeClr val="tx1"/>
        </a:solidFill>
        <a:latin typeface="+mn-lt"/>
        <a:ea typeface="+mn-ea"/>
        <a:cs typeface="+mn-cs"/>
      </a:defRPr>
    </a:lvl2pPr>
    <a:lvl3pPr marL="912727" algn="l" rtl="0" fontAlgn="base">
      <a:spcBef>
        <a:spcPct val="30000"/>
      </a:spcBef>
      <a:spcAft>
        <a:spcPct val="0"/>
      </a:spcAft>
      <a:defRPr sz="1200" kern="1200">
        <a:solidFill>
          <a:schemeClr val="tx1"/>
        </a:solidFill>
        <a:latin typeface="+mn-lt"/>
        <a:ea typeface="+mn-ea"/>
        <a:cs typeface="+mn-cs"/>
      </a:defRPr>
    </a:lvl3pPr>
    <a:lvl4pPr marL="1369099" algn="l" rtl="0" fontAlgn="base">
      <a:spcBef>
        <a:spcPct val="30000"/>
      </a:spcBef>
      <a:spcAft>
        <a:spcPct val="0"/>
      </a:spcAft>
      <a:defRPr sz="1200" kern="1200">
        <a:solidFill>
          <a:schemeClr val="tx1"/>
        </a:solidFill>
        <a:latin typeface="+mn-lt"/>
        <a:ea typeface="+mn-ea"/>
        <a:cs typeface="+mn-cs"/>
      </a:defRPr>
    </a:lvl4pPr>
    <a:lvl5pPr marL="1825460" algn="l" rtl="0" fontAlgn="base">
      <a:spcBef>
        <a:spcPct val="30000"/>
      </a:spcBef>
      <a:spcAft>
        <a:spcPct val="0"/>
      </a:spcAft>
      <a:defRPr sz="1200" kern="1200">
        <a:solidFill>
          <a:schemeClr val="tx1"/>
        </a:solidFill>
        <a:latin typeface="+mn-lt"/>
        <a:ea typeface="+mn-ea"/>
        <a:cs typeface="+mn-cs"/>
      </a:defRPr>
    </a:lvl5pPr>
    <a:lvl6pPr marL="2281827" algn="l" defTabSz="912727" rtl="0" eaLnBrk="1" latinLnBrk="0" hangingPunct="1">
      <a:defRPr sz="1200" kern="1200">
        <a:solidFill>
          <a:schemeClr val="tx1"/>
        </a:solidFill>
        <a:latin typeface="+mn-lt"/>
        <a:ea typeface="+mn-ea"/>
        <a:cs typeface="+mn-cs"/>
      </a:defRPr>
    </a:lvl6pPr>
    <a:lvl7pPr marL="2738193" algn="l" defTabSz="912727" rtl="0" eaLnBrk="1" latinLnBrk="0" hangingPunct="1">
      <a:defRPr sz="1200" kern="1200">
        <a:solidFill>
          <a:schemeClr val="tx1"/>
        </a:solidFill>
        <a:latin typeface="+mn-lt"/>
        <a:ea typeface="+mn-ea"/>
        <a:cs typeface="+mn-cs"/>
      </a:defRPr>
    </a:lvl7pPr>
    <a:lvl8pPr marL="3194558" algn="l" defTabSz="912727" rtl="0" eaLnBrk="1" latinLnBrk="0" hangingPunct="1">
      <a:defRPr sz="1200" kern="1200">
        <a:solidFill>
          <a:schemeClr val="tx1"/>
        </a:solidFill>
        <a:latin typeface="+mn-lt"/>
        <a:ea typeface="+mn-ea"/>
        <a:cs typeface="+mn-cs"/>
      </a:defRPr>
    </a:lvl8pPr>
    <a:lvl9pPr marL="3650921" algn="l" defTabSz="91272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A49A6F7-9E16-4674-9653-ECEDFFD6988E}" type="slidenum">
              <a:rPr lang="en-IN" smtClean="0"/>
              <a:pPr>
                <a:defRPr/>
              </a:pPr>
              <a:t>1</a:t>
            </a:fld>
            <a:endParaRPr lang="en-I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1264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126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002A441-166F-46A0-B4CC-D8D748EA95EA}" type="slidenum">
              <a:rPr lang="en-US"/>
              <a:pPr fontAlgn="base">
                <a:spcBef>
                  <a:spcPct val="0"/>
                </a:spcBef>
                <a:spcAft>
                  <a:spcPct val="0"/>
                </a:spcAft>
              </a:pPr>
              <a:t>32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5" name="Rectangle 9"/>
          <p:cNvSpPr/>
          <p:nvPr/>
        </p:nvSpPr>
        <p:spPr>
          <a:xfrm>
            <a:off x="-9525" y="6053150"/>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10"/>
          <p:cNvSpPr/>
          <p:nvPr/>
        </p:nvSpPr>
        <p:spPr>
          <a:xfrm>
            <a:off x="2359025" y="6043625"/>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700">
                <a:solidFill>
                  <a:srgbClr val="FFFFFF"/>
                </a:solidFill>
              </a:defRPr>
            </a:lvl1pPr>
            <a:lvl2pPr marL="456365" indent="0" algn="ctr">
              <a:buNone/>
            </a:lvl2pPr>
            <a:lvl3pPr marL="912727" indent="0" algn="ctr">
              <a:buNone/>
            </a:lvl3pPr>
            <a:lvl4pPr marL="1369099" indent="0" algn="ctr">
              <a:buNone/>
            </a:lvl4pPr>
            <a:lvl5pPr marL="1825460" indent="0" algn="ctr">
              <a:buNone/>
            </a:lvl5pPr>
            <a:lvl6pPr marL="2281827" indent="0" algn="ctr">
              <a:buNone/>
            </a:lvl6pPr>
            <a:lvl7pPr marL="2738193" indent="0" algn="ctr">
              <a:buNone/>
            </a:lvl7pPr>
            <a:lvl8pPr marL="3194558" indent="0" algn="ctr">
              <a:buNone/>
            </a:lvl8pPr>
            <a:lvl9pPr marL="3650921"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100" smtClean="0">
                <a:solidFill>
                  <a:srgbClr val="FFFFFF"/>
                </a:solidFill>
              </a:defRPr>
            </a:lvl1pPr>
          </a:lstStyle>
          <a:p>
            <a:pPr>
              <a:defRPr/>
            </a:pPr>
            <a:fld id="{75E9E39E-A453-4C5D-8A50-4CA9B97DA6BB}" type="datetime1">
              <a:rPr lang="en-US" smtClean="0"/>
              <a:pPr>
                <a:defRPr/>
              </a:pPr>
              <a:t>04-Mar-20</a:t>
            </a:fld>
            <a:endParaRPr lang="en-US" dirty="0"/>
          </a:p>
        </p:txBody>
      </p:sp>
      <p:sp>
        <p:nvSpPr>
          <p:cNvPr id="10" name="Footer Placeholder 16"/>
          <p:cNvSpPr>
            <a:spLocks noGrp="1"/>
          </p:cNvSpPr>
          <p:nvPr>
            <p:ph type="ftr" sz="quarter" idx="11"/>
          </p:nvPr>
        </p:nvSpPr>
        <p:spPr>
          <a:xfrm>
            <a:off x="2085975" y="236541"/>
            <a:ext cx="5867400" cy="365125"/>
          </a:xfrm>
        </p:spPr>
        <p:txBody>
          <a:bodyPr/>
          <a:lstStyle>
            <a:lvl1pPr algn="r">
              <a:defRPr smtClean="0">
                <a:solidFill>
                  <a:schemeClr val="tx2"/>
                </a:solidFill>
              </a:defRPr>
            </a:lvl1pPr>
          </a:lstStyle>
          <a:p>
            <a:pPr>
              <a:defRPr/>
            </a:pPr>
            <a:r>
              <a:rPr lang="en-US" smtClean="0"/>
              <a:t>School of Computer Engineering</a:t>
            </a:r>
            <a:endParaRPr 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04796404-3ABE-42E0-BAAB-E184FAB6343E}"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8ED6BF75-6B4E-458D-BA30-3DF57B461485}" type="datetime1">
              <a:rPr lang="en-US" smtClean="0"/>
              <a:pPr>
                <a:defRPr/>
              </a:pPr>
              <a:t>04-Mar-20</a:t>
            </a:fld>
            <a:endParaRPr lang="en-US" dirty="0"/>
          </a:p>
        </p:txBody>
      </p:sp>
      <p:sp>
        <p:nvSpPr>
          <p:cNvPr id="5"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2143028A-3ECF-42DF-877F-44A07ABEBB0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13"/>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D8B8E477-5D52-4F72-AE3F-CB74C7C139F7}" type="datetime1">
              <a:rPr lang="en-US" smtClean="0"/>
              <a:pPr>
                <a:defRPr/>
              </a:pPr>
              <a:t>04-Mar-20</a:t>
            </a:fld>
            <a:endParaRPr lang="en-US" dirty="0"/>
          </a:p>
        </p:txBody>
      </p:sp>
      <p:sp>
        <p:nvSpPr>
          <p:cNvPr id="8" name="Footer Placeholder 4"/>
          <p:cNvSpPr>
            <a:spLocks noGrp="1"/>
          </p:cNvSpPr>
          <p:nvPr>
            <p:ph type="ftr" sz="quarter" idx="11"/>
          </p:nvPr>
        </p:nvSpPr>
        <p:spPr>
          <a:xfrm>
            <a:off x="457201" y="6248400"/>
            <a:ext cx="5573713" cy="365125"/>
          </a:xfrm>
        </p:spPr>
        <p:txBody>
          <a:bodyPr/>
          <a:lstStyle>
            <a:lvl1pPr>
              <a:defRPr/>
            </a:lvl1pPr>
          </a:lstStyle>
          <a:p>
            <a:pPr>
              <a:defRPr/>
            </a:pPr>
            <a:r>
              <a:rPr lang="en-US" smtClean="0"/>
              <a:t>School of Computer Engineering</a:t>
            </a:r>
            <a:endParaRPr lang="en-US" dirty="0"/>
          </a:p>
        </p:txBody>
      </p:sp>
      <p:sp>
        <p:nvSpPr>
          <p:cNvPr id="9" name="Slide Number Placeholder 5"/>
          <p:cNvSpPr>
            <a:spLocks noGrp="1"/>
          </p:cNvSpPr>
          <p:nvPr>
            <p:ph type="sldNum" sz="quarter" idx="12"/>
          </p:nvPr>
        </p:nvSpPr>
        <p:spPr>
          <a:xfrm rot="5400000">
            <a:off x="5989638" y="144466"/>
            <a:ext cx="533400" cy="244475"/>
          </a:xfrm>
        </p:spPr>
        <p:txBody>
          <a:bodyPr/>
          <a:lstStyle>
            <a:lvl1pPr>
              <a:defRPr/>
            </a:lvl1pPr>
          </a:lstStyle>
          <a:p>
            <a:pPr>
              <a:defRPr/>
            </a:pPr>
            <a:fld id="{93C5C686-4C98-447A-9F73-422C495970F1}"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7"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7"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F655B7EF-721A-4696-8828-51DAF9567436}" type="datetime1">
              <a:rPr lang="en-US" smtClean="0"/>
              <a:pPr>
                <a:defRPr/>
              </a:pPr>
              <a:t>04-Mar-20</a:t>
            </a:fld>
            <a:endParaRPr lang="en-US" dirty="0"/>
          </a:p>
        </p:txBody>
      </p:sp>
      <p:sp>
        <p:nvSpPr>
          <p:cNvPr id="5"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F22323B9-1D87-4D56-A1A0-9DA960EA299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1" y="2743201"/>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3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AAF0E57A-3AA4-4CE3-848E-D6F39724C0D8}" type="datetime1">
              <a:rPr lang="en-US" smtClean="0"/>
              <a:pPr>
                <a:defRPr/>
              </a:pPr>
              <a:t>04-Mar-20</a:t>
            </a:fld>
            <a:endParaRPr lang="en-US" dirty="0"/>
          </a:p>
        </p:txBody>
      </p:sp>
      <p:sp>
        <p:nvSpPr>
          <p:cNvPr id="8" name="Slide Number Placeholder 12"/>
          <p:cNvSpPr>
            <a:spLocks noGrp="1"/>
          </p:cNvSpPr>
          <p:nvPr>
            <p:ph type="sldNum" sz="quarter" idx="11"/>
          </p:nvPr>
        </p:nvSpPr>
        <p:spPr>
          <a:xfrm>
            <a:off x="0" y="1752601"/>
            <a:ext cx="1295400" cy="701675"/>
          </a:xfrm>
        </p:spPr>
        <p:txBody>
          <a:bodyPr>
            <a:noAutofit/>
          </a:bodyPr>
          <a:lstStyle>
            <a:lvl1pPr>
              <a:defRPr sz="2400" smtClean="0">
                <a:solidFill>
                  <a:srgbClr val="FFFFFF"/>
                </a:solidFill>
              </a:defRPr>
            </a:lvl1pPr>
          </a:lstStyle>
          <a:p>
            <a:pPr>
              <a:defRPr/>
            </a:pPr>
            <a:fld id="{5D2FF345-7B17-4B69-A043-CF629E9F4723}"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t>School of Computer Engineering</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A1A34C40-7D70-4BE3-B5BF-8B71124AD5E1}" type="datetime1">
              <a:rPr lang="en-US" smtClean="0"/>
              <a:pPr>
                <a:defRPr/>
              </a:pPr>
              <a:t>04-Mar-20</a:t>
            </a:fld>
            <a:endParaRPr lang="en-US" dirty="0"/>
          </a:p>
        </p:txBody>
      </p:sp>
      <p:sp>
        <p:nvSpPr>
          <p:cNvPr id="6" name="Slide Number Placeholder 9"/>
          <p:cNvSpPr>
            <a:spLocks noGrp="1"/>
          </p:cNvSpPr>
          <p:nvPr>
            <p:ph type="sldNum" sz="quarter" idx="11"/>
          </p:nvPr>
        </p:nvSpPr>
        <p:spPr/>
        <p:txBody>
          <a:bodyPr rtlCol="0"/>
          <a:lstStyle>
            <a:lvl1pPr>
              <a:defRPr/>
            </a:lvl1pPr>
          </a:lstStyle>
          <a:p>
            <a:pPr>
              <a:defRPr/>
            </a:pPr>
            <a:fld id="{79410A00-1153-438E-A3B6-B3C6724770AE}" type="slidenum">
              <a:rPr lang="en-US"/>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r>
              <a:rPr lang="en-US" smtClean="0"/>
              <a:t>School of Computer Engineering</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1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1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D31B0DEF-1B4F-4562-9EE0-1F54C276EF82}" type="datetime1">
              <a:rPr lang="en-US" smtClean="0"/>
              <a:pPr>
                <a:defRPr/>
              </a:pPr>
              <a:t>04-Mar-20</a:t>
            </a:fld>
            <a:endParaRPr lang="en-US" dirty="0"/>
          </a:p>
        </p:txBody>
      </p:sp>
      <p:sp>
        <p:nvSpPr>
          <p:cNvPr id="8" name="Slide Number Placeholder 11"/>
          <p:cNvSpPr>
            <a:spLocks noGrp="1"/>
          </p:cNvSpPr>
          <p:nvPr>
            <p:ph type="sldNum" sz="quarter" idx="11"/>
          </p:nvPr>
        </p:nvSpPr>
        <p:spPr/>
        <p:txBody>
          <a:bodyPr rtlCol="0"/>
          <a:lstStyle>
            <a:lvl1pPr>
              <a:defRPr/>
            </a:lvl1pPr>
          </a:lstStyle>
          <a:p>
            <a:pPr>
              <a:defRPr/>
            </a:pPr>
            <a:fld id="{E474CB6E-E696-4C16-A68F-E749F6A5BD70}" type="slidenum">
              <a:rPr lang="en-US"/>
              <a:pPr>
                <a:defRPr/>
              </a:pPr>
              <a:t>‹#›</a:t>
            </a:fld>
            <a:endParaRPr lang="en-US" dirty="0"/>
          </a:p>
        </p:txBody>
      </p:sp>
      <p:sp>
        <p:nvSpPr>
          <p:cNvPr id="9" name="Footer Placeholder 13"/>
          <p:cNvSpPr>
            <a:spLocks noGrp="1"/>
          </p:cNvSpPr>
          <p:nvPr>
            <p:ph type="ftr" sz="quarter" idx="12"/>
          </p:nvPr>
        </p:nvSpPr>
        <p:spPr/>
        <p:txBody>
          <a:bodyPr rtlCol="0"/>
          <a:lstStyle>
            <a:lvl1pPr>
              <a:defRPr/>
            </a:lvl1pPr>
          </a:lstStyle>
          <a:p>
            <a:pPr>
              <a:defRPr/>
            </a:pPr>
            <a:r>
              <a:rPr lang="en-US" smtClean="0"/>
              <a:t>School of Computer Engineering</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2AB39A4A-34CD-47CB-BB02-093EA1037AFC}" type="datetime1">
              <a:rPr lang="en-US" smtClean="0"/>
              <a:pPr>
                <a:defRPr/>
              </a:pPr>
              <a:t>04-Mar-20</a:t>
            </a:fld>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453A7E5E-6FDD-46DC-9B9A-1EE1DF3B4DA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70DD2585-269D-4D98-9B5A-2298414F676C}" type="datetime1">
              <a:rPr lang="en-US" smtClean="0"/>
              <a:pPr>
                <a:defRPr/>
              </a:pPr>
              <a:t>04-Mar-20</a:t>
            </a:fld>
            <a:endParaRPr lang="en-US" dirty="0"/>
          </a:p>
        </p:txBody>
      </p:sp>
      <p:sp>
        <p:nvSpPr>
          <p:cNvPr id="3"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EB215E6A-49DA-4E1E-A153-DCAF308A2D4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3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6909" tIns="182547" rIns="136909" bIns="91273"/>
          <a:lstStyle>
            <a:lvl1pPr marL="0" indent="0">
              <a:spcAft>
                <a:spcPts val="1000"/>
              </a:spcAft>
              <a:buNone/>
              <a:defRPr sz="1800"/>
            </a:lvl1pPr>
            <a:lvl2pPr>
              <a:buNone/>
              <a:defRPr sz="1200"/>
            </a:lvl2pPr>
            <a:lvl3pPr>
              <a:buNone/>
              <a:defRPr sz="1000"/>
            </a:lvl3pPr>
            <a:lvl4pPr>
              <a:buNone/>
              <a:defRPr sz="800"/>
            </a:lvl4pPr>
            <a:lvl5pPr>
              <a:buNone/>
              <a:defRPr sz="8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CDB74CB1-9737-4209-AC85-56432E702054}" type="datetime1">
              <a:rPr lang="en-US" smtClean="0"/>
              <a:pPr>
                <a:defRPr/>
              </a:pPr>
              <a:t>04-Mar-20</a:t>
            </a:fld>
            <a:endParaRPr lang="en-US" dirty="0"/>
          </a:p>
        </p:txBody>
      </p:sp>
      <p:sp>
        <p:nvSpPr>
          <p:cNvPr id="6"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7" name="Slide Number Placeholder 22"/>
          <p:cNvSpPr>
            <a:spLocks noGrp="1"/>
          </p:cNvSpPr>
          <p:nvPr>
            <p:ph type="sldNum" sz="quarter" idx="12"/>
          </p:nvPr>
        </p:nvSpPr>
        <p:spPr/>
        <p:txBody>
          <a:bodyPr/>
          <a:lstStyle>
            <a:lvl1pPr>
              <a:defRPr/>
            </a:lvl1pPr>
          </a:lstStyle>
          <a:p>
            <a:pPr>
              <a:defRPr/>
            </a:pPr>
            <a:fld id="{7EBC58E9-1387-4400-8547-C72E690215F0}"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13"/>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7" name="Rectangle 9"/>
          <p:cNvSpPr/>
          <p:nvPr/>
        </p:nvSpPr>
        <p:spPr>
          <a:xfrm>
            <a:off x="1544637" y="4654550"/>
            <a:ext cx="759936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8" name="Rectangle 10"/>
          <p:cNvSpPr/>
          <p:nvPr/>
        </p:nvSpPr>
        <p:spPr bwMode="white">
          <a:xfrm>
            <a:off x="1447801" y="12"/>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800"/>
            </a:lvl4pPr>
            <a:lvl5pPr>
              <a:buFontTx/>
              <a:buNone/>
              <a:defRPr sz="8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9" y="0"/>
            <a:ext cx="7583424" cy="4568952"/>
          </a:xfrm>
          <a:solidFill>
            <a:schemeClr val="accent1">
              <a:tint val="40000"/>
            </a:schemeClr>
          </a:solidFill>
          <a:ln>
            <a:noFill/>
          </a:ln>
        </p:spPr>
        <p:txBody>
          <a:bodyPr>
            <a:normAutofit/>
          </a:bodyPr>
          <a:lstStyle>
            <a:lvl1pPr marL="0" indent="0">
              <a:buNone/>
              <a:defRPr sz="33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76198B5E-D995-478A-A5B2-D32CECFEA186}" type="datetime1">
              <a:rPr lang="en-US" smtClean="0"/>
              <a:pPr>
                <a:defRPr/>
              </a:pPr>
              <a:t>04-Mar-20</a:t>
            </a:fld>
            <a:endParaRPr lang="en-US" dirty="0"/>
          </a:p>
        </p:txBody>
      </p:sp>
      <p:sp>
        <p:nvSpPr>
          <p:cNvPr id="10" name="Slide Number Placeholder 12"/>
          <p:cNvSpPr>
            <a:spLocks noGrp="1"/>
          </p:cNvSpPr>
          <p:nvPr>
            <p:ph type="sldNum" sz="quarter" idx="11"/>
          </p:nvPr>
        </p:nvSpPr>
        <p:spPr>
          <a:xfrm>
            <a:off x="0" y="4667251"/>
            <a:ext cx="1447800" cy="663575"/>
          </a:xfrm>
        </p:spPr>
        <p:txBody>
          <a:bodyPr rtlCol="0"/>
          <a:lstStyle>
            <a:lvl1pPr>
              <a:defRPr sz="2800" smtClean="0"/>
            </a:lvl1pPr>
          </a:lstStyle>
          <a:p>
            <a:pPr>
              <a:defRPr/>
            </a:pPr>
            <a:fld id="{F7E6F633-B2BD-4AD1-8584-07D2AEFF3912}" type="slidenum">
              <a:rPr lang="en-US"/>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en-US" smtClean="0"/>
              <a:t>School of Computer Engineering</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273" tIns="45636" rIns="91273" bIns="45636"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13"/>
            <a:ext cx="8153400" cy="4525963"/>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lIns="91273" tIns="45636" rIns="91273" bIns="45636" anchor="ctr" anchorCtr="0"/>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553C0DF2-60CE-4185-A133-69012A27FFD1}" type="datetime1">
              <a:rPr lang="en-US" smtClean="0"/>
              <a:pPr>
                <a:defRPr/>
              </a:pPr>
              <a:t>04-Mar-20</a:t>
            </a:fld>
            <a:endParaRPr lang="en-US" dirty="0"/>
          </a:p>
        </p:txBody>
      </p:sp>
      <p:sp>
        <p:nvSpPr>
          <p:cNvPr id="3" name="Footer Placeholder 2"/>
          <p:cNvSpPr>
            <a:spLocks noGrp="1"/>
          </p:cNvSpPr>
          <p:nvPr>
            <p:ph type="ftr" sz="quarter" idx="3"/>
          </p:nvPr>
        </p:nvSpPr>
        <p:spPr>
          <a:xfrm>
            <a:off x="609601" y="6248400"/>
            <a:ext cx="5421313" cy="365125"/>
          </a:xfrm>
          <a:prstGeom prst="rect">
            <a:avLst/>
          </a:prstGeom>
        </p:spPr>
        <p:txBody>
          <a:bodyPr vert="horz" lIns="91273" tIns="45636" rIns="91273" bIns="45636" anchor="ctr"/>
          <a:lstStyle>
            <a:lvl1pPr algn="r" eaLnBrk="1" fontAlgn="auto" latinLnBrk="0" hangingPunct="1">
              <a:spcBef>
                <a:spcPts val="0"/>
              </a:spcBef>
              <a:spcAft>
                <a:spcPts val="0"/>
              </a:spcAft>
              <a:defRPr kumimoji="0" sz="1400" smtClean="0">
                <a:solidFill>
                  <a:schemeClr val="tx2"/>
                </a:solidFill>
                <a:latin typeface="+mn-lt"/>
              </a:defRPr>
            </a:lvl1pPr>
          </a:lstStyle>
          <a:p>
            <a:pPr>
              <a:defRPr/>
            </a:pPr>
            <a:r>
              <a:rPr lang="en-US" smtClean="0"/>
              <a:t>School of Computer Engineering</a:t>
            </a: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9"/>
            <a:ext cx="533400" cy="244475"/>
          </a:xfrm>
          <a:prstGeom prst="rect">
            <a:avLst/>
          </a:prstGeom>
        </p:spPr>
        <p:txBody>
          <a:bodyPr vert="horz" lIns="91273" tIns="45636" rIns="91273" bIns="45636"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6646576E-E10C-4C06-9E13-AEF2D4E2807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2" r:id="rId1"/>
    <p:sldLayoutId id="2147483671" r:id="rId2"/>
    <p:sldLayoutId id="2147483673" r:id="rId3"/>
    <p:sldLayoutId id="2147483674" r:id="rId4"/>
    <p:sldLayoutId id="2147483675" r:id="rId5"/>
    <p:sldLayoutId id="2147483670" r:id="rId6"/>
    <p:sldLayoutId id="2147483676" r:id="rId7"/>
    <p:sldLayoutId id="2147483669" r:id="rId8"/>
    <p:sldLayoutId id="2147483677" r:id="rId9"/>
    <p:sldLayoutId id="2147483668" r:id="rId10"/>
    <p:sldLayoutId id="2147483678" r:id="rId11"/>
  </p:sldLayoutIdLst>
  <p:hf hdr="0" dt="0"/>
  <p:txStyles>
    <p:titleStyle>
      <a:lvl1pPr algn="l" rtl="0" fontAlgn="base">
        <a:spcBef>
          <a:spcPct val="0"/>
        </a:spcBef>
        <a:spcAft>
          <a:spcPct val="0"/>
        </a:spcAft>
        <a:defRPr sz="4300" kern="1200">
          <a:solidFill>
            <a:schemeClr val="tx2"/>
          </a:solidFill>
          <a:latin typeface="+mj-lt"/>
          <a:ea typeface="+mj-ea"/>
          <a:cs typeface="+mj-cs"/>
        </a:defRPr>
      </a:lvl1pPr>
      <a:lvl2pPr algn="l" rtl="0" fontAlgn="base">
        <a:spcBef>
          <a:spcPct val="0"/>
        </a:spcBef>
        <a:spcAft>
          <a:spcPct val="0"/>
        </a:spcAft>
        <a:defRPr sz="4300">
          <a:solidFill>
            <a:schemeClr val="tx2"/>
          </a:solidFill>
          <a:latin typeface="Tw Cen MT" pitchFamily="34" charset="0"/>
        </a:defRPr>
      </a:lvl2pPr>
      <a:lvl3pPr algn="l" rtl="0" fontAlgn="base">
        <a:spcBef>
          <a:spcPct val="0"/>
        </a:spcBef>
        <a:spcAft>
          <a:spcPct val="0"/>
        </a:spcAft>
        <a:defRPr sz="4300">
          <a:solidFill>
            <a:schemeClr val="tx2"/>
          </a:solidFill>
          <a:latin typeface="Tw Cen MT" pitchFamily="34" charset="0"/>
        </a:defRPr>
      </a:lvl3pPr>
      <a:lvl4pPr algn="l" rtl="0" fontAlgn="base">
        <a:spcBef>
          <a:spcPct val="0"/>
        </a:spcBef>
        <a:spcAft>
          <a:spcPct val="0"/>
        </a:spcAft>
        <a:defRPr sz="4300">
          <a:solidFill>
            <a:schemeClr val="tx2"/>
          </a:solidFill>
          <a:latin typeface="Tw Cen MT" pitchFamily="34" charset="0"/>
        </a:defRPr>
      </a:lvl4pPr>
      <a:lvl5pPr algn="l" rtl="0" fontAlgn="base">
        <a:spcBef>
          <a:spcPct val="0"/>
        </a:spcBef>
        <a:spcAft>
          <a:spcPct val="0"/>
        </a:spcAft>
        <a:defRPr sz="4300">
          <a:solidFill>
            <a:schemeClr val="tx2"/>
          </a:solidFill>
          <a:latin typeface="Tw Cen MT" pitchFamily="34" charset="0"/>
        </a:defRPr>
      </a:lvl5pPr>
      <a:lvl6pPr marL="456365" algn="l" rtl="0" fontAlgn="base">
        <a:spcBef>
          <a:spcPct val="0"/>
        </a:spcBef>
        <a:spcAft>
          <a:spcPct val="0"/>
        </a:spcAft>
        <a:defRPr sz="4300">
          <a:solidFill>
            <a:schemeClr val="tx2"/>
          </a:solidFill>
          <a:latin typeface="Tw Cen MT" pitchFamily="34" charset="0"/>
        </a:defRPr>
      </a:lvl6pPr>
      <a:lvl7pPr marL="912727" algn="l" rtl="0" fontAlgn="base">
        <a:spcBef>
          <a:spcPct val="0"/>
        </a:spcBef>
        <a:spcAft>
          <a:spcPct val="0"/>
        </a:spcAft>
        <a:defRPr sz="4300">
          <a:solidFill>
            <a:schemeClr val="tx2"/>
          </a:solidFill>
          <a:latin typeface="Tw Cen MT" pitchFamily="34" charset="0"/>
        </a:defRPr>
      </a:lvl7pPr>
      <a:lvl8pPr marL="1369099" algn="l" rtl="0" fontAlgn="base">
        <a:spcBef>
          <a:spcPct val="0"/>
        </a:spcBef>
        <a:spcAft>
          <a:spcPct val="0"/>
        </a:spcAft>
        <a:defRPr sz="4300">
          <a:solidFill>
            <a:schemeClr val="tx2"/>
          </a:solidFill>
          <a:latin typeface="Tw Cen MT" pitchFamily="34" charset="0"/>
        </a:defRPr>
      </a:lvl8pPr>
      <a:lvl9pPr marL="1825460" algn="l" rtl="0" fontAlgn="base">
        <a:spcBef>
          <a:spcPct val="0"/>
        </a:spcBef>
        <a:spcAft>
          <a:spcPct val="0"/>
        </a:spcAft>
        <a:defRPr sz="4300">
          <a:solidFill>
            <a:schemeClr val="tx2"/>
          </a:solidFill>
          <a:latin typeface="Tw Cen MT" pitchFamily="34" charset="0"/>
        </a:defRPr>
      </a:lvl9pPr>
    </p:titleStyle>
    <p:bodyStyle>
      <a:lvl1pPr marL="318503" indent="-318503" algn="l" rtl="0" fontAlgn="base">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8595" indent="-272549" algn="l" rtl="0" fontAlgn="base">
        <a:spcBef>
          <a:spcPts val="550"/>
        </a:spcBef>
        <a:spcAft>
          <a:spcPct val="0"/>
        </a:spcAft>
        <a:buClr>
          <a:schemeClr val="accent1"/>
        </a:buClr>
        <a:buSzPct val="70000"/>
        <a:buFont typeface="Wingdings 2" pitchFamily="18" charset="2"/>
        <a:buChar char=""/>
        <a:defRPr sz="2700" kern="1200">
          <a:solidFill>
            <a:schemeClr val="tx1"/>
          </a:solidFill>
          <a:latin typeface="+mn-lt"/>
          <a:ea typeface="+mn-ea"/>
          <a:cs typeface="+mn-cs"/>
        </a:defRPr>
      </a:lvl2pPr>
      <a:lvl3pPr marL="912727" indent="-228182" algn="l" rtl="0" fontAlgn="base">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69099" indent="-228182" algn="l" rtl="0" fontAlgn="base">
        <a:spcBef>
          <a:spcPts val="399"/>
        </a:spcBef>
        <a:spcAft>
          <a:spcPct val="0"/>
        </a:spcAft>
        <a:buClr>
          <a:srgbClr val="A5AB81"/>
        </a:buClr>
        <a:buSzPct val="75000"/>
        <a:buFont typeface="Wingdings" pitchFamily="2" charset="2"/>
        <a:buChar char=""/>
        <a:defRPr sz="2100" kern="1200">
          <a:solidFill>
            <a:schemeClr val="tx1"/>
          </a:solidFill>
          <a:latin typeface="+mn-lt"/>
          <a:ea typeface="+mn-ea"/>
          <a:cs typeface="+mn-cs"/>
        </a:defRPr>
      </a:lvl4pPr>
      <a:lvl5pPr marL="1825460" indent="-228182" algn="l" rtl="0" fontAlgn="base">
        <a:spcBef>
          <a:spcPts val="399"/>
        </a:spcBef>
        <a:spcAft>
          <a:spcPct val="0"/>
        </a:spcAft>
        <a:buClr>
          <a:srgbClr val="D8B25C"/>
        </a:buClr>
        <a:buSzPct val="65000"/>
        <a:buFont typeface="Wingdings" pitchFamily="2" charset="2"/>
        <a:buChar char=""/>
        <a:defRPr sz="2100" kern="1200">
          <a:solidFill>
            <a:schemeClr val="tx1"/>
          </a:solidFill>
          <a:latin typeface="+mn-lt"/>
          <a:ea typeface="+mn-ea"/>
          <a:cs typeface="+mn-cs"/>
        </a:defRPr>
      </a:lvl5pPr>
      <a:lvl6pPr marL="2099274" indent="-228182"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3099" indent="-228182"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46915" indent="-228182"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0735" indent="-228182"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6365" algn="l" rtl="0" eaLnBrk="1" latinLnBrk="0" hangingPunct="1">
        <a:defRPr kumimoji="0" kern="1200">
          <a:solidFill>
            <a:schemeClr val="tx1"/>
          </a:solidFill>
          <a:latin typeface="+mn-lt"/>
          <a:ea typeface="+mn-ea"/>
          <a:cs typeface="+mn-cs"/>
        </a:defRPr>
      </a:lvl2pPr>
      <a:lvl3pPr marL="912727" algn="l" rtl="0" eaLnBrk="1" latinLnBrk="0" hangingPunct="1">
        <a:defRPr kumimoji="0" kern="1200">
          <a:solidFill>
            <a:schemeClr val="tx1"/>
          </a:solidFill>
          <a:latin typeface="+mn-lt"/>
          <a:ea typeface="+mn-ea"/>
          <a:cs typeface="+mn-cs"/>
        </a:defRPr>
      </a:lvl3pPr>
      <a:lvl4pPr marL="1369099" algn="l" rtl="0" eaLnBrk="1" latinLnBrk="0" hangingPunct="1">
        <a:defRPr kumimoji="0" kern="1200">
          <a:solidFill>
            <a:schemeClr val="tx1"/>
          </a:solidFill>
          <a:latin typeface="+mn-lt"/>
          <a:ea typeface="+mn-ea"/>
          <a:cs typeface="+mn-cs"/>
        </a:defRPr>
      </a:lvl4pPr>
      <a:lvl5pPr marL="1825460" algn="l" rtl="0" eaLnBrk="1" latinLnBrk="0" hangingPunct="1">
        <a:defRPr kumimoji="0" kern="1200">
          <a:solidFill>
            <a:schemeClr val="tx1"/>
          </a:solidFill>
          <a:latin typeface="+mn-lt"/>
          <a:ea typeface="+mn-ea"/>
          <a:cs typeface="+mn-cs"/>
        </a:defRPr>
      </a:lvl5pPr>
      <a:lvl6pPr marL="2281827" algn="l" rtl="0" eaLnBrk="1" latinLnBrk="0" hangingPunct="1">
        <a:defRPr kumimoji="0" kern="1200">
          <a:solidFill>
            <a:schemeClr val="tx1"/>
          </a:solidFill>
          <a:latin typeface="+mn-lt"/>
          <a:ea typeface="+mn-ea"/>
          <a:cs typeface="+mn-cs"/>
        </a:defRPr>
      </a:lvl6pPr>
      <a:lvl7pPr marL="2738193" algn="l" rtl="0" eaLnBrk="1" latinLnBrk="0" hangingPunct="1">
        <a:defRPr kumimoji="0" kern="1200">
          <a:solidFill>
            <a:schemeClr val="tx1"/>
          </a:solidFill>
          <a:latin typeface="+mn-lt"/>
          <a:ea typeface="+mn-ea"/>
          <a:cs typeface="+mn-cs"/>
        </a:defRPr>
      </a:lvl7pPr>
      <a:lvl8pPr marL="3194558" algn="l" rtl="0" eaLnBrk="1" latinLnBrk="0" hangingPunct="1">
        <a:defRPr kumimoji="0" kern="1200">
          <a:solidFill>
            <a:schemeClr val="tx1"/>
          </a:solidFill>
          <a:latin typeface="+mn-lt"/>
          <a:ea typeface="+mn-ea"/>
          <a:cs typeface="+mn-cs"/>
        </a:defRPr>
      </a:lvl8pPr>
      <a:lvl9pPr marL="3650921"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90500" y="175846"/>
            <a:ext cx="8839200" cy="4396154"/>
          </a:xfrm>
        </p:spPr>
        <p:txBody>
          <a:bodyPr>
            <a:noAutofit/>
          </a:bodyPr>
          <a:lstStyle/>
          <a:p>
            <a:pPr algn="ctr">
              <a:defRPr/>
            </a:pPr>
            <a:r>
              <a:rPr lang="en-US" sz="2900" b="1" dirty="0" smtClean="0">
                <a:latin typeface="Cambria" pitchFamily="18" charset="0"/>
                <a:cs typeface="Times New Roman" pitchFamily="18" charset="0"/>
              </a:rPr>
              <a:t>Big Data (CS-3032)</a:t>
            </a:r>
          </a:p>
          <a:p>
            <a:pPr algn="ctr">
              <a:defRPr/>
            </a:pPr>
            <a:endParaRPr lang="en-US" sz="1700" b="1" dirty="0" smtClean="0">
              <a:latin typeface="Cambria" pitchFamily="18" charset="0"/>
              <a:cs typeface="Times New Roman" pitchFamily="18" charset="0"/>
            </a:endParaRPr>
          </a:p>
          <a:p>
            <a:pPr algn="ctr">
              <a:defRPr/>
            </a:pPr>
            <a:r>
              <a:rPr lang="en-US" sz="3200" b="1" dirty="0" smtClean="0">
                <a:latin typeface="Cambria" pitchFamily="18" charset="0"/>
                <a:cs typeface="Times New Roman" pitchFamily="18" charset="0"/>
              </a:rPr>
              <a:t>Kalinga Institute of Industrial Technology</a:t>
            </a:r>
          </a:p>
          <a:p>
            <a:pPr algn="ctr">
              <a:defRPr/>
            </a:pPr>
            <a:r>
              <a:rPr lang="en-US" sz="3200" b="1" dirty="0" smtClean="0">
                <a:latin typeface="Cambria" pitchFamily="18" charset="0"/>
                <a:cs typeface="Times New Roman" pitchFamily="18" charset="0"/>
              </a:rPr>
              <a:t>Deemed to be University </a:t>
            </a:r>
          </a:p>
          <a:p>
            <a:pPr algn="ctr">
              <a:defRPr/>
            </a:pPr>
            <a:r>
              <a:rPr lang="en-US" sz="3200" b="1" dirty="0" smtClean="0">
                <a:latin typeface="Cambria" pitchFamily="18" charset="0"/>
                <a:cs typeface="Times New Roman" pitchFamily="18" charset="0"/>
              </a:rPr>
              <a:t>Bhubaneswar-751024</a:t>
            </a:r>
          </a:p>
          <a:p>
            <a:pPr algn="ctr">
              <a:defRPr/>
            </a:pPr>
            <a:endParaRPr lang="en-US" sz="1900" b="1" dirty="0" smtClean="0">
              <a:latin typeface="Cambria" pitchFamily="18" charset="0"/>
              <a:cs typeface="Times New Roman" pitchFamily="18" charset="0"/>
            </a:endParaRPr>
          </a:p>
          <a:p>
            <a:pPr algn="ctr">
              <a:defRPr/>
            </a:pPr>
            <a:r>
              <a:rPr lang="en-US" sz="1900" b="1" dirty="0" smtClean="0">
                <a:latin typeface="Cambria" pitchFamily="18" charset="0"/>
                <a:cs typeface="Times New Roman" pitchFamily="18" charset="0"/>
              </a:rPr>
              <a:t> </a:t>
            </a:r>
            <a:r>
              <a:rPr lang="en-US" sz="3900" b="1" dirty="0" smtClean="0">
                <a:latin typeface="Cambria" pitchFamily="18" charset="0"/>
                <a:cs typeface="Times New Roman" pitchFamily="18" charset="0"/>
              </a:rPr>
              <a:t>School of Computer Engineering</a:t>
            </a:r>
            <a:endParaRPr lang="en-US" sz="1900" b="1" dirty="0" smtClean="0">
              <a:latin typeface="Cambria" pitchFamily="18" charset="0"/>
              <a:cs typeface="Times New Roman" pitchFamily="18" charset="0"/>
            </a:endParaRPr>
          </a:p>
        </p:txBody>
      </p:sp>
      <p:pic>
        <p:nvPicPr>
          <p:cNvPr id="140290" name="Picture 2" descr="http://www.entranceforms.com/libs/img/logos/kiit0712.logo.jpg"/>
          <p:cNvPicPr>
            <a:picLocks noChangeAspect="1" noChangeArrowheads="1"/>
          </p:cNvPicPr>
          <p:nvPr/>
        </p:nvPicPr>
        <p:blipFill>
          <a:blip r:embed="rId3" cstate="print"/>
          <a:srcRect/>
          <a:stretch>
            <a:fillRect/>
          </a:stretch>
        </p:blipFill>
        <p:spPr bwMode="auto">
          <a:xfrm>
            <a:off x="3733800" y="4343400"/>
            <a:ext cx="1752600" cy="1291152"/>
          </a:xfrm>
          <a:prstGeom prst="rect">
            <a:avLst/>
          </a:prstGeom>
          <a:noFill/>
        </p:spPr>
      </p:pic>
      <p:sp>
        <p:nvSpPr>
          <p:cNvPr id="4" name="TextBox 3"/>
          <p:cNvSpPr txBox="1"/>
          <p:nvPr/>
        </p:nvSpPr>
        <p:spPr>
          <a:xfrm>
            <a:off x="2319668" y="6121569"/>
            <a:ext cx="6813699" cy="507831"/>
          </a:xfrm>
          <a:prstGeom prst="rect">
            <a:avLst/>
          </a:prstGeom>
          <a:noFill/>
        </p:spPr>
        <p:txBody>
          <a:bodyPr wrap="square" rtlCol="0">
            <a:spAutoFit/>
          </a:bodyPr>
          <a:lstStyle/>
          <a:p>
            <a:pPr algn="ctr"/>
            <a:r>
              <a:rPr lang="en-US" sz="2700" b="1" i="1" dirty="0" smtClean="0">
                <a:latin typeface="Cambria" pitchFamily="18" charset="0"/>
              </a:rPr>
              <a:t>Lecture Note</a:t>
            </a:r>
            <a:endParaRPr lang="en-US" sz="2700" b="1" i="1" dirty="0">
              <a:latin typeface="Cambria" pitchFamily="18" charset="0"/>
            </a:endParaRPr>
          </a:p>
        </p:txBody>
      </p:sp>
      <p:sp>
        <p:nvSpPr>
          <p:cNvPr id="5" name="TextBox 4"/>
          <p:cNvSpPr txBox="1"/>
          <p:nvPr/>
        </p:nvSpPr>
        <p:spPr>
          <a:xfrm>
            <a:off x="262468" y="6112934"/>
            <a:ext cx="1627305" cy="584775"/>
          </a:xfrm>
          <a:prstGeom prst="rect">
            <a:avLst/>
          </a:prstGeom>
          <a:noFill/>
        </p:spPr>
        <p:txBody>
          <a:bodyPr wrap="none" rtlCol="0">
            <a:spAutoFit/>
          </a:bodyPr>
          <a:lstStyle/>
          <a:p>
            <a:r>
              <a:rPr lang="en-US" sz="3200" b="1" i="1" dirty="0" smtClean="0">
                <a:latin typeface="Cambria" pitchFamily="18" charset="0"/>
              </a:rPr>
              <a:t>3 Credit</a:t>
            </a:r>
            <a:endParaRPr lang="en-US" sz="3200" b="1" i="1" dirty="0">
              <a:latin typeface="Cambria" pitchFamily="18" charset="0"/>
            </a:endParaRPr>
          </a:p>
        </p:txBody>
      </p:sp>
      <p:sp>
        <p:nvSpPr>
          <p:cNvPr id="6" name="TextBox 5"/>
          <p:cNvSpPr txBox="1"/>
          <p:nvPr/>
        </p:nvSpPr>
        <p:spPr>
          <a:xfrm>
            <a:off x="287869" y="5647267"/>
            <a:ext cx="8686799" cy="292388"/>
          </a:xfrm>
          <a:prstGeom prst="rect">
            <a:avLst/>
          </a:prstGeom>
          <a:noFill/>
        </p:spPr>
        <p:txBody>
          <a:bodyPr wrap="square" rtlCol="0">
            <a:spAutoFit/>
          </a:bodyPr>
          <a:lstStyle/>
          <a:p>
            <a:r>
              <a:rPr lang="en-US" sz="1300" b="1" dirty="0" smtClean="0">
                <a:latin typeface="Cambria" pitchFamily="18" charset="0"/>
                <a:cs typeface="Times New Roman" pitchFamily="18" charset="0"/>
              </a:rPr>
              <a:t>Strictly for internal circulation (within KIIT) and reference only. Not for outside circulation without permission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0" y="228600"/>
            <a:ext cx="8390864" cy="990600"/>
          </a:xfrm>
        </p:spPr>
        <p:txBody>
          <a:bodyPr/>
          <a:lstStyle/>
          <a:p>
            <a:r>
              <a:rPr lang="en-US" sz="3200" b="1" dirty="0" smtClean="0">
                <a:solidFill>
                  <a:schemeClr val="tx1"/>
                </a:solidFill>
                <a:latin typeface="Cambria" pitchFamily="18" charset="0"/>
              </a:rPr>
              <a:t>Infographics vs. Data Visualization cont’d</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10</a:t>
            </a:fld>
            <a:endParaRPr lang="en-US" dirty="0"/>
          </a:p>
        </p:txBody>
      </p:sp>
      <p:sp>
        <p:nvSpPr>
          <p:cNvPr id="10" name="TextBox 9"/>
          <p:cNvSpPr txBox="1"/>
          <p:nvPr/>
        </p:nvSpPr>
        <p:spPr>
          <a:xfrm>
            <a:off x="76200" y="1633478"/>
            <a:ext cx="8915400" cy="4832092"/>
          </a:xfrm>
          <a:prstGeom prst="rect">
            <a:avLst/>
          </a:prstGeom>
          <a:noFill/>
        </p:spPr>
        <p:txBody>
          <a:bodyPr wrap="square" rtlCol="0">
            <a:spAutoFit/>
          </a:bodyPr>
          <a:lstStyle/>
          <a:p>
            <a:pPr marL="515937" lvl="2" indent="-457200" algn="just">
              <a:spcBef>
                <a:spcPts val="0"/>
              </a:spcBef>
              <a:spcAft>
                <a:spcPts val="0"/>
              </a:spcAft>
              <a:buClr>
                <a:srgbClr val="C00000"/>
              </a:buClr>
              <a:buSzPct val="90000"/>
            </a:pPr>
            <a:r>
              <a:rPr lang="en-US" sz="2200" dirty="0" smtClean="0">
                <a:latin typeface="Cambria" pitchFamily="18" charset="0"/>
              </a:rPr>
              <a:t>Infographics are:</a:t>
            </a:r>
          </a:p>
          <a:p>
            <a:pPr marL="515937" lvl="2" indent="-457200" algn="just">
              <a:spcBef>
                <a:spcPts val="0"/>
              </a:spcBef>
              <a:spcAft>
                <a:spcPts val="0"/>
              </a:spcAft>
              <a:buClr>
                <a:srgbClr val="C00000"/>
              </a:buClr>
              <a:buSzPct val="90000"/>
              <a:buFont typeface="Wingdings" pitchFamily="2" charset="2"/>
              <a:buChar char="q"/>
            </a:pPr>
            <a:r>
              <a:rPr lang="en-US" sz="2200" dirty="0" smtClean="0">
                <a:latin typeface="Cambria" pitchFamily="18" charset="0"/>
              </a:rPr>
              <a:t>Best for telling a premeditated story and offer subjectivity</a:t>
            </a:r>
          </a:p>
          <a:p>
            <a:pPr marL="515937" lvl="2" indent="-457200" algn="just">
              <a:spcBef>
                <a:spcPts val="0"/>
              </a:spcBef>
              <a:spcAft>
                <a:spcPts val="0"/>
              </a:spcAft>
              <a:buClr>
                <a:srgbClr val="C00000"/>
              </a:buClr>
              <a:buSzPct val="90000"/>
              <a:buFont typeface="Wingdings" pitchFamily="2" charset="2"/>
              <a:buChar char="q"/>
            </a:pPr>
            <a:r>
              <a:rPr lang="en-US" sz="2200" dirty="0" smtClean="0">
                <a:latin typeface="Cambria" pitchFamily="18" charset="0"/>
              </a:rPr>
              <a:t>Best for guiding the audience to conclusions and point out relationships</a:t>
            </a:r>
          </a:p>
          <a:p>
            <a:pPr marL="515937" lvl="2" indent="-457200" algn="just">
              <a:spcBef>
                <a:spcPts val="0"/>
              </a:spcBef>
              <a:spcAft>
                <a:spcPts val="0"/>
              </a:spcAft>
              <a:buClr>
                <a:srgbClr val="C00000"/>
              </a:buClr>
              <a:buSzPct val="90000"/>
              <a:buFont typeface="Wingdings" pitchFamily="2" charset="2"/>
              <a:buChar char="q"/>
            </a:pPr>
            <a:r>
              <a:rPr lang="en-US" sz="2200" dirty="0" smtClean="0">
                <a:latin typeface="Cambria" pitchFamily="18" charset="0"/>
              </a:rPr>
              <a:t>Created manually for one specific dataset</a:t>
            </a:r>
          </a:p>
          <a:p>
            <a:pPr marL="57150" lvl="2" algn="just">
              <a:spcBef>
                <a:spcPts val="0"/>
              </a:spcBef>
              <a:spcAft>
                <a:spcPts val="0"/>
              </a:spcAft>
              <a:buClr>
                <a:srgbClr val="C00000"/>
              </a:buClr>
              <a:buSzPct val="90000"/>
            </a:pPr>
            <a:r>
              <a:rPr lang="en-US" sz="2200" dirty="0" smtClean="0">
                <a:latin typeface="Cambria" pitchFamily="18" charset="0"/>
              </a:rPr>
              <a:t>It is used for Marketing content, Resumes, Blog posts, and Case studies etc.</a:t>
            </a:r>
          </a:p>
          <a:p>
            <a:pPr marL="515937" lvl="2" indent="-457200" algn="just">
              <a:spcBef>
                <a:spcPts val="0"/>
              </a:spcBef>
              <a:spcAft>
                <a:spcPts val="0"/>
              </a:spcAft>
              <a:buClr>
                <a:srgbClr val="C00000"/>
              </a:buClr>
              <a:buSzPct val="90000"/>
            </a:pPr>
            <a:r>
              <a:rPr lang="en-US" sz="2200" dirty="0" smtClean="0">
                <a:latin typeface="Cambria" pitchFamily="18" charset="0"/>
              </a:rPr>
              <a:t>Data visualizations  are:</a:t>
            </a:r>
          </a:p>
          <a:p>
            <a:pPr marL="515937" lvl="2" indent="-457200" algn="just">
              <a:spcBef>
                <a:spcPts val="0"/>
              </a:spcBef>
              <a:spcAft>
                <a:spcPts val="0"/>
              </a:spcAft>
              <a:buClr>
                <a:srgbClr val="C00000"/>
              </a:buClr>
              <a:buSzPct val="90000"/>
              <a:buFont typeface="Wingdings" pitchFamily="2" charset="2"/>
              <a:buChar char="q"/>
            </a:pPr>
            <a:r>
              <a:rPr lang="en-US" sz="2200" dirty="0" smtClean="0">
                <a:latin typeface="Cambria" pitchFamily="18" charset="0"/>
              </a:rPr>
              <a:t>Best for allowing the audience to draw their own conclusions, and offer objectivity</a:t>
            </a:r>
          </a:p>
          <a:p>
            <a:pPr marL="515937" lvl="2" indent="-457200" algn="just">
              <a:spcBef>
                <a:spcPts val="0"/>
              </a:spcBef>
              <a:spcAft>
                <a:spcPts val="0"/>
              </a:spcAft>
              <a:buClr>
                <a:srgbClr val="C00000"/>
              </a:buClr>
              <a:buSzPct val="90000"/>
              <a:buFont typeface="Wingdings" pitchFamily="2" charset="2"/>
              <a:buChar char="q"/>
            </a:pPr>
            <a:r>
              <a:rPr lang="en-US" sz="2200" dirty="0" smtClean="0">
                <a:latin typeface="Cambria" pitchFamily="18" charset="0"/>
              </a:rPr>
              <a:t>Ideal for understanding data at a glance</a:t>
            </a:r>
          </a:p>
          <a:p>
            <a:pPr marL="515937" lvl="2" indent="-457200" algn="just">
              <a:spcBef>
                <a:spcPts val="0"/>
              </a:spcBef>
              <a:spcAft>
                <a:spcPts val="0"/>
              </a:spcAft>
              <a:buClr>
                <a:srgbClr val="C00000"/>
              </a:buClr>
              <a:buSzPct val="90000"/>
              <a:buFont typeface="Wingdings" pitchFamily="2" charset="2"/>
              <a:buChar char="q"/>
            </a:pPr>
            <a:r>
              <a:rPr lang="en-US" sz="2200" dirty="0" smtClean="0">
                <a:latin typeface="Cambria" pitchFamily="18" charset="0"/>
              </a:rPr>
              <a:t>Automatically generated for arbitrary datasets</a:t>
            </a:r>
          </a:p>
          <a:p>
            <a:pPr marL="57150" lvl="2" algn="just">
              <a:spcBef>
                <a:spcPts val="0"/>
              </a:spcBef>
              <a:spcAft>
                <a:spcPts val="0"/>
              </a:spcAft>
              <a:buClr>
                <a:srgbClr val="C00000"/>
              </a:buClr>
              <a:buSzPct val="90000"/>
            </a:pPr>
            <a:r>
              <a:rPr lang="en-US" sz="2200" dirty="0" smtClean="0">
                <a:latin typeface="Cambria" pitchFamily="18" charset="0"/>
              </a:rPr>
              <a:t>It is used for Dashboards, Scorecards, Newsletters, Reports, and Editorials etc.</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Data Visualization Purpose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11</a:t>
            </a:fld>
            <a:endParaRPr lang="en-US" dirty="0"/>
          </a:p>
        </p:txBody>
      </p:sp>
      <p:sp>
        <p:nvSpPr>
          <p:cNvPr id="8" name="TextBox 7"/>
          <p:cNvSpPr txBox="1"/>
          <p:nvPr/>
        </p:nvSpPr>
        <p:spPr>
          <a:xfrm>
            <a:off x="76200" y="1557278"/>
            <a:ext cx="8915400" cy="4493538"/>
          </a:xfrm>
          <a:prstGeom prst="rect">
            <a:avLst/>
          </a:prstGeom>
          <a:noFill/>
        </p:spPr>
        <p:txBody>
          <a:bodyPr wrap="square" rtlCol="0">
            <a:spAutoFit/>
          </a:bodyPr>
          <a:lstStyle/>
          <a:p>
            <a:pPr marL="515937" lvl="2" indent="-457200" algn="just">
              <a:spcBef>
                <a:spcPts val="0"/>
              </a:spcBef>
              <a:spcAft>
                <a:spcPts val="0"/>
              </a:spcAft>
              <a:buClr>
                <a:srgbClr val="C00000"/>
              </a:buClr>
              <a:buSzPct val="90000"/>
              <a:buFont typeface="Wingdings" pitchFamily="2" charset="2"/>
              <a:buChar char="q"/>
            </a:pPr>
            <a:r>
              <a:rPr lang="en-US" sz="2200" dirty="0" smtClean="0">
                <a:latin typeface="Cambria" pitchFamily="18" charset="0"/>
              </a:rPr>
              <a:t>Data presented in the form of graphics can be </a:t>
            </a:r>
            <a:r>
              <a:rPr lang="en-US" sz="2200" b="1" dirty="0" smtClean="0">
                <a:latin typeface="Cambria" pitchFamily="18" charset="0"/>
              </a:rPr>
              <a:t>analyzed better</a:t>
            </a:r>
            <a:r>
              <a:rPr lang="en-US" sz="2200" dirty="0" smtClean="0">
                <a:latin typeface="Cambria" pitchFamily="18" charset="0"/>
              </a:rPr>
              <a:t> than the data presented in words.</a:t>
            </a:r>
          </a:p>
          <a:p>
            <a:pPr marL="515937" lvl="2" indent="-457200" algn="just">
              <a:spcBef>
                <a:spcPts val="0"/>
              </a:spcBef>
              <a:spcAft>
                <a:spcPts val="0"/>
              </a:spcAft>
              <a:buClr>
                <a:srgbClr val="C00000"/>
              </a:buClr>
              <a:buSzPct val="90000"/>
              <a:buFont typeface="Wingdings" pitchFamily="2" charset="2"/>
              <a:buChar char="q"/>
            </a:pPr>
            <a:r>
              <a:rPr lang="en-US" sz="2200" dirty="0" smtClean="0">
                <a:latin typeface="Cambria" pitchFamily="18" charset="0"/>
              </a:rPr>
              <a:t>Patterns, trends, outliers and correlations that </a:t>
            </a:r>
            <a:r>
              <a:rPr lang="en-US" sz="2200" b="1" dirty="0" smtClean="0">
                <a:latin typeface="Cambria" pitchFamily="18" charset="0"/>
              </a:rPr>
              <a:t>might go undetected in text-based data</a:t>
            </a:r>
            <a:r>
              <a:rPr lang="en-US" sz="2200" dirty="0" smtClean="0">
                <a:latin typeface="Cambria" pitchFamily="18" charset="0"/>
              </a:rPr>
              <a:t> can be </a:t>
            </a:r>
            <a:r>
              <a:rPr lang="en-US" sz="2200" b="1" dirty="0" smtClean="0">
                <a:latin typeface="Cambria" pitchFamily="18" charset="0"/>
              </a:rPr>
              <a:t>exposed and recognized easier </a:t>
            </a:r>
            <a:r>
              <a:rPr lang="en-US" sz="2200" dirty="0" smtClean="0">
                <a:latin typeface="Cambria" pitchFamily="18" charset="0"/>
              </a:rPr>
              <a:t>with data visualization software.</a:t>
            </a:r>
          </a:p>
          <a:p>
            <a:pPr marL="515937" lvl="2" indent="-457200" algn="just">
              <a:spcBef>
                <a:spcPts val="0"/>
              </a:spcBef>
              <a:spcAft>
                <a:spcPts val="0"/>
              </a:spcAft>
              <a:buClr>
                <a:srgbClr val="C00000"/>
              </a:buClr>
              <a:buSzPct val="90000"/>
              <a:buFont typeface="Wingdings" pitchFamily="2" charset="2"/>
              <a:buChar char="q"/>
            </a:pPr>
            <a:r>
              <a:rPr lang="en-US" sz="2200" dirty="0" smtClean="0">
                <a:latin typeface="Cambria" pitchFamily="18" charset="0"/>
              </a:rPr>
              <a:t>Data scientists can use data visualizations to make their information </a:t>
            </a:r>
            <a:r>
              <a:rPr lang="en-US" sz="2200" b="1" dirty="0" smtClean="0">
                <a:latin typeface="Cambria" pitchFamily="18" charset="0"/>
              </a:rPr>
              <a:t>more actionable. </a:t>
            </a:r>
            <a:r>
              <a:rPr lang="en-US" sz="2200" dirty="0" smtClean="0">
                <a:latin typeface="Cambria" pitchFamily="18" charset="0"/>
              </a:rPr>
              <a:t>Illustrations, graphs, charts and spreadsheets can turn dull reports into something illuminating, where it’s </a:t>
            </a:r>
            <a:r>
              <a:rPr lang="en-US" sz="2200" b="1" dirty="0" smtClean="0">
                <a:latin typeface="Cambria" pitchFamily="18" charset="0"/>
              </a:rPr>
              <a:t>easier to gather insight </a:t>
            </a:r>
            <a:r>
              <a:rPr lang="en-US" sz="2200" dirty="0" smtClean="0">
                <a:latin typeface="Cambria" pitchFamily="18" charset="0"/>
              </a:rPr>
              <a:t>and </a:t>
            </a:r>
            <a:r>
              <a:rPr lang="en-US" sz="2200" b="1" dirty="0" smtClean="0">
                <a:latin typeface="Cambria" pitchFamily="18" charset="0"/>
              </a:rPr>
              <a:t>actionable results</a:t>
            </a:r>
            <a:r>
              <a:rPr lang="en-US" sz="2200" dirty="0" smtClean="0">
                <a:latin typeface="Cambria" pitchFamily="18" charset="0"/>
              </a:rPr>
              <a:t>.</a:t>
            </a:r>
          </a:p>
          <a:p>
            <a:pPr marL="515937" lvl="2" indent="-457200" algn="just">
              <a:spcBef>
                <a:spcPts val="0"/>
              </a:spcBef>
              <a:spcAft>
                <a:spcPts val="0"/>
              </a:spcAft>
              <a:buClr>
                <a:srgbClr val="C00000"/>
              </a:buClr>
              <a:buSzPct val="90000"/>
              <a:buFont typeface="Wingdings" pitchFamily="2" charset="2"/>
              <a:buChar char="q"/>
            </a:pPr>
            <a:r>
              <a:rPr lang="en-US" sz="2200" dirty="0" smtClean="0">
                <a:latin typeface="Cambria" pitchFamily="18" charset="0"/>
              </a:rPr>
              <a:t>Data Visualization help to </a:t>
            </a:r>
            <a:r>
              <a:rPr lang="en-US" sz="2200" b="1" dirty="0" smtClean="0">
                <a:latin typeface="Cambria" pitchFamily="18" charset="0"/>
              </a:rPr>
              <a:t>transmit a huge amount of information </a:t>
            </a:r>
            <a:r>
              <a:rPr lang="en-US" sz="2200" dirty="0" smtClean="0">
                <a:latin typeface="Cambria" pitchFamily="18" charset="0"/>
              </a:rPr>
              <a:t>to the human brain </a:t>
            </a:r>
            <a:r>
              <a:rPr lang="en-US" sz="2200" b="1" dirty="0" smtClean="0">
                <a:latin typeface="Cambria" pitchFamily="18" charset="0"/>
              </a:rPr>
              <a:t>at a glance</a:t>
            </a:r>
            <a:r>
              <a:rPr lang="en-US" sz="2200" dirty="0" smtClean="0">
                <a:latin typeface="Cambria" pitchFamily="18" charset="0"/>
              </a:rPr>
              <a:t>.</a:t>
            </a:r>
          </a:p>
          <a:p>
            <a:pPr marL="515937" lvl="2" indent="-457200" algn="just">
              <a:spcBef>
                <a:spcPts val="0"/>
              </a:spcBef>
              <a:spcAft>
                <a:spcPts val="0"/>
              </a:spcAft>
              <a:buClr>
                <a:srgbClr val="C00000"/>
              </a:buClr>
              <a:buSzPct val="90000"/>
              <a:buFont typeface="Wingdings" pitchFamily="2" charset="2"/>
              <a:buChar char="q"/>
            </a:pPr>
            <a:r>
              <a:rPr lang="en-US" sz="2200" dirty="0" smtClean="0">
                <a:latin typeface="Cambria" pitchFamily="18" charset="0"/>
              </a:rPr>
              <a:t>Data Visualization </a:t>
            </a:r>
            <a:r>
              <a:rPr lang="en-US" sz="2200" b="1" dirty="0" smtClean="0">
                <a:latin typeface="Cambria" pitchFamily="18" charset="0"/>
              </a:rPr>
              <a:t>point out key or interesting breakthrough in a large dataset.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sz="3200" b="1" dirty="0" smtClean="0">
                <a:solidFill>
                  <a:schemeClr val="tx1"/>
                </a:solidFill>
                <a:latin typeface="Cambria" pitchFamily="18" charset="0"/>
              </a:rPr>
              <a:t>Techniques Used for Data Representation</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12</a:t>
            </a:fld>
            <a:endParaRPr lang="en-US" dirty="0"/>
          </a:p>
        </p:txBody>
      </p:sp>
      <p:sp>
        <p:nvSpPr>
          <p:cNvPr id="8" name="TextBox 7"/>
          <p:cNvSpPr txBox="1"/>
          <p:nvPr/>
        </p:nvSpPr>
        <p:spPr>
          <a:xfrm>
            <a:off x="76200" y="1557278"/>
            <a:ext cx="8915400" cy="3816429"/>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200" dirty="0" smtClean="0">
                <a:latin typeface="Cambria" pitchFamily="18" charset="0"/>
              </a:rPr>
              <a:t>Data can be presented in various forms, which include simple line diagrams, bar graphs tables, metrics etc. Techniques used for a visual representation of the data are as follows:</a:t>
            </a:r>
          </a:p>
          <a:p>
            <a:pPr marL="57150" lvl="2" algn="just">
              <a:spcBef>
                <a:spcPts val="0"/>
              </a:spcBef>
              <a:spcAft>
                <a:spcPts val="0"/>
              </a:spcAft>
              <a:buClr>
                <a:srgbClr val="C00000"/>
              </a:buClr>
              <a:buSzPct val="90000"/>
            </a:pPr>
            <a:endParaRPr lang="en-US" sz="2200" dirty="0" smtClean="0">
              <a:latin typeface="Cambria" pitchFamily="18" charset="0"/>
            </a:endParaRPr>
          </a:p>
          <a:p>
            <a:pPr marL="515937" lvl="2" indent="-457200" algn="just">
              <a:spcBef>
                <a:spcPts val="0"/>
              </a:spcBef>
              <a:spcAft>
                <a:spcPts val="0"/>
              </a:spcAft>
              <a:buClr>
                <a:srgbClr val="C00000"/>
              </a:buClr>
              <a:buSzPct val="90000"/>
              <a:buFont typeface="Wingdings" pitchFamily="2" charset="2"/>
              <a:buChar char="q"/>
            </a:pPr>
            <a:r>
              <a:rPr lang="en-US" sz="2200" dirty="0" smtClean="0">
                <a:latin typeface="Cambria" pitchFamily="18" charset="0"/>
              </a:rPr>
              <a:t>Map</a:t>
            </a:r>
          </a:p>
          <a:p>
            <a:pPr marL="515937" lvl="2" indent="-457200" algn="just">
              <a:spcBef>
                <a:spcPts val="0"/>
              </a:spcBef>
              <a:spcAft>
                <a:spcPts val="0"/>
              </a:spcAft>
              <a:buClr>
                <a:srgbClr val="C00000"/>
              </a:buClr>
              <a:buSzPct val="90000"/>
              <a:buFont typeface="Wingdings" pitchFamily="2" charset="2"/>
              <a:buChar char="q"/>
            </a:pPr>
            <a:r>
              <a:rPr lang="en-US" sz="2200" dirty="0" smtClean="0">
                <a:latin typeface="Cambria" pitchFamily="18" charset="0"/>
              </a:rPr>
              <a:t>Parallel Coordinate Plot</a:t>
            </a:r>
          </a:p>
          <a:p>
            <a:pPr marL="515937" lvl="2" indent="-457200" algn="just">
              <a:spcBef>
                <a:spcPts val="0"/>
              </a:spcBef>
              <a:spcAft>
                <a:spcPts val="0"/>
              </a:spcAft>
              <a:buClr>
                <a:srgbClr val="C00000"/>
              </a:buClr>
              <a:buSzPct val="90000"/>
              <a:buFont typeface="Wingdings" pitchFamily="2" charset="2"/>
              <a:buChar char="q"/>
            </a:pPr>
            <a:r>
              <a:rPr lang="en-US" sz="2200" dirty="0" smtClean="0">
                <a:latin typeface="Cambria" pitchFamily="18" charset="0"/>
              </a:rPr>
              <a:t>Venn Diagram</a:t>
            </a:r>
          </a:p>
          <a:p>
            <a:pPr marL="515937" lvl="2" indent="-457200" algn="just">
              <a:spcBef>
                <a:spcPts val="0"/>
              </a:spcBef>
              <a:spcAft>
                <a:spcPts val="0"/>
              </a:spcAft>
              <a:buClr>
                <a:srgbClr val="C00000"/>
              </a:buClr>
              <a:buSzPct val="90000"/>
              <a:buFont typeface="Wingdings" pitchFamily="2" charset="2"/>
              <a:buChar char="q"/>
            </a:pPr>
            <a:r>
              <a:rPr lang="en-US" sz="2200" dirty="0" smtClean="0">
                <a:latin typeface="Cambria" pitchFamily="18" charset="0"/>
              </a:rPr>
              <a:t>Timeline</a:t>
            </a:r>
          </a:p>
          <a:p>
            <a:pPr marL="515937" lvl="2" indent="-457200" algn="just">
              <a:spcBef>
                <a:spcPts val="0"/>
              </a:spcBef>
              <a:spcAft>
                <a:spcPts val="0"/>
              </a:spcAft>
              <a:buClr>
                <a:srgbClr val="C00000"/>
              </a:buClr>
              <a:buSzPct val="90000"/>
              <a:buFont typeface="Wingdings" pitchFamily="2" charset="2"/>
              <a:buChar char="q"/>
            </a:pPr>
            <a:r>
              <a:rPr lang="en-US" sz="2200" dirty="0" smtClean="0">
                <a:latin typeface="Cambria" pitchFamily="18" charset="0"/>
              </a:rPr>
              <a:t>Euler Diagram</a:t>
            </a:r>
          </a:p>
          <a:p>
            <a:pPr marL="515937" lvl="2" indent="-457200" algn="just">
              <a:spcBef>
                <a:spcPts val="0"/>
              </a:spcBef>
              <a:spcAft>
                <a:spcPts val="0"/>
              </a:spcAft>
              <a:buClr>
                <a:srgbClr val="C00000"/>
              </a:buClr>
              <a:buSzPct val="90000"/>
              <a:buFont typeface="Wingdings" pitchFamily="2" charset="2"/>
              <a:buChar char="q"/>
            </a:pPr>
            <a:r>
              <a:rPr lang="en-US" sz="2200" dirty="0" smtClean="0">
                <a:latin typeface="Cambria" pitchFamily="18" charset="0"/>
              </a:rPr>
              <a:t>Hyperbolic Trees</a:t>
            </a:r>
          </a:p>
          <a:p>
            <a:pPr marL="515937" lvl="2" indent="-457200" algn="just">
              <a:spcBef>
                <a:spcPts val="0"/>
              </a:spcBef>
              <a:spcAft>
                <a:spcPts val="0"/>
              </a:spcAft>
              <a:buClr>
                <a:srgbClr val="C00000"/>
              </a:buClr>
              <a:buSzPct val="90000"/>
              <a:buFont typeface="Wingdings" pitchFamily="2" charset="2"/>
              <a:buChar char="q"/>
            </a:pPr>
            <a:r>
              <a:rPr lang="en-US" sz="2200" dirty="0" smtClean="0">
                <a:latin typeface="Cambria" pitchFamily="18" charset="0"/>
              </a:rPr>
              <a:t>Cluster Diagram</a:t>
            </a:r>
          </a:p>
        </p:txBody>
      </p:sp>
      <p:sp>
        <p:nvSpPr>
          <p:cNvPr id="7" name="TextBox 6"/>
          <p:cNvSpPr txBox="1"/>
          <p:nvPr/>
        </p:nvSpPr>
        <p:spPr>
          <a:xfrm>
            <a:off x="3810000" y="2949222"/>
            <a:ext cx="4724400" cy="1785104"/>
          </a:xfrm>
          <a:prstGeom prst="rect">
            <a:avLst/>
          </a:prstGeom>
          <a:noFill/>
        </p:spPr>
        <p:txBody>
          <a:bodyPr wrap="square" rtlCol="0">
            <a:spAutoFit/>
          </a:bodyPr>
          <a:lstStyle/>
          <a:p>
            <a:pPr marL="515937" lvl="2" indent="-457200" algn="just">
              <a:spcBef>
                <a:spcPts val="0"/>
              </a:spcBef>
              <a:spcAft>
                <a:spcPts val="0"/>
              </a:spcAft>
              <a:buClr>
                <a:srgbClr val="C00000"/>
              </a:buClr>
              <a:buSzPct val="90000"/>
              <a:buFont typeface="Wingdings" pitchFamily="2" charset="2"/>
              <a:buChar char="q"/>
            </a:pPr>
            <a:r>
              <a:rPr lang="en-US" sz="2200" dirty="0" smtClean="0">
                <a:latin typeface="Cambria" pitchFamily="18" charset="0"/>
              </a:rPr>
              <a:t>Ordinogram</a:t>
            </a:r>
          </a:p>
          <a:p>
            <a:pPr marL="515937" lvl="2" indent="-457200" algn="just">
              <a:spcBef>
                <a:spcPts val="0"/>
              </a:spcBef>
              <a:spcAft>
                <a:spcPts val="0"/>
              </a:spcAft>
              <a:buClr>
                <a:srgbClr val="C00000"/>
              </a:buClr>
              <a:buSzPct val="90000"/>
              <a:buFont typeface="Wingdings" pitchFamily="2" charset="2"/>
              <a:buChar char="q"/>
            </a:pPr>
            <a:r>
              <a:rPr lang="en-US" sz="2200" dirty="0" smtClean="0">
                <a:latin typeface="Cambria" pitchFamily="18" charset="0"/>
              </a:rPr>
              <a:t>Isoline</a:t>
            </a:r>
          </a:p>
          <a:p>
            <a:pPr marL="515937" lvl="2" indent="-457200" algn="just">
              <a:spcBef>
                <a:spcPts val="0"/>
              </a:spcBef>
              <a:spcAft>
                <a:spcPts val="0"/>
              </a:spcAft>
              <a:buClr>
                <a:srgbClr val="C00000"/>
              </a:buClr>
              <a:buSzPct val="90000"/>
              <a:buFont typeface="Wingdings" pitchFamily="2" charset="2"/>
              <a:buChar char="q"/>
            </a:pPr>
            <a:r>
              <a:rPr lang="en-US" sz="2200" dirty="0" smtClean="0">
                <a:latin typeface="Cambria" pitchFamily="18" charset="0"/>
              </a:rPr>
              <a:t>Isosurface</a:t>
            </a:r>
          </a:p>
          <a:p>
            <a:pPr marL="515937" lvl="2" indent="-457200" algn="just">
              <a:spcBef>
                <a:spcPts val="0"/>
              </a:spcBef>
              <a:spcAft>
                <a:spcPts val="0"/>
              </a:spcAft>
              <a:buClr>
                <a:srgbClr val="C00000"/>
              </a:buClr>
              <a:buSzPct val="90000"/>
              <a:buFont typeface="Wingdings" pitchFamily="2" charset="2"/>
              <a:buChar char="q"/>
            </a:pPr>
            <a:r>
              <a:rPr lang="en-US" sz="2200" dirty="0" smtClean="0">
                <a:latin typeface="Cambria" pitchFamily="18" charset="0"/>
              </a:rPr>
              <a:t>Streamline</a:t>
            </a:r>
          </a:p>
          <a:p>
            <a:pPr marL="515937" lvl="2" indent="-457200" algn="just">
              <a:spcBef>
                <a:spcPts val="0"/>
              </a:spcBef>
              <a:spcAft>
                <a:spcPts val="0"/>
              </a:spcAft>
              <a:buClr>
                <a:srgbClr val="C00000"/>
              </a:buClr>
              <a:buSzPct val="90000"/>
              <a:buFont typeface="Wingdings" pitchFamily="2" charset="2"/>
              <a:buChar char="q"/>
            </a:pPr>
            <a:r>
              <a:rPr lang="en-US" sz="2200" dirty="0" smtClean="0">
                <a:latin typeface="Cambria" pitchFamily="18" charset="0"/>
              </a:rPr>
              <a:t>Direct Volume Rendering (DVR)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Map</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13</a:t>
            </a:fld>
            <a:endParaRPr lang="en-US" dirty="0"/>
          </a:p>
        </p:txBody>
      </p:sp>
      <p:sp>
        <p:nvSpPr>
          <p:cNvPr id="8" name="TextBox 7"/>
          <p:cNvSpPr txBox="1"/>
          <p:nvPr/>
        </p:nvSpPr>
        <p:spPr>
          <a:xfrm>
            <a:off x="76200" y="1557278"/>
            <a:ext cx="8915400" cy="1323439"/>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It  is  generally  used  to  represent  the  location  of different areas  of  a  country and is  generally  drawn  on  a plain  surface.  Google maps  is  generally  widely  used  for data  visualization.  Now–a-days  it  is  widely  used  for finding  the  location  in  different  domains  of  country.</a:t>
            </a:r>
          </a:p>
        </p:txBody>
      </p:sp>
      <p:pic>
        <p:nvPicPr>
          <p:cNvPr id="4098" name="Picture 2"/>
          <p:cNvPicPr>
            <a:picLocks noChangeAspect="1" noChangeArrowheads="1"/>
          </p:cNvPicPr>
          <p:nvPr/>
        </p:nvPicPr>
        <p:blipFill>
          <a:blip r:embed="rId4"/>
          <a:srcRect/>
          <a:stretch>
            <a:fillRect/>
          </a:stretch>
        </p:blipFill>
        <p:spPr bwMode="auto">
          <a:xfrm>
            <a:off x="762000" y="3048000"/>
            <a:ext cx="7391400" cy="32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Parallel Coordinate Plot</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14</a:t>
            </a:fld>
            <a:endParaRPr lang="en-US" dirty="0"/>
          </a:p>
        </p:txBody>
      </p:sp>
      <p:sp>
        <p:nvSpPr>
          <p:cNvPr id="8" name="TextBox 7"/>
          <p:cNvSpPr txBox="1"/>
          <p:nvPr/>
        </p:nvSpPr>
        <p:spPr>
          <a:xfrm>
            <a:off x="76200" y="1557278"/>
            <a:ext cx="8915400" cy="1323439"/>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It is a visualization technique of representing multidimensional data. This type of visualisation is used for plotting multivariate, numerical data. Parallel Coordinates Plots are ideal for comparing many variables together and seeing the relationships between them.</a:t>
            </a:r>
          </a:p>
        </p:txBody>
      </p:sp>
      <p:sp>
        <p:nvSpPr>
          <p:cNvPr id="5122" name="AutoShape 2" descr="parallel coordinat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3" name="Picture 3"/>
          <p:cNvPicPr>
            <a:picLocks noChangeAspect="1" noChangeArrowheads="1"/>
          </p:cNvPicPr>
          <p:nvPr/>
        </p:nvPicPr>
        <p:blipFill>
          <a:blip r:embed="rId4"/>
          <a:srcRect/>
          <a:stretch>
            <a:fillRect/>
          </a:stretch>
        </p:blipFill>
        <p:spPr bwMode="auto">
          <a:xfrm>
            <a:off x="1066800" y="3208869"/>
            <a:ext cx="6972300" cy="3092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Venn Diagram</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15</a:t>
            </a:fld>
            <a:endParaRPr lang="en-US" dirty="0"/>
          </a:p>
        </p:txBody>
      </p:sp>
      <p:sp>
        <p:nvSpPr>
          <p:cNvPr id="8" name="TextBox 7"/>
          <p:cNvSpPr txBox="1"/>
          <p:nvPr/>
        </p:nvSpPr>
        <p:spPr>
          <a:xfrm>
            <a:off x="76200" y="1466966"/>
            <a:ext cx="8915400" cy="400110"/>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It is used to represent the logical relations between finite collection of sets.</a:t>
            </a:r>
          </a:p>
        </p:txBody>
      </p:sp>
      <p:sp>
        <p:nvSpPr>
          <p:cNvPr id="5122" name="AutoShape 2" descr="parallel coordinat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2226" name="Picture 2"/>
          <p:cNvPicPr>
            <a:picLocks noChangeAspect="1" noChangeArrowheads="1"/>
          </p:cNvPicPr>
          <p:nvPr/>
        </p:nvPicPr>
        <p:blipFill>
          <a:blip r:embed="rId4"/>
          <a:srcRect/>
          <a:stretch>
            <a:fillRect/>
          </a:stretch>
        </p:blipFill>
        <p:spPr bwMode="auto">
          <a:xfrm>
            <a:off x="2476500" y="1819275"/>
            <a:ext cx="3390900" cy="1609725"/>
          </a:xfrm>
          <a:prstGeom prst="rect">
            <a:avLst/>
          </a:prstGeom>
          <a:noFill/>
          <a:ln w="9525">
            <a:noFill/>
            <a:miter lim="800000"/>
            <a:headEnd/>
            <a:tailEnd/>
          </a:ln>
          <a:effectLst/>
        </p:spPr>
      </p:pic>
      <p:sp>
        <p:nvSpPr>
          <p:cNvPr id="11" name="TextBox 10"/>
          <p:cNvSpPr txBox="1"/>
          <p:nvPr/>
        </p:nvSpPr>
        <p:spPr>
          <a:xfrm>
            <a:off x="152400" y="3451578"/>
            <a:ext cx="4038600" cy="338554"/>
          </a:xfrm>
          <a:prstGeom prst="rect">
            <a:avLst/>
          </a:prstGeom>
          <a:solidFill>
            <a:schemeClr val="accent2"/>
          </a:solidFill>
        </p:spPr>
        <p:txBody>
          <a:bodyPr wrap="square" rtlCol="0">
            <a:spAutoFit/>
          </a:bodyPr>
          <a:lstStyle/>
          <a:p>
            <a:pPr marL="57150" lvl="2" algn="just">
              <a:spcBef>
                <a:spcPts val="0"/>
              </a:spcBef>
              <a:spcAft>
                <a:spcPts val="0"/>
              </a:spcAft>
              <a:buClr>
                <a:srgbClr val="C00000"/>
              </a:buClr>
              <a:buSzPct val="90000"/>
            </a:pPr>
            <a:r>
              <a:rPr lang="en-US" sz="1600" dirty="0" smtClean="0">
                <a:solidFill>
                  <a:schemeClr val="bg1"/>
                </a:solidFill>
                <a:latin typeface="Cambria" pitchFamily="18" charset="0"/>
              </a:rPr>
              <a:t>List your friends that play Soccer OR Tennis</a:t>
            </a:r>
          </a:p>
        </p:txBody>
      </p:sp>
      <p:sp>
        <p:nvSpPr>
          <p:cNvPr id="52228" name="AutoShape 4" descr="Soccer and Tennis Sets Un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2229" name="Picture 5"/>
          <p:cNvPicPr>
            <a:picLocks noChangeAspect="1" noChangeArrowheads="1"/>
          </p:cNvPicPr>
          <p:nvPr/>
        </p:nvPicPr>
        <p:blipFill>
          <a:blip r:embed="rId5"/>
          <a:srcRect/>
          <a:stretch>
            <a:fillRect/>
          </a:stretch>
        </p:blipFill>
        <p:spPr bwMode="auto">
          <a:xfrm>
            <a:off x="838200" y="3819171"/>
            <a:ext cx="2552700" cy="1695450"/>
          </a:xfrm>
          <a:prstGeom prst="rect">
            <a:avLst/>
          </a:prstGeom>
          <a:noFill/>
          <a:ln w="9525">
            <a:noFill/>
            <a:miter lim="800000"/>
            <a:headEnd/>
            <a:tailEnd/>
          </a:ln>
          <a:effectLst/>
        </p:spPr>
      </p:pic>
      <p:sp>
        <p:nvSpPr>
          <p:cNvPr id="15" name="TextBox 14"/>
          <p:cNvSpPr txBox="1"/>
          <p:nvPr/>
        </p:nvSpPr>
        <p:spPr>
          <a:xfrm>
            <a:off x="4267200" y="3451578"/>
            <a:ext cx="4419600" cy="338554"/>
          </a:xfrm>
          <a:prstGeom prst="rect">
            <a:avLst/>
          </a:prstGeom>
          <a:solidFill>
            <a:schemeClr val="accent2"/>
          </a:solidFill>
        </p:spPr>
        <p:txBody>
          <a:bodyPr wrap="square" rtlCol="0">
            <a:spAutoFit/>
          </a:bodyPr>
          <a:lstStyle/>
          <a:p>
            <a:pPr marL="57150" lvl="2" algn="just">
              <a:spcBef>
                <a:spcPts val="0"/>
              </a:spcBef>
              <a:spcAft>
                <a:spcPts val="0"/>
              </a:spcAft>
              <a:buClr>
                <a:srgbClr val="C00000"/>
              </a:buClr>
              <a:buSzPct val="90000"/>
            </a:pPr>
            <a:r>
              <a:rPr lang="en-US" sz="1600" dirty="0" smtClean="0">
                <a:solidFill>
                  <a:schemeClr val="bg1"/>
                </a:solidFill>
                <a:latin typeface="Cambria" pitchFamily="18" charset="0"/>
              </a:rPr>
              <a:t>List your friends that play Soccer AND Tennis</a:t>
            </a:r>
          </a:p>
        </p:txBody>
      </p:sp>
      <p:pic>
        <p:nvPicPr>
          <p:cNvPr id="52230" name="Picture 6"/>
          <p:cNvPicPr>
            <a:picLocks noChangeAspect="1" noChangeArrowheads="1"/>
          </p:cNvPicPr>
          <p:nvPr/>
        </p:nvPicPr>
        <p:blipFill>
          <a:blip r:embed="rId6"/>
          <a:srcRect/>
          <a:stretch>
            <a:fillRect/>
          </a:stretch>
        </p:blipFill>
        <p:spPr bwMode="auto">
          <a:xfrm>
            <a:off x="5257800" y="3819171"/>
            <a:ext cx="2533650" cy="1666875"/>
          </a:xfrm>
          <a:prstGeom prst="rect">
            <a:avLst/>
          </a:prstGeom>
          <a:noFill/>
          <a:ln w="9525">
            <a:noFill/>
            <a:miter lim="800000"/>
            <a:headEnd/>
            <a:tailEnd/>
          </a:ln>
          <a:effectLst/>
        </p:spPr>
      </p:pic>
      <p:sp>
        <p:nvSpPr>
          <p:cNvPr id="17" name="TextBox 16"/>
          <p:cNvSpPr txBox="1"/>
          <p:nvPr/>
        </p:nvSpPr>
        <p:spPr>
          <a:xfrm>
            <a:off x="152400" y="5520267"/>
            <a:ext cx="8915400" cy="1015663"/>
          </a:xfrm>
          <a:prstGeom prst="rect">
            <a:avLst/>
          </a:prstGeom>
          <a:noFill/>
        </p:spPr>
        <p:txBody>
          <a:bodyPr wrap="square" rtlCol="0">
            <a:spAutoFit/>
          </a:bodyPr>
          <a:lstStyle/>
          <a:p>
            <a:pPr marL="57150" lvl="2" indent="51911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Draw the Venn Diagram to show people that play Soccer but NOT Tennis</a:t>
            </a:r>
          </a:p>
          <a:p>
            <a:pPr marL="57150" lvl="2" indent="51911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Draw the Venn Diagram to show people that play Soccer or play Tennis, but   </a:t>
            </a:r>
          </a:p>
          <a:p>
            <a:pPr marL="57150" lvl="2" indent="519113" algn="just">
              <a:spcBef>
                <a:spcPts val="0"/>
              </a:spcBef>
              <a:spcAft>
                <a:spcPts val="0"/>
              </a:spcAft>
              <a:buClr>
                <a:srgbClr val="C00000"/>
              </a:buClr>
              <a:buSzPct val="90000"/>
            </a:pPr>
            <a:r>
              <a:rPr lang="en-US" sz="2000" dirty="0" smtClean="0">
                <a:latin typeface="Cambria" pitchFamily="18" charset="0"/>
              </a:rPr>
              <a:t>not the both.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fade">
                                      <p:cBhvr>
                                        <p:cTn id="7" dur="2000"/>
                                        <p:tgtEl>
                                          <p:spTgt spid="11">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fade">
                                      <p:cBhvr>
                                        <p:cTn id="10" dur="2000"/>
                                        <p:tgtEl>
                                          <p:spTgt spid="1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2229"/>
                                        </p:tgtEl>
                                        <p:attrNameLst>
                                          <p:attrName>style.visibility</p:attrName>
                                        </p:attrNameLst>
                                      </p:cBhvr>
                                      <p:to>
                                        <p:strVal val="visible"/>
                                      </p:to>
                                    </p:set>
                                    <p:animEffect transition="in" filter="fade">
                                      <p:cBhvr>
                                        <p:cTn id="15" dur="2000"/>
                                        <p:tgtEl>
                                          <p:spTgt spid="522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bg/>
                                          </p:spTgt>
                                        </p:tgtEl>
                                        <p:attrNameLst>
                                          <p:attrName>style.visibility</p:attrName>
                                        </p:attrNameLst>
                                      </p:cBhvr>
                                      <p:to>
                                        <p:strVal val="visible"/>
                                      </p:to>
                                    </p:set>
                                    <p:animEffect transition="in" filter="fade">
                                      <p:cBhvr>
                                        <p:cTn id="20" dur="2000"/>
                                        <p:tgtEl>
                                          <p:spTgt spid="15">
                                            <p:bg/>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animEffect transition="in" filter="fade">
                                      <p:cBhvr>
                                        <p:cTn id="23" dur="2000"/>
                                        <p:tgtEl>
                                          <p:spTgt spid="1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2230"/>
                                        </p:tgtEl>
                                        <p:attrNameLst>
                                          <p:attrName>style.visibility</p:attrName>
                                        </p:attrNameLst>
                                      </p:cBhvr>
                                      <p:to>
                                        <p:strVal val="visible"/>
                                      </p:to>
                                    </p:set>
                                    <p:animEffect transition="in" filter="fade">
                                      <p:cBhvr>
                                        <p:cTn id="28" dur="2000"/>
                                        <p:tgtEl>
                                          <p:spTgt spid="5223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2000"/>
                                        <p:tgtEl>
                                          <p:spTgt spid="17">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xEl>
                                              <p:pRg st="1" end="1"/>
                                            </p:txEl>
                                          </p:spTgt>
                                        </p:tgtEl>
                                        <p:attrNameLst>
                                          <p:attrName>style.visibility</p:attrName>
                                        </p:attrNameLst>
                                      </p:cBhvr>
                                      <p:to>
                                        <p:strVal val="visible"/>
                                      </p:to>
                                    </p:set>
                                    <p:animEffect transition="in" filter="fade">
                                      <p:cBhvr>
                                        <p:cTn id="36" dur="2000"/>
                                        <p:tgtEl>
                                          <p:spTgt spid="17">
                                            <p:txEl>
                                              <p:pRg st="1" end="1"/>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animEffect transition="in" filter="fade">
                                      <p:cBhvr>
                                        <p:cTn id="39" dur="20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animBg="1"/>
      <p:bldP spid="15" grpId="0" build="allAtOnce" animBg="1"/>
      <p:bldP spid="17"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Timeline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16</a:t>
            </a:fld>
            <a:endParaRPr lang="en-US" dirty="0"/>
          </a:p>
        </p:txBody>
      </p:sp>
      <p:sp>
        <p:nvSpPr>
          <p:cNvPr id="8" name="TextBox 7"/>
          <p:cNvSpPr txBox="1"/>
          <p:nvPr/>
        </p:nvSpPr>
        <p:spPr>
          <a:xfrm>
            <a:off x="76200" y="1466966"/>
            <a:ext cx="8915400" cy="400110"/>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It is used to represent a chronological display of events.</a:t>
            </a:r>
          </a:p>
        </p:txBody>
      </p:sp>
      <p:sp>
        <p:nvSpPr>
          <p:cNvPr id="5122" name="AutoShape 2" descr="parallel coordinat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2228" name="AutoShape 4" descr="Soccer and Tennis Sets Un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5300" name="Picture 4" descr="Timeline"/>
          <p:cNvPicPr>
            <a:picLocks noChangeAspect="1" noChangeArrowheads="1"/>
          </p:cNvPicPr>
          <p:nvPr/>
        </p:nvPicPr>
        <p:blipFill>
          <a:blip r:embed="rId4"/>
          <a:srcRect/>
          <a:stretch>
            <a:fillRect/>
          </a:stretch>
        </p:blipFill>
        <p:spPr bwMode="auto">
          <a:xfrm>
            <a:off x="228600" y="1936044"/>
            <a:ext cx="8534400" cy="4114800"/>
          </a:xfrm>
          <a:prstGeom prst="rect">
            <a:avLst/>
          </a:prstGeom>
          <a:noFill/>
        </p:spPr>
      </p:pic>
      <p:sp>
        <p:nvSpPr>
          <p:cNvPr id="19" name="TextBox 18"/>
          <p:cNvSpPr txBox="1"/>
          <p:nvPr/>
        </p:nvSpPr>
        <p:spPr>
          <a:xfrm>
            <a:off x="1371600" y="6019800"/>
            <a:ext cx="3409138" cy="400110"/>
          </a:xfrm>
          <a:prstGeom prst="rect">
            <a:avLst/>
          </a:prstGeom>
          <a:noFill/>
        </p:spPr>
        <p:txBody>
          <a:bodyPr wrap="none" rtlCol="0">
            <a:spAutoFit/>
          </a:bodyPr>
          <a:lstStyle/>
          <a:p>
            <a:r>
              <a:rPr lang="en-US" sz="2000" dirty="0" smtClean="0">
                <a:latin typeface="Cambria" pitchFamily="18" charset="0"/>
              </a:rPr>
              <a:t>Source: datavizcatalogue.com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Timeline cont’d</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17</a:t>
            </a:fld>
            <a:endParaRPr lang="en-US" dirty="0"/>
          </a:p>
        </p:txBody>
      </p:sp>
      <p:sp>
        <p:nvSpPr>
          <p:cNvPr id="5122" name="AutoShape 2" descr="parallel coordinat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2228" name="AutoShape 4" descr="Soccer and Tennis Sets Un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7348" name="Picture 4" descr="Timeline"/>
          <p:cNvPicPr>
            <a:picLocks noChangeAspect="1" noChangeArrowheads="1"/>
          </p:cNvPicPr>
          <p:nvPr/>
        </p:nvPicPr>
        <p:blipFill>
          <a:blip r:embed="rId4"/>
          <a:srcRect/>
          <a:stretch>
            <a:fillRect/>
          </a:stretch>
        </p:blipFill>
        <p:spPr bwMode="auto">
          <a:xfrm>
            <a:off x="228600" y="1981200"/>
            <a:ext cx="8534399" cy="2638426"/>
          </a:xfrm>
          <a:prstGeom prst="rect">
            <a:avLst/>
          </a:prstGeom>
          <a:noFill/>
        </p:spPr>
      </p:pic>
      <p:sp>
        <p:nvSpPr>
          <p:cNvPr id="12" name="TextBox 11"/>
          <p:cNvSpPr txBox="1"/>
          <p:nvPr/>
        </p:nvSpPr>
        <p:spPr>
          <a:xfrm>
            <a:off x="1371600" y="6019800"/>
            <a:ext cx="3071097" cy="400110"/>
          </a:xfrm>
          <a:prstGeom prst="rect">
            <a:avLst/>
          </a:prstGeom>
          <a:noFill/>
        </p:spPr>
        <p:txBody>
          <a:bodyPr wrap="none" rtlCol="0">
            <a:spAutoFit/>
          </a:bodyPr>
          <a:lstStyle/>
          <a:p>
            <a:r>
              <a:rPr lang="en-US" sz="2000" dirty="0" smtClean="0">
                <a:latin typeface="Cambria" pitchFamily="18" charset="0"/>
              </a:rPr>
              <a:t>Source: officetimeline.com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Euler Diagram</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18</a:t>
            </a:fld>
            <a:endParaRPr lang="en-US" dirty="0"/>
          </a:p>
        </p:txBody>
      </p:sp>
      <p:sp>
        <p:nvSpPr>
          <p:cNvPr id="8" name="TextBox 7"/>
          <p:cNvSpPr txBox="1"/>
          <p:nvPr/>
        </p:nvSpPr>
        <p:spPr>
          <a:xfrm>
            <a:off x="76200" y="1466966"/>
            <a:ext cx="8915400" cy="1015663"/>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It is a representation of the relationships between sets.</a:t>
            </a:r>
          </a:p>
          <a:p>
            <a:pPr marL="57150" lvl="2" algn="just">
              <a:spcBef>
                <a:spcPts val="0"/>
              </a:spcBef>
              <a:spcAft>
                <a:spcPts val="0"/>
              </a:spcAft>
              <a:buClr>
                <a:srgbClr val="C00000"/>
              </a:buClr>
              <a:buSzPct val="90000"/>
            </a:pPr>
            <a:r>
              <a:rPr lang="en-US" sz="2000" dirty="0" smtClean="0">
                <a:latin typeface="Cambria" pitchFamily="18" charset="0"/>
              </a:rPr>
              <a:t>Example: Let’s take 3 sets namely A = {1, 2, 5}, B = {1, 6} and C={4, 7}. The Euler diagram of the sets looks lie:</a:t>
            </a:r>
          </a:p>
        </p:txBody>
      </p:sp>
      <p:sp>
        <p:nvSpPr>
          <p:cNvPr id="5122" name="AutoShape 2" descr="parallel coordinat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2228" name="AutoShape 4" descr="Soccer and Tennis Sets Un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 name="TextBox 18"/>
          <p:cNvSpPr txBox="1"/>
          <p:nvPr/>
        </p:nvSpPr>
        <p:spPr>
          <a:xfrm>
            <a:off x="457200" y="4400490"/>
            <a:ext cx="2133341" cy="400110"/>
          </a:xfrm>
          <a:prstGeom prst="rect">
            <a:avLst/>
          </a:prstGeom>
          <a:noFill/>
        </p:spPr>
        <p:txBody>
          <a:bodyPr wrap="none" rtlCol="0">
            <a:spAutoFit/>
          </a:bodyPr>
          <a:lstStyle/>
          <a:p>
            <a:r>
              <a:rPr lang="en-US" sz="2000" dirty="0" smtClean="0">
                <a:latin typeface="Cambria" pitchFamily="18" charset="0"/>
              </a:rPr>
              <a:t>Source: </a:t>
            </a:r>
            <a:r>
              <a:rPr lang="en-US" sz="2000" dirty="0" err="1" smtClean="0">
                <a:latin typeface="Cambria" pitchFamily="18" charset="0"/>
              </a:rPr>
              <a:t>wikipedia</a:t>
            </a:r>
            <a:endParaRPr lang="en-US" sz="2000" dirty="0" smtClean="0">
              <a:latin typeface="Cambria" pitchFamily="18" charset="0"/>
            </a:endParaRPr>
          </a:p>
        </p:txBody>
      </p:sp>
      <p:pic>
        <p:nvPicPr>
          <p:cNvPr id="58370" name="Picture 2"/>
          <p:cNvPicPr>
            <a:picLocks noChangeAspect="1" noChangeArrowheads="1"/>
          </p:cNvPicPr>
          <p:nvPr/>
        </p:nvPicPr>
        <p:blipFill>
          <a:blip r:embed="rId4"/>
          <a:srcRect/>
          <a:stretch>
            <a:fillRect/>
          </a:stretch>
        </p:blipFill>
        <p:spPr bwMode="auto">
          <a:xfrm>
            <a:off x="304800" y="2514600"/>
            <a:ext cx="2676525" cy="1809750"/>
          </a:xfrm>
          <a:prstGeom prst="rect">
            <a:avLst/>
          </a:prstGeom>
          <a:noFill/>
          <a:ln w="9525">
            <a:noFill/>
            <a:miter lim="800000"/>
            <a:headEnd/>
            <a:tailEnd/>
          </a:ln>
          <a:effectLst/>
        </p:spPr>
      </p:pic>
      <p:sp>
        <p:nvSpPr>
          <p:cNvPr id="12" name="TextBox 11"/>
          <p:cNvSpPr txBox="1"/>
          <p:nvPr/>
        </p:nvSpPr>
        <p:spPr>
          <a:xfrm>
            <a:off x="228600" y="5689446"/>
            <a:ext cx="8610600" cy="707886"/>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Draw the Euler diagram of the sets, X = {1, 2, 5, 8}, Y = {1, 6, 9} and Z={4, 7, 8 , 9}. Then draw the equivalent Venn Diagram.</a:t>
            </a:r>
          </a:p>
        </p:txBody>
      </p:sp>
      <p:sp>
        <p:nvSpPr>
          <p:cNvPr id="13" name="TextBox 12"/>
          <p:cNvSpPr txBox="1"/>
          <p:nvPr/>
        </p:nvSpPr>
        <p:spPr>
          <a:xfrm>
            <a:off x="381000" y="5314890"/>
            <a:ext cx="4419600" cy="400110"/>
          </a:xfrm>
          <a:prstGeom prst="rect">
            <a:avLst/>
          </a:prstGeom>
          <a:solidFill>
            <a:schemeClr val="accent2"/>
          </a:solidFill>
        </p:spPr>
        <p:txBody>
          <a:bodyPr wrap="square" rtlCol="0">
            <a:spAutoFit/>
          </a:bodyPr>
          <a:lstStyle/>
          <a:p>
            <a:pPr marL="57150" lvl="2" algn="just">
              <a:spcBef>
                <a:spcPts val="0"/>
              </a:spcBef>
              <a:spcAft>
                <a:spcPts val="0"/>
              </a:spcAft>
              <a:buClr>
                <a:srgbClr val="C00000"/>
              </a:buClr>
              <a:buSzPct val="90000"/>
            </a:pPr>
            <a:r>
              <a:rPr lang="en-US" sz="2000" dirty="0" smtClean="0">
                <a:solidFill>
                  <a:schemeClr val="bg1"/>
                </a:solidFill>
                <a:latin typeface="Cambria" pitchFamily="18" charset="0"/>
              </a:rPr>
              <a:t>Class Exercise</a:t>
            </a:r>
          </a:p>
        </p:txBody>
      </p:sp>
      <p:sp>
        <p:nvSpPr>
          <p:cNvPr id="15" name="TextBox 14"/>
          <p:cNvSpPr txBox="1"/>
          <p:nvPr/>
        </p:nvSpPr>
        <p:spPr>
          <a:xfrm>
            <a:off x="3079044" y="2514600"/>
            <a:ext cx="5302956" cy="400110"/>
          </a:xfrm>
          <a:prstGeom prst="rect">
            <a:avLst/>
          </a:prstGeom>
          <a:solidFill>
            <a:schemeClr val="accent2"/>
          </a:solidFill>
        </p:spPr>
        <p:txBody>
          <a:bodyPr wrap="square" rtlCol="0">
            <a:spAutoFit/>
          </a:bodyPr>
          <a:lstStyle/>
          <a:p>
            <a:pPr marL="57150" lvl="2" algn="just">
              <a:spcBef>
                <a:spcPts val="0"/>
              </a:spcBef>
              <a:spcAft>
                <a:spcPts val="0"/>
              </a:spcAft>
              <a:buClr>
                <a:srgbClr val="C00000"/>
              </a:buClr>
              <a:buSzPct val="90000"/>
            </a:pPr>
            <a:r>
              <a:rPr lang="en-US" sz="2000" dirty="0" smtClean="0">
                <a:solidFill>
                  <a:schemeClr val="bg1"/>
                </a:solidFill>
                <a:latin typeface="Cambria" pitchFamily="18" charset="0"/>
              </a:rPr>
              <a:t>Draw the Equivalent Venn Diagram</a:t>
            </a:r>
          </a:p>
        </p:txBody>
      </p:sp>
      <p:pic>
        <p:nvPicPr>
          <p:cNvPr id="58371" name="Picture 3"/>
          <p:cNvPicPr>
            <a:picLocks noChangeAspect="1" noChangeArrowheads="1"/>
          </p:cNvPicPr>
          <p:nvPr/>
        </p:nvPicPr>
        <p:blipFill>
          <a:blip r:embed="rId5"/>
          <a:srcRect/>
          <a:stretch>
            <a:fillRect/>
          </a:stretch>
        </p:blipFill>
        <p:spPr bwMode="auto">
          <a:xfrm>
            <a:off x="4648200" y="2971800"/>
            <a:ext cx="1876425" cy="17716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bg/>
                                          </p:spTgt>
                                        </p:tgtEl>
                                        <p:attrNameLst>
                                          <p:attrName>style.visibility</p:attrName>
                                        </p:attrNameLst>
                                      </p:cBhvr>
                                      <p:to>
                                        <p:strVal val="visible"/>
                                      </p:to>
                                    </p:set>
                                    <p:animEffect transition="in" filter="fade">
                                      <p:cBhvr>
                                        <p:cTn id="7" dur="2000"/>
                                        <p:tgtEl>
                                          <p:spTgt spid="1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fade">
                                      <p:cBhvr>
                                        <p:cTn id="10" dur="2000"/>
                                        <p:tgtEl>
                                          <p:spTgt spid="1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8371"/>
                                        </p:tgtEl>
                                        <p:attrNameLst>
                                          <p:attrName>style.visibility</p:attrName>
                                        </p:attrNameLst>
                                      </p:cBhvr>
                                      <p:to>
                                        <p:strVal val="visible"/>
                                      </p:to>
                                    </p:set>
                                    <p:animEffect transition="in" filter="fade">
                                      <p:cBhvr>
                                        <p:cTn id="15" dur="2000"/>
                                        <p:tgtEl>
                                          <p:spTgt spid="5837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bg/>
                                          </p:spTgt>
                                        </p:tgtEl>
                                        <p:attrNameLst>
                                          <p:attrName>style.visibility</p:attrName>
                                        </p:attrNameLst>
                                      </p:cBhvr>
                                      <p:to>
                                        <p:strVal val="visible"/>
                                      </p:to>
                                    </p:set>
                                    <p:animEffect transition="in" filter="fade">
                                      <p:cBhvr>
                                        <p:cTn id="20" dur="2000"/>
                                        <p:tgtEl>
                                          <p:spTgt spid="13">
                                            <p:bg/>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fade">
                                      <p:cBhvr>
                                        <p:cTn id="23" dur="2000"/>
                                        <p:tgtEl>
                                          <p:spTgt spid="13">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xEl>
                                              <p:pRg st="0" end="0"/>
                                            </p:txEl>
                                          </p:spTgt>
                                        </p:tgtEl>
                                        <p:attrNameLst>
                                          <p:attrName>style.visibility</p:attrName>
                                        </p:attrNameLst>
                                      </p:cBhvr>
                                      <p:to>
                                        <p:strVal val="visible"/>
                                      </p:to>
                                    </p:set>
                                    <p:animEffect transition="in" filter="fade">
                                      <p:cBhvr>
                                        <p:cTn id="26"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p:bldP spid="13" grpId="0" build="allAtOnce" animBg="1"/>
      <p:bldP spid="15" grpId="0" build="allAtOnce"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Hyperbolic Trees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19</a:t>
            </a:fld>
            <a:endParaRPr lang="en-US" dirty="0"/>
          </a:p>
        </p:txBody>
      </p:sp>
      <p:sp>
        <p:nvSpPr>
          <p:cNvPr id="8" name="TextBox 7"/>
          <p:cNvSpPr txBox="1"/>
          <p:nvPr/>
        </p:nvSpPr>
        <p:spPr>
          <a:xfrm>
            <a:off x="76200" y="1466966"/>
            <a:ext cx="8915400" cy="707886"/>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A hyperbolic tree (often shortened as </a:t>
            </a:r>
            <a:r>
              <a:rPr lang="en-US" sz="2000" dirty="0" err="1" smtClean="0">
                <a:latin typeface="Cambria" pitchFamily="18" charset="0"/>
              </a:rPr>
              <a:t>hypertree</a:t>
            </a:r>
            <a:r>
              <a:rPr lang="en-US" sz="2000" dirty="0" smtClean="0">
                <a:latin typeface="Cambria" pitchFamily="18" charset="0"/>
              </a:rPr>
              <a:t>) is an information visualization and graph drawing method inspired by hyperbolic geometry.</a:t>
            </a:r>
          </a:p>
        </p:txBody>
      </p:sp>
      <p:sp>
        <p:nvSpPr>
          <p:cNvPr id="5122" name="AutoShape 2" descr="parallel coordinat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2228" name="AutoShape 4" descr="Soccer and Tennis Sets Un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0419" name="Picture 3"/>
          <p:cNvPicPr>
            <a:picLocks noChangeAspect="1" noChangeArrowheads="1"/>
          </p:cNvPicPr>
          <p:nvPr/>
        </p:nvPicPr>
        <p:blipFill>
          <a:blip r:embed="rId4"/>
          <a:srcRect/>
          <a:stretch>
            <a:fillRect/>
          </a:stretch>
        </p:blipFill>
        <p:spPr bwMode="auto">
          <a:xfrm>
            <a:off x="2590800" y="2514600"/>
            <a:ext cx="3771900" cy="3724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612775" y="228600"/>
            <a:ext cx="8153400" cy="990600"/>
          </a:xfrm>
        </p:spPr>
        <p:txBody>
          <a:bodyPr/>
          <a:lstStyle/>
          <a:p>
            <a:r>
              <a:rPr lang="en-US" b="1" dirty="0" smtClean="0">
                <a:solidFill>
                  <a:schemeClr val="tx1"/>
                </a:solidFill>
                <a:latin typeface="Cambria" pitchFamily="18" charset="0"/>
              </a:rPr>
              <a:t>Course Contents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graphicFrame>
        <p:nvGraphicFramePr>
          <p:cNvPr id="7" name="Table 6"/>
          <p:cNvGraphicFramePr>
            <a:graphicFrameLocks noGrp="1"/>
          </p:cNvGraphicFramePr>
          <p:nvPr/>
        </p:nvGraphicFramePr>
        <p:xfrm>
          <a:off x="228600" y="1635637"/>
          <a:ext cx="8686800" cy="1767840"/>
        </p:xfrm>
        <a:graphic>
          <a:graphicData uri="http://schemas.openxmlformats.org/drawingml/2006/table">
            <a:tbl>
              <a:tblPr firstRow="1" bandRow="1">
                <a:tableStyleId>{5C22544A-7EE6-4342-B048-85BDC9FD1C3A}</a:tableStyleId>
              </a:tblPr>
              <a:tblGrid>
                <a:gridCol w="685800"/>
                <a:gridCol w="7391400"/>
                <a:gridCol w="609600"/>
              </a:tblGrid>
              <a:tr h="321732">
                <a:tc>
                  <a:txBody>
                    <a:bodyPr/>
                    <a:lstStyle/>
                    <a:p>
                      <a:r>
                        <a:rPr lang="en-US" sz="2000" dirty="0" smtClean="0"/>
                        <a:t>Sr #</a:t>
                      </a:r>
                      <a:endParaRPr lang="en-US" sz="2000" dirty="0"/>
                    </a:p>
                  </a:txBody>
                  <a:tcPr/>
                </a:tc>
                <a:tc>
                  <a:txBody>
                    <a:bodyPr/>
                    <a:lstStyle/>
                    <a:p>
                      <a:r>
                        <a:rPr lang="en-US" sz="2000" dirty="0" smtClean="0"/>
                        <a:t>Major and</a:t>
                      </a:r>
                      <a:r>
                        <a:rPr lang="en-US" sz="2000" baseline="0" dirty="0" smtClean="0"/>
                        <a:t> Detailed Coverage Area</a:t>
                      </a:r>
                      <a:endParaRPr lang="en-US" sz="2000" dirty="0"/>
                    </a:p>
                  </a:txBody>
                  <a:tcPr/>
                </a:tc>
                <a:tc>
                  <a:txBody>
                    <a:bodyPr/>
                    <a:lstStyle/>
                    <a:p>
                      <a:r>
                        <a:rPr lang="en-US" sz="2000" dirty="0" smtClean="0"/>
                        <a:t>Hrs</a:t>
                      </a:r>
                      <a:endParaRPr lang="en-US" sz="2000" dirty="0"/>
                    </a:p>
                  </a:txBody>
                  <a:tcPr/>
                </a:tc>
              </a:tr>
              <a:tr h="282752">
                <a:tc rowSpan="2">
                  <a:txBody>
                    <a:bodyPr/>
                    <a:lstStyle/>
                    <a:p>
                      <a:pPr marL="0" algn="l" rtl="0" eaLnBrk="1" latinLnBrk="0" hangingPunct="1"/>
                      <a:r>
                        <a:rPr kumimoji="0" lang="en-US" sz="1400" kern="1200" dirty="0" smtClean="0">
                          <a:solidFill>
                            <a:schemeClr val="dk1"/>
                          </a:solidFill>
                          <a:latin typeface="+mn-lt"/>
                          <a:ea typeface="+mn-ea"/>
                          <a:cs typeface="+mn-cs"/>
                        </a:rPr>
                        <a:t>5</a:t>
                      </a:r>
                    </a:p>
                  </a:txBody>
                  <a:tcPr/>
                </a:tc>
                <a:tc>
                  <a:txBody>
                    <a:bodyPr/>
                    <a:lstStyle/>
                    <a:p>
                      <a:pPr marL="0" algn="l" rtl="0" eaLnBrk="1" latinLnBrk="0" hangingPunct="1"/>
                      <a:r>
                        <a:rPr lang="en-AU" sz="1400" b="1" dirty="0" smtClean="0">
                          <a:latin typeface="Book Antiqua" pitchFamily="18" charset="0"/>
                        </a:rPr>
                        <a:t>Big Data Tools</a:t>
                      </a:r>
                      <a:endParaRPr kumimoji="0" lang="en-US" sz="1400" b="1" kern="1200" dirty="0" smtClean="0">
                        <a:solidFill>
                          <a:schemeClr val="dk1"/>
                        </a:solidFill>
                        <a:latin typeface="Book Antiqua" pitchFamily="18" charset="0"/>
                        <a:ea typeface="+mn-ea"/>
                        <a:cs typeface="+mn-cs"/>
                      </a:endParaRPr>
                    </a:p>
                  </a:txBody>
                  <a:tcPr/>
                </a:tc>
                <a:tc rowSpan="2">
                  <a:txBody>
                    <a:bodyPr/>
                    <a:lstStyle/>
                    <a:p>
                      <a:pPr marL="0" algn="l" rtl="0" eaLnBrk="1" latinLnBrk="0" hangingPunct="1"/>
                      <a:r>
                        <a:rPr kumimoji="0" lang="en-US" sz="1400" kern="1200" dirty="0" smtClean="0">
                          <a:solidFill>
                            <a:schemeClr val="dk1"/>
                          </a:solidFill>
                          <a:latin typeface="+mn-lt"/>
                          <a:ea typeface="+mn-ea"/>
                          <a:cs typeface="+mn-cs"/>
                        </a:rPr>
                        <a:t>6</a:t>
                      </a:r>
                    </a:p>
                  </a:txBody>
                  <a:tcPr/>
                </a:tc>
              </a:tr>
              <a:tr h="522304">
                <a:tc vMerge="1">
                  <a:txBody>
                    <a:bodyPr/>
                    <a:lstStyle/>
                    <a:p>
                      <a:pPr marL="0" algn="l" rtl="0" eaLnBrk="1" latinLnBrk="0" hangingPunct="1"/>
                      <a:endParaRPr kumimoji="0" lang="en-US" sz="1200" kern="1200" dirty="0" smtClean="0">
                        <a:solidFill>
                          <a:schemeClr val="dk1"/>
                        </a:solidFill>
                        <a:latin typeface="+mn-lt"/>
                        <a:ea typeface="+mn-ea"/>
                        <a:cs typeface="+mn-cs"/>
                      </a:endParaRPr>
                    </a:p>
                  </a:txBody>
                  <a:tcPr/>
                </a:tc>
                <a:tc>
                  <a:txBody>
                    <a:bodyPr/>
                    <a:lstStyle/>
                    <a:p>
                      <a:pPr marL="0" algn="just" rtl="0" eaLnBrk="1" latinLnBrk="0" hangingPunct="1"/>
                      <a:r>
                        <a:rPr kumimoji="0" lang="en-AU" sz="1600" kern="1200" dirty="0" smtClean="0">
                          <a:solidFill>
                            <a:schemeClr val="dk1"/>
                          </a:solidFill>
                          <a:latin typeface="Cambria" pitchFamily="18" charset="0"/>
                          <a:ea typeface="Cambria" pitchFamily="18" charset="0"/>
                          <a:cs typeface="+mn-cs"/>
                        </a:rPr>
                        <a:t>Distributed and Parallel Computing for Big Data, Visualizations – Visual data analysis techniques, interaction techniques; Systems and applications. Exploring the Use of Big Data in Business Context, Use of Big Data in Social Networking, Business Intelligence, Product Design and Development</a:t>
                      </a:r>
                      <a:endParaRPr kumimoji="0" lang="en-US" sz="1600" kern="1200" dirty="0" smtClean="0">
                        <a:solidFill>
                          <a:schemeClr val="dk1"/>
                        </a:solidFill>
                        <a:latin typeface="Cambria" pitchFamily="18" charset="0"/>
                        <a:ea typeface="Cambria" pitchFamily="18" charset="0"/>
                        <a:cs typeface="+mn-cs"/>
                      </a:endParaRPr>
                    </a:p>
                  </a:txBody>
                  <a:tcPr/>
                </a:tc>
                <a:tc vMerge="1">
                  <a:txBody>
                    <a:bodyPr/>
                    <a:lstStyle/>
                    <a:p>
                      <a:pPr marL="0" algn="l" rtl="0" eaLnBrk="1" latinLnBrk="0" hangingPunct="1"/>
                      <a:endParaRPr kumimoji="0" lang="en-US" sz="1200" kern="1200" dirty="0" smtClean="0">
                        <a:solidFill>
                          <a:schemeClr val="dk1"/>
                        </a:solidFill>
                        <a:latin typeface="+mn-lt"/>
                        <a:ea typeface="+mn-ea"/>
                        <a:cs typeface="+mn-cs"/>
                      </a:endParaRPr>
                    </a:p>
                  </a:txBody>
                  <a:tcPr/>
                </a:tc>
              </a:tr>
            </a:tbl>
          </a:graphicData>
        </a:graphic>
      </p:graphicFrame>
      <p:sp>
        <p:nvSpPr>
          <p:cNvPr id="6" name="Slide Number Placeholder 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Cluster Diagram</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20</a:t>
            </a:fld>
            <a:endParaRPr lang="en-US" dirty="0"/>
          </a:p>
        </p:txBody>
      </p:sp>
      <p:sp>
        <p:nvSpPr>
          <p:cNvPr id="8" name="TextBox 7"/>
          <p:cNvSpPr txBox="1"/>
          <p:nvPr/>
        </p:nvSpPr>
        <p:spPr>
          <a:xfrm>
            <a:off x="76200" y="1466966"/>
            <a:ext cx="8915400" cy="1015663"/>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A cluster diagram or clustering diagram is a general type of diagram, which represents some kind of cluster. A cluster in general is a group or bunch of several discrete items that are close to each other.</a:t>
            </a:r>
          </a:p>
        </p:txBody>
      </p:sp>
      <p:sp>
        <p:nvSpPr>
          <p:cNvPr id="5122" name="AutoShape 2" descr="parallel coordinat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2228" name="AutoShape 4" descr="Soccer and Tennis Sets Un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2466" name="Picture 2"/>
          <p:cNvPicPr>
            <a:picLocks noChangeAspect="1" noChangeArrowheads="1"/>
          </p:cNvPicPr>
          <p:nvPr/>
        </p:nvPicPr>
        <p:blipFill>
          <a:blip r:embed="rId4"/>
          <a:srcRect/>
          <a:stretch>
            <a:fillRect/>
          </a:stretch>
        </p:blipFill>
        <p:spPr bwMode="auto">
          <a:xfrm>
            <a:off x="152400" y="2438400"/>
            <a:ext cx="4953000" cy="3886200"/>
          </a:xfrm>
          <a:prstGeom prst="rect">
            <a:avLst/>
          </a:prstGeom>
          <a:noFill/>
          <a:ln w="9525">
            <a:noFill/>
            <a:miter lim="800000"/>
            <a:headEnd/>
            <a:tailEnd/>
          </a:ln>
          <a:effectLst/>
        </p:spPr>
      </p:pic>
      <p:sp>
        <p:nvSpPr>
          <p:cNvPr id="11" name="TextBox 10"/>
          <p:cNvSpPr txBox="1"/>
          <p:nvPr/>
        </p:nvSpPr>
        <p:spPr>
          <a:xfrm>
            <a:off x="905164" y="6198246"/>
            <a:ext cx="3285836" cy="338554"/>
          </a:xfrm>
          <a:prstGeom prst="rect">
            <a:avLst/>
          </a:prstGeom>
          <a:noFill/>
        </p:spPr>
        <p:txBody>
          <a:bodyPr wrap="none" rtlCol="0">
            <a:spAutoFit/>
          </a:bodyPr>
          <a:lstStyle/>
          <a:p>
            <a:r>
              <a:rPr lang="en-US" sz="1600" dirty="0" smtClean="0">
                <a:latin typeface="Cambria" pitchFamily="18" charset="0"/>
              </a:rPr>
              <a:t>Comparison diagram of sky scraper</a:t>
            </a:r>
          </a:p>
        </p:txBody>
      </p:sp>
      <p:pic>
        <p:nvPicPr>
          <p:cNvPr id="62467" name="Picture 3"/>
          <p:cNvPicPr>
            <a:picLocks noChangeAspect="1" noChangeArrowheads="1"/>
          </p:cNvPicPr>
          <p:nvPr/>
        </p:nvPicPr>
        <p:blipFill>
          <a:blip r:embed="rId5"/>
          <a:srcRect/>
          <a:stretch>
            <a:fillRect/>
          </a:stretch>
        </p:blipFill>
        <p:spPr bwMode="auto">
          <a:xfrm>
            <a:off x="5336823" y="2460978"/>
            <a:ext cx="3619500" cy="3743325"/>
          </a:xfrm>
          <a:prstGeom prst="rect">
            <a:avLst/>
          </a:prstGeom>
          <a:noFill/>
          <a:ln w="9525">
            <a:noFill/>
            <a:miter lim="800000"/>
            <a:headEnd/>
            <a:tailEnd/>
          </a:ln>
          <a:effectLst/>
        </p:spPr>
      </p:pic>
      <p:sp>
        <p:nvSpPr>
          <p:cNvPr id="13" name="TextBox 12"/>
          <p:cNvSpPr txBox="1"/>
          <p:nvPr/>
        </p:nvSpPr>
        <p:spPr>
          <a:xfrm>
            <a:off x="5867400" y="6163734"/>
            <a:ext cx="2615460" cy="338554"/>
          </a:xfrm>
          <a:prstGeom prst="rect">
            <a:avLst/>
          </a:prstGeom>
          <a:noFill/>
        </p:spPr>
        <p:txBody>
          <a:bodyPr wrap="none" rtlCol="0">
            <a:spAutoFit/>
          </a:bodyPr>
          <a:lstStyle/>
          <a:p>
            <a:r>
              <a:rPr lang="en-US" sz="1600" dirty="0" smtClean="0">
                <a:latin typeface="Cambria" pitchFamily="18" charset="0"/>
              </a:rPr>
              <a:t>Computer network diagram</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Ordinogram</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21</a:t>
            </a:fld>
            <a:endParaRPr lang="en-US" dirty="0"/>
          </a:p>
        </p:txBody>
      </p:sp>
      <p:sp>
        <p:nvSpPr>
          <p:cNvPr id="8" name="TextBox 7"/>
          <p:cNvSpPr txBox="1"/>
          <p:nvPr/>
        </p:nvSpPr>
        <p:spPr>
          <a:xfrm>
            <a:off x="76200" y="1466966"/>
            <a:ext cx="8915400" cy="2554545"/>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It is generally used to perform the analysis operation  of  various  sets  of  </a:t>
            </a:r>
            <a:r>
              <a:rPr lang="en-US" sz="2000" b="1" dirty="0" smtClean="0">
                <a:latin typeface="Cambria" pitchFamily="18" charset="0"/>
              </a:rPr>
              <a:t>multivariate  objects  </a:t>
            </a:r>
            <a:r>
              <a:rPr lang="en-US" sz="2000" dirty="0" smtClean="0">
                <a:latin typeface="Cambria" pitchFamily="18" charset="0"/>
              </a:rPr>
              <a:t>which are   generally   used   in   different   domain. Simple  two-dimensional graph is an example of ordinogram.</a:t>
            </a:r>
          </a:p>
          <a:p>
            <a:pPr marL="57150" lvl="2" algn="just">
              <a:spcBef>
                <a:spcPts val="0"/>
              </a:spcBef>
              <a:spcAft>
                <a:spcPts val="0"/>
              </a:spcAft>
              <a:buClr>
                <a:srgbClr val="C00000"/>
              </a:buClr>
              <a:buSzPct val="90000"/>
            </a:pPr>
            <a:r>
              <a:rPr lang="en-US" sz="2000" b="1" dirty="0" smtClean="0">
                <a:latin typeface="Cambria" pitchFamily="18" charset="0"/>
              </a:rPr>
              <a:t>Univariate data </a:t>
            </a:r>
            <a:r>
              <a:rPr lang="en-US" sz="2000" dirty="0" smtClean="0">
                <a:latin typeface="Cambria" pitchFamily="18" charset="0"/>
              </a:rPr>
              <a:t>– This type of data consists of only one variable. The analysis of univariate data is thus the simplest form of analysis since the information deals with only one quantity that changes. It does not deal with causes or relationships and the main purpose of the analysis is to describe the data and find patterns that exist within it. The example of a univariate data can be height.</a:t>
            </a:r>
          </a:p>
        </p:txBody>
      </p:sp>
      <p:sp>
        <p:nvSpPr>
          <p:cNvPr id="5122" name="AutoShape 2" descr="parallel coordinat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2228" name="AutoShape 4" descr="Soccer and Tennis Sets Un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5" name="Table 14"/>
          <p:cNvGraphicFramePr>
            <a:graphicFrameLocks noGrp="1"/>
          </p:cNvGraphicFramePr>
          <p:nvPr/>
        </p:nvGraphicFramePr>
        <p:xfrm>
          <a:off x="609600" y="4038600"/>
          <a:ext cx="8077199" cy="370840"/>
        </p:xfrm>
        <a:graphic>
          <a:graphicData uri="http://schemas.openxmlformats.org/drawingml/2006/table">
            <a:tbl>
              <a:tblPr firstRow="1" bandRow="1">
                <a:tableStyleId>{5C22544A-7EE6-4342-B048-85BDC9FD1C3A}</a:tableStyleId>
              </a:tblPr>
              <a:tblGrid>
                <a:gridCol w="1295400"/>
                <a:gridCol w="609600"/>
                <a:gridCol w="586902"/>
                <a:gridCol w="738977"/>
                <a:gridCol w="893647"/>
                <a:gridCol w="859277"/>
                <a:gridCol w="670236"/>
                <a:gridCol w="899161"/>
                <a:gridCol w="716279"/>
                <a:gridCol w="807720"/>
              </a:tblGrid>
              <a:tr h="370840">
                <a:tc>
                  <a:txBody>
                    <a:bodyPr/>
                    <a:lstStyle/>
                    <a:p>
                      <a:r>
                        <a:rPr lang="en-US" dirty="0" smtClean="0">
                          <a:solidFill>
                            <a:schemeClr val="tx1"/>
                          </a:solidFill>
                        </a:rPr>
                        <a:t>Height (cm)</a:t>
                      </a:r>
                      <a:endParaRPr lang="en-US" dirty="0">
                        <a:solidFill>
                          <a:schemeClr val="tx1"/>
                        </a:solidFill>
                      </a:endParaRPr>
                    </a:p>
                  </a:txBody>
                  <a:tcPr/>
                </a:tc>
                <a:tc>
                  <a:txBody>
                    <a:bodyPr/>
                    <a:lstStyle/>
                    <a:p>
                      <a:r>
                        <a:rPr lang="en-US" dirty="0" smtClean="0">
                          <a:solidFill>
                            <a:schemeClr val="tx1"/>
                          </a:solidFill>
                        </a:rPr>
                        <a:t>164</a:t>
                      </a:r>
                      <a:endParaRPr lang="en-US" dirty="0">
                        <a:solidFill>
                          <a:schemeClr val="tx1"/>
                        </a:solidFill>
                      </a:endParaRPr>
                    </a:p>
                  </a:txBody>
                  <a:tcPr/>
                </a:tc>
                <a:tc>
                  <a:txBody>
                    <a:bodyPr/>
                    <a:lstStyle/>
                    <a:p>
                      <a:r>
                        <a:rPr lang="en-US" dirty="0" smtClean="0">
                          <a:solidFill>
                            <a:schemeClr val="tx1"/>
                          </a:solidFill>
                        </a:rPr>
                        <a:t>167</a:t>
                      </a:r>
                      <a:endParaRPr lang="en-US" dirty="0">
                        <a:solidFill>
                          <a:schemeClr val="tx1"/>
                        </a:solidFill>
                      </a:endParaRPr>
                    </a:p>
                  </a:txBody>
                  <a:tcPr/>
                </a:tc>
                <a:tc>
                  <a:txBody>
                    <a:bodyPr/>
                    <a:lstStyle/>
                    <a:p>
                      <a:r>
                        <a:rPr lang="en-US" dirty="0" smtClean="0">
                          <a:solidFill>
                            <a:schemeClr val="tx1"/>
                          </a:solidFill>
                        </a:rPr>
                        <a:t>170</a:t>
                      </a:r>
                      <a:endParaRPr lang="en-US" dirty="0">
                        <a:solidFill>
                          <a:schemeClr val="tx1"/>
                        </a:solidFill>
                      </a:endParaRPr>
                    </a:p>
                  </a:txBody>
                  <a:tcPr/>
                </a:tc>
                <a:tc>
                  <a:txBody>
                    <a:bodyPr/>
                    <a:lstStyle/>
                    <a:p>
                      <a:r>
                        <a:rPr lang="en-US" dirty="0" smtClean="0">
                          <a:solidFill>
                            <a:schemeClr val="tx1"/>
                          </a:solidFill>
                        </a:rPr>
                        <a:t>170.4</a:t>
                      </a:r>
                      <a:endParaRPr lang="en-US" dirty="0">
                        <a:solidFill>
                          <a:schemeClr val="tx1"/>
                        </a:solidFill>
                      </a:endParaRPr>
                    </a:p>
                  </a:txBody>
                  <a:tcPr/>
                </a:tc>
                <a:tc>
                  <a:txBody>
                    <a:bodyPr/>
                    <a:lstStyle/>
                    <a:p>
                      <a:r>
                        <a:rPr lang="en-US" dirty="0" smtClean="0">
                          <a:solidFill>
                            <a:schemeClr val="tx1"/>
                          </a:solidFill>
                        </a:rPr>
                        <a:t>176.5</a:t>
                      </a:r>
                      <a:endParaRPr lang="en-US" dirty="0">
                        <a:solidFill>
                          <a:schemeClr val="tx1"/>
                        </a:solidFill>
                      </a:endParaRPr>
                    </a:p>
                  </a:txBody>
                  <a:tcPr/>
                </a:tc>
                <a:tc>
                  <a:txBody>
                    <a:bodyPr/>
                    <a:lstStyle/>
                    <a:p>
                      <a:r>
                        <a:rPr lang="en-US" dirty="0" smtClean="0">
                          <a:solidFill>
                            <a:schemeClr val="tx1"/>
                          </a:solidFill>
                        </a:rPr>
                        <a:t>180</a:t>
                      </a:r>
                      <a:endParaRPr lang="en-US" dirty="0">
                        <a:solidFill>
                          <a:schemeClr val="tx1"/>
                        </a:solidFill>
                      </a:endParaRPr>
                    </a:p>
                  </a:txBody>
                  <a:tcPr/>
                </a:tc>
                <a:tc>
                  <a:txBody>
                    <a:bodyPr/>
                    <a:lstStyle/>
                    <a:p>
                      <a:r>
                        <a:rPr lang="en-US" dirty="0" smtClean="0">
                          <a:solidFill>
                            <a:schemeClr val="tx1"/>
                          </a:solidFill>
                        </a:rPr>
                        <a:t>179.2</a:t>
                      </a:r>
                      <a:endParaRPr lang="en-US" dirty="0">
                        <a:solidFill>
                          <a:schemeClr val="tx1"/>
                        </a:solidFill>
                      </a:endParaRPr>
                    </a:p>
                  </a:txBody>
                  <a:tcPr/>
                </a:tc>
                <a:tc>
                  <a:txBody>
                    <a:bodyPr/>
                    <a:lstStyle/>
                    <a:p>
                      <a:r>
                        <a:rPr lang="en-US" dirty="0" smtClean="0">
                          <a:solidFill>
                            <a:schemeClr val="tx1"/>
                          </a:solidFill>
                        </a:rPr>
                        <a:t>165</a:t>
                      </a:r>
                      <a:endParaRPr lang="en-US" dirty="0">
                        <a:solidFill>
                          <a:schemeClr val="tx1"/>
                        </a:solidFill>
                      </a:endParaRPr>
                    </a:p>
                  </a:txBody>
                  <a:tcPr/>
                </a:tc>
                <a:tc>
                  <a:txBody>
                    <a:bodyPr/>
                    <a:lstStyle/>
                    <a:p>
                      <a:r>
                        <a:rPr lang="en-US" dirty="0" smtClean="0">
                          <a:solidFill>
                            <a:schemeClr val="tx1"/>
                          </a:solidFill>
                        </a:rPr>
                        <a:t>175</a:t>
                      </a:r>
                      <a:endParaRPr lang="en-US" dirty="0">
                        <a:solidFill>
                          <a:schemeClr val="tx1"/>
                        </a:solidFill>
                      </a:endParaRPr>
                    </a:p>
                  </a:txBody>
                  <a:tcPr/>
                </a:tc>
              </a:tr>
            </a:tbl>
          </a:graphicData>
        </a:graphic>
      </p:graphicFrame>
      <p:sp>
        <p:nvSpPr>
          <p:cNvPr id="17" name="TextBox 16"/>
          <p:cNvSpPr txBox="1"/>
          <p:nvPr/>
        </p:nvSpPr>
        <p:spPr>
          <a:xfrm>
            <a:off x="64911" y="4349043"/>
            <a:ext cx="8915400" cy="1015663"/>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b="1" dirty="0" smtClean="0">
                <a:latin typeface="Cambria" pitchFamily="18" charset="0"/>
              </a:rPr>
              <a:t>Multivariate data </a:t>
            </a:r>
            <a:r>
              <a:rPr lang="en-US" sz="2000" dirty="0" smtClean="0">
                <a:latin typeface="Cambria" pitchFamily="18" charset="0"/>
              </a:rPr>
              <a:t>– This type of data involves two or more than two different variables. The analysis of this type of data deals with causes and relationships and the analysis is done to find out the relationship among the variables.</a:t>
            </a:r>
          </a:p>
        </p:txBody>
      </p:sp>
      <p:graphicFrame>
        <p:nvGraphicFramePr>
          <p:cNvPr id="18" name="Table 17"/>
          <p:cNvGraphicFramePr>
            <a:graphicFrameLocks noGrp="1"/>
          </p:cNvGraphicFramePr>
          <p:nvPr/>
        </p:nvGraphicFramePr>
        <p:xfrm>
          <a:off x="1524000" y="5334000"/>
          <a:ext cx="6096000" cy="11125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Temperature in Celsius</a:t>
                      </a:r>
                      <a:endParaRPr lang="en-US" dirty="0"/>
                    </a:p>
                  </a:txBody>
                  <a:tcPr/>
                </a:tc>
                <a:tc>
                  <a:txBody>
                    <a:bodyPr/>
                    <a:lstStyle/>
                    <a:p>
                      <a:r>
                        <a:rPr lang="en-US" dirty="0" smtClean="0"/>
                        <a:t>Ice Cream Sales</a:t>
                      </a:r>
                      <a:endParaRPr lang="en-US" dirty="0"/>
                    </a:p>
                  </a:txBody>
                  <a:tcPr/>
                </a:tc>
              </a:tr>
              <a:tr h="370840">
                <a:tc>
                  <a:txBody>
                    <a:bodyPr/>
                    <a:lstStyle/>
                    <a:p>
                      <a:r>
                        <a:rPr lang="en-US" dirty="0" smtClean="0"/>
                        <a:t>20</a:t>
                      </a:r>
                      <a:endParaRPr lang="en-US" dirty="0"/>
                    </a:p>
                  </a:txBody>
                  <a:tcPr/>
                </a:tc>
                <a:tc>
                  <a:txBody>
                    <a:bodyPr/>
                    <a:lstStyle/>
                    <a:p>
                      <a:r>
                        <a:rPr lang="en-US" dirty="0" smtClean="0"/>
                        <a:t>2000</a:t>
                      </a:r>
                      <a:endParaRPr lang="en-US" dirty="0"/>
                    </a:p>
                  </a:txBody>
                  <a:tcPr/>
                </a:tc>
              </a:tr>
              <a:tr h="370840">
                <a:tc>
                  <a:txBody>
                    <a:bodyPr/>
                    <a:lstStyle/>
                    <a:p>
                      <a:r>
                        <a:rPr lang="en-US" dirty="0" smtClean="0"/>
                        <a:t>35</a:t>
                      </a:r>
                      <a:endParaRPr lang="en-US" dirty="0"/>
                    </a:p>
                  </a:txBody>
                  <a:tcPr/>
                </a:tc>
                <a:tc>
                  <a:txBody>
                    <a:bodyPr/>
                    <a:lstStyle/>
                    <a:p>
                      <a:r>
                        <a:rPr lang="en-US" dirty="0" smtClean="0"/>
                        <a:t>5000</a:t>
                      </a:r>
                      <a:endParaRPr lang="en-US"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Isoline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22</a:t>
            </a:fld>
            <a:endParaRPr lang="en-US" dirty="0"/>
          </a:p>
        </p:txBody>
      </p:sp>
      <p:sp>
        <p:nvSpPr>
          <p:cNvPr id="8" name="TextBox 7"/>
          <p:cNvSpPr txBox="1"/>
          <p:nvPr/>
        </p:nvSpPr>
        <p:spPr>
          <a:xfrm>
            <a:off x="76200" y="1557278"/>
            <a:ext cx="8915400" cy="1015663"/>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It  is  basically  a  2D  data  representation  of  a curved  line  that  generally  transfers constantly  on  the surface of the graph, the plotting of line generally drawn on   the   basis   of   data   arrangement   instead   of   data visualization.</a:t>
            </a:r>
          </a:p>
        </p:txBody>
      </p:sp>
      <p:pic>
        <p:nvPicPr>
          <p:cNvPr id="1026" name="Picture 2"/>
          <p:cNvPicPr>
            <a:picLocks noChangeAspect="1" noChangeArrowheads="1"/>
          </p:cNvPicPr>
          <p:nvPr/>
        </p:nvPicPr>
        <p:blipFill>
          <a:blip r:embed="rId4"/>
          <a:srcRect/>
          <a:stretch>
            <a:fillRect/>
          </a:stretch>
        </p:blipFill>
        <p:spPr bwMode="auto">
          <a:xfrm>
            <a:off x="1447800" y="2819400"/>
            <a:ext cx="6200775"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Isosurface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23</a:t>
            </a:fld>
            <a:endParaRPr lang="en-US" dirty="0"/>
          </a:p>
        </p:txBody>
      </p:sp>
      <p:sp>
        <p:nvSpPr>
          <p:cNvPr id="8" name="TextBox 7"/>
          <p:cNvSpPr txBox="1"/>
          <p:nvPr/>
        </p:nvSpPr>
        <p:spPr>
          <a:xfrm>
            <a:off x="76200" y="1557278"/>
            <a:ext cx="8915400" cy="1015663"/>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It   is   a   3D   representation   of an   Isoline. Isosurfaces   are   designed   to   present   points   that   are bound  by  a  constant  value  in  a  volume  of  space  i.e.  in  a domain that covers 3D space.</a:t>
            </a:r>
          </a:p>
        </p:txBody>
      </p:sp>
      <p:pic>
        <p:nvPicPr>
          <p:cNvPr id="2050" name="Picture 2"/>
          <p:cNvPicPr>
            <a:picLocks noChangeAspect="1" noChangeArrowheads="1"/>
          </p:cNvPicPr>
          <p:nvPr/>
        </p:nvPicPr>
        <p:blipFill>
          <a:blip r:embed="rId4">
            <a:lum bright="20000" contrast="4000"/>
          </a:blip>
          <a:srcRect/>
          <a:stretch>
            <a:fillRect/>
          </a:stretch>
        </p:blipFill>
        <p:spPr bwMode="auto">
          <a:xfrm>
            <a:off x="1371600" y="2667000"/>
            <a:ext cx="6400800"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76200" y="228600"/>
            <a:ext cx="8153400" cy="990600"/>
          </a:xfrm>
        </p:spPr>
        <p:txBody>
          <a:bodyPr/>
          <a:lstStyle/>
          <a:p>
            <a:r>
              <a:rPr lang="en-US" b="1" dirty="0" smtClean="0">
                <a:solidFill>
                  <a:schemeClr val="tx1"/>
                </a:solidFill>
                <a:latin typeface="Cambria" pitchFamily="18" charset="0"/>
              </a:rPr>
              <a:t>Streamline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24</a:t>
            </a:fld>
            <a:endParaRPr lang="en-US" dirty="0"/>
          </a:p>
        </p:txBody>
      </p:sp>
      <p:sp>
        <p:nvSpPr>
          <p:cNvPr id="8" name="TextBox 7"/>
          <p:cNvSpPr txBox="1"/>
          <p:nvPr/>
        </p:nvSpPr>
        <p:spPr>
          <a:xfrm>
            <a:off x="76200" y="1557278"/>
            <a:ext cx="8915400" cy="707886"/>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It  is  a  field  that  is  generated  from  the description  of  velocity  vector  field  of  the  data  flow.</a:t>
            </a:r>
          </a:p>
        </p:txBody>
      </p:sp>
      <p:pic>
        <p:nvPicPr>
          <p:cNvPr id="3074" name="Picture 2"/>
          <p:cNvPicPr>
            <a:picLocks noChangeAspect="1" noChangeArrowheads="1"/>
          </p:cNvPicPr>
          <p:nvPr/>
        </p:nvPicPr>
        <p:blipFill>
          <a:blip r:embed="rId4"/>
          <a:srcRect/>
          <a:stretch>
            <a:fillRect/>
          </a:stretch>
        </p:blipFill>
        <p:spPr bwMode="auto">
          <a:xfrm>
            <a:off x="1219200" y="2362200"/>
            <a:ext cx="6019800"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76200" y="228600"/>
            <a:ext cx="8153400" cy="990600"/>
          </a:xfrm>
        </p:spPr>
        <p:txBody>
          <a:bodyPr/>
          <a:lstStyle/>
          <a:p>
            <a:r>
              <a:rPr lang="en-US" b="1" dirty="0" smtClean="0">
                <a:solidFill>
                  <a:schemeClr val="tx1"/>
                </a:solidFill>
                <a:latin typeface="Cambria" pitchFamily="18" charset="0"/>
              </a:rPr>
              <a:t>Types of Data Visualization</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25</a:t>
            </a:fld>
            <a:endParaRPr lang="en-US" dirty="0"/>
          </a:p>
        </p:txBody>
      </p:sp>
      <p:sp>
        <p:nvSpPr>
          <p:cNvPr id="8" name="TextBox 7"/>
          <p:cNvSpPr txBox="1"/>
          <p:nvPr/>
        </p:nvSpPr>
        <p:spPr>
          <a:xfrm>
            <a:off x="76200" y="1557278"/>
            <a:ext cx="8915400" cy="400110"/>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Data visualization can be done in different ways such as:</a:t>
            </a:r>
          </a:p>
        </p:txBody>
      </p:sp>
      <p:sp>
        <p:nvSpPr>
          <p:cNvPr id="9" name="Rounded Rectangle 8"/>
          <p:cNvSpPr/>
          <p:nvPr/>
        </p:nvSpPr>
        <p:spPr>
          <a:xfrm>
            <a:off x="3276600" y="3505200"/>
            <a:ext cx="2362200"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smtClean="0"/>
              <a:t>Data Visualization Types</a:t>
            </a:r>
            <a:endParaRPr lang="en-US" sz="2000" dirty="0"/>
          </a:p>
        </p:txBody>
      </p:sp>
      <p:sp>
        <p:nvSpPr>
          <p:cNvPr id="10" name="Oval 9"/>
          <p:cNvSpPr/>
          <p:nvPr/>
        </p:nvSpPr>
        <p:spPr>
          <a:xfrm>
            <a:off x="1066800" y="2209800"/>
            <a:ext cx="2057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Linear Data Visualization</a:t>
            </a:r>
            <a:endParaRPr lang="en-US" dirty="0">
              <a:solidFill>
                <a:schemeClr val="tx1"/>
              </a:solidFill>
            </a:endParaRPr>
          </a:p>
        </p:txBody>
      </p:sp>
      <p:sp>
        <p:nvSpPr>
          <p:cNvPr id="11" name="Oval 10"/>
          <p:cNvSpPr/>
          <p:nvPr/>
        </p:nvSpPr>
        <p:spPr>
          <a:xfrm>
            <a:off x="3429000" y="2209800"/>
            <a:ext cx="2057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Planar Data Visualization</a:t>
            </a:r>
            <a:endParaRPr lang="en-US" dirty="0">
              <a:solidFill>
                <a:schemeClr val="tx1"/>
              </a:solidFill>
            </a:endParaRPr>
          </a:p>
        </p:txBody>
      </p:sp>
      <p:sp>
        <p:nvSpPr>
          <p:cNvPr id="12" name="Oval 11"/>
          <p:cNvSpPr/>
          <p:nvPr/>
        </p:nvSpPr>
        <p:spPr>
          <a:xfrm>
            <a:off x="6172200" y="2209800"/>
            <a:ext cx="2057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Volumetric Data Visualization</a:t>
            </a:r>
            <a:endParaRPr lang="en-US" dirty="0">
              <a:solidFill>
                <a:schemeClr val="tx1"/>
              </a:solidFill>
            </a:endParaRPr>
          </a:p>
        </p:txBody>
      </p:sp>
      <p:sp>
        <p:nvSpPr>
          <p:cNvPr id="13" name="Oval 12"/>
          <p:cNvSpPr/>
          <p:nvPr/>
        </p:nvSpPr>
        <p:spPr>
          <a:xfrm>
            <a:off x="990600" y="4876800"/>
            <a:ext cx="2057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Temporal Data Visualization</a:t>
            </a:r>
            <a:endParaRPr lang="en-US" dirty="0">
              <a:solidFill>
                <a:schemeClr val="tx1"/>
              </a:solidFill>
            </a:endParaRPr>
          </a:p>
        </p:txBody>
      </p:sp>
      <p:sp>
        <p:nvSpPr>
          <p:cNvPr id="15" name="Oval 14"/>
          <p:cNvSpPr/>
          <p:nvPr/>
        </p:nvSpPr>
        <p:spPr>
          <a:xfrm>
            <a:off x="6096000" y="3505200"/>
            <a:ext cx="2590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Multidimensional Data Visualization</a:t>
            </a:r>
            <a:endParaRPr lang="en-US" dirty="0">
              <a:solidFill>
                <a:schemeClr val="tx1"/>
              </a:solidFill>
            </a:endParaRPr>
          </a:p>
        </p:txBody>
      </p:sp>
      <p:sp>
        <p:nvSpPr>
          <p:cNvPr id="16" name="Oval 15"/>
          <p:cNvSpPr/>
          <p:nvPr/>
        </p:nvSpPr>
        <p:spPr>
          <a:xfrm>
            <a:off x="6096000" y="4876800"/>
            <a:ext cx="2057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Network Data Visualization</a:t>
            </a:r>
            <a:endParaRPr lang="en-US" dirty="0">
              <a:solidFill>
                <a:schemeClr val="tx1"/>
              </a:solidFill>
            </a:endParaRPr>
          </a:p>
        </p:txBody>
      </p:sp>
      <p:sp>
        <p:nvSpPr>
          <p:cNvPr id="17" name="Oval 16"/>
          <p:cNvSpPr/>
          <p:nvPr/>
        </p:nvSpPr>
        <p:spPr>
          <a:xfrm>
            <a:off x="3429000" y="4876800"/>
            <a:ext cx="2057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Tree Data Visualization</a:t>
            </a:r>
            <a:endParaRPr lang="en-US" dirty="0">
              <a:solidFill>
                <a:schemeClr val="tx1"/>
              </a:solidFill>
            </a:endParaRPr>
          </a:p>
        </p:txBody>
      </p:sp>
      <p:cxnSp>
        <p:nvCxnSpPr>
          <p:cNvPr id="19" name="Straight Arrow Connector 18"/>
          <p:cNvCxnSpPr>
            <a:stCxn id="9" idx="1"/>
            <a:endCxn id="10" idx="4"/>
          </p:cNvCxnSpPr>
          <p:nvPr/>
        </p:nvCxnSpPr>
        <p:spPr>
          <a:xfrm rot="10800000">
            <a:off x="2095500" y="3124200"/>
            <a:ext cx="11811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0"/>
            <a:endCxn id="11" idx="4"/>
          </p:cNvCxnSpPr>
          <p:nvPr/>
        </p:nvCxnSpPr>
        <p:spPr>
          <a:xfrm rot="5400000" flipH="1" flipV="1">
            <a:off x="4267200" y="3314700"/>
            <a:ext cx="381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1"/>
            <a:endCxn id="13" idx="0"/>
          </p:cNvCxnSpPr>
          <p:nvPr/>
        </p:nvCxnSpPr>
        <p:spPr>
          <a:xfrm rot="10800000" flipV="1">
            <a:off x="2019300" y="3962400"/>
            <a:ext cx="1257300" cy="914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a:endCxn id="12" idx="3"/>
          </p:cNvCxnSpPr>
          <p:nvPr/>
        </p:nvCxnSpPr>
        <p:spPr>
          <a:xfrm flipV="1">
            <a:off x="5638800" y="2990289"/>
            <a:ext cx="834699" cy="97211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9" idx="3"/>
            <a:endCxn id="16" idx="1"/>
          </p:cNvCxnSpPr>
          <p:nvPr/>
        </p:nvCxnSpPr>
        <p:spPr>
          <a:xfrm>
            <a:off x="5638800" y="3962400"/>
            <a:ext cx="758499" cy="104831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3"/>
            <a:endCxn id="15" idx="2"/>
          </p:cNvCxnSpPr>
          <p:nvPr/>
        </p:nvCxnSpPr>
        <p:spPr>
          <a:xfrm>
            <a:off x="5638800" y="3962400"/>
            <a:ext cx="4572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2"/>
            <a:endCxn id="17" idx="0"/>
          </p:cNvCxnSpPr>
          <p:nvPr/>
        </p:nvCxnSpPr>
        <p:spPr>
          <a:xfrm rot="5400000">
            <a:off x="4229100" y="4648200"/>
            <a:ext cx="4572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76200" y="228600"/>
            <a:ext cx="8153400" cy="990600"/>
          </a:xfrm>
        </p:spPr>
        <p:txBody>
          <a:bodyPr/>
          <a:lstStyle/>
          <a:p>
            <a:r>
              <a:rPr lang="en-US" sz="4000" b="1" dirty="0" smtClean="0">
                <a:solidFill>
                  <a:schemeClr val="tx1"/>
                </a:solidFill>
                <a:latin typeface="Cambria" pitchFamily="18" charset="0"/>
              </a:rPr>
              <a:t>Types of Data Visualization cont’d</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26</a:t>
            </a:fld>
            <a:endParaRPr lang="en-US" dirty="0"/>
          </a:p>
        </p:txBody>
      </p:sp>
      <p:sp>
        <p:nvSpPr>
          <p:cNvPr id="8" name="TextBox 7"/>
          <p:cNvSpPr txBox="1"/>
          <p:nvPr/>
        </p:nvSpPr>
        <p:spPr>
          <a:xfrm>
            <a:off x="19754" y="1466966"/>
            <a:ext cx="5314245" cy="5062924"/>
          </a:xfrm>
          <a:prstGeom prst="rect">
            <a:avLst/>
          </a:prstGeom>
          <a:noFill/>
        </p:spPr>
        <p:txBody>
          <a:bodyPr wrap="square" rtlCol="0">
            <a:spAutoFit/>
          </a:bodyPr>
          <a:lstStyle/>
          <a:p>
            <a:pPr marL="515937" lvl="2" indent="-457200" algn="just">
              <a:spcBef>
                <a:spcPts val="0"/>
              </a:spcBef>
              <a:spcAft>
                <a:spcPts val="0"/>
              </a:spcAft>
              <a:buClr>
                <a:srgbClr val="C00000"/>
              </a:buClr>
              <a:buSzPct val="90000"/>
              <a:buFont typeface="Wingdings" pitchFamily="2" charset="2"/>
              <a:buChar char="q"/>
            </a:pPr>
            <a:r>
              <a:rPr lang="en-US" sz="1900" b="1" dirty="0" smtClean="0">
                <a:latin typeface="Cambria" pitchFamily="18" charset="0"/>
              </a:rPr>
              <a:t>Linear Data Visualization: </a:t>
            </a:r>
            <a:r>
              <a:rPr lang="en-US" sz="1900" dirty="0" smtClean="0">
                <a:latin typeface="Cambria" pitchFamily="18" charset="0"/>
              </a:rPr>
              <a:t>Data always represented in list format. Basically it’s not consider it as a visualization technique rather is a data   organization technique. No tool  is  used to visualize the data. It is also called as 1D  data visualization.</a:t>
            </a:r>
          </a:p>
          <a:p>
            <a:pPr marL="515937" lvl="2" indent="-457200" algn="just">
              <a:spcBef>
                <a:spcPts val="0"/>
              </a:spcBef>
              <a:spcAft>
                <a:spcPts val="0"/>
              </a:spcAft>
              <a:buClr>
                <a:srgbClr val="C00000"/>
              </a:buClr>
              <a:buSzPct val="90000"/>
              <a:buFont typeface="Wingdings" pitchFamily="2" charset="2"/>
              <a:buChar char="q"/>
            </a:pPr>
            <a:r>
              <a:rPr lang="en-US" sz="1900" b="1" dirty="0" smtClean="0">
                <a:latin typeface="Cambria" pitchFamily="18" charset="0"/>
              </a:rPr>
              <a:t>Planar Data Visualization: </a:t>
            </a:r>
            <a:r>
              <a:rPr lang="en-US" sz="1900" dirty="0" smtClean="0">
                <a:latin typeface="Cambria" pitchFamily="18" charset="0"/>
              </a:rPr>
              <a:t>Data generally take in the form of images, diagrams or charts over a plane surface. The best example of this type of data visualization is Cartogram and dot distribution. A cartogram is a map in which some thematic mapping variable – such as travel time, or population is substituted for land area or distance. Some tools used to build planar data visualization are </a:t>
            </a:r>
            <a:r>
              <a:rPr lang="en-US" sz="1900" dirty="0" err="1" smtClean="0">
                <a:latin typeface="Cambria" pitchFamily="18" charset="0"/>
              </a:rPr>
              <a:t>GeoCommons</a:t>
            </a:r>
            <a:r>
              <a:rPr lang="en-US" sz="1900" dirty="0" smtClean="0">
                <a:latin typeface="Cambria" pitchFamily="18" charset="0"/>
              </a:rPr>
              <a:t>, </a:t>
            </a:r>
            <a:r>
              <a:rPr lang="en-US" sz="1900" dirty="0" err="1" smtClean="0">
                <a:latin typeface="Cambria" pitchFamily="18" charset="0"/>
              </a:rPr>
              <a:t>Polymaps</a:t>
            </a:r>
            <a:r>
              <a:rPr lang="en-US" sz="1900" dirty="0" smtClean="0">
                <a:latin typeface="Cambria" pitchFamily="18" charset="0"/>
              </a:rPr>
              <a:t>, Google Maps, </a:t>
            </a:r>
            <a:r>
              <a:rPr lang="en-US" sz="1900" dirty="0" err="1" smtClean="0">
                <a:latin typeface="Cambria" pitchFamily="18" charset="0"/>
              </a:rPr>
              <a:t>Tabeleau</a:t>
            </a:r>
            <a:r>
              <a:rPr lang="en-US" sz="1900" dirty="0" smtClean="0">
                <a:latin typeface="Cambria" pitchFamily="18" charset="0"/>
              </a:rPr>
              <a:t> Public etc.</a:t>
            </a:r>
          </a:p>
        </p:txBody>
      </p:sp>
      <p:pic>
        <p:nvPicPr>
          <p:cNvPr id="70658" name="Picture 2" descr="File:Germany-population-cartogram.png"/>
          <p:cNvPicPr>
            <a:picLocks noChangeAspect="1" noChangeArrowheads="1"/>
          </p:cNvPicPr>
          <p:nvPr/>
        </p:nvPicPr>
        <p:blipFill>
          <a:blip r:embed="rId4"/>
          <a:srcRect/>
          <a:stretch>
            <a:fillRect/>
          </a:stretch>
        </p:blipFill>
        <p:spPr bwMode="auto">
          <a:xfrm>
            <a:off x="5508978" y="1600200"/>
            <a:ext cx="3590925" cy="4572000"/>
          </a:xfrm>
          <a:prstGeom prst="rect">
            <a:avLst/>
          </a:prstGeom>
          <a:noFill/>
        </p:spPr>
      </p:pic>
      <p:sp>
        <p:nvSpPr>
          <p:cNvPr id="23" name="Notched Right Arrow 22"/>
          <p:cNvSpPr/>
          <p:nvPr/>
        </p:nvSpPr>
        <p:spPr>
          <a:xfrm>
            <a:off x="5410200" y="5486400"/>
            <a:ext cx="685800" cy="3810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927406" y="6107289"/>
            <a:ext cx="2982163" cy="338554"/>
          </a:xfrm>
          <a:prstGeom prst="rect">
            <a:avLst/>
          </a:prstGeom>
          <a:noFill/>
        </p:spPr>
        <p:txBody>
          <a:bodyPr wrap="none" rtlCol="0">
            <a:spAutoFit/>
          </a:bodyPr>
          <a:lstStyle/>
          <a:p>
            <a:r>
              <a:rPr lang="en-US" sz="1600" dirty="0" smtClean="0">
                <a:latin typeface="Cambria" pitchFamily="18" charset="0"/>
              </a:rPr>
              <a:t>Germany-population-cartogram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0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70658"/>
                                        </p:tgtEl>
                                        <p:attrNameLst>
                                          <p:attrName>style.visibility</p:attrName>
                                        </p:attrNameLst>
                                      </p:cBhvr>
                                      <p:to>
                                        <p:strVal val="visible"/>
                                      </p:to>
                                    </p:set>
                                    <p:animEffect transition="in" filter="fade">
                                      <p:cBhvr>
                                        <p:cTn id="10" dur="2000"/>
                                        <p:tgtEl>
                                          <p:spTgt spid="7065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76200" y="228600"/>
            <a:ext cx="8153400" cy="990600"/>
          </a:xfrm>
        </p:spPr>
        <p:txBody>
          <a:bodyPr/>
          <a:lstStyle/>
          <a:p>
            <a:r>
              <a:rPr lang="en-US" sz="4000" b="1" dirty="0" smtClean="0">
                <a:solidFill>
                  <a:schemeClr val="tx1"/>
                </a:solidFill>
                <a:latin typeface="Cambria" pitchFamily="18" charset="0"/>
              </a:rPr>
              <a:t>Types of Data Visualization cont’d</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27</a:t>
            </a:fld>
            <a:endParaRPr lang="en-US" dirty="0"/>
          </a:p>
        </p:txBody>
      </p:sp>
      <p:sp>
        <p:nvSpPr>
          <p:cNvPr id="8" name="TextBox 7"/>
          <p:cNvSpPr txBox="1"/>
          <p:nvPr/>
        </p:nvSpPr>
        <p:spPr>
          <a:xfrm>
            <a:off x="8466" y="1516826"/>
            <a:ext cx="4487334" cy="4770537"/>
          </a:xfrm>
          <a:prstGeom prst="rect">
            <a:avLst/>
          </a:prstGeom>
          <a:noFill/>
        </p:spPr>
        <p:txBody>
          <a:bodyPr wrap="square" rtlCol="0">
            <a:spAutoFit/>
          </a:bodyPr>
          <a:lstStyle/>
          <a:p>
            <a:pPr marL="515937" lvl="2" indent="-457200" algn="just">
              <a:spcBef>
                <a:spcPts val="0"/>
              </a:spcBef>
              <a:spcAft>
                <a:spcPts val="0"/>
              </a:spcAft>
              <a:buClr>
                <a:srgbClr val="C00000"/>
              </a:buClr>
              <a:buSzPct val="90000"/>
              <a:buFont typeface="Wingdings" pitchFamily="2" charset="2"/>
              <a:buChar char="q"/>
            </a:pPr>
            <a:r>
              <a:rPr lang="en-US" sz="1900" b="1" dirty="0" smtClean="0">
                <a:latin typeface="Cambria" pitchFamily="18" charset="0"/>
              </a:rPr>
              <a:t>Volumetric  Data  Visualization: </a:t>
            </a:r>
            <a:r>
              <a:rPr lang="en-US" sz="1900" dirty="0" smtClean="0">
                <a:latin typeface="Cambria" pitchFamily="18" charset="0"/>
              </a:rPr>
              <a:t>the presentation   of   data   generally   involves   exactly with   three dimensions   to   present   simulations,   surface   and volume  rendering  etc. and  commonly  used  scientific  studies. Basic tools used for it are AC3D, AutoQ3D, </a:t>
            </a:r>
            <a:r>
              <a:rPr lang="en-US" sz="1900" dirty="0" err="1" smtClean="0">
                <a:latin typeface="Cambria" pitchFamily="18" charset="0"/>
              </a:rPr>
              <a:t>TrueSpace</a:t>
            </a:r>
            <a:r>
              <a:rPr lang="en-US" sz="1900" dirty="0" smtClean="0">
                <a:latin typeface="Cambria" pitchFamily="18" charset="0"/>
              </a:rPr>
              <a:t> etc.</a:t>
            </a:r>
          </a:p>
          <a:p>
            <a:pPr marL="515937" lvl="2" indent="-457200" algn="just">
              <a:spcBef>
                <a:spcPts val="0"/>
              </a:spcBef>
              <a:spcAft>
                <a:spcPts val="0"/>
              </a:spcAft>
              <a:buClr>
                <a:srgbClr val="C00000"/>
              </a:buClr>
              <a:buSzPct val="90000"/>
              <a:buFont typeface="Wingdings" pitchFamily="2" charset="2"/>
              <a:buChar char="q"/>
            </a:pPr>
            <a:r>
              <a:rPr lang="en-US" sz="1900" b="1" dirty="0" smtClean="0">
                <a:latin typeface="Cambria" pitchFamily="18" charset="0"/>
              </a:rPr>
              <a:t>Temporal Data Visualization: </a:t>
            </a:r>
            <a:r>
              <a:rPr lang="en-US" sz="1900" dirty="0" smtClean="0">
                <a:latin typeface="Cambria" pitchFamily="18" charset="0"/>
              </a:rPr>
              <a:t>Sometimes, visualizations are time dependent so to visualize the dependence of analyses of time, the temporal data visualization is used which include Gantt chart, Time series and </a:t>
            </a:r>
            <a:r>
              <a:rPr lang="en-US" sz="1900" dirty="0" err="1" smtClean="0">
                <a:latin typeface="Cambria" pitchFamily="18" charset="0"/>
              </a:rPr>
              <a:t>Sanky</a:t>
            </a:r>
            <a:r>
              <a:rPr lang="en-US" sz="1900" dirty="0" smtClean="0">
                <a:latin typeface="Cambria" pitchFamily="18" charset="0"/>
              </a:rPr>
              <a:t> diagram etc.</a:t>
            </a:r>
          </a:p>
        </p:txBody>
      </p:sp>
      <p:pic>
        <p:nvPicPr>
          <p:cNvPr id="64517" name="Picture 5"/>
          <p:cNvPicPr>
            <a:picLocks noChangeAspect="1" noChangeArrowheads="1"/>
          </p:cNvPicPr>
          <p:nvPr/>
        </p:nvPicPr>
        <p:blipFill>
          <a:blip r:embed="rId4">
            <a:lum bright="18000"/>
          </a:blip>
          <a:srcRect/>
          <a:stretch>
            <a:fillRect/>
          </a:stretch>
        </p:blipFill>
        <p:spPr bwMode="auto">
          <a:xfrm>
            <a:off x="5105400" y="1524000"/>
            <a:ext cx="3733801" cy="2438400"/>
          </a:xfrm>
          <a:prstGeom prst="rect">
            <a:avLst/>
          </a:prstGeom>
          <a:noFill/>
          <a:ln w="9525">
            <a:noFill/>
            <a:miter lim="800000"/>
            <a:headEnd/>
            <a:tailEnd/>
          </a:ln>
          <a:effectLst/>
        </p:spPr>
      </p:pic>
      <p:sp>
        <p:nvSpPr>
          <p:cNvPr id="10" name="Notched Right Arrow 9"/>
          <p:cNvSpPr/>
          <p:nvPr/>
        </p:nvSpPr>
        <p:spPr>
          <a:xfrm>
            <a:off x="4495800" y="2438400"/>
            <a:ext cx="457200" cy="3810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518" name="Picture 6"/>
          <p:cNvPicPr>
            <a:picLocks noChangeAspect="1" noChangeArrowheads="1"/>
          </p:cNvPicPr>
          <p:nvPr/>
        </p:nvPicPr>
        <p:blipFill>
          <a:blip r:embed="rId5"/>
          <a:srcRect/>
          <a:stretch>
            <a:fillRect/>
          </a:stretch>
        </p:blipFill>
        <p:spPr bwMode="auto">
          <a:xfrm>
            <a:off x="5029200" y="4038600"/>
            <a:ext cx="3962400" cy="2362200"/>
          </a:xfrm>
          <a:prstGeom prst="rect">
            <a:avLst/>
          </a:prstGeom>
          <a:noFill/>
          <a:ln w="9525">
            <a:noFill/>
            <a:miter lim="800000"/>
            <a:headEnd/>
            <a:tailEnd/>
          </a:ln>
          <a:effectLst/>
        </p:spPr>
      </p:pic>
      <p:sp>
        <p:nvSpPr>
          <p:cNvPr id="12" name="Notched Right Arrow 11"/>
          <p:cNvSpPr/>
          <p:nvPr/>
        </p:nvSpPr>
        <p:spPr>
          <a:xfrm>
            <a:off x="4495800" y="5029200"/>
            <a:ext cx="457200" cy="3810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76200" y="228600"/>
            <a:ext cx="8153400" cy="990600"/>
          </a:xfrm>
        </p:spPr>
        <p:txBody>
          <a:bodyPr/>
          <a:lstStyle/>
          <a:p>
            <a:r>
              <a:rPr lang="en-US" sz="4000" b="1" dirty="0" smtClean="0">
                <a:solidFill>
                  <a:schemeClr val="tx1"/>
                </a:solidFill>
                <a:latin typeface="Cambria" pitchFamily="18" charset="0"/>
              </a:rPr>
              <a:t>Types of Data Visualization cont’d</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28</a:t>
            </a:fld>
            <a:endParaRPr lang="en-US" dirty="0"/>
          </a:p>
        </p:txBody>
      </p:sp>
      <p:sp>
        <p:nvSpPr>
          <p:cNvPr id="8" name="TextBox 7"/>
          <p:cNvSpPr txBox="1"/>
          <p:nvPr/>
        </p:nvSpPr>
        <p:spPr>
          <a:xfrm>
            <a:off x="0" y="1557278"/>
            <a:ext cx="5257800" cy="4708981"/>
          </a:xfrm>
          <a:prstGeom prst="rect">
            <a:avLst/>
          </a:prstGeom>
          <a:noFill/>
        </p:spPr>
        <p:txBody>
          <a:bodyPr wrap="square" rtlCol="0">
            <a:spAutoFit/>
          </a:bodyPr>
          <a:lstStyle/>
          <a:p>
            <a:pPr marL="515937" lvl="2" indent="-457200" algn="just">
              <a:spcBef>
                <a:spcPts val="0"/>
              </a:spcBef>
              <a:spcAft>
                <a:spcPts val="0"/>
              </a:spcAft>
              <a:buClr>
                <a:srgbClr val="C00000"/>
              </a:buClr>
              <a:buSzPct val="90000"/>
              <a:buFont typeface="Wingdings" pitchFamily="2" charset="2"/>
              <a:buChar char="q"/>
            </a:pPr>
            <a:r>
              <a:rPr lang="en-US" sz="2000" b="1" dirty="0" smtClean="0">
                <a:latin typeface="Cambria" pitchFamily="18" charset="0"/>
              </a:rPr>
              <a:t>Multidimensional  Data  visualization: </a:t>
            </a:r>
            <a:r>
              <a:rPr lang="en-US" sz="2000" dirty="0" smtClean="0">
                <a:latin typeface="Cambria" pitchFamily="18" charset="0"/>
              </a:rPr>
              <a:t>Numerous dimension are generally used to represent the data. Generally pie charts, histograms, bar charts etc are generally used. Many Eyes, Google Charts, Tableau Public, etc. are some tools used to create such visualization.</a:t>
            </a:r>
          </a:p>
          <a:p>
            <a:pPr marL="515937" lvl="2" indent="-457200" algn="just">
              <a:spcBef>
                <a:spcPts val="0"/>
              </a:spcBef>
              <a:spcAft>
                <a:spcPts val="0"/>
              </a:spcAft>
              <a:buClr>
                <a:srgbClr val="C00000"/>
              </a:buClr>
              <a:buSzPct val="90000"/>
              <a:buFont typeface="Wingdings" pitchFamily="2" charset="2"/>
              <a:buChar char="q"/>
            </a:pPr>
            <a:r>
              <a:rPr lang="en-US" sz="2000" b="1" dirty="0" smtClean="0">
                <a:latin typeface="Cambria" pitchFamily="18" charset="0"/>
              </a:rPr>
              <a:t>Tree/Hierarchical Data  visualization: </a:t>
            </a:r>
            <a:r>
              <a:rPr lang="en-US" sz="2000" dirty="0" smtClean="0">
                <a:latin typeface="Cambria" pitchFamily="18" charset="0"/>
              </a:rPr>
              <a:t>Sometimes, data relationships need to be shown in the form of hierarchies and to represent it, tree or hierarchical data visualization. Examples include hyperbolic tree, wedge-stack graph, etc. Google Charts, d3, etc. are some tools used to create such visualization.</a:t>
            </a:r>
          </a:p>
        </p:txBody>
      </p:sp>
      <p:pic>
        <p:nvPicPr>
          <p:cNvPr id="68610" name="Picture 2" descr="https://cdn-images-1.medium.com/max/1600/1*QOEcQOnSwmP5nZQGmbWtZg.png"/>
          <p:cNvPicPr>
            <a:picLocks noChangeAspect="1" noChangeArrowheads="1"/>
          </p:cNvPicPr>
          <p:nvPr/>
        </p:nvPicPr>
        <p:blipFill>
          <a:blip r:embed="rId4"/>
          <a:srcRect/>
          <a:stretch>
            <a:fillRect/>
          </a:stretch>
        </p:blipFill>
        <p:spPr bwMode="auto">
          <a:xfrm>
            <a:off x="5486400" y="1600201"/>
            <a:ext cx="3581401" cy="2057400"/>
          </a:xfrm>
          <a:prstGeom prst="rect">
            <a:avLst/>
          </a:prstGeom>
          <a:noFill/>
        </p:spPr>
      </p:pic>
      <p:sp>
        <p:nvSpPr>
          <p:cNvPr id="9" name="Notched Right Arrow 8"/>
          <p:cNvSpPr/>
          <p:nvPr/>
        </p:nvSpPr>
        <p:spPr>
          <a:xfrm>
            <a:off x="5257800" y="2438400"/>
            <a:ext cx="381000" cy="3810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611" name="Picture 3"/>
          <p:cNvPicPr>
            <a:picLocks noChangeAspect="1" noChangeArrowheads="1"/>
          </p:cNvPicPr>
          <p:nvPr/>
        </p:nvPicPr>
        <p:blipFill>
          <a:blip r:embed="rId5"/>
          <a:srcRect/>
          <a:stretch>
            <a:fillRect/>
          </a:stretch>
        </p:blipFill>
        <p:spPr bwMode="auto">
          <a:xfrm>
            <a:off x="5486400" y="3962400"/>
            <a:ext cx="3657600" cy="2470150"/>
          </a:xfrm>
          <a:prstGeom prst="rect">
            <a:avLst/>
          </a:prstGeom>
          <a:noFill/>
          <a:ln w="9525">
            <a:noFill/>
            <a:miter lim="800000"/>
            <a:headEnd/>
            <a:tailEnd/>
          </a:ln>
          <a:effectLst/>
        </p:spPr>
      </p:pic>
      <p:sp>
        <p:nvSpPr>
          <p:cNvPr id="10" name="Notched Right Arrow 9"/>
          <p:cNvSpPr/>
          <p:nvPr/>
        </p:nvSpPr>
        <p:spPr>
          <a:xfrm>
            <a:off x="5300133" y="4038600"/>
            <a:ext cx="381000" cy="3810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76200" y="228600"/>
            <a:ext cx="8153400" cy="990600"/>
          </a:xfrm>
        </p:spPr>
        <p:txBody>
          <a:bodyPr/>
          <a:lstStyle/>
          <a:p>
            <a:r>
              <a:rPr lang="en-US" sz="4000" b="1" dirty="0" smtClean="0">
                <a:solidFill>
                  <a:schemeClr val="tx1"/>
                </a:solidFill>
                <a:latin typeface="Cambria" pitchFamily="18" charset="0"/>
              </a:rPr>
              <a:t>Types of Data Visualization cont’d</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29</a:t>
            </a:fld>
            <a:endParaRPr lang="en-US" dirty="0"/>
          </a:p>
        </p:txBody>
      </p:sp>
      <p:sp>
        <p:nvSpPr>
          <p:cNvPr id="8" name="TextBox 7"/>
          <p:cNvSpPr txBox="1"/>
          <p:nvPr/>
        </p:nvSpPr>
        <p:spPr>
          <a:xfrm>
            <a:off x="0" y="1557278"/>
            <a:ext cx="8991600" cy="1323439"/>
          </a:xfrm>
          <a:prstGeom prst="rect">
            <a:avLst/>
          </a:prstGeom>
          <a:noFill/>
        </p:spPr>
        <p:txBody>
          <a:bodyPr wrap="square" rtlCol="0">
            <a:spAutoFit/>
          </a:bodyPr>
          <a:lstStyle/>
          <a:p>
            <a:pPr marL="515937" lvl="2" indent="-457200" algn="just">
              <a:spcBef>
                <a:spcPts val="0"/>
              </a:spcBef>
              <a:spcAft>
                <a:spcPts val="0"/>
              </a:spcAft>
              <a:buClr>
                <a:srgbClr val="C00000"/>
              </a:buClr>
              <a:buSzPct val="90000"/>
              <a:buFont typeface="Wingdings" pitchFamily="2" charset="2"/>
              <a:buChar char="q"/>
            </a:pPr>
            <a:r>
              <a:rPr lang="en-US" sz="2000" b="1" dirty="0" smtClean="0">
                <a:latin typeface="Cambria" pitchFamily="18" charset="0"/>
              </a:rPr>
              <a:t>Network Data Visualization: </a:t>
            </a:r>
            <a:r>
              <a:rPr lang="en-US" sz="2000" dirty="0" smtClean="0">
                <a:latin typeface="Cambria" pitchFamily="18" charset="0"/>
              </a:rPr>
              <a:t>This approach is generally used  to  represent  the  relations  that  are  too  complex  in the  form  of  hierarchies.  Some  of  the  basic  tools  used  for network  data  visualization  are  hive  plot,  </a:t>
            </a:r>
            <a:r>
              <a:rPr lang="en-US" sz="2000" dirty="0" err="1" smtClean="0">
                <a:latin typeface="Cambria" pitchFamily="18" charset="0"/>
              </a:rPr>
              <a:t>Pajek</a:t>
            </a:r>
            <a:r>
              <a:rPr lang="en-US" sz="2000" dirty="0" smtClean="0">
                <a:latin typeface="Cambria" pitchFamily="18" charset="0"/>
              </a:rPr>
              <a:t>,  </a:t>
            </a:r>
            <a:r>
              <a:rPr lang="en-US" sz="2000" dirty="0" err="1" smtClean="0">
                <a:latin typeface="Cambria" pitchFamily="18" charset="0"/>
              </a:rPr>
              <a:t>Gephi</a:t>
            </a:r>
            <a:r>
              <a:rPr lang="en-US" sz="2000" dirty="0" smtClean="0">
                <a:latin typeface="Cambria" pitchFamily="18" charset="0"/>
              </a:rPr>
              <a:t>, </a:t>
            </a:r>
            <a:r>
              <a:rPr lang="en-US" sz="2000" dirty="0" err="1" smtClean="0">
                <a:latin typeface="Cambria" pitchFamily="18" charset="0"/>
              </a:rPr>
              <a:t>NodeXL</a:t>
            </a:r>
            <a:r>
              <a:rPr lang="en-US" sz="2000" dirty="0" smtClean="0">
                <a:latin typeface="Cambria" pitchFamily="18" charset="0"/>
              </a:rPr>
              <a:t>, Google  Fusion Tables, Many Eyes,  d3/</a:t>
            </a:r>
            <a:r>
              <a:rPr lang="en-US" sz="2000" dirty="0" err="1" smtClean="0">
                <a:latin typeface="Cambria" pitchFamily="18" charset="0"/>
              </a:rPr>
              <a:t>Protovis</a:t>
            </a:r>
            <a:r>
              <a:rPr lang="en-US" sz="2000" dirty="0" smtClean="0">
                <a:latin typeface="Cambria" pitchFamily="18" charset="0"/>
              </a:rPr>
              <a:t> etc.</a:t>
            </a:r>
          </a:p>
        </p:txBody>
      </p:sp>
      <p:pic>
        <p:nvPicPr>
          <p:cNvPr id="83970" name="Picture 2" descr="https://encrypted-tbn0.gstatic.com/images?q=tbn:ANd9GcS7nbTa7p94SXyGdr2NU9CEa_3ujCBbYhmmkgGqG9salkltNzpW"/>
          <p:cNvPicPr>
            <a:picLocks noChangeAspect="1" noChangeArrowheads="1"/>
          </p:cNvPicPr>
          <p:nvPr/>
        </p:nvPicPr>
        <p:blipFill>
          <a:blip r:embed="rId4"/>
          <a:srcRect/>
          <a:stretch>
            <a:fillRect/>
          </a:stretch>
        </p:blipFill>
        <p:spPr bwMode="auto">
          <a:xfrm>
            <a:off x="2438400" y="2895600"/>
            <a:ext cx="4314825" cy="3429000"/>
          </a:xfrm>
          <a:prstGeom prst="rect">
            <a:avLst/>
          </a:prstGeom>
          <a:noFill/>
        </p:spPr>
      </p:pic>
      <p:sp>
        <p:nvSpPr>
          <p:cNvPr id="12" name="TextBox 11"/>
          <p:cNvSpPr txBox="1"/>
          <p:nvPr/>
        </p:nvSpPr>
        <p:spPr>
          <a:xfrm>
            <a:off x="3603975" y="6149735"/>
            <a:ext cx="2696123" cy="338554"/>
          </a:xfrm>
          <a:prstGeom prst="rect">
            <a:avLst/>
          </a:prstGeom>
          <a:noFill/>
        </p:spPr>
        <p:txBody>
          <a:bodyPr wrap="none" rtlCol="0">
            <a:spAutoFit/>
          </a:bodyPr>
          <a:lstStyle/>
          <a:p>
            <a:r>
              <a:rPr lang="en-US" sz="1600" dirty="0" smtClean="0">
                <a:latin typeface="Cambria" pitchFamily="18" charset="0"/>
              </a:rPr>
              <a:t>Social Network Visualization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64513" y="194733"/>
            <a:ext cx="8153400" cy="990600"/>
          </a:xfrm>
        </p:spPr>
        <p:txBody>
          <a:bodyPr/>
          <a:lstStyle/>
          <a:p>
            <a:r>
              <a:rPr lang="en-US" sz="4000" b="1" dirty="0" smtClean="0">
                <a:solidFill>
                  <a:schemeClr val="tx1"/>
                </a:solidFill>
                <a:latin typeface="Cambria" pitchFamily="18" charset="0"/>
              </a:rPr>
              <a:t>Traditional Sequential Computing</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a:t>
            </a:fld>
            <a:endParaRPr lang="en-US" dirty="0"/>
          </a:p>
        </p:txBody>
      </p:sp>
      <p:sp>
        <p:nvSpPr>
          <p:cNvPr id="8" name="Rectangle 7"/>
          <p:cNvSpPr/>
          <p:nvPr/>
        </p:nvSpPr>
        <p:spPr>
          <a:xfrm>
            <a:off x="1219200" y="2133600"/>
            <a:ext cx="5410200"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Big Data Problem</a:t>
            </a:r>
            <a:endParaRPr lang="en-US" dirty="0"/>
          </a:p>
        </p:txBody>
      </p:sp>
      <p:sp>
        <p:nvSpPr>
          <p:cNvPr id="9" name="Down Arrow 8"/>
          <p:cNvSpPr/>
          <p:nvPr/>
        </p:nvSpPr>
        <p:spPr>
          <a:xfrm>
            <a:off x="3601155" y="2895600"/>
            <a:ext cx="533400" cy="381000"/>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67182" y="3429000"/>
            <a:ext cx="457200" cy="10668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a:t>
            </a:r>
            <a:r>
              <a:rPr lang="en-US" baseline="-25000" dirty="0" smtClean="0"/>
              <a:t>n</a:t>
            </a:r>
            <a:endParaRPr lang="en-US" baseline="-25000" dirty="0"/>
          </a:p>
        </p:txBody>
      </p:sp>
      <p:sp>
        <p:nvSpPr>
          <p:cNvPr id="11" name="Rectangle 10"/>
          <p:cNvSpPr/>
          <p:nvPr/>
        </p:nvSpPr>
        <p:spPr>
          <a:xfrm>
            <a:off x="1800582" y="3429000"/>
            <a:ext cx="457200" cy="10668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2356560" y="3429000"/>
            <a:ext cx="457200" cy="10668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2889960" y="3429000"/>
            <a:ext cx="457200" cy="10668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3448764" y="3437466"/>
            <a:ext cx="457200" cy="10668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a:t>
            </a:r>
            <a:r>
              <a:rPr lang="en-US" baseline="-25000" dirty="0" err="1" smtClean="0"/>
              <a:t>p</a:t>
            </a:r>
            <a:endParaRPr lang="en-US" dirty="0"/>
          </a:p>
        </p:txBody>
      </p:sp>
      <p:sp>
        <p:nvSpPr>
          <p:cNvPr id="17" name="Rectangle 16"/>
          <p:cNvSpPr/>
          <p:nvPr/>
        </p:nvSpPr>
        <p:spPr>
          <a:xfrm>
            <a:off x="3982164" y="3437466"/>
            <a:ext cx="457200" cy="10668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4538142" y="3437466"/>
            <a:ext cx="457200" cy="10668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5071542" y="3437466"/>
            <a:ext cx="457200" cy="10668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5638800" y="3429000"/>
            <a:ext cx="457200" cy="10668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6172200" y="3429000"/>
            <a:ext cx="457200" cy="10668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a:t>
            </a:r>
            <a:r>
              <a:rPr lang="en-US" baseline="-25000" dirty="0" smtClean="0"/>
              <a:t>1</a:t>
            </a:r>
            <a:endParaRPr lang="en-US" dirty="0"/>
          </a:p>
        </p:txBody>
      </p:sp>
      <p:sp>
        <p:nvSpPr>
          <p:cNvPr id="22" name="Rectangle 21"/>
          <p:cNvSpPr/>
          <p:nvPr/>
        </p:nvSpPr>
        <p:spPr>
          <a:xfrm>
            <a:off x="7563555" y="3657600"/>
            <a:ext cx="12954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US" dirty="0"/>
          </a:p>
        </p:txBody>
      </p:sp>
      <p:sp>
        <p:nvSpPr>
          <p:cNvPr id="23" name="Down Arrow 22"/>
          <p:cNvSpPr/>
          <p:nvPr/>
        </p:nvSpPr>
        <p:spPr>
          <a:xfrm rot="16200000">
            <a:off x="6858705" y="3676650"/>
            <a:ext cx="533400" cy="647700"/>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268155" y="4408311"/>
            <a:ext cx="378630" cy="400110"/>
          </a:xfrm>
          <a:prstGeom prst="rect">
            <a:avLst/>
          </a:prstGeom>
          <a:noFill/>
        </p:spPr>
        <p:txBody>
          <a:bodyPr wrap="none" rtlCol="0">
            <a:spAutoFit/>
          </a:bodyPr>
          <a:lstStyle/>
          <a:p>
            <a:r>
              <a:rPr lang="en-US" sz="2000" b="1" dirty="0" smtClean="0">
                <a:latin typeface="Cambria" pitchFamily="18" charset="0"/>
              </a:rPr>
              <a:t>t</a:t>
            </a:r>
            <a:r>
              <a:rPr lang="en-US" sz="2000" b="1" baseline="-25000" dirty="0" smtClean="0">
                <a:latin typeface="Cambria" pitchFamily="18" charset="0"/>
              </a:rPr>
              <a:t>1</a:t>
            </a:r>
            <a:endParaRPr lang="en-US" sz="2000" baseline="-25000" dirty="0" smtClean="0">
              <a:latin typeface="Cambria" pitchFamily="18" charset="0"/>
            </a:endParaRPr>
          </a:p>
        </p:txBody>
      </p:sp>
      <p:sp>
        <p:nvSpPr>
          <p:cNvPr id="25" name="TextBox 24"/>
          <p:cNvSpPr txBox="1"/>
          <p:nvPr/>
        </p:nvSpPr>
        <p:spPr>
          <a:xfrm>
            <a:off x="1317978" y="4439355"/>
            <a:ext cx="380232" cy="400110"/>
          </a:xfrm>
          <a:prstGeom prst="rect">
            <a:avLst/>
          </a:prstGeom>
          <a:noFill/>
        </p:spPr>
        <p:txBody>
          <a:bodyPr wrap="none" rtlCol="0">
            <a:spAutoFit/>
          </a:bodyPr>
          <a:lstStyle/>
          <a:p>
            <a:r>
              <a:rPr lang="en-US" sz="2000" b="1" dirty="0" err="1" smtClean="0">
                <a:latin typeface="Cambria" pitchFamily="18" charset="0"/>
              </a:rPr>
              <a:t>t</a:t>
            </a:r>
            <a:r>
              <a:rPr lang="en-US" sz="2000" b="1" baseline="-25000" dirty="0" err="1" smtClean="0">
                <a:latin typeface="Cambria" pitchFamily="18" charset="0"/>
              </a:rPr>
              <a:t>n</a:t>
            </a:r>
            <a:endParaRPr lang="en-US" sz="2000" baseline="-25000" dirty="0" smtClean="0">
              <a:latin typeface="Cambria" pitchFamily="18" charset="0"/>
            </a:endParaRPr>
          </a:p>
        </p:txBody>
      </p:sp>
      <p:sp>
        <p:nvSpPr>
          <p:cNvPr id="26" name="TextBox 25"/>
          <p:cNvSpPr txBox="1"/>
          <p:nvPr/>
        </p:nvSpPr>
        <p:spPr>
          <a:xfrm>
            <a:off x="3536244" y="4439201"/>
            <a:ext cx="380232" cy="400110"/>
          </a:xfrm>
          <a:prstGeom prst="rect">
            <a:avLst/>
          </a:prstGeom>
          <a:noFill/>
        </p:spPr>
        <p:txBody>
          <a:bodyPr wrap="none" rtlCol="0">
            <a:spAutoFit/>
          </a:bodyPr>
          <a:lstStyle/>
          <a:p>
            <a:r>
              <a:rPr lang="en-US" sz="2000" b="1" dirty="0" err="1" smtClean="0">
                <a:latin typeface="Cambria" pitchFamily="18" charset="0"/>
              </a:rPr>
              <a:t>t</a:t>
            </a:r>
            <a:r>
              <a:rPr lang="en-US" sz="2000" b="1" baseline="-25000" dirty="0" err="1" smtClean="0">
                <a:latin typeface="Cambria" pitchFamily="18" charset="0"/>
              </a:rPr>
              <a:t>p</a:t>
            </a:r>
            <a:endParaRPr lang="en-US" sz="2000" baseline="-25000" dirty="0" smtClean="0">
              <a:latin typeface="Cambria" pitchFamily="18" charset="0"/>
            </a:endParaRPr>
          </a:p>
        </p:txBody>
      </p:sp>
      <p:sp>
        <p:nvSpPr>
          <p:cNvPr id="27" name="Left Brace 26"/>
          <p:cNvSpPr/>
          <p:nvPr/>
        </p:nvSpPr>
        <p:spPr>
          <a:xfrm rot="16200000">
            <a:off x="3715455" y="2324100"/>
            <a:ext cx="457200" cy="541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nvSpPr>
        <p:spPr>
          <a:xfrm>
            <a:off x="1784883" y="5388114"/>
            <a:ext cx="4311117" cy="707886"/>
          </a:xfrm>
          <a:prstGeom prst="rect">
            <a:avLst/>
          </a:prstGeom>
          <a:noFill/>
        </p:spPr>
        <p:txBody>
          <a:bodyPr wrap="none" rtlCol="0">
            <a:spAutoFit/>
          </a:bodyPr>
          <a:lstStyle/>
          <a:p>
            <a:pPr algn="ctr"/>
            <a:r>
              <a:rPr lang="en-US" sz="2000" b="1" dirty="0" smtClean="0">
                <a:latin typeface="Cambria" pitchFamily="18" charset="0"/>
              </a:rPr>
              <a:t>Big Data Instructions processed by </a:t>
            </a:r>
          </a:p>
          <a:p>
            <a:pPr algn="ctr"/>
            <a:r>
              <a:rPr lang="en-US" sz="2000" b="1" dirty="0" smtClean="0">
                <a:latin typeface="Cambria" pitchFamily="18" charset="0"/>
              </a:rPr>
              <a:t>a CPU at different time slot</a:t>
            </a:r>
            <a:endParaRPr lang="en-US" sz="2000" baseline="-25000" dirty="0" smtClean="0">
              <a:latin typeface="Cambria"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76200" y="228600"/>
            <a:ext cx="8153400" cy="990600"/>
          </a:xfrm>
        </p:spPr>
        <p:txBody>
          <a:bodyPr/>
          <a:lstStyle/>
          <a:p>
            <a:r>
              <a:rPr lang="en-US" sz="3600" b="1" dirty="0" smtClean="0">
                <a:solidFill>
                  <a:schemeClr val="tx1"/>
                </a:solidFill>
                <a:latin typeface="Cambria" pitchFamily="18" charset="0"/>
              </a:rPr>
              <a:t>Visualization Interaction Techniques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30</a:t>
            </a:fld>
            <a:endParaRPr lang="en-US" dirty="0"/>
          </a:p>
        </p:txBody>
      </p:sp>
      <p:sp>
        <p:nvSpPr>
          <p:cNvPr id="8" name="TextBox 7"/>
          <p:cNvSpPr txBox="1"/>
          <p:nvPr/>
        </p:nvSpPr>
        <p:spPr>
          <a:xfrm>
            <a:off x="0" y="1468681"/>
            <a:ext cx="8991600" cy="4932119"/>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1850" dirty="0" smtClean="0">
                <a:latin typeface="Cambria" pitchFamily="18" charset="0"/>
              </a:rPr>
              <a:t>The following interaction techniques are used in information visualization to overcome various limitations such as maximum amount of information is limited by the resolution.</a:t>
            </a:r>
          </a:p>
          <a:p>
            <a:pPr marL="515937" lvl="2" indent="-457200" algn="just">
              <a:spcBef>
                <a:spcPts val="0"/>
              </a:spcBef>
              <a:spcAft>
                <a:spcPts val="0"/>
              </a:spcAft>
              <a:buClr>
                <a:srgbClr val="C00000"/>
              </a:buClr>
              <a:buSzPct val="90000"/>
              <a:buFont typeface="Wingdings" pitchFamily="2" charset="2"/>
              <a:buChar char="q"/>
            </a:pPr>
            <a:r>
              <a:rPr lang="en-US" sz="1850" b="1" dirty="0" smtClean="0">
                <a:latin typeface="Cambria" pitchFamily="18" charset="0"/>
              </a:rPr>
              <a:t>Zooming: </a:t>
            </a:r>
            <a:r>
              <a:rPr lang="en-US" sz="1850" dirty="0" smtClean="0">
                <a:latin typeface="Cambria" pitchFamily="18" charset="0"/>
              </a:rPr>
              <a:t>It is one of the basic interaction techniques of information visualizations. It allows the user to specify the scale of magnification and increasing or decreasing the magnification of an image by that scale. This allows the user focus on a specific area and information outside of this area is generally discarded.</a:t>
            </a:r>
          </a:p>
          <a:p>
            <a:pPr marL="515937" lvl="2" indent="-457200" algn="just">
              <a:spcBef>
                <a:spcPts val="0"/>
              </a:spcBef>
              <a:spcAft>
                <a:spcPts val="0"/>
              </a:spcAft>
              <a:buClr>
                <a:srgbClr val="C00000"/>
              </a:buClr>
              <a:buSzPct val="90000"/>
              <a:buFont typeface="Wingdings" pitchFamily="2" charset="2"/>
              <a:buChar char="q"/>
            </a:pPr>
            <a:r>
              <a:rPr lang="en-US" sz="1850" b="1" dirty="0" smtClean="0">
                <a:latin typeface="Cambria" pitchFamily="18" charset="0"/>
              </a:rPr>
              <a:t>Filtering</a:t>
            </a:r>
            <a:r>
              <a:rPr lang="en-US" sz="1850" dirty="0" smtClean="0">
                <a:latin typeface="Cambria" pitchFamily="18" charset="0"/>
              </a:rPr>
              <a:t>: It is one of the basic interaction techniques often used in information visualization used to limit the amount of displayed information through filter criteria. </a:t>
            </a:r>
          </a:p>
          <a:p>
            <a:pPr marL="515937" lvl="2" indent="-457200" algn="just">
              <a:spcBef>
                <a:spcPts val="0"/>
              </a:spcBef>
              <a:spcAft>
                <a:spcPts val="0"/>
              </a:spcAft>
              <a:buClr>
                <a:srgbClr val="C00000"/>
              </a:buClr>
              <a:buSzPct val="90000"/>
              <a:buFont typeface="Wingdings" pitchFamily="2" charset="2"/>
              <a:buChar char="q"/>
            </a:pPr>
            <a:r>
              <a:rPr lang="en-US" sz="1850" b="1" dirty="0" smtClean="0">
                <a:latin typeface="Cambria" pitchFamily="18" charset="0"/>
              </a:rPr>
              <a:t>Details on demand</a:t>
            </a:r>
            <a:r>
              <a:rPr lang="en-US" sz="1850" dirty="0" smtClean="0">
                <a:latin typeface="Cambria" pitchFamily="18" charset="0"/>
              </a:rPr>
              <a:t>: This technique allows interactively selecting parts of data to be visualized more detailed and additional information on a point-by-point basis.</a:t>
            </a:r>
          </a:p>
          <a:p>
            <a:pPr marL="515937" lvl="2" indent="-457200" algn="just">
              <a:spcBef>
                <a:spcPts val="0"/>
              </a:spcBef>
              <a:spcAft>
                <a:spcPts val="0"/>
              </a:spcAft>
              <a:buClr>
                <a:srgbClr val="C00000"/>
              </a:buClr>
              <a:buSzPct val="90000"/>
              <a:buFont typeface="Wingdings" pitchFamily="2" charset="2"/>
              <a:buChar char="q"/>
            </a:pPr>
            <a:r>
              <a:rPr lang="en-US" sz="1850" b="1" dirty="0" smtClean="0">
                <a:latin typeface="Cambria" pitchFamily="18" charset="0"/>
              </a:rPr>
              <a:t>Overview-plus-Detail: </a:t>
            </a:r>
            <a:r>
              <a:rPr lang="en-US" sz="1850" dirty="0" smtClean="0">
                <a:latin typeface="Cambria" pitchFamily="18" charset="0"/>
              </a:rPr>
              <a:t>Two graphical presentation, wherein one shows a rough overview of the complete information space and neglects details, and the other one shows a small portion of the information space and visualizes details.  Both are either shown sequentially or in parallel.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76200" y="228600"/>
            <a:ext cx="8153400" cy="990600"/>
          </a:xfrm>
        </p:spPr>
        <p:txBody>
          <a:bodyPr/>
          <a:lstStyle/>
          <a:p>
            <a:r>
              <a:rPr lang="en-US" sz="3600" b="1" dirty="0" smtClean="0">
                <a:solidFill>
                  <a:schemeClr val="tx1"/>
                </a:solidFill>
                <a:latin typeface="Cambria" pitchFamily="18" charset="0"/>
              </a:rPr>
              <a:t>Application of Data Visualization</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31</a:t>
            </a:fld>
            <a:endParaRPr lang="en-US" dirty="0"/>
          </a:p>
        </p:txBody>
      </p:sp>
      <p:sp>
        <p:nvSpPr>
          <p:cNvPr id="8" name="TextBox 7"/>
          <p:cNvSpPr txBox="1"/>
          <p:nvPr/>
        </p:nvSpPr>
        <p:spPr>
          <a:xfrm>
            <a:off x="0" y="1468681"/>
            <a:ext cx="8991600" cy="4154984"/>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400" dirty="0" smtClean="0">
                <a:latin typeface="Cambria" pitchFamily="18" charset="0"/>
              </a:rPr>
              <a:t>There are 3 ways to use data visualization in a company.</a:t>
            </a:r>
          </a:p>
          <a:p>
            <a:pPr marL="515937" lvl="2" indent="-457200" algn="just">
              <a:spcBef>
                <a:spcPts val="0"/>
              </a:spcBef>
              <a:spcAft>
                <a:spcPts val="0"/>
              </a:spcAft>
              <a:buClr>
                <a:srgbClr val="C00000"/>
              </a:buClr>
              <a:buSzPct val="90000"/>
              <a:buFont typeface="+mj-lt"/>
              <a:buAutoNum type="arabicPeriod"/>
            </a:pPr>
            <a:r>
              <a:rPr lang="en-US" sz="2400" b="1" dirty="0" smtClean="0">
                <a:latin typeface="Cambria" pitchFamily="18" charset="0"/>
              </a:rPr>
              <a:t>Internal Communication: </a:t>
            </a:r>
            <a:r>
              <a:rPr lang="en-US" sz="2400" dirty="0" smtClean="0">
                <a:latin typeface="Cambria" pitchFamily="18" charset="0"/>
              </a:rPr>
              <a:t>Any key data that influences decision-making is prime for data visualization.  This is specifically true for the information delivered to higher-ups such as boss or other key stakeholders. Examples are presentation, reports or financial statements.</a:t>
            </a:r>
          </a:p>
          <a:p>
            <a:pPr marL="515937" lvl="2" indent="-457200" algn="just">
              <a:spcBef>
                <a:spcPts val="0"/>
              </a:spcBef>
              <a:spcAft>
                <a:spcPts val="0"/>
              </a:spcAft>
              <a:buClr>
                <a:srgbClr val="C00000"/>
              </a:buClr>
              <a:buSzPct val="90000"/>
              <a:buFont typeface="+mj-lt"/>
              <a:buAutoNum type="arabicPeriod"/>
            </a:pPr>
            <a:r>
              <a:rPr lang="en-US" sz="2400" b="1" dirty="0" smtClean="0">
                <a:latin typeface="Cambria" pitchFamily="18" charset="0"/>
              </a:rPr>
              <a:t>Client Reporting</a:t>
            </a:r>
            <a:r>
              <a:rPr lang="en-US" sz="2400" dirty="0" smtClean="0">
                <a:latin typeface="Cambria" pitchFamily="18" charset="0"/>
              </a:rPr>
              <a:t>: With data visualization, results reporting to clients or customers is more impactful. </a:t>
            </a:r>
          </a:p>
          <a:p>
            <a:pPr marL="515937" lvl="2" indent="-457200" algn="just">
              <a:spcBef>
                <a:spcPts val="0"/>
              </a:spcBef>
              <a:spcAft>
                <a:spcPts val="0"/>
              </a:spcAft>
              <a:buClr>
                <a:srgbClr val="C00000"/>
              </a:buClr>
              <a:buSzPct val="90000"/>
              <a:buFont typeface="+mj-lt"/>
              <a:buAutoNum type="arabicPeriod"/>
            </a:pPr>
            <a:r>
              <a:rPr lang="en-US" sz="2400" b="1" dirty="0" smtClean="0">
                <a:latin typeface="Cambria" pitchFamily="18" charset="0"/>
              </a:rPr>
              <a:t>Marketing Content</a:t>
            </a:r>
            <a:r>
              <a:rPr lang="en-US" sz="2400" dirty="0" smtClean="0">
                <a:latin typeface="Cambria" pitchFamily="18" charset="0"/>
              </a:rPr>
              <a:t>: Public-facing content for thought leadership or promotion is more credible with data. Content such as blogs, whitepapers, infographics etc. can be beneficial.</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pic>
        <p:nvPicPr>
          <p:cNvPr id="3078" name="Picture 6" descr="Image result for Thanks"/>
          <p:cNvPicPr>
            <a:picLocks noChangeAspect="1" noChangeArrowheads="1"/>
          </p:cNvPicPr>
          <p:nvPr/>
        </p:nvPicPr>
        <p:blipFill>
          <a:blip r:embed="rId4"/>
          <a:srcRect/>
          <a:stretch>
            <a:fillRect/>
          </a:stretch>
        </p:blipFill>
        <p:spPr bwMode="auto">
          <a:xfrm>
            <a:off x="3105150" y="2590800"/>
            <a:ext cx="2838450" cy="1609726"/>
          </a:xfrm>
          <a:prstGeom prst="rect">
            <a:avLst/>
          </a:prstGeom>
          <a:noFill/>
        </p:spPr>
      </p:pic>
      <p:sp>
        <p:nvSpPr>
          <p:cNvPr id="5" name="Slide Number Placeholder 4"/>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32</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sz="4000" b="1" dirty="0" smtClean="0">
                <a:solidFill>
                  <a:schemeClr val="tx1"/>
                </a:solidFill>
                <a:latin typeface="Cambria" pitchFamily="18" charset="0"/>
              </a:rPr>
              <a:t>Parallel Computing</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4</a:t>
            </a:fld>
            <a:endParaRPr lang="en-US" dirty="0"/>
          </a:p>
        </p:txBody>
      </p:sp>
      <p:sp>
        <p:nvSpPr>
          <p:cNvPr id="8" name="Rectangle 7"/>
          <p:cNvSpPr/>
          <p:nvPr/>
        </p:nvSpPr>
        <p:spPr>
          <a:xfrm>
            <a:off x="747887" y="1600200"/>
            <a:ext cx="5847645"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Big Data Problem</a:t>
            </a:r>
            <a:endParaRPr lang="en-US" dirty="0"/>
          </a:p>
        </p:txBody>
      </p:sp>
      <p:sp>
        <p:nvSpPr>
          <p:cNvPr id="9" name="Down Arrow 8"/>
          <p:cNvSpPr/>
          <p:nvPr/>
        </p:nvSpPr>
        <p:spPr>
          <a:xfrm>
            <a:off x="3355623" y="2286000"/>
            <a:ext cx="533400" cy="457200"/>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04333" y="3982155"/>
            <a:ext cx="1828800" cy="381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baseline="-25000" dirty="0" smtClean="0"/>
              <a:t>1</a:t>
            </a:r>
            <a:r>
              <a:rPr lang="en-US" dirty="0" smtClean="0"/>
              <a:t>I</a:t>
            </a:r>
            <a:r>
              <a:rPr lang="en-US" baseline="-25000" dirty="0" smtClean="0"/>
              <a:t>n</a:t>
            </a:r>
            <a:endParaRPr lang="en-US" baseline="-25000" dirty="0"/>
          </a:p>
        </p:txBody>
      </p:sp>
      <p:sp>
        <p:nvSpPr>
          <p:cNvPr id="22" name="Rectangle 21"/>
          <p:cNvSpPr/>
          <p:nvPr/>
        </p:nvSpPr>
        <p:spPr>
          <a:xfrm>
            <a:off x="793044" y="6050843"/>
            <a:ext cx="1828800" cy="3443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US" dirty="0"/>
          </a:p>
        </p:txBody>
      </p:sp>
      <p:sp>
        <p:nvSpPr>
          <p:cNvPr id="25" name="TextBox 24"/>
          <p:cNvSpPr txBox="1"/>
          <p:nvPr/>
        </p:nvSpPr>
        <p:spPr>
          <a:xfrm>
            <a:off x="347133" y="4001910"/>
            <a:ext cx="380232" cy="400110"/>
          </a:xfrm>
          <a:prstGeom prst="rect">
            <a:avLst/>
          </a:prstGeom>
          <a:noFill/>
        </p:spPr>
        <p:txBody>
          <a:bodyPr wrap="none" rtlCol="0">
            <a:spAutoFit/>
          </a:bodyPr>
          <a:lstStyle/>
          <a:p>
            <a:r>
              <a:rPr lang="en-US" sz="2000" b="1" dirty="0" err="1" smtClean="0">
                <a:latin typeface="Cambria" pitchFamily="18" charset="0"/>
              </a:rPr>
              <a:t>t</a:t>
            </a:r>
            <a:r>
              <a:rPr lang="en-US" sz="2000" b="1" baseline="-25000" dirty="0" err="1" smtClean="0">
                <a:latin typeface="Cambria" pitchFamily="18" charset="0"/>
              </a:rPr>
              <a:t>n</a:t>
            </a:r>
            <a:endParaRPr lang="en-US" sz="2000" baseline="-25000" dirty="0" smtClean="0">
              <a:latin typeface="Cambria" pitchFamily="18" charset="0"/>
            </a:endParaRPr>
          </a:p>
        </p:txBody>
      </p:sp>
      <p:sp>
        <p:nvSpPr>
          <p:cNvPr id="27" name="Rectangle 26"/>
          <p:cNvSpPr/>
          <p:nvPr/>
        </p:nvSpPr>
        <p:spPr>
          <a:xfrm>
            <a:off x="770466" y="2808111"/>
            <a:ext cx="1885245"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Big Data Task 1</a:t>
            </a:r>
            <a:endParaRPr lang="en-US" dirty="0"/>
          </a:p>
        </p:txBody>
      </p:sp>
      <p:sp>
        <p:nvSpPr>
          <p:cNvPr id="28" name="Rectangle 27"/>
          <p:cNvSpPr/>
          <p:nvPr/>
        </p:nvSpPr>
        <p:spPr>
          <a:xfrm>
            <a:off x="2751666" y="2808111"/>
            <a:ext cx="1885245"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Big Data Task 2</a:t>
            </a:r>
            <a:endParaRPr lang="en-US" dirty="0"/>
          </a:p>
        </p:txBody>
      </p:sp>
      <p:sp>
        <p:nvSpPr>
          <p:cNvPr id="29" name="Rectangle 28"/>
          <p:cNvSpPr/>
          <p:nvPr/>
        </p:nvSpPr>
        <p:spPr>
          <a:xfrm>
            <a:off x="4732866" y="2808111"/>
            <a:ext cx="1885245"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Big Data Task n</a:t>
            </a:r>
            <a:endParaRPr lang="en-US" dirty="0"/>
          </a:p>
        </p:txBody>
      </p:sp>
      <p:sp>
        <p:nvSpPr>
          <p:cNvPr id="30" name="Down Arrow 29"/>
          <p:cNvSpPr/>
          <p:nvPr/>
        </p:nvSpPr>
        <p:spPr>
          <a:xfrm>
            <a:off x="1461912" y="3482622"/>
            <a:ext cx="533400" cy="457200"/>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04333" y="4504266"/>
            <a:ext cx="1828800" cy="381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baseline="-25000" dirty="0" smtClean="0"/>
              <a:t>1</a:t>
            </a:r>
            <a:r>
              <a:rPr lang="en-US" dirty="0" smtClean="0"/>
              <a:t>I</a:t>
            </a:r>
            <a:r>
              <a:rPr lang="en-US" baseline="-25000" dirty="0" smtClean="0"/>
              <a:t>p</a:t>
            </a:r>
            <a:endParaRPr lang="en-US" baseline="-25000" dirty="0"/>
          </a:p>
        </p:txBody>
      </p:sp>
      <p:sp>
        <p:nvSpPr>
          <p:cNvPr id="32" name="Rectangle 31"/>
          <p:cNvSpPr/>
          <p:nvPr/>
        </p:nvSpPr>
        <p:spPr>
          <a:xfrm>
            <a:off x="793044" y="5003799"/>
            <a:ext cx="1828800" cy="381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baseline="-25000" dirty="0" smtClean="0"/>
              <a:t>1</a:t>
            </a:r>
            <a:r>
              <a:rPr lang="en-US" dirty="0" smtClean="0"/>
              <a:t>I</a:t>
            </a:r>
            <a:r>
              <a:rPr lang="en-US" baseline="-25000" dirty="0" smtClean="0"/>
              <a:t>1</a:t>
            </a:r>
            <a:endParaRPr lang="en-US" baseline="-25000" dirty="0"/>
          </a:p>
        </p:txBody>
      </p:sp>
      <p:sp>
        <p:nvSpPr>
          <p:cNvPr id="33" name="Down Arrow 32"/>
          <p:cNvSpPr/>
          <p:nvPr/>
        </p:nvSpPr>
        <p:spPr>
          <a:xfrm>
            <a:off x="1447800" y="2286000"/>
            <a:ext cx="533400" cy="457200"/>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p:cNvSpPr/>
          <p:nvPr/>
        </p:nvSpPr>
        <p:spPr>
          <a:xfrm>
            <a:off x="5393265" y="2286000"/>
            <a:ext cx="533400" cy="457200"/>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wn Arrow 34"/>
          <p:cNvSpPr/>
          <p:nvPr/>
        </p:nvSpPr>
        <p:spPr>
          <a:xfrm>
            <a:off x="1436511" y="5466645"/>
            <a:ext cx="533400" cy="457200"/>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3031" y="4492823"/>
            <a:ext cx="380232" cy="400110"/>
          </a:xfrm>
          <a:prstGeom prst="rect">
            <a:avLst/>
          </a:prstGeom>
          <a:noFill/>
        </p:spPr>
        <p:txBody>
          <a:bodyPr wrap="none" rtlCol="0">
            <a:spAutoFit/>
          </a:bodyPr>
          <a:lstStyle/>
          <a:p>
            <a:r>
              <a:rPr lang="en-US" sz="2000" b="1" dirty="0" err="1" smtClean="0">
                <a:latin typeface="Cambria" pitchFamily="18" charset="0"/>
              </a:rPr>
              <a:t>t</a:t>
            </a:r>
            <a:r>
              <a:rPr lang="en-US" sz="2000" b="1" baseline="-25000" dirty="0" err="1" smtClean="0">
                <a:latin typeface="Cambria" pitchFamily="18" charset="0"/>
              </a:rPr>
              <a:t>p</a:t>
            </a:r>
            <a:endParaRPr lang="en-US" sz="2000" baseline="-25000" dirty="0" smtClean="0">
              <a:latin typeface="Cambria" pitchFamily="18" charset="0"/>
            </a:endParaRPr>
          </a:p>
        </p:txBody>
      </p:sp>
      <p:sp>
        <p:nvSpPr>
          <p:cNvPr id="37" name="TextBox 36"/>
          <p:cNvSpPr txBox="1"/>
          <p:nvPr/>
        </p:nvSpPr>
        <p:spPr>
          <a:xfrm>
            <a:off x="395922" y="4995333"/>
            <a:ext cx="378630" cy="400110"/>
          </a:xfrm>
          <a:prstGeom prst="rect">
            <a:avLst/>
          </a:prstGeom>
          <a:noFill/>
        </p:spPr>
        <p:txBody>
          <a:bodyPr wrap="none" rtlCol="0">
            <a:spAutoFit/>
          </a:bodyPr>
          <a:lstStyle/>
          <a:p>
            <a:r>
              <a:rPr lang="en-US" sz="2000" b="1" dirty="0" smtClean="0">
                <a:latin typeface="Cambria" pitchFamily="18" charset="0"/>
              </a:rPr>
              <a:t>t</a:t>
            </a:r>
            <a:r>
              <a:rPr lang="en-US" sz="2000" b="1" baseline="-25000" dirty="0" smtClean="0">
                <a:latin typeface="Cambria" pitchFamily="18" charset="0"/>
              </a:rPr>
              <a:t>1</a:t>
            </a:r>
            <a:endParaRPr lang="en-US" sz="2000" baseline="-25000" dirty="0" smtClean="0">
              <a:latin typeface="Cambria" pitchFamily="18" charset="0"/>
            </a:endParaRPr>
          </a:p>
        </p:txBody>
      </p:sp>
      <p:sp>
        <p:nvSpPr>
          <p:cNvPr id="38" name="Rectangle 37"/>
          <p:cNvSpPr/>
          <p:nvPr/>
        </p:nvSpPr>
        <p:spPr>
          <a:xfrm>
            <a:off x="2805288" y="3982155"/>
            <a:ext cx="1828800" cy="381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baseline="-25000" dirty="0" smtClean="0"/>
              <a:t>2</a:t>
            </a:r>
            <a:r>
              <a:rPr lang="en-US" dirty="0" smtClean="0"/>
              <a:t>I</a:t>
            </a:r>
            <a:r>
              <a:rPr lang="en-US" baseline="-25000" dirty="0" smtClean="0"/>
              <a:t>n</a:t>
            </a:r>
            <a:endParaRPr lang="en-US" baseline="-25000" dirty="0"/>
          </a:p>
        </p:txBody>
      </p:sp>
      <p:sp>
        <p:nvSpPr>
          <p:cNvPr id="39" name="Rectangle 38"/>
          <p:cNvSpPr/>
          <p:nvPr/>
        </p:nvSpPr>
        <p:spPr>
          <a:xfrm>
            <a:off x="2839155" y="6050843"/>
            <a:ext cx="1828800" cy="3443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US" dirty="0"/>
          </a:p>
        </p:txBody>
      </p:sp>
      <p:sp>
        <p:nvSpPr>
          <p:cNvPr id="40" name="Down Arrow 39"/>
          <p:cNvSpPr/>
          <p:nvPr/>
        </p:nvSpPr>
        <p:spPr>
          <a:xfrm>
            <a:off x="3508023" y="3482622"/>
            <a:ext cx="533400" cy="457200"/>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2805288" y="4504266"/>
            <a:ext cx="1828800" cy="381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baseline="-25000" dirty="0" smtClean="0"/>
              <a:t>2</a:t>
            </a:r>
            <a:r>
              <a:rPr lang="en-US" dirty="0" smtClean="0"/>
              <a:t>I</a:t>
            </a:r>
            <a:r>
              <a:rPr lang="en-US" baseline="-25000" dirty="0" smtClean="0"/>
              <a:t>p</a:t>
            </a:r>
            <a:endParaRPr lang="en-US" baseline="-25000" dirty="0"/>
          </a:p>
        </p:txBody>
      </p:sp>
      <p:sp>
        <p:nvSpPr>
          <p:cNvPr id="42" name="Rectangle 41"/>
          <p:cNvSpPr/>
          <p:nvPr/>
        </p:nvSpPr>
        <p:spPr>
          <a:xfrm>
            <a:off x="2793999" y="5003799"/>
            <a:ext cx="1828800" cy="381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baseline="-25000" dirty="0" smtClean="0"/>
              <a:t>2</a:t>
            </a:r>
            <a:r>
              <a:rPr lang="en-US" dirty="0" smtClean="0"/>
              <a:t>I</a:t>
            </a:r>
            <a:r>
              <a:rPr lang="en-US" baseline="-25000" dirty="0" smtClean="0"/>
              <a:t>1</a:t>
            </a:r>
            <a:endParaRPr lang="en-US" baseline="-25000" dirty="0"/>
          </a:p>
        </p:txBody>
      </p:sp>
      <p:sp>
        <p:nvSpPr>
          <p:cNvPr id="43" name="Down Arrow 42"/>
          <p:cNvSpPr/>
          <p:nvPr/>
        </p:nvSpPr>
        <p:spPr>
          <a:xfrm>
            <a:off x="3482622" y="5466645"/>
            <a:ext cx="533400" cy="457200"/>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786488" y="3993444"/>
            <a:ext cx="1828800" cy="381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a:t>
            </a:r>
            <a:r>
              <a:rPr lang="en-US" baseline="-25000" dirty="0" err="1" smtClean="0"/>
              <a:t>n</a:t>
            </a:r>
            <a:r>
              <a:rPr lang="en-US" dirty="0" err="1" smtClean="0"/>
              <a:t>I</a:t>
            </a:r>
            <a:r>
              <a:rPr lang="en-US" baseline="-25000" dirty="0" err="1" smtClean="0"/>
              <a:t>n</a:t>
            </a:r>
            <a:endParaRPr lang="en-US" baseline="-25000" dirty="0"/>
          </a:p>
        </p:txBody>
      </p:sp>
      <p:sp>
        <p:nvSpPr>
          <p:cNvPr id="45" name="Rectangle 44"/>
          <p:cNvSpPr/>
          <p:nvPr/>
        </p:nvSpPr>
        <p:spPr>
          <a:xfrm>
            <a:off x="4800600" y="6062132"/>
            <a:ext cx="1828800" cy="3443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US" dirty="0"/>
          </a:p>
        </p:txBody>
      </p:sp>
      <p:sp>
        <p:nvSpPr>
          <p:cNvPr id="46" name="Down Arrow 45"/>
          <p:cNvSpPr/>
          <p:nvPr/>
        </p:nvSpPr>
        <p:spPr>
          <a:xfrm>
            <a:off x="5523090" y="3493911"/>
            <a:ext cx="533400" cy="457200"/>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786488" y="4515555"/>
            <a:ext cx="1828800" cy="381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a:t>
            </a:r>
            <a:r>
              <a:rPr lang="en-US" baseline="-25000" dirty="0" err="1" smtClean="0"/>
              <a:t>n</a:t>
            </a:r>
            <a:r>
              <a:rPr lang="en-US" dirty="0" err="1" smtClean="0"/>
              <a:t>I</a:t>
            </a:r>
            <a:r>
              <a:rPr lang="en-US" baseline="-25000" dirty="0" err="1" smtClean="0"/>
              <a:t>p</a:t>
            </a:r>
            <a:endParaRPr lang="en-US" baseline="-25000" dirty="0"/>
          </a:p>
        </p:txBody>
      </p:sp>
      <p:sp>
        <p:nvSpPr>
          <p:cNvPr id="48" name="Rectangle 47"/>
          <p:cNvSpPr/>
          <p:nvPr/>
        </p:nvSpPr>
        <p:spPr>
          <a:xfrm>
            <a:off x="4775199" y="5015088"/>
            <a:ext cx="1828800" cy="381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baseline="-25000" dirty="0" smtClean="0"/>
              <a:t>n</a:t>
            </a:r>
            <a:r>
              <a:rPr lang="en-US" dirty="0" smtClean="0"/>
              <a:t>I</a:t>
            </a:r>
            <a:r>
              <a:rPr lang="en-US" baseline="-25000" dirty="0" smtClean="0"/>
              <a:t>1</a:t>
            </a:r>
            <a:endParaRPr lang="en-US" baseline="-25000" dirty="0"/>
          </a:p>
        </p:txBody>
      </p:sp>
      <p:sp>
        <p:nvSpPr>
          <p:cNvPr id="49" name="Down Arrow 48"/>
          <p:cNvSpPr/>
          <p:nvPr/>
        </p:nvSpPr>
        <p:spPr>
          <a:xfrm>
            <a:off x="5497689" y="5477934"/>
            <a:ext cx="533400" cy="457200"/>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Brace 49"/>
          <p:cNvSpPr/>
          <p:nvPr/>
        </p:nvSpPr>
        <p:spPr>
          <a:xfrm>
            <a:off x="6705600" y="2819400"/>
            <a:ext cx="533400" cy="3581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7292622" y="3389055"/>
            <a:ext cx="1752600" cy="2554545"/>
          </a:xfrm>
          <a:prstGeom prst="rect">
            <a:avLst/>
          </a:prstGeom>
          <a:noFill/>
        </p:spPr>
        <p:txBody>
          <a:bodyPr wrap="square" rtlCol="0">
            <a:spAutoFit/>
          </a:bodyPr>
          <a:lstStyle/>
          <a:p>
            <a:pPr algn="ctr"/>
            <a:r>
              <a:rPr lang="en-US" sz="2000" b="1" dirty="0" smtClean="0">
                <a:latin typeface="Cambria" pitchFamily="18" charset="0"/>
              </a:rPr>
              <a:t>Big Data instructions processed by </a:t>
            </a:r>
          </a:p>
          <a:p>
            <a:pPr algn="ctr"/>
            <a:r>
              <a:rPr lang="en-US" sz="2000" b="1" dirty="0" smtClean="0">
                <a:latin typeface="Cambria" pitchFamily="18" charset="0"/>
              </a:rPr>
              <a:t>multiple CPU at different time slot in a single machine</a:t>
            </a:r>
            <a:endParaRPr lang="en-US" sz="2000" baseline="-25000" dirty="0" smtClean="0">
              <a:latin typeface="Cambria"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sz="4000" b="1" dirty="0" smtClean="0">
                <a:solidFill>
                  <a:schemeClr val="tx1"/>
                </a:solidFill>
                <a:latin typeface="Cambria" pitchFamily="18" charset="0"/>
              </a:rPr>
              <a:t>Distributed Computing</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5</a:t>
            </a:fld>
            <a:endParaRPr lang="en-US" dirty="0"/>
          </a:p>
        </p:txBody>
      </p:sp>
      <p:sp>
        <p:nvSpPr>
          <p:cNvPr id="8" name="Rectangle 7"/>
          <p:cNvSpPr/>
          <p:nvPr/>
        </p:nvSpPr>
        <p:spPr>
          <a:xfrm>
            <a:off x="1752600" y="1600200"/>
            <a:ext cx="5847645" cy="609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Big Data Problem</a:t>
            </a:r>
            <a:endParaRPr lang="en-US" dirty="0"/>
          </a:p>
        </p:txBody>
      </p:sp>
      <p:sp>
        <p:nvSpPr>
          <p:cNvPr id="9" name="Down Arrow 8"/>
          <p:cNvSpPr/>
          <p:nvPr/>
        </p:nvSpPr>
        <p:spPr>
          <a:xfrm>
            <a:off x="4360336" y="2286000"/>
            <a:ext cx="533400" cy="457200"/>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676400" y="4789311"/>
            <a:ext cx="182880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Node 1.1</a:t>
            </a:r>
            <a:endParaRPr lang="en-US" dirty="0"/>
          </a:p>
        </p:txBody>
      </p:sp>
      <p:sp>
        <p:nvSpPr>
          <p:cNvPr id="27" name="Rectangle 26"/>
          <p:cNvSpPr/>
          <p:nvPr/>
        </p:nvSpPr>
        <p:spPr>
          <a:xfrm>
            <a:off x="1676400" y="3733800"/>
            <a:ext cx="1885245" cy="4572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Big Data Task 1</a:t>
            </a:r>
            <a:endParaRPr lang="en-US" dirty="0"/>
          </a:p>
        </p:txBody>
      </p:sp>
      <p:sp>
        <p:nvSpPr>
          <p:cNvPr id="28" name="Rectangle 27"/>
          <p:cNvSpPr/>
          <p:nvPr/>
        </p:nvSpPr>
        <p:spPr>
          <a:xfrm>
            <a:off x="3657600" y="3733800"/>
            <a:ext cx="1885245" cy="4572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Big Data Task 2</a:t>
            </a:r>
            <a:endParaRPr lang="en-US" dirty="0"/>
          </a:p>
        </p:txBody>
      </p:sp>
      <p:sp>
        <p:nvSpPr>
          <p:cNvPr id="29" name="Rectangle 28"/>
          <p:cNvSpPr/>
          <p:nvPr/>
        </p:nvSpPr>
        <p:spPr>
          <a:xfrm>
            <a:off x="5638800" y="3733800"/>
            <a:ext cx="1885245" cy="4572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Big Data Task n</a:t>
            </a:r>
            <a:endParaRPr lang="en-US" dirty="0"/>
          </a:p>
        </p:txBody>
      </p:sp>
      <p:sp>
        <p:nvSpPr>
          <p:cNvPr id="30" name="Down Arrow 29"/>
          <p:cNvSpPr/>
          <p:nvPr/>
        </p:nvSpPr>
        <p:spPr>
          <a:xfrm>
            <a:off x="2345268" y="4244622"/>
            <a:ext cx="533400" cy="457200"/>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828800" y="2796822"/>
            <a:ext cx="5715000" cy="381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Node</a:t>
            </a:r>
            <a:endParaRPr lang="en-US" dirty="0"/>
          </a:p>
        </p:txBody>
      </p:sp>
      <p:sp>
        <p:nvSpPr>
          <p:cNvPr id="40" name="Down Arrow 39"/>
          <p:cNvSpPr/>
          <p:nvPr/>
        </p:nvSpPr>
        <p:spPr>
          <a:xfrm>
            <a:off x="4413957" y="4244622"/>
            <a:ext cx="533400" cy="457200"/>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own Arrow 45"/>
          <p:cNvSpPr/>
          <p:nvPr/>
        </p:nvSpPr>
        <p:spPr>
          <a:xfrm>
            <a:off x="6429024" y="4255911"/>
            <a:ext cx="533400" cy="457200"/>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4385733" y="3231444"/>
            <a:ext cx="533400" cy="457200"/>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wn Arrow 53"/>
          <p:cNvSpPr/>
          <p:nvPr/>
        </p:nvSpPr>
        <p:spPr>
          <a:xfrm>
            <a:off x="2288823" y="3242733"/>
            <a:ext cx="533400" cy="457200"/>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own Arrow 54"/>
          <p:cNvSpPr/>
          <p:nvPr/>
        </p:nvSpPr>
        <p:spPr>
          <a:xfrm>
            <a:off x="6409266" y="3222978"/>
            <a:ext cx="533400" cy="457200"/>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676400" y="5246511"/>
            <a:ext cx="182880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Node 1.2</a:t>
            </a:r>
            <a:endParaRPr lang="en-US" dirty="0"/>
          </a:p>
        </p:txBody>
      </p:sp>
      <p:sp>
        <p:nvSpPr>
          <p:cNvPr id="59" name="Rectangle 58"/>
          <p:cNvSpPr/>
          <p:nvPr/>
        </p:nvSpPr>
        <p:spPr>
          <a:xfrm>
            <a:off x="1676400" y="5703711"/>
            <a:ext cx="182880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Node 1.k</a:t>
            </a:r>
            <a:endParaRPr lang="en-US" dirty="0"/>
          </a:p>
        </p:txBody>
      </p:sp>
      <p:sp>
        <p:nvSpPr>
          <p:cNvPr id="60" name="Rectangle 59"/>
          <p:cNvSpPr/>
          <p:nvPr/>
        </p:nvSpPr>
        <p:spPr>
          <a:xfrm>
            <a:off x="3886200" y="4789311"/>
            <a:ext cx="182880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Node 2.1</a:t>
            </a:r>
            <a:endParaRPr lang="en-US" dirty="0"/>
          </a:p>
        </p:txBody>
      </p:sp>
      <p:sp>
        <p:nvSpPr>
          <p:cNvPr id="61" name="Rectangle 60"/>
          <p:cNvSpPr/>
          <p:nvPr/>
        </p:nvSpPr>
        <p:spPr>
          <a:xfrm>
            <a:off x="3886200" y="5246511"/>
            <a:ext cx="182880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Node 2.2</a:t>
            </a:r>
            <a:endParaRPr lang="en-US" dirty="0"/>
          </a:p>
        </p:txBody>
      </p:sp>
      <p:sp>
        <p:nvSpPr>
          <p:cNvPr id="62" name="Rectangle 61"/>
          <p:cNvSpPr/>
          <p:nvPr/>
        </p:nvSpPr>
        <p:spPr>
          <a:xfrm>
            <a:off x="3886200" y="5703711"/>
            <a:ext cx="182880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Node 2.l</a:t>
            </a:r>
            <a:endParaRPr lang="en-US" dirty="0"/>
          </a:p>
        </p:txBody>
      </p:sp>
      <p:sp>
        <p:nvSpPr>
          <p:cNvPr id="63" name="Rectangle 62"/>
          <p:cNvSpPr/>
          <p:nvPr/>
        </p:nvSpPr>
        <p:spPr>
          <a:xfrm>
            <a:off x="5988756" y="4789311"/>
            <a:ext cx="182880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Node n.1</a:t>
            </a:r>
            <a:endParaRPr lang="en-US" dirty="0"/>
          </a:p>
        </p:txBody>
      </p:sp>
      <p:sp>
        <p:nvSpPr>
          <p:cNvPr id="64" name="Rectangle 63"/>
          <p:cNvSpPr/>
          <p:nvPr/>
        </p:nvSpPr>
        <p:spPr>
          <a:xfrm>
            <a:off x="5988756" y="5246511"/>
            <a:ext cx="182880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Node n.2</a:t>
            </a:r>
            <a:endParaRPr lang="en-US" dirty="0"/>
          </a:p>
        </p:txBody>
      </p:sp>
      <p:sp>
        <p:nvSpPr>
          <p:cNvPr id="65" name="Rectangle 64"/>
          <p:cNvSpPr/>
          <p:nvPr/>
        </p:nvSpPr>
        <p:spPr>
          <a:xfrm>
            <a:off x="5988756" y="5703711"/>
            <a:ext cx="182880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Node </a:t>
            </a:r>
            <a:r>
              <a:rPr lang="en-US" dirty="0" err="1" smtClean="0"/>
              <a:t>n.m</a:t>
            </a:r>
            <a:endParaRPr lang="en-US" dirty="0"/>
          </a:p>
        </p:txBody>
      </p:sp>
      <p:sp>
        <p:nvSpPr>
          <p:cNvPr id="67" name="TextBox 66"/>
          <p:cNvSpPr txBox="1"/>
          <p:nvPr/>
        </p:nvSpPr>
        <p:spPr>
          <a:xfrm>
            <a:off x="2209800" y="6107289"/>
            <a:ext cx="865943" cy="400110"/>
          </a:xfrm>
          <a:prstGeom prst="rect">
            <a:avLst/>
          </a:prstGeom>
          <a:noFill/>
        </p:spPr>
        <p:txBody>
          <a:bodyPr wrap="none" rtlCol="0">
            <a:spAutoFit/>
          </a:bodyPr>
          <a:lstStyle/>
          <a:p>
            <a:r>
              <a:rPr lang="en-US" sz="2000" b="1" dirty="0" smtClean="0">
                <a:latin typeface="Cambria" pitchFamily="18" charset="0"/>
              </a:rPr>
              <a:t>Rack</a:t>
            </a:r>
            <a:r>
              <a:rPr lang="en-US" sz="2000" b="1" baseline="-25000" dirty="0" smtClean="0">
                <a:latin typeface="Cambria" pitchFamily="18" charset="0"/>
              </a:rPr>
              <a:t>1</a:t>
            </a:r>
            <a:endParaRPr lang="en-US" sz="2000" baseline="-25000" dirty="0" smtClean="0">
              <a:latin typeface="Cambria" pitchFamily="18" charset="0"/>
            </a:endParaRPr>
          </a:p>
        </p:txBody>
      </p:sp>
      <p:sp>
        <p:nvSpPr>
          <p:cNvPr id="69" name="TextBox 68"/>
          <p:cNvSpPr txBox="1"/>
          <p:nvPr/>
        </p:nvSpPr>
        <p:spPr>
          <a:xfrm>
            <a:off x="4343400" y="6118578"/>
            <a:ext cx="865943" cy="400110"/>
          </a:xfrm>
          <a:prstGeom prst="rect">
            <a:avLst/>
          </a:prstGeom>
          <a:noFill/>
        </p:spPr>
        <p:txBody>
          <a:bodyPr wrap="none" rtlCol="0">
            <a:spAutoFit/>
          </a:bodyPr>
          <a:lstStyle/>
          <a:p>
            <a:r>
              <a:rPr lang="en-US" sz="2000" b="1" dirty="0" smtClean="0">
                <a:latin typeface="Cambria" pitchFamily="18" charset="0"/>
              </a:rPr>
              <a:t>Rack</a:t>
            </a:r>
            <a:r>
              <a:rPr lang="en-US" sz="2000" b="1" baseline="-25000" dirty="0" smtClean="0">
                <a:latin typeface="Cambria" pitchFamily="18" charset="0"/>
              </a:rPr>
              <a:t>2</a:t>
            </a:r>
            <a:endParaRPr lang="en-US" sz="2000" baseline="-25000" dirty="0" smtClean="0">
              <a:latin typeface="Cambria" pitchFamily="18" charset="0"/>
            </a:endParaRPr>
          </a:p>
        </p:txBody>
      </p:sp>
      <p:sp>
        <p:nvSpPr>
          <p:cNvPr id="71" name="TextBox 70"/>
          <p:cNvSpPr txBox="1"/>
          <p:nvPr/>
        </p:nvSpPr>
        <p:spPr>
          <a:xfrm>
            <a:off x="6477000" y="6107289"/>
            <a:ext cx="867545" cy="400110"/>
          </a:xfrm>
          <a:prstGeom prst="rect">
            <a:avLst/>
          </a:prstGeom>
          <a:noFill/>
        </p:spPr>
        <p:txBody>
          <a:bodyPr wrap="none" rtlCol="0">
            <a:spAutoFit/>
          </a:bodyPr>
          <a:lstStyle/>
          <a:p>
            <a:r>
              <a:rPr lang="en-US" sz="2000" b="1" dirty="0" smtClean="0">
                <a:latin typeface="Cambria" pitchFamily="18" charset="0"/>
              </a:rPr>
              <a:t>Rack</a:t>
            </a:r>
            <a:r>
              <a:rPr lang="en-US" sz="2000" b="1" baseline="-25000" dirty="0" smtClean="0">
                <a:latin typeface="Cambria" pitchFamily="18" charset="0"/>
              </a:rPr>
              <a:t>n</a:t>
            </a:r>
            <a:endParaRPr lang="en-US" sz="2000" baseline="-25000" dirty="0" smtClean="0">
              <a:latin typeface="Cambria" pitchFamily="18" charset="0"/>
            </a:endParaRPr>
          </a:p>
        </p:txBody>
      </p:sp>
      <p:sp>
        <p:nvSpPr>
          <p:cNvPr id="72" name="Rectangle 71"/>
          <p:cNvSpPr/>
          <p:nvPr/>
        </p:nvSpPr>
        <p:spPr>
          <a:xfrm rot="16200000">
            <a:off x="-228600" y="2895600"/>
            <a:ext cx="2514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Secondary Name Node</a:t>
            </a:r>
            <a:endParaRPr lang="en-US" dirty="0"/>
          </a:p>
        </p:txBody>
      </p:sp>
      <p:sp>
        <p:nvSpPr>
          <p:cNvPr id="73" name="Rectangle 72"/>
          <p:cNvSpPr/>
          <p:nvPr/>
        </p:nvSpPr>
        <p:spPr>
          <a:xfrm>
            <a:off x="1600200" y="4724400"/>
            <a:ext cx="1981200" cy="1447800"/>
          </a:xfrm>
          <a:prstGeom prst="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3798711" y="4724400"/>
            <a:ext cx="1981200" cy="1447800"/>
          </a:xfrm>
          <a:prstGeom prst="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5921022" y="4724400"/>
            <a:ext cx="1981200" cy="1447800"/>
          </a:xfrm>
          <a:prstGeom prst="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Arrow Connector 76"/>
          <p:cNvCxnSpPr/>
          <p:nvPr/>
        </p:nvCxnSpPr>
        <p:spPr>
          <a:xfrm rot="10800000">
            <a:off x="1329267" y="2971800"/>
            <a:ext cx="381000" cy="1588"/>
          </a:xfrm>
          <a:prstGeom prst="straightConnector1">
            <a:avLst/>
          </a:prstGeom>
          <a:ln w="19050">
            <a:prstDash val="sysDot"/>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sz="2800" b="1" dirty="0" smtClean="0">
                <a:solidFill>
                  <a:schemeClr val="tx1"/>
                </a:solidFill>
                <a:latin typeface="Cambria" pitchFamily="18" charset="0"/>
              </a:rPr>
              <a:t>Distributed and Parallel Computing in Big Data</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TextBox 15"/>
          <p:cNvSpPr txBox="1"/>
          <p:nvPr/>
        </p:nvSpPr>
        <p:spPr>
          <a:xfrm>
            <a:off x="76200" y="1539419"/>
            <a:ext cx="8915400" cy="4708981"/>
          </a:xfrm>
          <a:prstGeom prst="rect">
            <a:avLst/>
          </a:prstGeom>
          <a:noFill/>
        </p:spPr>
        <p:txBody>
          <a:bodyPr wrap="square" rtlCol="0">
            <a:spAutoFit/>
          </a:bodyPr>
          <a:lstStyle/>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Multiple computing resources are connected in a network and computing tasks are distributed across the resources. The sharing of tasks increases the speed as well as the efficiency of the system. Because of such reason, the distributed computing is more efficient than traditional methods of computing. It is primarily suitable to process huge amounts of data in a limited time.</a:t>
            </a:r>
          </a:p>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Another way to improve the processing capability of the system is to add additional computational resources to it. This will help in dividing complex computations into subtasks, which can be handled individually by processing units that are running in parallel. Such system are called parallel systems in which multiple parallel computing resources are involved to carry out  computation simultaneously. </a:t>
            </a:r>
          </a:p>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Organization use both parallel and distributed computing techniques to process Big Data due to the important constraint for business, so called “Time”.</a:t>
            </a: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sz="2400" b="1" dirty="0" smtClean="0">
                <a:solidFill>
                  <a:schemeClr val="tx1"/>
                </a:solidFill>
                <a:latin typeface="Cambria" pitchFamily="18" charset="0"/>
              </a:rPr>
              <a:t>Distributed and Parallel Computing in Big Data cont’d</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TextBox 15"/>
          <p:cNvSpPr txBox="1"/>
          <p:nvPr/>
        </p:nvSpPr>
        <p:spPr>
          <a:xfrm>
            <a:off x="76200" y="1539419"/>
            <a:ext cx="8915400" cy="4832092"/>
          </a:xfrm>
          <a:prstGeom prst="rect">
            <a:avLst/>
          </a:prstGeom>
          <a:noFill/>
        </p:spPr>
        <p:txBody>
          <a:bodyPr wrap="square" rtlCol="0">
            <a:spAutoFit/>
          </a:bodyPr>
          <a:lstStyle/>
          <a:p>
            <a:pPr marL="515937" lvl="2" indent="-457200" algn="just">
              <a:spcBef>
                <a:spcPts val="0"/>
              </a:spcBef>
              <a:spcAft>
                <a:spcPts val="0"/>
              </a:spcAft>
              <a:buClr>
                <a:srgbClr val="C00000"/>
              </a:buClr>
              <a:buSzPct val="90000"/>
              <a:buFont typeface="Wingdings" pitchFamily="2" charset="2"/>
              <a:buChar char="q"/>
            </a:pPr>
            <a:r>
              <a:rPr lang="en-US" sz="2200" dirty="0" smtClean="0">
                <a:latin typeface="Cambria" pitchFamily="18" charset="0"/>
              </a:rPr>
              <a:t>Sometimes, computing resources develop technical challenge, and fail to respond.  Such situations can be handled by virtualization, where some processing and analytical tasks are delegated to other resources. </a:t>
            </a:r>
          </a:p>
          <a:p>
            <a:pPr marL="515937" lvl="2" indent="-457200" algn="just">
              <a:spcBef>
                <a:spcPts val="0"/>
              </a:spcBef>
              <a:spcAft>
                <a:spcPts val="0"/>
              </a:spcAft>
              <a:buClr>
                <a:srgbClr val="C00000"/>
              </a:buClr>
              <a:buSzPct val="90000"/>
              <a:buFont typeface="Wingdings" pitchFamily="2" charset="2"/>
              <a:buChar char="q"/>
            </a:pPr>
            <a:r>
              <a:rPr lang="en-US" sz="2200" dirty="0" smtClean="0">
                <a:latin typeface="Cambria" pitchFamily="18" charset="0"/>
              </a:rPr>
              <a:t>Another problem that often hampers data storage and processing activities is latency.  It is defined as the aggregate delay in the system because of delays in the completion of individual tasks. Such a delay automatically leads to the slowdown in system performance as whole and is often termed as system delay. It affects data management and communication within and across various business units thereby, affecting the productivity and profitability of the organizations. Implementing distributed and parallel computing methodologies helps in handling both latency and data-related problem.</a:t>
            </a: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Visualization</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TextBox 15"/>
          <p:cNvSpPr txBox="1"/>
          <p:nvPr/>
        </p:nvSpPr>
        <p:spPr>
          <a:xfrm>
            <a:off x="76200" y="1539419"/>
            <a:ext cx="8915400" cy="1631216"/>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Visualization is a </a:t>
            </a:r>
            <a:r>
              <a:rPr lang="en-US" sz="2000" smtClean="0">
                <a:latin typeface="Cambria" pitchFamily="18" charset="0"/>
              </a:rPr>
              <a:t>pictorial </a:t>
            </a:r>
            <a:r>
              <a:rPr lang="en-US" sz="2000" smtClean="0">
                <a:latin typeface="Cambria" pitchFamily="18" charset="0"/>
              </a:rPr>
              <a:t>representation </a:t>
            </a:r>
            <a:r>
              <a:rPr lang="en-US" sz="2000" dirty="0" smtClean="0">
                <a:latin typeface="Cambria" pitchFamily="18" charset="0"/>
              </a:rPr>
              <a:t>technique. Anything which is represented in pictorial or graphical form, with the help of diagrams, charts, pictures, flowcharts etc. is known as visualization.  Data visualization is a pictorial or visual representation of data with the help of visual ads such as graphs, bar, histograms, tables, pie charts, mind maps etc.</a:t>
            </a: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8</a:t>
            </a:fld>
            <a:endParaRPr lang="en-US" dirty="0"/>
          </a:p>
        </p:txBody>
      </p:sp>
      <p:sp>
        <p:nvSpPr>
          <p:cNvPr id="9" name="TextBox 8"/>
          <p:cNvSpPr txBox="1"/>
          <p:nvPr/>
        </p:nvSpPr>
        <p:spPr>
          <a:xfrm>
            <a:off x="228600" y="3135489"/>
            <a:ext cx="3476593" cy="369332"/>
          </a:xfrm>
          <a:prstGeom prst="rect">
            <a:avLst/>
          </a:prstGeom>
          <a:solidFill>
            <a:schemeClr val="accent2"/>
          </a:solidFill>
        </p:spPr>
        <p:txBody>
          <a:bodyPr wrap="none" rtlCol="0">
            <a:spAutoFit/>
          </a:bodyPr>
          <a:lstStyle/>
          <a:p>
            <a:r>
              <a:rPr lang="en-US" dirty="0" smtClean="0">
                <a:solidFill>
                  <a:schemeClr val="bg1"/>
                </a:solidFill>
                <a:latin typeface="Cambria" pitchFamily="18" charset="0"/>
                <a:ea typeface="Cambria" pitchFamily="18" charset="0"/>
              </a:rPr>
              <a:t>Ways of Representing Visual Data</a:t>
            </a:r>
            <a:endParaRPr lang="en-US" dirty="0">
              <a:solidFill>
                <a:schemeClr val="bg1"/>
              </a:solidFill>
              <a:latin typeface="Cambria" pitchFamily="18" charset="0"/>
              <a:ea typeface="Cambria" pitchFamily="18" charset="0"/>
            </a:endParaRPr>
          </a:p>
        </p:txBody>
      </p:sp>
      <p:sp>
        <p:nvSpPr>
          <p:cNvPr id="10" name="TextBox 9"/>
          <p:cNvSpPr txBox="1"/>
          <p:nvPr/>
        </p:nvSpPr>
        <p:spPr>
          <a:xfrm>
            <a:off x="76200" y="3550384"/>
            <a:ext cx="8915400" cy="2862322"/>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The data is first analyzed and then the result is visualized. There are 2 ways to visualize a data, namely, Infographics and data visualization.</a:t>
            </a:r>
          </a:p>
          <a:p>
            <a:pPr marL="57150" lvl="2" algn="just">
              <a:spcBef>
                <a:spcPts val="0"/>
              </a:spcBef>
              <a:spcAft>
                <a:spcPts val="0"/>
              </a:spcAft>
              <a:buClr>
                <a:srgbClr val="C00000"/>
              </a:buClr>
              <a:buSzPct val="90000"/>
            </a:pPr>
            <a:r>
              <a:rPr lang="en-US" sz="2000" b="1" dirty="0" smtClean="0">
                <a:latin typeface="Cambria" pitchFamily="18" charset="0"/>
              </a:rPr>
              <a:t>Infographics</a:t>
            </a:r>
            <a:r>
              <a:rPr lang="en-US" sz="2000" dirty="0" smtClean="0">
                <a:latin typeface="Cambria" pitchFamily="18" charset="0"/>
              </a:rPr>
              <a:t> – It is the visual representation of information or data rapidly.</a:t>
            </a:r>
          </a:p>
          <a:p>
            <a:pPr marL="57150" lvl="2" algn="just">
              <a:spcBef>
                <a:spcPts val="0"/>
              </a:spcBef>
              <a:spcAft>
                <a:spcPts val="0"/>
              </a:spcAft>
              <a:buClr>
                <a:srgbClr val="C00000"/>
              </a:buClr>
              <a:buSzPct val="90000"/>
            </a:pPr>
            <a:r>
              <a:rPr lang="en-US" sz="2000" b="1" dirty="0" smtClean="0">
                <a:latin typeface="Cambria" pitchFamily="18" charset="0"/>
              </a:rPr>
              <a:t>Data Visualization</a:t>
            </a:r>
            <a:r>
              <a:rPr lang="en-US" sz="2000" dirty="0" smtClean="0">
                <a:latin typeface="Cambria" pitchFamily="18" charset="0"/>
              </a:rPr>
              <a:t> – It is the study of representing data or information in a visual form.</a:t>
            </a:r>
          </a:p>
          <a:p>
            <a:pPr marL="57150" lvl="2" algn="just">
              <a:spcBef>
                <a:spcPts val="0"/>
              </a:spcBef>
              <a:spcAft>
                <a:spcPts val="0"/>
              </a:spcAft>
              <a:buClr>
                <a:srgbClr val="C00000"/>
              </a:buClr>
              <a:buSzPct val="90000"/>
            </a:pPr>
            <a:r>
              <a:rPr lang="en-US" sz="2000" b="1" dirty="0" smtClean="0">
                <a:latin typeface="Cambria" pitchFamily="18" charset="0"/>
              </a:rPr>
              <a:t>Difference: Infographics</a:t>
            </a:r>
            <a:r>
              <a:rPr lang="en-US" sz="2000" dirty="0" smtClean="0">
                <a:latin typeface="Cambria" pitchFamily="18" charset="0"/>
              </a:rPr>
              <a:t> tell a premeditated story to guide the audience to conclusions (subjective). </a:t>
            </a:r>
            <a:r>
              <a:rPr lang="en-US" sz="2000" b="1" dirty="0" smtClean="0">
                <a:latin typeface="Cambria" pitchFamily="18" charset="0"/>
              </a:rPr>
              <a:t>Data visualizations </a:t>
            </a:r>
            <a:r>
              <a:rPr lang="en-US" sz="2000" dirty="0" smtClean="0">
                <a:latin typeface="Cambria" pitchFamily="18" charset="0"/>
              </a:rPr>
              <a:t>let the audience draw their own conclusions (objective).</a:t>
            </a:r>
          </a:p>
          <a:p>
            <a:pPr marL="57150" lvl="2" algn="ctr">
              <a:spcBef>
                <a:spcPts val="0"/>
              </a:spcBef>
              <a:spcAft>
                <a:spcPts val="0"/>
              </a:spcAft>
              <a:buClr>
                <a:srgbClr val="C00000"/>
              </a:buClr>
              <a:buSzPct val="90000"/>
            </a:pPr>
            <a:r>
              <a:rPr lang="en-US" b="1" i="1" dirty="0" smtClean="0">
                <a:solidFill>
                  <a:srgbClr val="C00000"/>
                </a:solidFill>
                <a:latin typeface="Cambria" pitchFamily="18" charset="0"/>
              </a:rPr>
              <a:t>An infographic can contain data visualizations but not the other way around.</a:t>
            </a:r>
            <a:endParaRPr lang="en-US" sz="2000" b="1" i="1" dirty="0" smtClean="0">
              <a:solidFill>
                <a:srgbClr val="C00000"/>
              </a:solidFill>
              <a:latin typeface="Cambria"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0" y="228600"/>
            <a:ext cx="8390864" cy="990600"/>
          </a:xfrm>
        </p:spPr>
        <p:txBody>
          <a:bodyPr/>
          <a:lstStyle/>
          <a:p>
            <a:r>
              <a:rPr lang="en-US" sz="4000" b="1" dirty="0" smtClean="0">
                <a:solidFill>
                  <a:schemeClr val="tx1"/>
                </a:solidFill>
                <a:latin typeface="Cambria" pitchFamily="18" charset="0"/>
              </a:rPr>
              <a:t>Infographics vs. Data Visualization</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9</a:t>
            </a:fld>
            <a:endParaRPr lang="en-US" dirty="0"/>
          </a:p>
        </p:txBody>
      </p:sp>
      <p:pic>
        <p:nvPicPr>
          <p:cNvPr id="162818" name="Picture 2" descr="https://static1.squarespace.com/static/53cd915ce4b0216897eda42c/t/55af0341e4b0df6726adb7bc/1437532996439/infographic-9.jpg"/>
          <p:cNvPicPr>
            <a:picLocks noChangeAspect="1" noChangeArrowheads="1"/>
          </p:cNvPicPr>
          <p:nvPr/>
        </p:nvPicPr>
        <p:blipFill>
          <a:blip r:embed="rId4"/>
          <a:srcRect/>
          <a:stretch>
            <a:fillRect/>
          </a:stretch>
        </p:blipFill>
        <p:spPr bwMode="auto">
          <a:xfrm>
            <a:off x="132645" y="2590800"/>
            <a:ext cx="4179711" cy="3533776"/>
          </a:xfrm>
          <a:prstGeom prst="rect">
            <a:avLst/>
          </a:prstGeom>
          <a:noFill/>
          <a:ln>
            <a:solidFill>
              <a:schemeClr val="accent1"/>
            </a:solidFill>
          </a:ln>
        </p:spPr>
      </p:pic>
      <p:pic>
        <p:nvPicPr>
          <p:cNvPr id="162820" name="Picture 4" descr="https://barnraisersllc.com/wp-content/uploads/2014/08/varwwwclientsclient1web2tmpphpJnHzht.jpg"/>
          <p:cNvPicPr>
            <a:picLocks noChangeAspect="1" noChangeArrowheads="1"/>
          </p:cNvPicPr>
          <p:nvPr/>
        </p:nvPicPr>
        <p:blipFill>
          <a:blip r:embed="rId5"/>
          <a:srcRect/>
          <a:stretch>
            <a:fillRect/>
          </a:stretch>
        </p:blipFill>
        <p:spPr bwMode="auto">
          <a:xfrm>
            <a:off x="4419600" y="2590800"/>
            <a:ext cx="4572000" cy="3527778"/>
          </a:xfrm>
          <a:prstGeom prst="rect">
            <a:avLst/>
          </a:prstGeom>
          <a:noFill/>
          <a:ln>
            <a:solidFill>
              <a:schemeClr val="accent1"/>
            </a:solidFill>
          </a:ln>
        </p:spPr>
      </p:pic>
      <p:sp>
        <p:nvSpPr>
          <p:cNvPr id="13" name="TextBox 12"/>
          <p:cNvSpPr txBox="1"/>
          <p:nvPr/>
        </p:nvSpPr>
        <p:spPr>
          <a:xfrm>
            <a:off x="1241778" y="2167467"/>
            <a:ext cx="1667892" cy="400110"/>
          </a:xfrm>
          <a:prstGeom prst="rect">
            <a:avLst/>
          </a:prstGeom>
          <a:noFill/>
        </p:spPr>
        <p:txBody>
          <a:bodyPr wrap="none" rtlCol="0">
            <a:spAutoFit/>
          </a:bodyPr>
          <a:lstStyle/>
          <a:p>
            <a:r>
              <a:rPr lang="en-US" sz="2000" b="1" dirty="0" smtClean="0">
                <a:latin typeface="Cambria" pitchFamily="18" charset="0"/>
              </a:rPr>
              <a:t>Infographics</a:t>
            </a:r>
            <a:endParaRPr lang="en-US" sz="2000" baseline="-25000" dirty="0" smtClean="0">
              <a:latin typeface="Cambria" pitchFamily="18" charset="0"/>
            </a:endParaRPr>
          </a:p>
        </p:txBody>
      </p:sp>
      <p:sp>
        <p:nvSpPr>
          <p:cNvPr id="15" name="TextBox 14"/>
          <p:cNvSpPr txBox="1"/>
          <p:nvPr/>
        </p:nvSpPr>
        <p:spPr>
          <a:xfrm>
            <a:off x="5748906" y="2212623"/>
            <a:ext cx="2334037" cy="400110"/>
          </a:xfrm>
          <a:prstGeom prst="rect">
            <a:avLst/>
          </a:prstGeom>
          <a:noFill/>
        </p:spPr>
        <p:txBody>
          <a:bodyPr wrap="none" rtlCol="0">
            <a:spAutoFit/>
          </a:bodyPr>
          <a:lstStyle/>
          <a:p>
            <a:r>
              <a:rPr lang="en-US" sz="2000" b="1" dirty="0" smtClean="0">
                <a:latin typeface="Cambria" pitchFamily="18" charset="0"/>
              </a:rPr>
              <a:t>Data Visualization</a:t>
            </a:r>
            <a:endParaRPr lang="en-US" sz="2000" baseline="-25000" dirty="0" smtClean="0">
              <a:latin typeface="Cambria"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20886</TotalTime>
  <Words>2476</Words>
  <Application>Microsoft Office PowerPoint</Application>
  <PresentationFormat>On-screen Show (4:3)</PresentationFormat>
  <Paragraphs>303</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Median</vt:lpstr>
      <vt:lpstr>Slide 1</vt:lpstr>
      <vt:lpstr>Course Contents</vt:lpstr>
      <vt:lpstr>Traditional Sequential Computing</vt:lpstr>
      <vt:lpstr>Parallel Computing</vt:lpstr>
      <vt:lpstr>Distributed Computing</vt:lpstr>
      <vt:lpstr>Distributed and Parallel Computing in Big Data</vt:lpstr>
      <vt:lpstr>Distributed and Parallel Computing in Big Data cont’d</vt:lpstr>
      <vt:lpstr>Visualization</vt:lpstr>
      <vt:lpstr>Infographics vs. Data Visualization</vt:lpstr>
      <vt:lpstr>Infographics vs. Data Visualization cont’d</vt:lpstr>
      <vt:lpstr>Data Visualization Purpose</vt:lpstr>
      <vt:lpstr>Techniques Used for Data Representation</vt:lpstr>
      <vt:lpstr>Map</vt:lpstr>
      <vt:lpstr>Parallel Coordinate Plot</vt:lpstr>
      <vt:lpstr>Venn Diagram</vt:lpstr>
      <vt:lpstr>Timeline</vt:lpstr>
      <vt:lpstr>Timeline cont’d</vt:lpstr>
      <vt:lpstr>Euler Diagram</vt:lpstr>
      <vt:lpstr>Hyperbolic Trees</vt:lpstr>
      <vt:lpstr>Cluster Diagram</vt:lpstr>
      <vt:lpstr>Ordinogram</vt:lpstr>
      <vt:lpstr>Isoline</vt:lpstr>
      <vt:lpstr>Isosurface</vt:lpstr>
      <vt:lpstr>Streamline</vt:lpstr>
      <vt:lpstr>Types of Data Visualization</vt:lpstr>
      <vt:lpstr>Types of Data Visualization cont’d</vt:lpstr>
      <vt:lpstr>Types of Data Visualization cont’d</vt:lpstr>
      <vt:lpstr>Types of Data Visualization cont’d</vt:lpstr>
      <vt:lpstr>Types of Data Visualization cont’d</vt:lpstr>
      <vt:lpstr>Visualization Interaction Techniques</vt:lpstr>
      <vt:lpstr>Application of Data Visualization</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KIIT104702</cp:lastModifiedBy>
  <cp:revision>2543</cp:revision>
  <dcterms:created xsi:type="dcterms:W3CDTF">2006-08-16T00:00:00Z</dcterms:created>
  <dcterms:modified xsi:type="dcterms:W3CDTF">2020-03-04T01:16:03Z</dcterms:modified>
</cp:coreProperties>
</file>