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5" r:id="rId38"/>
    <p:sldId id="290" r:id="rId39"/>
    <p:sldId id="291" r:id="rId40"/>
    <p:sldId id="297" r:id="rId41"/>
    <p:sldId id="298" r:id="rId42"/>
    <p:sldId id="292" r:id="rId43"/>
    <p:sldId id="299" r:id="rId44"/>
    <p:sldId id="301" r:id="rId45"/>
    <p:sldId id="293" r:id="rId46"/>
    <p:sldId id="303" r:id="rId47"/>
    <p:sldId id="304" r:id="rId48"/>
    <p:sldId id="305" r:id="rId49"/>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906"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90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10: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11: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12: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3: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14: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0" name="Google Shape;210;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7" name="Google Shape;217;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3" name="Google Shape;223;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0" name="Google Shape;230;p1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 name="Google Shape;236;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 name="Google Shape;96;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p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8" name="Google Shape;248;p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p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5" name="Google Shape;255;p2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 name="Google Shape;262;p2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p2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0" name="Google Shape;280;p2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26: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2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4" name="Google Shape;294;p2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p2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9" name="Google Shape;309;p2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p30:notes"/>
          <p:cNvSpPr/>
          <p:nvPr>
            <p:ph type="sldImg" idx="2"/>
          </p:nvPr>
        </p:nvSpPr>
        <p:spPr>
          <a:xfrm>
            <a:off x="1141413" y="684213"/>
            <a:ext cx="4573587" cy="3430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30:notes"/>
          <p:cNvSpPr txBox="1"/>
          <p:nvPr>
            <p:ph type="body" idx="1"/>
          </p:nvPr>
        </p:nvSpPr>
        <p:spPr>
          <a:xfrm>
            <a:off x="685800" y="4343400"/>
            <a:ext cx="5486400" cy="41163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p31:notes"/>
          <p:cNvSpPr/>
          <p:nvPr>
            <p:ph type="sldImg" idx="2"/>
          </p:nvPr>
        </p:nvSpPr>
        <p:spPr>
          <a:xfrm>
            <a:off x="1141413" y="684213"/>
            <a:ext cx="4573587" cy="3430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31:notes"/>
          <p:cNvSpPr txBox="1"/>
          <p:nvPr>
            <p:ph type="body" idx="1"/>
          </p:nvPr>
        </p:nvSpPr>
        <p:spPr>
          <a:xfrm>
            <a:off x="685800" y="4343400"/>
            <a:ext cx="5486400" cy="41163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p3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1" name="Google Shape;331;p3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p33: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3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3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3" name="Google Shape;343;p3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p35: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3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3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3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p37: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3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3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5" name="Google Shape;375;p3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6: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8: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9:notes"/>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 name="Google Shape;18;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p:nvPr>
            <p:ph type="pic" idx="2"/>
          </p:nvPr>
        </p:nvSpPr>
        <p:spPr>
          <a:xfrm>
            <a:off x="1792288" y="612775"/>
            <a:ext cx="5486400" cy="4114800"/>
          </a:xfrm>
          <a:prstGeom prst="rect">
            <a:avLst/>
          </a:prstGeom>
          <a:noFill/>
          <a:ln>
            <a:noFill/>
          </a:ln>
        </p:spPr>
      </p:sp>
      <p:sp>
        <p:nvSpPr>
          <p:cNvPr id="72" name="Google Shape;72;p11"/>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3" name="Google Shape;73;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9" name="Google Shape;79;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5" name="Google Shape;85;p1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OverObj" matchingName="Title and Text over Content">
  <p:cSld name="TEXT_OVER_OBJECT">
    <p:spTree>
      <p:nvGrpSpPr>
        <p:cNvPr id="21" name="Shape 21"/>
        <p:cNvGrpSpPr/>
        <p:nvPr/>
      </p:nvGrpSpPr>
      <p:grpSpPr>
        <a:xfrm>
          <a:off x="0" y="0"/>
          <a:ext cx="0" cy="0"/>
          <a:chOff x="0" y="0"/>
          <a:chExt cx="0" cy="0"/>
        </a:xfrm>
      </p:grpSpPr>
      <p:sp>
        <p:nvSpPr>
          <p:cNvPr id="22" name="Google Shape;22;p3"/>
          <p:cNvSpPr txBox="1"/>
          <p:nvPr>
            <p:ph type="title"/>
          </p:nvPr>
        </p:nvSpPr>
        <p:spPr>
          <a:xfrm>
            <a:off x="381000" y="76200"/>
            <a:ext cx="85344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type="body" idx="1"/>
          </p:nvPr>
        </p:nvSpPr>
        <p:spPr>
          <a:xfrm>
            <a:off x="533400" y="1295400"/>
            <a:ext cx="8229600" cy="2438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
          <p:cNvSpPr txBox="1"/>
          <p:nvPr>
            <p:ph type="body" idx="2"/>
          </p:nvPr>
        </p:nvSpPr>
        <p:spPr>
          <a:xfrm>
            <a:off x="533400" y="3886200"/>
            <a:ext cx="8229600" cy="2438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0" name="Shape 30"/>
        <p:cNvGrpSpPr/>
        <p:nvPr/>
      </p:nvGrpSpPr>
      <p:grpSpPr>
        <a:xfrm>
          <a:off x="0" y="0"/>
          <a:ext cx="0" cy="0"/>
          <a:chOff x="0" y="0"/>
          <a:chExt cx="0" cy="0"/>
        </a:xfrm>
      </p:grpSpPr>
      <p:sp>
        <p:nvSpPr>
          <p:cNvPr id="31" name="Google Shape;31;p5"/>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9" name="Google Shape;39;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5" name="Google Shape;45;p7"/>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6" name="Google Shape;46;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2" name="Google Shape;52;p8"/>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3" name="Google Shape;53;p8"/>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4" name="Google Shape;54;p8"/>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5" name="Google Shape;55;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8" name="Shape 58"/>
        <p:cNvGrpSpPr/>
        <p:nvPr/>
      </p:nvGrpSpPr>
      <p:grpSpPr>
        <a:xfrm>
          <a:off x="0" y="0"/>
          <a:ext cx="0" cy="0"/>
          <a:chOff x="0" y="0"/>
          <a:chExt cx="0" cy="0"/>
        </a:xfrm>
      </p:grpSpPr>
      <p:sp>
        <p:nvSpPr>
          <p:cNvPr id="59" name="Google Shape;59;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5" name="Google Shape;65;p10"/>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6" name="Google Shape;66;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3.wm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36.wmf"/><Relationship Id="rId1"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0.xml"/><Relationship Id="rId4" Type="http://schemas.openxmlformats.org/officeDocument/2006/relationships/image" Target="../media/image38.wmf"/><Relationship Id="rId3" Type="http://schemas.openxmlformats.org/officeDocument/2006/relationships/oleObject" Target="../embeddings/oleObject3.bin"/><Relationship Id="rId2" Type="http://schemas.openxmlformats.org/officeDocument/2006/relationships/image" Target="../media/image37.w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0.xml"/><Relationship Id="rId2" Type="http://schemas.openxmlformats.org/officeDocument/2006/relationships/image" Target="../media/image42.wmf"/><Relationship Id="rId1"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0.xml"/><Relationship Id="rId2" Type="http://schemas.openxmlformats.org/officeDocument/2006/relationships/image" Target="../media/image43.wmf"/><Relationship Id="rId1"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0.xml"/><Relationship Id="rId2" Type="http://schemas.openxmlformats.org/officeDocument/2006/relationships/image" Target="../media/image44.w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What is Quality?</a:t>
            </a:r>
            <a:endParaRPr b="1"/>
          </a:p>
        </p:txBody>
      </p:sp>
      <p:sp>
        <p:nvSpPr>
          <p:cNvPr id="93" name="Google Shape;93;p1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None/>
            </a:pPr>
            <a:r>
              <a:rPr lang="en-US"/>
              <a:t>“ The quality of a product or service is a customer’s perception of the degree to which the product or service meets his or her expectations.”</a:t>
            </a:r>
            <a:endParaRPr lang="en-US"/>
          </a:p>
          <a:p>
            <a:pPr marL="342900" lvl="0" indent="-342900" algn="just" rtl="0">
              <a:spcBef>
                <a:spcPts val="640"/>
              </a:spcBef>
              <a:spcAft>
                <a:spcPts val="0"/>
              </a:spcAft>
              <a:buClr>
                <a:schemeClr val="dk1"/>
              </a:buClr>
              <a:buSzPts val="3200"/>
              <a:buNone/>
            </a:pPr>
            <a:r>
              <a:rPr lang="en-US"/>
              <a:t>	According to </a:t>
            </a:r>
            <a:r>
              <a:rPr lang="en-US" b="1"/>
              <a:t>Dr</a:t>
            </a:r>
            <a:r>
              <a:rPr lang="en-US"/>
              <a:t>.</a:t>
            </a:r>
            <a:r>
              <a:rPr lang="en-US" b="1"/>
              <a:t> W.R.Spriegel</a:t>
            </a:r>
            <a:r>
              <a:rPr lang="en-US"/>
              <a:t> , “ The</a:t>
            </a:r>
            <a:r>
              <a:rPr lang="en-US" b="1"/>
              <a:t> quality </a:t>
            </a:r>
            <a:r>
              <a:rPr lang="en-US"/>
              <a:t>of a product may be defined as the sum of a number of related characteristics such as shape, dimension, composition, strength, workmanship, adjustment, finish and color.”</a:t>
            </a:r>
            <a:endParaRPr lang="en-US"/>
          </a:p>
          <a:p>
            <a:pPr marL="342900" lvl="0" indent="-342900" algn="just" rtl="0">
              <a:spcBef>
                <a:spcPts val="640"/>
              </a:spcBef>
              <a:spcAft>
                <a:spcPts val="0"/>
              </a:spcAft>
              <a:buClr>
                <a:schemeClr val="dk1"/>
              </a:buClr>
              <a:buSzPts val="3200"/>
              <a:buNone/>
            </a:pPr>
          </a:p>
          <a:p>
            <a:pPr marL="342900" lvl="0" indent="-342900" algn="just" rtl="0">
              <a:spcBef>
                <a:spcPts val="640"/>
              </a:spcBef>
              <a:spcAft>
                <a:spcPts val="0"/>
              </a:spcAft>
              <a:buClr>
                <a:schemeClr val="dk1"/>
              </a:buClr>
              <a:buSzPts val="32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81000" y="76200"/>
            <a:ext cx="8534400" cy="95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4000"/>
              <a:buFont typeface="Calibri" panose="020F0502020204030204"/>
              <a:buNone/>
            </a:pPr>
            <a:r>
              <a:rPr lang="en-US" sz="4000">
                <a:solidFill>
                  <a:srgbClr val="002060"/>
                </a:solidFill>
              </a:rPr>
              <a:t>Checklist</a:t>
            </a:r>
            <a:endParaRPr sz="4000">
              <a:solidFill>
                <a:srgbClr val="002060"/>
              </a:solidFill>
            </a:endParaRPr>
          </a:p>
        </p:txBody>
      </p:sp>
      <p:sp>
        <p:nvSpPr>
          <p:cNvPr id="170" name="Google Shape;170;p23"/>
          <p:cNvSpPr txBox="1"/>
          <p:nvPr>
            <p:ph type="body" idx="1"/>
          </p:nvPr>
        </p:nvSpPr>
        <p:spPr>
          <a:xfrm>
            <a:off x="685800" y="1143000"/>
            <a:ext cx="8001000" cy="1447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sz="2400"/>
              <a:t>It facilitates systematic record keeping or data collection</a:t>
            </a:r>
            <a:endParaRPr sz="2400"/>
          </a:p>
          <a:p>
            <a:pPr marL="342900" lvl="0" indent="-342900" algn="l" rtl="0">
              <a:spcBef>
                <a:spcPts val="410"/>
              </a:spcBef>
              <a:spcAft>
                <a:spcPts val="0"/>
              </a:spcAft>
              <a:buClr>
                <a:schemeClr val="dk1"/>
              </a:buClr>
              <a:buSzPct val="100000"/>
              <a:buChar char="•"/>
            </a:pPr>
            <a:r>
              <a:rPr lang="en-US" sz="2400"/>
              <a:t>Observations are recorded as they happen, which reveals pattern or trends.</a:t>
            </a:r>
            <a:endParaRPr sz="2400"/>
          </a:p>
          <a:p>
            <a:pPr marL="342900" lvl="0" indent="-342900" algn="l" rtl="0">
              <a:spcBef>
                <a:spcPts val="410"/>
              </a:spcBef>
              <a:spcAft>
                <a:spcPts val="0"/>
              </a:spcAft>
              <a:buClr>
                <a:schemeClr val="dk1"/>
              </a:buClr>
              <a:buSzPct val="100000"/>
              <a:buChar char="•"/>
            </a:pPr>
            <a:r>
              <a:rPr lang="en-US" sz="2400"/>
              <a:t>Simple data check-off sheet designed to identify type of quality problems at each work station; per shift, per machine, per operator</a:t>
            </a:r>
            <a:endParaRPr sz="2400"/>
          </a:p>
        </p:txBody>
      </p:sp>
      <p:pic>
        <p:nvPicPr>
          <p:cNvPr id="171" name="Google Shape;171;p23"/>
          <p:cNvPicPr preferRelativeResize="0"/>
          <p:nvPr/>
        </p:nvPicPr>
        <p:blipFill rotWithShape="1">
          <a:blip r:embed="rId1"/>
          <a:srcRect/>
          <a:stretch>
            <a:fillRect/>
          </a:stretch>
        </p:blipFill>
        <p:spPr>
          <a:xfrm>
            <a:off x="838200" y="3276600"/>
            <a:ext cx="7924800" cy="3048000"/>
          </a:xfrm>
          <a:prstGeom prst="rect">
            <a:avLst/>
          </a:prstGeom>
          <a:noFill/>
          <a:ln w="9525" cap="flat" cmpd="sng">
            <a:solidFill>
              <a:srgbClr val="003399"/>
            </a:solidFill>
            <a:prstDash val="solid"/>
            <a:miter lim="8000"/>
            <a:headEnd type="none" w="sm" len="sm"/>
            <a:tailEnd type="none" w="sm" len="sm"/>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81000" y="76200"/>
            <a:ext cx="8534400" cy="95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Control Charts</a:t>
            </a:r>
            <a:endParaRPr lang="en-US"/>
          </a:p>
        </p:txBody>
      </p:sp>
      <p:sp>
        <p:nvSpPr>
          <p:cNvPr id="177" name="Google Shape;177;p24"/>
          <p:cNvSpPr txBox="1"/>
          <p:nvPr>
            <p:ph type="body" idx="1"/>
          </p:nvPr>
        </p:nvSpPr>
        <p:spPr>
          <a:xfrm>
            <a:off x="838200" y="1143000"/>
            <a:ext cx="8116888" cy="26670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folHlink"/>
              </a:buClr>
              <a:buSzPct val="100000"/>
              <a:buChar char="•"/>
            </a:pPr>
            <a:r>
              <a:rPr lang="en-US" sz="2400">
                <a:solidFill>
                  <a:schemeClr val="folHlink"/>
                </a:solidFill>
              </a:rPr>
              <a:t>Used to monitor &amp; control a process on an ongoing basis.</a:t>
            </a:r>
            <a:endParaRPr sz="2400">
              <a:solidFill>
                <a:schemeClr val="folHlink"/>
              </a:solidFill>
            </a:endParaRPr>
          </a:p>
          <a:p>
            <a:pPr marL="342900" lvl="0" indent="-342900" algn="l" rtl="0">
              <a:spcBef>
                <a:spcPts val="445"/>
              </a:spcBef>
              <a:spcAft>
                <a:spcPts val="0"/>
              </a:spcAft>
              <a:buClr>
                <a:schemeClr val="folHlink"/>
              </a:buClr>
              <a:buSzPct val="100000"/>
              <a:buChar char="•"/>
            </a:pPr>
            <a:r>
              <a:rPr lang="en-US" sz="2400">
                <a:solidFill>
                  <a:schemeClr val="folHlink"/>
                </a:solidFill>
              </a:rPr>
              <a:t>Plots a selected quality characteristics as a function of sample number.</a:t>
            </a:r>
            <a:endParaRPr sz="2400">
              <a:solidFill>
                <a:schemeClr val="folHlink"/>
              </a:solidFill>
            </a:endParaRPr>
          </a:p>
          <a:p>
            <a:pPr marL="342900" lvl="0" indent="-342900" algn="l" rtl="0">
              <a:spcBef>
                <a:spcPts val="445"/>
              </a:spcBef>
              <a:spcAft>
                <a:spcPts val="0"/>
              </a:spcAft>
              <a:buClr>
                <a:schemeClr val="folHlink"/>
              </a:buClr>
              <a:buSzPct val="100000"/>
              <a:buChar char="•"/>
            </a:pPr>
            <a:r>
              <a:rPr lang="en-US" sz="2400">
                <a:solidFill>
                  <a:schemeClr val="folHlink"/>
                </a:solidFill>
              </a:rPr>
              <a:t>Distinguish special causes of variation from common causes of variation.</a:t>
            </a:r>
            <a:endParaRPr sz="2400">
              <a:solidFill>
                <a:schemeClr val="folHlink"/>
              </a:solidFill>
            </a:endParaRPr>
          </a:p>
          <a:p>
            <a:pPr marL="342900" lvl="0" indent="-342900" algn="l" rtl="0">
              <a:spcBef>
                <a:spcPts val="445"/>
              </a:spcBef>
              <a:spcAft>
                <a:spcPts val="0"/>
              </a:spcAft>
              <a:buClr>
                <a:schemeClr val="folHlink"/>
              </a:buClr>
              <a:buSzPct val="100000"/>
              <a:buChar char="•"/>
            </a:pPr>
            <a:r>
              <a:rPr lang="en-US" sz="2400">
                <a:solidFill>
                  <a:schemeClr val="folHlink"/>
                </a:solidFill>
              </a:rPr>
              <a:t>Centre line represents the average value of characteristics being plotted. The UCL and LCL are calculated limits used to show when process is in or out of control</a:t>
            </a:r>
            <a:endParaRPr sz="2400">
              <a:solidFill>
                <a:schemeClr val="folHlink"/>
              </a:solidFill>
            </a:endParaRPr>
          </a:p>
        </p:txBody>
      </p:sp>
      <p:pic>
        <p:nvPicPr>
          <p:cNvPr id="178" name="Google Shape;178;p24"/>
          <p:cNvPicPr preferRelativeResize="0"/>
          <p:nvPr/>
        </p:nvPicPr>
        <p:blipFill rotWithShape="1">
          <a:blip r:embed="rId1"/>
          <a:srcRect/>
          <a:stretch>
            <a:fillRect/>
          </a:stretch>
        </p:blipFill>
        <p:spPr>
          <a:xfrm>
            <a:off x="1600200" y="3886200"/>
            <a:ext cx="6477000" cy="2438400"/>
          </a:xfrm>
          <a:prstGeom prst="rect">
            <a:avLst/>
          </a:prstGeom>
          <a:noFill/>
          <a:ln w="9525" cap="flat" cmpd="sng">
            <a:solidFill>
              <a:srgbClr val="003399"/>
            </a:solidFill>
            <a:prstDash val="solid"/>
            <a:miter lim="8000"/>
            <a:headEnd type="none" w="sm" len="sm"/>
            <a:tailEnd type="none" w="sm" len="sm"/>
          </a:ln>
        </p:spPr>
      </p:pic>
      <p:sp>
        <p:nvSpPr>
          <p:cNvPr id="179" name="Google Shape;179;p24"/>
          <p:cNvSpPr txBox="1"/>
          <p:nvPr/>
        </p:nvSpPr>
        <p:spPr>
          <a:xfrm>
            <a:off x="4114800" y="6324600"/>
            <a:ext cx="18288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Sample no</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80" name="Google Shape;180;p24"/>
          <p:cNvCxnSpPr/>
          <p:nvPr/>
        </p:nvCxnSpPr>
        <p:spPr>
          <a:xfrm>
            <a:off x="1600200" y="6324600"/>
            <a:ext cx="6705600" cy="0"/>
          </a:xfrm>
          <a:prstGeom prst="straightConnector1">
            <a:avLst/>
          </a:prstGeom>
          <a:noFill/>
          <a:ln w="25400" cap="flat" cmpd="sng">
            <a:solidFill>
              <a:schemeClr val="dk1"/>
            </a:solidFill>
            <a:prstDash val="solid"/>
            <a:round/>
            <a:headEnd type="none" w="sm" len="sm"/>
            <a:tailEnd type="stealth" w="med" len="med"/>
          </a:ln>
        </p:spPr>
      </p:cxnSp>
      <p:cxnSp>
        <p:nvCxnSpPr>
          <p:cNvPr id="181" name="Google Shape;181;p24"/>
          <p:cNvCxnSpPr/>
          <p:nvPr/>
        </p:nvCxnSpPr>
        <p:spPr>
          <a:xfrm rot="10800000">
            <a:off x="1600200" y="3581400"/>
            <a:ext cx="0" cy="2743200"/>
          </a:xfrm>
          <a:prstGeom prst="straightConnector1">
            <a:avLst/>
          </a:prstGeom>
          <a:noFill/>
          <a:ln w="25400" cap="flat" cmpd="sng">
            <a:solidFill>
              <a:schemeClr val="dk1"/>
            </a:solidFill>
            <a:prstDash val="solid"/>
            <a:round/>
            <a:headEnd type="none" w="sm" len="sm"/>
            <a:tailEnd type="stealth" w="med" len="med"/>
          </a:ln>
        </p:spPr>
      </p:cxnSp>
      <p:sp>
        <p:nvSpPr>
          <p:cNvPr id="182" name="Google Shape;182;p24"/>
          <p:cNvSpPr txBox="1"/>
          <p:nvPr/>
        </p:nvSpPr>
        <p:spPr>
          <a:xfrm rot="-5400000">
            <a:off x="32267" y="4920735"/>
            <a:ext cx="24384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Quality Characteristics</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24"/>
          <p:cNvSpPr txBox="1"/>
          <p:nvPr/>
        </p:nvSpPr>
        <p:spPr>
          <a:xfrm>
            <a:off x="8077200" y="4876800"/>
            <a:ext cx="457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CL</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81000" y="76200"/>
            <a:ext cx="8534400" cy="95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Scatter Diagrams</a:t>
            </a:r>
            <a:endParaRPr lang="en-US"/>
          </a:p>
        </p:txBody>
      </p:sp>
      <p:sp>
        <p:nvSpPr>
          <p:cNvPr id="189" name="Google Shape;189;p25"/>
          <p:cNvSpPr txBox="1"/>
          <p:nvPr>
            <p:ph type="body" idx="1"/>
          </p:nvPr>
        </p:nvSpPr>
        <p:spPr>
          <a:xfrm>
            <a:off x="762000" y="1066800"/>
            <a:ext cx="8116888" cy="17526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folHlink"/>
              </a:buClr>
              <a:buSzPts val="2400"/>
              <a:buChar char="•"/>
            </a:pPr>
            <a:r>
              <a:rPr lang="en-US" sz="2400" b="1">
                <a:solidFill>
                  <a:schemeClr val="folHlink"/>
                </a:solidFill>
              </a:rPr>
              <a:t>A graph that shows how two variables are related to one another</a:t>
            </a:r>
            <a:endParaRPr sz="2400" b="1">
              <a:solidFill>
                <a:schemeClr val="folHlink"/>
              </a:solidFill>
            </a:endParaRPr>
          </a:p>
          <a:p>
            <a:pPr marL="342900" lvl="0" indent="-342900" algn="l" rtl="0">
              <a:lnSpc>
                <a:spcPct val="90000"/>
              </a:lnSpc>
              <a:spcBef>
                <a:spcPts val="480"/>
              </a:spcBef>
              <a:spcAft>
                <a:spcPts val="0"/>
              </a:spcAft>
              <a:buClr>
                <a:schemeClr val="folHlink"/>
              </a:buClr>
              <a:buSzPts val="2400"/>
              <a:buChar char="•"/>
            </a:pPr>
            <a:r>
              <a:rPr lang="en-US" sz="2400" b="1">
                <a:solidFill>
                  <a:schemeClr val="folHlink"/>
                </a:solidFill>
              </a:rPr>
              <a:t>Often used a s follow-ups to a cause &amp; effect analysis </a:t>
            </a:r>
            <a:endParaRPr sz="2400" b="1">
              <a:solidFill>
                <a:schemeClr val="folHlink"/>
              </a:solidFill>
            </a:endParaRPr>
          </a:p>
        </p:txBody>
      </p:sp>
      <p:pic>
        <p:nvPicPr>
          <p:cNvPr id="190" name="Google Shape;190;p25"/>
          <p:cNvPicPr preferRelativeResize="0"/>
          <p:nvPr/>
        </p:nvPicPr>
        <p:blipFill rotWithShape="1">
          <a:blip r:embed="rId1"/>
          <a:srcRect/>
          <a:stretch>
            <a:fillRect/>
          </a:stretch>
        </p:blipFill>
        <p:spPr>
          <a:xfrm>
            <a:off x="838200" y="2971800"/>
            <a:ext cx="8001000" cy="2895600"/>
          </a:xfrm>
          <a:prstGeom prst="rect">
            <a:avLst/>
          </a:prstGeom>
          <a:noFill/>
          <a:ln w="9525" cap="flat" cmpd="sng">
            <a:solidFill>
              <a:srgbClr val="003399"/>
            </a:solidFill>
            <a:prstDash val="solid"/>
            <a:miter lim="8000"/>
            <a:headEnd type="none" w="sm" len="sm"/>
            <a:tailEnd type="none" w="sm" len="sm"/>
          </a:ln>
        </p:spPr>
      </p:pic>
      <p:sp>
        <p:nvSpPr>
          <p:cNvPr id="191" name="Google Shape;191;p25"/>
          <p:cNvSpPr txBox="1"/>
          <p:nvPr/>
        </p:nvSpPr>
        <p:spPr>
          <a:xfrm>
            <a:off x="3505200" y="5943600"/>
            <a:ext cx="2971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Advertisement</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 name="Google Shape;192;p25"/>
          <p:cNvSpPr txBox="1"/>
          <p:nvPr/>
        </p:nvSpPr>
        <p:spPr>
          <a:xfrm rot="-5400000">
            <a:off x="146566" y="4044434"/>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Sales</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81000" y="76200"/>
            <a:ext cx="8534400" cy="95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Pareto Analysis</a:t>
            </a:r>
            <a:endParaRPr lang="en-US"/>
          </a:p>
        </p:txBody>
      </p:sp>
      <p:sp>
        <p:nvSpPr>
          <p:cNvPr id="198" name="Google Shape;198;p26"/>
          <p:cNvSpPr txBox="1"/>
          <p:nvPr>
            <p:ph type="body" idx="1"/>
          </p:nvPr>
        </p:nvSpPr>
        <p:spPr>
          <a:xfrm>
            <a:off x="685800" y="914400"/>
            <a:ext cx="8116888" cy="2133600"/>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folHlink"/>
              </a:buClr>
              <a:buSzPts val="1800"/>
              <a:buChar char="•"/>
            </a:pPr>
            <a:r>
              <a:rPr lang="en-US" sz="1800">
                <a:solidFill>
                  <a:schemeClr val="folHlink"/>
                </a:solidFill>
              </a:rPr>
              <a:t>Identify the critical areas that deserves immediate action.</a:t>
            </a:r>
            <a:endParaRPr sz="1800">
              <a:solidFill>
                <a:schemeClr val="folHlink"/>
              </a:solidFill>
            </a:endParaRPr>
          </a:p>
          <a:p>
            <a:pPr marL="342900" lvl="0" indent="-342900" algn="l" rtl="0">
              <a:lnSpc>
                <a:spcPct val="110000"/>
              </a:lnSpc>
              <a:spcBef>
                <a:spcPts val="360"/>
              </a:spcBef>
              <a:spcAft>
                <a:spcPts val="0"/>
              </a:spcAft>
              <a:buClr>
                <a:schemeClr val="folHlink"/>
              </a:buClr>
              <a:buSzPts val="1800"/>
              <a:buChar char="•"/>
            </a:pPr>
            <a:r>
              <a:rPr lang="en-US" sz="1800">
                <a:solidFill>
                  <a:schemeClr val="folHlink"/>
                </a:solidFill>
              </a:rPr>
              <a:t>Technique that displays the degree of importance for each element</a:t>
            </a:r>
            <a:endParaRPr sz="1800">
              <a:solidFill>
                <a:schemeClr val="folHlink"/>
              </a:solidFill>
            </a:endParaRPr>
          </a:p>
          <a:p>
            <a:pPr marL="342900" lvl="0" indent="-342900" algn="l" rtl="0">
              <a:lnSpc>
                <a:spcPct val="110000"/>
              </a:lnSpc>
              <a:spcBef>
                <a:spcPts val="360"/>
              </a:spcBef>
              <a:spcAft>
                <a:spcPts val="0"/>
              </a:spcAft>
              <a:buClr>
                <a:schemeClr val="folHlink"/>
              </a:buClr>
              <a:buSzPts val="1800"/>
              <a:buChar char="•"/>
            </a:pPr>
            <a:r>
              <a:rPr lang="en-US" sz="1800">
                <a:solidFill>
                  <a:schemeClr val="folHlink"/>
                </a:solidFill>
              </a:rPr>
              <a:t>Named after the 19</a:t>
            </a:r>
            <a:r>
              <a:rPr lang="en-US" sz="1800" baseline="30000">
                <a:solidFill>
                  <a:schemeClr val="folHlink"/>
                </a:solidFill>
              </a:rPr>
              <a:t>th</a:t>
            </a:r>
            <a:r>
              <a:rPr lang="en-US" sz="1800">
                <a:solidFill>
                  <a:schemeClr val="folHlink"/>
                </a:solidFill>
              </a:rPr>
              <a:t> century Italian economist Alfredo Pareto.</a:t>
            </a:r>
            <a:endParaRPr sz="1800">
              <a:solidFill>
                <a:schemeClr val="folHlink"/>
              </a:solidFill>
            </a:endParaRPr>
          </a:p>
          <a:p>
            <a:pPr marL="342900" lvl="0" indent="-342900" algn="l" rtl="0">
              <a:lnSpc>
                <a:spcPct val="110000"/>
              </a:lnSpc>
              <a:spcBef>
                <a:spcPts val="360"/>
              </a:spcBef>
              <a:spcAft>
                <a:spcPts val="0"/>
              </a:spcAft>
              <a:buClr>
                <a:schemeClr val="folHlink"/>
              </a:buClr>
              <a:buSzPts val="1800"/>
              <a:buChar char="•"/>
            </a:pPr>
            <a:r>
              <a:rPr lang="en-US" sz="1800">
                <a:solidFill>
                  <a:schemeClr val="folHlink"/>
                </a:solidFill>
              </a:rPr>
              <a:t>Often called the 80-20 Rule (Vital few and trivial many)</a:t>
            </a:r>
            <a:endParaRPr sz="1800">
              <a:solidFill>
                <a:schemeClr val="folHlink"/>
              </a:solidFill>
            </a:endParaRPr>
          </a:p>
          <a:p>
            <a:pPr marL="342900" lvl="0" indent="-342900" algn="l" rtl="0">
              <a:lnSpc>
                <a:spcPct val="110000"/>
              </a:lnSpc>
              <a:spcBef>
                <a:spcPts val="360"/>
              </a:spcBef>
              <a:spcAft>
                <a:spcPts val="0"/>
              </a:spcAft>
              <a:buClr>
                <a:schemeClr val="folHlink"/>
              </a:buClr>
              <a:buSzPts val="1800"/>
              <a:buChar char="•"/>
            </a:pPr>
            <a:r>
              <a:rPr lang="en-US" sz="1800">
                <a:solidFill>
                  <a:schemeClr val="folHlink"/>
                </a:solidFill>
              </a:rPr>
              <a:t>Principle is that quality problems are the result of only a few problems e.g. 80% of the problems caused by 20% of causes</a:t>
            </a:r>
            <a:endParaRPr sz="1800">
              <a:solidFill>
                <a:schemeClr val="folHlink"/>
              </a:solidFill>
            </a:endParaRPr>
          </a:p>
        </p:txBody>
      </p:sp>
      <p:pic>
        <p:nvPicPr>
          <p:cNvPr id="199" name="Google Shape;199;p26"/>
          <p:cNvPicPr preferRelativeResize="0"/>
          <p:nvPr/>
        </p:nvPicPr>
        <p:blipFill rotWithShape="1">
          <a:blip r:embed="rId1"/>
          <a:srcRect/>
          <a:stretch>
            <a:fillRect/>
          </a:stretch>
        </p:blipFill>
        <p:spPr>
          <a:xfrm>
            <a:off x="533401" y="3048000"/>
            <a:ext cx="4953000" cy="3429000"/>
          </a:xfrm>
          <a:prstGeom prst="rect">
            <a:avLst/>
          </a:prstGeom>
          <a:noFill/>
          <a:ln>
            <a:noFill/>
          </a:ln>
        </p:spPr>
      </p:pic>
      <p:pic>
        <p:nvPicPr>
          <p:cNvPr id="200" name="Google Shape;200;p26"/>
          <p:cNvPicPr preferRelativeResize="0"/>
          <p:nvPr/>
        </p:nvPicPr>
        <p:blipFill rotWithShape="1">
          <a:blip r:embed="rId2"/>
          <a:srcRect/>
          <a:stretch>
            <a:fillRect/>
          </a:stretch>
        </p:blipFill>
        <p:spPr>
          <a:xfrm>
            <a:off x="5486400" y="3392905"/>
            <a:ext cx="3657601" cy="1788695"/>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381000" y="76200"/>
            <a:ext cx="8534400" cy="95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Histograms</a:t>
            </a:r>
            <a:endParaRPr lang="en-US"/>
          </a:p>
        </p:txBody>
      </p:sp>
      <p:sp>
        <p:nvSpPr>
          <p:cNvPr id="206" name="Google Shape;206;p27"/>
          <p:cNvSpPr txBox="1"/>
          <p:nvPr>
            <p:ph type="body" idx="1"/>
          </p:nvPr>
        </p:nvSpPr>
        <p:spPr>
          <a:xfrm>
            <a:off x="304800" y="1524000"/>
            <a:ext cx="8650288" cy="22098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folHlink"/>
              </a:buClr>
              <a:buSzPts val="2000"/>
              <a:buChar char="•"/>
            </a:pPr>
            <a:r>
              <a:rPr lang="en-US" sz="2000">
                <a:solidFill>
                  <a:schemeClr val="folHlink"/>
                </a:solidFill>
              </a:rPr>
              <a:t>Displays large amount of data that are difficult to interpret</a:t>
            </a:r>
            <a:endParaRPr sz="2000">
              <a:solidFill>
                <a:schemeClr val="folHlink"/>
              </a:solidFill>
            </a:endParaRPr>
          </a:p>
          <a:p>
            <a:pPr marL="342900" lvl="0" indent="-342900" algn="l" rtl="0">
              <a:lnSpc>
                <a:spcPct val="80000"/>
              </a:lnSpc>
              <a:spcBef>
                <a:spcPts val="400"/>
              </a:spcBef>
              <a:spcAft>
                <a:spcPts val="0"/>
              </a:spcAft>
              <a:buClr>
                <a:schemeClr val="folHlink"/>
              </a:buClr>
              <a:buSzPts val="2000"/>
              <a:buChar char="•"/>
            </a:pPr>
            <a:r>
              <a:rPr lang="en-US" sz="2000">
                <a:solidFill>
                  <a:schemeClr val="folHlink"/>
                </a:solidFill>
              </a:rPr>
              <a:t>Histogram reveals whether the process is centered around a target value, degree of variation in the data and whether data meet specification.</a:t>
            </a:r>
            <a:endParaRPr sz="2000">
              <a:solidFill>
                <a:schemeClr val="folHlink"/>
              </a:solidFill>
            </a:endParaRPr>
          </a:p>
          <a:p>
            <a:pPr marL="342900" lvl="0" indent="-342900" algn="l" rtl="0">
              <a:lnSpc>
                <a:spcPct val="80000"/>
              </a:lnSpc>
              <a:spcBef>
                <a:spcPts val="400"/>
              </a:spcBef>
              <a:spcAft>
                <a:spcPts val="0"/>
              </a:spcAft>
              <a:buClr>
                <a:schemeClr val="folHlink"/>
              </a:buClr>
              <a:buSzPts val="2000"/>
              <a:buChar char="•"/>
            </a:pPr>
            <a:r>
              <a:rPr lang="en-US" sz="2000">
                <a:solidFill>
                  <a:schemeClr val="folHlink"/>
                </a:solidFill>
              </a:rPr>
              <a:t>Help in identifying process capability relative to customer requirements</a:t>
            </a:r>
            <a:endParaRPr sz="2000">
              <a:solidFill>
                <a:schemeClr val="folHlink"/>
              </a:solidFill>
            </a:endParaRPr>
          </a:p>
          <a:p>
            <a:pPr marL="342900" lvl="0" indent="-342900" algn="l" rtl="0">
              <a:lnSpc>
                <a:spcPct val="80000"/>
              </a:lnSpc>
              <a:spcBef>
                <a:spcPts val="400"/>
              </a:spcBef>
              <a:spcAft>
                <a:spcPts val="0"/>
              </a:spcAft>
              <a:buClr>
                <a:schemeClr val="folHlink"/>
              </a:buClr>
              <a:buSzPts val="2000"/>
              <a:buChar char="•"/>
            </a:pPr>
            <a:r>
              <a:rPr lang="en-US" sz="2000">
                <a:solidFill>
                  <a:schemeClr val="folHlink"/>
                </a:solidFill>
              </a:rPr>
              <a:t>A chart that shows the frequency distribution of observed values of a variable like  </a:t>
            </a:r>
            <a:r>
              <a:rPr lang="en-US" sz="2000" b="1">
                <a:solidFill>
                  <a:schemeClr val="folHlink"/>
                </a:solidFill>
              </a:rPr>
              <a:t>service time </a:t>
            </a:r>
            <a:r>
              <a:rPr lang="en-US" sz="2000">
                <a:solidFill>
                  <a:schemeClr val="folHlink"/>
                </a:solidFill>
              </a:rPr>
              <a:t> at a bank drive-up window</a:t>
            </a:r>
            <a:r>
              <a:rPr lang="en-US" sz="2000"/>
              <a:t>.</a:t>
            </a:r>
            <a:endParaRPr sz="2000">
              <a:solidFill>
                <a:schemeClr val="folHlink"/>
              </a:solidFill>
            </a:endParaRPr>
          </a:p>
        </p:txBody>
      </p:sp>
      <p:pic>
        <p:nvPicPr>
          <p:cNvPr id="207" name="Google Shape;207;p27"/>
          <p:cNvPicPr preferRelativeResize="0"/>
          <p:nvPr/>
        </p:nvPicPr>
        <p:blipFill rotWithShape="1">
          <a:blip r:embed="rId1"/>
          <a:srcRect/>
          <a:stretch>
            <a:fillRect/>
          </a:stretch>
        </p:blipFill>
        <p:spPr>
          <a:xfrm>
            <a:off x="1066800" y="3581400"/>
            <a:ext cx="6705600" cy="2743200"/>
          </a:xfrm>
          <a:prstGeom prst="rect">
            <a:avLst/>
          </a:prstGeom>
          <a:noFill/>
          <a:ln w="9525" cap="flat" cmpd="sng">
            <a:solidFill>
              <a:srgbClr val="003399"/>
            </a:solidFill>
            <a:prstDash val="solid"/>
            <a:miter lim="8000"/>
            <a:headEnd type="none" w="sm" len="sm"/>
            <a:tailEnd type="none" w="sm" len="sm"/>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pic>
        <p:nvPicPr>
          <p:cNvPr id="212" name="Google Shape;212;p28" descr="Precision Vs. Accuracy – Information Technology"/>
          <p:cNvPicPr preferRelativeResize="0"/>
          <p:nvPr/>
        </p:nvPicPr>
        <p:blipFill rotWithShape="1">
          <a:blip r:embed="rId1"/>
          <a:srcRect/>
          <a:stretch>
            <a:fillRect/>
          </a:stretch>
        </p:blipFill>
        <p:spPr>
          <a:xfrm>
            <a:off x="2743200" y="2346799"/>
            <a:ext cx="4267200" cy="3977799"/>
          </a:xfrm>
          <a:prstGeom prst="rect">
            <a:avLst/>
          </a:prstGeom>
          <a:noFill/>
          <a:ln>
            <a:noFill/>
          </a:ln>
        </p:spPr>
      </p:pic>
      <p:sp>
        <p:nvSpPr>
          <p:cNvPr id="213" name="Google Shape;213;p28"/>
          <p:cNvSpPr/>
          <p:nvPr/>
        </p:nvSpPr>
        <p:spPr>
          <a:xfrm>
            <a:off x="304800" y="762000"/>
            <a:ext cx="8534400" cy="163121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i="1">
                <a:solidFill>
                  <a:schemeClr val="dk1"/>
                </a:solidFill>
                <a:latin typeface="Calibri" panose="020F0502020204030204"/>
                <a:ea typeface="Calibri" panose="020F0502020204030204"/>
                <a:cs typeface="Calibri" panose="020F0502020204030204"/>
                <a:sym typeface="Calibri" panose="020F0502020204030204"/>
              </a:rPr>
              <a:t>Accuracy</a:t>
            </a:r>
            <a:r>
              <a:rPr lang="en-US" sz="2000" i="1">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Calibri" panose="020F0502020204030204"/>
                <a:ea typeface="Calibri" panose="020F0502020204030204"/>
                <a:cs typeface="Calibri" panose="020F0502020204030204"/>
                <a:sym typeface="Calibri" panose="020F0502020204030204"/>
              </a:rPr>
              <a:t>refers to how close measurements are to the "true" value. It describes the difference between the measurement and the part’s actual value.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000" b="1" i="1">
                <a:solidFill>
                  <a:schemeClr val="dk1"/>
                </a:solidFill>
                <a:latin typeface="Calibri" panose="020F0502020204030204"/>
                <a:ea typeface="Calibri" panose="020F0502020204030204"/>
                <a:cs typeface="Calibri" panose="020F0502020204030204"/>
                <a:sym typeface="Calibri" panose="020F0502020204030204"/>
              </a:rPr>
              <a:t>precision</a:t>
            </a:r>
            <a:r>
              <a:rPr lang="en-US" sz="2000" i="1">
                <a:solidFill>
                  <a:schemeClr val="dk1"/>
                </a:solidFill>
                <a:latin typeface="Calibri" panose="020F0502020204030204"/>
                <a:ea typeface="Calibri" panose="020F0502020204030204"/>
                <a:cs typeface="Calibri" panose="020F0502020204030204"/>
                <a:sym typeface="Calibri" panose="020F0502020204030204"/>
              </a:rPr>
              <a:t> </a:t>
            </a:r>
            <a:r>
              <a:rPr lang="en-US" sz="2000">
                <a:solidFill>
                  <a:schemeClr val="dk1"/>
                </a:solidFill>
                <a:latin typeface="Calibri" panose="020F0502020204030204"/>
                <a:ea typeface="Calibri" panose="020F0502020204030204"/>
                <a:cs typeface="Calibri" panose="020F0502020204030204"/>
                <a:sym typeface="Calibri" panose="020F0502020204030204"/>
              </a:rPr>
              <a:t>refers to how close measurements are to each other. It describes the variation you see when you measure the same part repeatedly with the same device.  </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4" name="Google Shape;214;p28"/>
          <p:cNvSpPr txBox="1"/>
          <p:nvPr/>
        </p:nvSpPr>
        <p:spPr>
          <a:xfrm>
            <a:off x="304800" y="152400"/>
            <a:ext cx="69342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Calibri" panose="020F0502020204030204"/>
                <a:ea typeface="Calibri" panose="020F0502020204030204"/>
                <a:cs typeface="Calibri" panose="020F0502020204030204"/>
                <a:sym typeface="Calibri" panose="020F0502020204030204"/>
              </a:rPr>
              <a:t>Accuracy Vs. Precision</a:t>
            </a:r>
            <a:endParaRPr sz="3200" b="1">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810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030A0"/>
              </a:buClr>
              <a:buSzPts val="4400"/>
              <a:buFont typeface="Calibri" panose="020F0502020204030204"/>
              <a:buNone/>
            </a:pPr>
            <a:r>
              <a:rPr lang="en-US">
                <a:solidFill>
                  <a:srgbClr val="7030A0"/>
                </a:solidFill>
              </a:rPr>
              <a:t>Sources of Variation</a:t>
            </a:r>
            <a:endParaRPr>
              <a:solidFill>
                <a:srgbClr val="7030A0"/>
              </a:solidFill>
            </a:endParaRPr>
          </a:p>
        </p:txBody>
      </p:sp>
      <p:sp>
        <p:nvSpPr>
          <p:cNvPr id="220" name="Google Shape;220;p29"/>
          <p:cNvSpPr txBox="1"/>
          <p:nvPr>
            <p:ph type="body" idx="1"/>
          </p:nvPr>
        </p:nvSpPr>
        <p:spPr>
          <a:xfrm>
            <a:off x="457200" y="1143000"/>
            <a:ext cx="84582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Clr>
                <a:schemeClr val="folHlink"/>
              </a:buClr>
              <a:buSzPts val="2400"/>
              <a:buChar char="•"/>
            </a:pPr>
            <a:r>
              <a:rPr lang="en-US" sz="2400" b="1">
                <a:solidFill>
                  <a:schemeClr val="folHlink"/>
                </a:solidFill>
              </a:rPr>
              <a:t>Variation exists in all processes.</a:t>
            </a:r>
            <a:endParaRPr sz="2400" b="1">
              <a:solidFill>
                <a:schemeClr val="folHlink"/>
              </a:solidFill>
            </a:endParaRPr>
          </a:p>
          <a:p>
            <a:pPr marL="342900" lvl="0" indent="-342900" algn="l" rtl="0">
              <a:lnSpc>
                <a:spcPct val="110000"/>
              </a:lnSpc>
              <a:spcBef>
                <a:spcPts val="480"/>
              </a:spcBef>
              <a:spcAft>
                <a:spcPts val="0"/>
              </a:spcAft>
              <a:buClr>
                <a:schemeClr val="folHlink"/>
              </a:buClr>
              <a:buSzPts val="2400"/>
              <a:buChar char="•"/>
            </a:pPr>
            <a:r>
              <a:rPr lang="en-US" sz="2400" b="1">
                <a:solidFill>
                  <a:schemeClr val="folHlink"/>
                </a:solidFill>
              </a:rPr>
              <a:t>Variation can be categorized as either;</a:t>
            </a:r>
            <a:endParaRPr sz="2400" b="1">
              <a:solidFill>
                <a:schemeClr val="folHlink"/>
              </a:solidFill>
            </a:endParaRPr>
          </a:p>
          <a:p>
            <a:pPr marL="742950" lvl="1" indent="-285750" algn="l" rtl="0">
              <a:lnSpc>
                <a:spcPct val="110000"/>
              </a:lnSpc>
              <a:spcBef>
                <a:spcPts val="480"/>
              </a:spcBef>
              <a:spcAft>
                <a:spcPts val="0"/>
              </a:spcAft>
              <a:buClr>
                <a:schemeClr val="folHlink"/>
              </a:buClr>
              <a:buSzPts val="2400"/>
              <a:buChar char="–"/>
            </a:pPr>
            <a:r>
              <a:rPr lang="en-US" sz="2400" b="1" u="sng">
                <a:solidFill>
                  <a:schemeClr val="folHlink"/>
                </a:solidFill>
              </a:rPr>
              <a:t>Common or chance or Random causes</a:t>
            </a:r>
            <a:r>
              <a:rPr lang="en-US" sz="2400" b="1">
                <a:solidFill>
                  <a:schemeClr val="folHlink"/>
                </a:solidFill>
              </a:rPr>
              <a:t> of variation, or</a:t>
            </a:r>
            <a:endParaRPr sz="2400" b="1">
              <a:solidFill>
                <a:schemeClr val="folHlink"/>
              </a:solidFill>
            </a:endParaRPr>
          </a:p>
          <a:p>
            <a:pPr marL="914400" lvl="2" indent="-228600" algn="l" rtl="0">
              <a:lnSpc>
                <a:spcPct val="110000"/>
              </a:lnSpc>
              <a:spcBef>
                <a:spcPts val="480"/>
              </a:spcBef>
              <a:spcAft>
                <a:spcPts val="0"/>
              </a:spcAft>
              <a:buClr>
                <a:schemeClr val="dk1"/>
              </a:buClr>
              <a:buSzPts val="2400"/>
              <a:buChar char="•"/>
            </a:pPr>
            <a:r>
              <a:rPr lang="en-US" sz="2400"/>
              <a:t>Inherent to the process</a:t>
            </a:r>
            <a:endParaRPr sz="2400"/>
          </a:p>
          <a:p>
            <a:pPr marL="914400" lvl="2" indent="-228600" algn="l" rtl="0">
              <a:lnSpc>
                <a:spcPct val="110000"/>
              </a:lnSpc>
              <a:spcBef>
                <a:spcPts val="480"/>
              </a:spcBef>
              <a:spcAft>
                <a:spcPts val="0"/>
              </a:spcAft>
              <a:buClr>
                <a:schemeClr val="dk1"/>
              </a:buClr>
              <a:buSzPts val="2400"/>
              <a:buChar char="•"/>
            </a:pPr>
            <a:r>
              <a:rPr lang="en-US" sz="2400"/>
              <a:t>Unavoidable</a:t>
            </a:r>
            <a:endParaRPr sz="2400"/>
          </a:p>
          <a:p>
            <a:pPr marL="914400" lvl="2" indent="-228600" algn="l" rtl="0">
              <a:lnSpc>
                <a:spcPct val="110000"/>
              </a:lnSpc>
              <a:spcBef>
                <a:spcPts val="480"/>
              </a:spcBef>
              <a:spcAft>
                <a:spcPts val="0"/>
              </a:spcAft>
              <a:buClr>
                <a:schemeClr val="dk1"/>
              </a:buClr>
              <a:buSzPts val="2400"/>
              <a:buChar char="•"/>
            </a:pPr>
            <a:r>
              <a:rPr lang="en-US"/>
              <a:t>As per Deming 85% of problems are due to common causes</a:t>
            </a:r>
            <a:endParaRPr lang="en-US"/>
          </a:p>
          <a:p>
            <a:pPr marL="914400" lvl="2" indent="-228600" algn="l" rtl="0">
              <a:lnSpc>
                <a:spcPct val="110000"/>
              </a:lnSpc>
              <a:spcBef>
                <a:spcPts val="480"/>
              </a:spcBef>
              <a:spcAft>
                <a:spcPts val="0"/>
              </a:spcAft>
              <a:buClr>
                <a:schemeClr val="dk1"/>
              </a:buClr>
              <a:buSzPts val="2400"/>
              <a:buChar char="•"/>
            </a:pPr>
            <a:r>
              <a:rPr lang="en-US" sz="2400"/>
              <a:t>Vibration in machine, fluctuation in working conditions</a:t>
            </a:r>
            <a:endParaRPr sz="2400"/>
          </a:p>
          <a:p>
            <a:pPr marL="742950" lvl="1" indent="-285750" algn="l" rtl="0">
              <a:lnSpc>
                <a:spcPct val="110000"/>
              </a:lnSpc>
              <a:spcBef>
                <a:spcPts val="480"/>
              </a:spcBef>
              <a:spcAft>
                <a:spcPts val="0"/>
              </a:spcAft>
              <a:buClr>
                <a:schemeClr val="folHlink"/>
              </a:buClr>
              <a:buSzPts val="2400"/>
              <a:buChar char="–"/>
            </a:pPr>
            <a:r>
              <a:rPr lang="en-US" sz="2400" b="1" u="sng">
                <a:solidFill>
                  <a:schemeClr val="folHlink"/>
                </a:solidFill>
              </a:rPr>
              <a:t>Assignable causes</a:t>
            </a:r>
            <a:r>
              <a:rPr lang="en-US" sz="2400" b="1">
                <a:solidFill>
                  <a:schemeClr val="folHlink"/>
                </a:solidFill>
              </a:rPr>
              <a:t> of variation</a:t>
            </a:r>
            <a:endParaRPr sz="2400" b="1">
              <a:solidFill>
                <a:schemeClr val="folHlink"/>
              </a:solidFill>
            </a:endParaRPr>
          </a:p>
          <a:p>
            <a:pPr marL="1143000" lvl="2" indent="-228600" algn="l" rtl="0">
              <a:lnSpc>
                <a:spcPct val="110000"/>
              </a:lnSpc>
              <a:spcBef>
                <a:spcPts val="480"/>
              </a:spcBef>
              <a:spcAft>
                <a:spcPts val="0"/>
              </a:spcAft>
              <a:buClr>
                <a:schemeClr val="dk1"/>
              </a:buClr>
              <a:buSzPts val="2400"/>
              <a:buChar char="•"/>
            </a:pPr>
            <a:r>
              <a:rPr lang="en-US" sz="2400"/>
              <a:t>Causes can be identified and eliminated</a:t>
            </a:r>
            <a:endParaRPr sz="2400"/>
          </a:p>
          <a:p>
            <a:pPr marL="1143000" lvl="2" indent="-228600" algn="l" rtl="0">
              <a:lnSpc>
                <a:spcPct val="110000"/>
              </a:lnSpc>
              <a:spcBef>
                <a:spcPts val="480"/>
              </a:spcBef>
              <a:spcAft>
                <a:spcPts val="0"/>
              </a:spcAft>
              <a:buClr>
                <a:schemeClr val="dk1"/>
              </a:buClr>
              <a:buSzPts val="2400"/>
              <a:buChar char="•"/>
            </a:pPr>
            <a:r>
              <a:rPr lang="en-US" sz="2400"/>
              <a:t>wrong tool, improper raw material, incorrect procedure</a:t>
            </a:r>
            <a:endParaRPr sz="2400"/>
          </a:p>
          <a:p>
            <a:pPr marL="742950" lvl="1" indent="-133350" algn="l" rtl="0">
              <a:lnSpc>
                <a:spcPct val="80000"/>
              </a:lnSpc>
              <a:spcBef>
                <a:spcPts val="480"/>
              </a:spcBef>
              <a:spcAft>
                <a:spcPts val="0"/>
              </a:spcAft>
              <a:buClr>
                <a:schemeClr val="dk1"/>
              </a:buClr>
              <a:buSzPts val="2400"/>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500"/>
                                        <p:tgtEl>
                                          <p:spTgt spid="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xEl>
                                              <p:pRg st="1" end="1"/>
                                            </p:txEl>
                                          </p:spTgt>
                                        </p:tgtEl>
                                        <p:attrNameLst>
                                          <p:attrName>style.visibility</p:attrName>
                                        </p:attrNameLst>
                                      </p:cBhvr>
                                      <p:to>
                                        <p:strVal val="visible"/>
                                      </p:to>
                                    </p:set>
                                    <p:animEffect transition="in" filter="fade">
                                      <p:cBhvr>
                                        <p:cTn id="12" dur="500"/>
                                        <p:tgtEl>
                                          <p:spTgt spid="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0">
                                            <p:txEl>
                                              <p:pRg st="2" end="2"/>
                                            </p:txEl>
                                          </p:spTgt>
                                        </p:tgtEl>
                                        <p:attrNameLst>
                                          <p:attrName>style.visibility</p:attrName>
                                        </p:attrNameLst>
                                      </p:cBhvr>
                                      <p:to>
                                        <p:strVal val="visible"/>
                                      </p:to>
                                    </p:set>
                                    <p:animEffect transition="in" filter="fade">
                                      <p:cBhvr>
                                        <p:cTn id="17" dur="500"/>
                                        <p:tgtEl>
                                          <p:spTgt spid="2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0">
                                            <p:txEl>
                                              <p:pRg st="3" end="3"/>
                                            </p:txEl>
                                          </p:spTgt>
                                        </p:tgtEl>
                                        <p:attrNameLst>
                                          <p:attrName>style.visibility</p:attrName>
                                        </p:attrNameLst>
                                      </p:cBhvr>
                                      <p:to>
                                        <p:strVal val="visible"/>
                                      </p:to>
                                    </p:set>
                                    <p:animEffect transition="in" filter="fade">
                                      <p:cBhvr>
                                        <p:cTn id="22" dur="500"/>
                                        <p:tgtEl>
                                          <p:spTgt spid="2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0">
                                            <p:txEl>
                                              <p:pRg st="4" end="4"/>
                                            </p:txEl>
                                          </p:spTgt>
                                        </p:tgtEl>
                                        <p:attrNameLst>
                                          <p:attrName>style.visibility</p:attrName>
                                        </p:attrNameLst>
                                      </p:cBhvr>
                                      <p:to>
                                        <p:strVal val="visible"/>
                                      </p:to>
                                    </p:set>
                                    <p:animEffect transition="in" filter="fade">
                                      <p:cBhvr>
                                        <p:cTn id="27" dur="500"/>
                                        <p:tgtEl>
                                          <p:spTgt spid="2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0">
                                            <p:txEl>
                                              <p:pRg st="5" end="5"/>
                                            </p:txEl>
                                          </p:spTgt>
                                        </p:tgtEl>
                                        <p:attrNameLst>
                                          <p:attrName>style.visibility</p:attrName>
                                        </p:attrNameLst>
                                      </p:cBhvr>
                                      <p:to>
                                        <p:strVal val="visible"/>
                                      </p:to>
                                    </p:set>
                                    <p:animEffect transition="in" filter="fade">
                                      <p:cBhvr>
                                        <p:cTn id="32" dur="500"/>
                                        <p:tgtEl>
                                          <p:spTgt spid="2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0">
                                            <p:txEl>
                                              <p:pRg st="6" end="6"/>
                                            </p:txEl>
                                          </p:spTgt>
                                        </p:tgtEl>
                                        <p:attrNameLst>
                                          <p:attrName>style.visibility</p:attrName>
                                        </p:attrNameLst>
                                      </p:cBhvr>
                                      <p:to>
                                        <p:strVal val="visible"/>
                                      </p:to>
                                    </p:set>
                                    <p:animEffect transition="in" filter="fade">
                                      <p:cBhvr>
                                        <p:cTn id="37" dur="500"/>
                                        <p:tgtEl>
                                          <p:spTgt spid="2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0">
                                            <p:txEl>
                                              <p:pRg st="7" end="7"/>
                                            </p:txEl>
                                          </p:spTgt>
                                        </p:tgtEl>
                                        <p:attrNameLst>
                                          <p:attrName>style.visibility</p:attrName>
                                        </p:attrNameLst>
                                      </p:cBhvr>
                                      <p:to>
                                        <p:strVal val="visible"/>
                                      </p:to>
                                    </p:set>
                                    <p:animEffect transition="in" filter="fade">
                                      <p:cBhvr>
                                        <p:cTn id="42" dur="500"/>
                                        <p:tgtEl>
                                          <p:spTgt spid="2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0">
                                            <p:txEl>
                                              <p:pRg st="8" end="8"/>
                                            </p:txEl>
                                          </p:spTgt>
                                        </p:tgtEl>
                                        <p:attrNameLst>
                                          <p:attrName>style.visibility</p:attrName>
                                        </p:attrNameLst>
                                      </p:cBhvr>
                                      <p:to>
                                        <p:strVal val="visible"/>
                                      </p:to>
                                    </p:set>
                                    <p:animEffect transition="in" filter="fade">
                                      <p:cBhvr>
                                        <p:cTn id="47" dur="500"/>
                                        <p:tgtEl>
                                          <p:spTgt spid="2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0">
                                            <p:txEl>
                                              <p:pRg st="9" end="9"/>
                                            </p:txEl>
                                          </p:spTgt>
                                        </p:tgtEl>
                                        <p:attrNameLst>
                                          <p:attrName>style.visibility</p:attrName>
                                        </p:attrNameLst>
                                      </p:cBhvr>
                                      <p:to>
                                        <p:strVal val="visible"/>
                                      </p:to>
                                    </p:set>
                                    <p:animEffect transition="in" filter="fade">
                                      <p:cBhvr>
                                        <p:cTn id="52" dur="500"/>
                                        <p:tgtEl>
                                          <p:spTgt spid="2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0">
                                            <p:txEl>
                                              <p:pRg st="10" end="10"/>
                                            </p:txEl>
                                          </p:spTgt>
                                        </p:tgtEl>
                                        <p:attrNameLst>
                                          <p:attrName>style.visibility</p:attrName>
                                        </p:attrNameLst>
                                      </p:cBhvr>
                                      <p:to>
                                        <p:strVal val="visible"/>
                                      </p:to>
                                    </p:set>
                                    <p:animEffect transition="in" filter="fade">
                                      <p:cBhvr>
                                        <p:cTn id="57" dur="500"/>
                                        <p:tgtEl>
                                          <p:spTgt spid="220">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810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030A0"/>
              </a:buClr>
              <a:buSzPts val="4400"/>
              <a:buFont typeface="Calibri" panose="020F0502020204030204"/>
              <a:buNone/>
            </a:pPr>
            <a:r>
              <a:rPr lang="en-US">
                <a:solidFill>
                  <a:srgbClr val="7030A0"/>
                </a:solidFill>
              </a:rPr>
              <a:t>Quality Characteristics:</a:t>
            </a:r>
            <a:endParaRPr>
              <a:solidFill>
                <a:srgbClr val="7030A0"/>
              </a:solidFill>
            </a:endParaRPr>
          </a:p>
        </p:txBody>
      </p:sp>
      <p:sp>
        <p:nvSpPr>
          <p:cNvPr id="226" name="Google Shape;226;p30"/>
          <p:cNvSpPr txBox="1"/>
          <p:nvPr>
            <p:ph type="body" idx="1"/>
          </p:nvPr>
        </p:nvSpPr>
        <p:spPr>
          <a:xfrm>
            <a:off x="457200" y="1143000"/>
            <a:ext cx="8305800" cy="4038600"/>
          </a:xfrm>
          <a:prstGeom prst="rect">
            <a:avLst/>
          </a:prstGeom>
          <a:noFill/>
          <a:ln>
            <a:noFill/>
          </a:ln>
        </p:spPr>
        <p:txBody>
          <a:bodyPr spcFirstLastPara="1" wrap="square" lIns="91425" tIns="45700" rIns="91425" bIns="45700" anchor="t" anchorCtr="0">
            <a:normAutofit/>
          </a:bodyPr>
          <a:lstStyle/>
          <a:p>
            <a:pPr marL="742950" lvl="1" indent="-285750" algn="l" rtl="0">
              <a:lnSpc>
                <a:spcPct val="80000"/>
              </a:lnSpc>
              <a:spcBef>
                <a:spcPts val="0"/>
              </a:spcBef>
              <a:spcAft>
                <a:spcPts val="0"/>
              </a:spcAft>
              <a:buClr>
                <a:schemeClr val="folHlink"/>
              </a:buClr>
              <a:buSzPts val="2800"/>
              <a:buFont typeface="Noto Sans Symbols"/>
              <a:buChar char="▪"/>
            </a:pPr>
            <a:r>
              <a:rPr lang="en-US" b="1">
                <a:solidFill>
                  <a:schemeClr val="folHlink"/>
                </a:solidFill>
              </a:rPr>
              <a:t>Variables</a:t>
            </a:r>
            <a:r>
              <a:rPr lang="en-US"/>
              <a:t> : Quality characteristics whose numerical values can be obtained.</a:t>
            </a:r>
            <a:endParaRPr lang="en-US"/>
          </a:p>
          <a:p>
            <a:pPr marL="742950" lvl="1" indent="-285750" algn="l" rtl="0">
              <a:lnSpc>
                <a:spcPct val="80000"/>
              </a:lnSpc>
              <a:spcBef>
                <a:spcPts val="560"/>
              </a:spcBef>
              <a:spcAft>
                <a:spcPts val="0"/>
              </a:spcAft>
              <a:buClr>
                <a:schemeClr val="dk1"/>
              </a:buClr>
              <a:buSzPts val="2800"/>
              <a:buNone/>
            </a:pPr>
            <a:r>
              <a:rPr lang="en-US"/>
              <a:t>	Length, width, etc</a:t>
            </a:r>
            <a:endParaRPr lang="en-US"/>
          </a:p>
          <a:p>
            <a:pPr marL="742950" lvl="1" indent="-285750" algn="l" rtl="0">
              <a:lnSpc>
                <a:spcPct val="80000"/>
              </a:lnSpc>
              <a:spcBef>
                <a:spcPts val="560"/>
              </a:spcBef>
              <a:spcAft>
                <a:spcPts val="0"/>
              </a:spcAft>
              <a:buClr>
                <a:schemeClr val="dk1"/>
              </a:buClr>
              <a:buSzPts val="2800"/>
              <a:buNone/>
            </a:pPr>
          </a:p>
          <a:p>
            <a:pPr marL="742950" lvl="1" indent="-285750" algn="just" rtl="0">
              <a:lnSpc>
                <a:spcPct val="80000"/>
              </a:lnSpc>
              <a:spcBef>
                <a:spcPts val="560"/>
              </a:spcBef>
              <a:spcAft>
                <a:spcPts val="0"/>
              </a:spcAft>
              <a:buClr>
                <a:schemeClr val="folHlink"/>
              </a:buClr>
              <a:buSzPts val="2800"/>
              <a:buFont typeface="Noto Sans Symbols"/>
              <a:buChar char="▪"/>
            </a:pPr>
            <a:r>
              <a:rPr lang="en-US" b="1">
                <a:solidFill>
                  <a:schemeClr val="folHlink"/>
                </a:solidFill>
              </a:rPr>
              <a:t>Attributes</a:t>
            </a:r>
            <a:r>
              <a:rPr lang="en-US"/>
              <a:t>: Quality characteristics which can’t be measured on numerical scale. It can be represented as no. of nonconformities in a unit.</a:t>
            </a:r>
            <a:endParaRPr lang="en-US"/>
          </a:p>
          <a:p>
            <a:pPr marL="742950" lvl="1" indent="-285750" algn="l" rtl="0">
              <a:lnSpc>
                <a:spcPct val="80000"/>
              </a:lnSpc>
              <a:spcBef>
                <a:spcPts val="560"/>
              </a:spcBef>
              <a:spcAft>
                <a:spcPts val="0"/>
              </a:spcAft>
              <a:buClr>
                <a:schemeClr val="dk1"/>
              </a:buClr>
              <a:buSzPts val="2800"/>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Effect transition="in" filter="fade">
                                      <p:cBhvr>
                                        <p:cTn id="7" dur="500"/>
                                        <p:tgtEl>
                                          <p:spTgt spid="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xEl>
                                              <p:pRg st="1" end="1"/>
                                            </p:txEl>
                                          </p:spTgt>
                                        </p:tgtEl>
                                        <p:attrNameLst>
                                          <p:attrName>style.visibility</p:attrName>
                                        </p:attrNameLst>
                                      </p:cBhvr>
                                      <p:to>
                                        <p:strVal val="visible"/>
                                      </p:to>
                                    </p:set>
                                    <p:animEffect transition="in" filter="fade">
                                      <p:cBhvr>
                                        <p:cTn id="12" dur="500"/>
                                        <p:tgtEl>
                                          <p:spTgt spid="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xEl>
                                              <p:pRg st="2" end="2"/>
                                            </p:txEl>
                                          </p:spTgt>
                                        </p:tgtEl>
                                        <p:attrNameLst>
                                          <p:attrName>style.visibility</p:attrName>
                                        </p:attrNameLst>
                                      </p:cBhvr>
                                      <p:to>
                                        <p:strVal val="visible"/>
                                      </p:to>
                                    </p:set>
                                    <p:animEffect transition="in" filter="fade">
                                      <p:cBhvr>
                                        <p:cTn id="17" dur="500"/>
                                        <p:tgtEl>
                                          <p:spTgt spid="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6">
                                            <p:txEl>
                                              <p:pRg st="3" end="3"/>
                                            </p:txEl>
                                          </p:spTgt>
                                        </p:tgtEl>
                                        <p:attrNameLst>
                                          <p:attrName>style.visibility</p:attrName>
                                        </p:attrNameLst>
                                      </p:cBhvr>
                                      <p:to>
                                        <p:strVal val="visible"/>
                                      </p:to>
                                    </p:set>
                                    <p:animEffect transition="in" filter="fade">
                                      <p:cBhvr>
                                        <p:cTn id="22" dur="500"/>
                                        <p:tgtEl>
                                          <p:spTgt spid="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6">
                                            <p:txEl>
                                              <p:pRg st="4" end="4"/>
                                            </p:txEl>
                                          </p:spTgt>
                                        </p:tgtEl>
                                        <p:attrNameLst>
                                          <p:attrName>style.visibility</p:attrName>
                                        </p:attrNameLst>
                                      </p:cBhvr>
                                      <p:to>
                                        <p:strVal val="visible"/>
                                      </p:to>
                                    </p:set>
                                    <p:animEffect transition="in" filter="fade">
                                      <p:cBhvr>
                                        <p:cTn id="27" dur="500"/>
                                        <p:tgtEl>
                                          <p:spTgt spid="22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228600" y="0"/>
            <a:ext cx="7315200" cy="914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Calibri" panose="020F0502020204030204"/>
              <a:buNone/>
            </a:pPr>
            <a:r>
              <a:rPr lang="en-US">
                <a:solidFill>
                  <a:schemeClr val="dk2"/>
                </a:solidFill>
              </a:rPr>
              <a:t>Control Charts:</a:t>
            </a:r>
            <a:endParaRPr>
              <a:solidFill>
                <a:schemeClr val="dk2"/>
              </a:solidFill>
            </a:endParaRPr>
          </a:p>
        </p:txBody>
      </p:sp>
      <p:sp>
        <p:nvSpPr>
          <p:cNvPr id="233" name="Google Shape;233;p31"/>
          <p:cNvSpPr txBox="1"/>
          <p:nvPr/>
        </p:nvSpPr>
        <p:spPr>
          <a:xfrm>
            <a:off x="228600" y="762000"/>
            <a:ext cx="8686800" cy="5816977"/>
          </a:xfrm>
          <a:prstGeom prst="rect">
            <a:avLst/>
          </a:prstGeom>
          <a:noFill/>
          <a:ln>
            <a:noFill/>
          </a:ln>
        </p:spPr>
        <p:txBody>
          <a:bodyPr spcFirstLastPara="1" wrap="square" lIns="91425" tIns="45700" rIns="91425" bIns="45700" anchor="t" anchorCtr="0">
            <a:spAutoFit/>
          </a:bodyPr>
          <a:lstStyle/>
          <a:p>
            <a:pPr marL="0" marR="0" lvl="0" indent="-152400" algn="just"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 Graphical tool used for monitoring the activity of an ongoing process.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52400" algn="just"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Also known as Shewhart control charts.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52400" algn="just"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 Value of quality characteristics plotted along vertical axis whereas horizontal axis represents the sample.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52400" algn="just"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 Consists of three lines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517525" marR="0" lvl="2" indent="-152400" algn="just" rtl="0">
              <a:spcBef>
                <a:spcPts val="0"/>
              </a:spcBef>
              <a:spcAft>
                <a:spcPts val="0"/>
              </a:spcAft>
              <a:buClr>
                <a:schemeClr val="dk1"/>
              </a:buClr>
              <a:buSzPts val="2400"/>
              <a:buFont typeface="Arial" panose="020B0604020202020204"/>
              <a:buChar char="•"/>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Centre</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line (CL) </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represents average value of quality characteristics being plotted.</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517525" marR="0" lvl="2" indent="-152400" algn="just" rtl="0">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Upper control limit (UCL) </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&amp; </a:t>
            </a: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Lower control limit (LCL) </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are used to make decision regarding the process.</a:t>
            </a:r>
            <a:endParaRPr sz="2400" b="1" i="0" u="sng"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400" b="1" u="sng">
                <a:solidFill>
                  <a:schemeClr val="dk1"/>
                </a:solidFill>
                <a:latin typeface="Calibri" panose="020F0502020204030204"/>
                <a:ea typeface="Calibri" panose="020F0502020204030204"/>
                <a:cs typeface="Calibri" panose="020F0502020204030204"/>
                <a:sym typeface="Calibri" panose="020F0502020204030204"/>
              </a:rPr>
              <a:t>Types of Control Charts :</a:t>
            </a:r>
            <a:endParaRPr sz="2400" b="1" u="sng">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52400" algn="just" rtl="0">
              <a:lnSpc>
                <a:spcPct val="90000"/>
              </a:lnSpc>
              <a:spcBef>
                <a:spcPts val="0"/>
              </a:spcBef>
              <a:spcAft>
                <a:spcPts val="0"/>
              </a:spcAft>
              <a:buClr>
                <a:schemeClr val="folHlink"/>
              </a:buClr>
              <a:buSzPts val="2400"/>
              <a:buFont typeface="Noto Sans Symbols"/>
              <a:buChar char="▪"/>
            </a:pPr>
            <a:r>
              <a:rPr lang="en-US" sz="2400" b="1">
                <a:solidFill>
                  <a:schemeClr val="folHlink"/>
                </a:solidFill>
                <a:latin typeface="Calibri" panose="020F0502020204030204"/>
                <a:ea typeface="Calibri" panose="020F0502020204030204"/>
                <a:cs typeface="Calibri" panose="020F0502020204030204"/>
                <a:sym typeface="Calibri" panose="020F0502020204030204"/>
              </a:rPr>
              <a:t> Control chart for </a:t>
            </a:r>
            <a:r>
              <a:rPr lang="en-US" sz="2400" b="1" u="sng">
                <a:solidFill>
                  <a:schemeClr val="folHlink"/>
                </a:solidFill>
                <a:latin typeface="Calibri" panose="020F0502020204030204"/>
                <a:ea typeface="Calibri" panose="020F0502020204030204"/>
                <a:cs typeface="Calibri" panose="020F0502020204030204"/>
                <a:sym typeface="Calibri" panose="020F0502020204030204"/>
              </a:rPr>
              <a:t>variables</a:t>
            </a:r>
            <a:r>
              <a:rPr lang="en-US" sz="2400">
                <a:solidFill>
                  <a:schemeClr val="dk1"/>
                </a:solidFill>
                <a:latin typeface="Calibri" panose="020F0502020204030204"/>
                <a:ea typeface="Calibri" panose="020F0502020204030204"/>
                <a:cs typeface="Calibri" panose="020F0502020204030204"/>
                <a:sym typeface="Calibri" panose="020F0502020204030204"/>
              </a:rPr>
              <a:t> are used to monitor characteristics that can be measured, e.g. length, weight, diameter, time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152400" algn="just" rtl="0">
              <a:lnSpc>
                <a:spcPct val="90000"/>
              </a:lnSpc>
              <a:spcBef>
                <a:spcPts val="0"/>
              </a:spcBef>
              <a:spcAft>
                <a:spcPts val="0"/>
              </a:spcAft>
              <a:buClr>
                <a:schemeClr val="folHlink"/>
              </a:buClr>
              <a:buSzPts val="2400"/>
              <a:buFont typeface="Noto Sans Symbols"/>
              <a:buChar char="▪"/>
            </a:pPr>
            <a:r>
              <a:rPr lang="en-US" sz="2400" b="1">
                <a:solidFill>
                  <a:schemeClr val="folHlink"/>
                </a:solidFill>
                <a:latin typeface="Calibri" panose="020F0502020204030204"/>
                <a:ea typeface="Calibri" panose="020F0502020204030204"/>
                <a:cs typeface="Calibri" panose="020F0502020204030204"/>
                <a:sym typeface="Calibri" panose="020F0502020204030204"/>
              </a:rPr>
              <a:t> Control charts for </a:t>
            </a:r>
            <a:r>
              <a:rPr lang="en-US" sz="2400" b="1" u="sng">
                <a:solidFill>
                  <a:schemeClr val="folHlink"/>
                </a:solidFill>
                <a:latin typeface="Calibri" panose="020F0502020204030204"/>
                <a:ea typeface="Calibri" panose="020F0502020204030204"/>
                <a:cs typeface="Calibri" panose="020F0502020204030204"/>
                <a:sym typeface="Calibri" panose="020F0502020204030204"/>
              </a:rPr>
              <a:t>attributes</a:t>
            </a:r>
            <a:r>
              <a:rPr lang="en-US" sz="2400">
                <a:solidFill>
                  <a:schemeClr val="dk1"/>
                </a:solidFill>
                <a:latin typeface="Calibri" panose="020F0502020204030204"/>
                <a:ea typeface="Calibri" panose="020F0502020204030204"/>
                <a:cs typeface="Calibri" panose="020F0502020204030204"/>
                <a:sym typeface="Calibri" panose="020F0502020204030204"/>
              </a:rPr>
              <a:t> are used to monitor characteristics that have discrete values and can be counted, e.g. % defective, number of flaws in a shirt, number of broken eggs in a box</a:t>
            </a:r>
            <a:r>
              <a:rPr lang="en-US" sz="1800" b="1">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Effect transition="in" filter="fade">
                                      <p:cBhvr>
                                        <p:cTn id="7" dur="500"/>
                                        <p:tgtEl>
                                          <p:spTgt spid="2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Effect transition="in" filter="fade">
                                      <p:cBhvr>
                                        <p:cTn id="12" dur="500"/>
                                        <p:tgtEl>
                                          <p:spTgt spid="2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Effect transition="in" filter="fade">
                                      <p:cBhvr>
                                        <p:cTn id="17" dur="500"/>
                                        <p:tgtEl>
                                          <p:spTgt spid="2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3">
                                            <p:txEl>
                                              <p:pRg st="3" end="3"/>
                                            </p:txEl>
                                          </p:spTgt>
                                        </p:tgtEl>
                                        <p:attrNameLst>
                                          <p:attrName>style.visibility</p:attrName>
                                        </p:attrNameLst>
                                      </p:cBhvr>
                                      <p:to>
                                        <p:strVal val="visible"/>
                                      </p:to>
                                    </p:set>
                                    <p:animEffect transition="in" filter="fade">
                                      <p:cBhvr>
                                        <p:cTn id="22" dur="500"/>
                                        <p:tgtEl>
                                          <p:spTgt spid="2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3">
                                            <p:txEl>
                                              <p:pRg st="4" end="4"/>
                                            </p:txEl>
                                          </p:spTgt>
                                        </p:tgtEl>
                                        <p:attrNameLst>
                                          <p:attrName>style.visibility</p:attrName>
                                        </p:attrNameLst>
                                      </p:cBhvr>
                                      <p:to>
                                        <p:strVal val="visible"/>
                                      </p:to>
                                    </p:set>
                                    <p:animEffect transition="in" filter="fade">
                                      <p:cBhvr>
                                        <p:cTn id="27" dur="500"/>
                                        <p:tgtEl>
                                          <p:spTgt spid="2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3">
                                            <p:txEl>
                                              <p:pRg st="5" end="5"/>
                                            </p:txEl>
                                          </p:spTgt>
                                        </p:tgtEl>
                                        <p:attrNameLst>
                                          <p:attrName>style.visibility</p:attrName>
                                        </p:attrNameLst>
                                      </p:cBhvr>
                                      <p:to>
                                        <p:strVal val="visible"/>
                                      </p:to>
                                    </p:set>
                                    <p:animEffect transition="in" filter="fade">
                                      <p:cBhvr>
                                        <p:cTn id="32" dur="500"/>
                                        <p:tgtEl>
                                          <p:spTgt spid="2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3">
                                            <p:txEl>
                                              <p:pRg st="6" end="6"/>
                                            </p:txEl>
                                          </p:spTgt>
                                        </p:tgtEl>
                                        <p:attrNameLst>
                                          <p:attrName>style.visibility</p:attrName>
                                        </p:attrNameLst>
                                      </p:cBhvr>
                                      <p:to>
                                        <p:strVal val="visible"/>
                                      </p:to>
                                    </p:set>
                                    <p:animEffect transition="in" filter="fade">
                                      <p:cBhvr>
                                        <p:cTn id="37" dur="500"/>
                                        <p:tgtEl>
                                          <p:spTgt spid="2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3">
                                            <p:txEl>
                                              <p:pRg st="7" end="7"/>
                                            </p:txEl>
                                          </p:spTgt>
                                        </p:tgtEl>
                                        <p:attrNameLst>
                                          <p:attrName>style.visibility</p:attrName>
                                        </p:attrNameLst>
                                      </p:cBhvr>
                                      <p:to>
                                        <p:strVal val="visible"/>
                                      </p:to>
                                    </p:set>
                                    <p:animEffect transition="in" filter="fade">
                                      <p:cBhvr>
                                        <p:cTn id="42" dur="500"/>
                                        <p:tgtEl>
                                          <p:spTgt spid="2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3">
                                            <p:txEl>
                                              <p:pRg st="8" end="8"/>
                                            </p:txEl>
                                          </p:spTgt>
                                        </p:tgtEl>
                                        <p:attrNameLst>
                                          <p:attrName>style.visibility</p:attrName>
                                        </p:attrNameLst>
                                      </p:cBhvr>
                                      <p:to>
                                        <p:strVal val="visible"/>
                                      </p:to>
                                    </p:set>
                                    <p:animEffect transition="in" filter="fade">
                                      <p:cBhvr>
                                        <p:cTn id="47" dur="500"/>
                                        <p:tgtEl>
                                          <p:spTgt spid="233">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pic>
        <p:nvPicPr>
          <p:cNvPr id="238" name="Google Shape;238;p32"/>
          <p:cNvPicPr preferRelativeResize="0"/>
          <p:nvPr/>
        </p:nvPicPr>
        <p:blipFill rotWithShape="1">
          <a:blip r:embed="rId1"/>
          <a:srcRect/>
          <a:stretch>
            <a:fillRect/>
          </a:stretch>
        </p:blipFill>
        <p:spPr>
          <a:xfrm>
            <a:off x="457200" y="1524000"/>
            <a:ext cx="8372475" cy="5014320"/>
          </a:xfrm>
          <a:prstGeom prst="rect">
            <a:avLst/>
          </a:prstGeom>
          <a:noFill/>
          <a:ln>
            <a:noFill/>
          </a:ln>
        </p:spPr>
      </p:pic>
      <p:sp>
        <p:nvSpPr>
          <p:cNvPr id="239" name="Google Shape;239;p32"/>
          <p:cNvSpPr txBox="1"/>
          <p:nvPr>
            <p:ph type="title"/>
          </p:nvPr>
        </p:nvSpPr>
        <p:spPr>
          <a:xfrm>
            <a:off x="228600" y="0"/>
            <a:ext cx="7315200" cy="914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Calibri" panose="020F0502020204030204"/>
              <a:buNone/>
            </a:pPr>
            <a:r>
              <a:rPr lang="en-US">
                <a:solidFill>
                  <a:schemeClr val="dk2"/>
                </a:solidFill>
              </a:rPr>
              <a:t>Control Charts:</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a:t>What is Quality Control?</a:t>
            </a:r>
            <a:endParaRPr b="1"/>
          </a:p>
        </p:txBody>
      </p:sp>
      <p:sp>
        <p:nvSpPr>
          <p:cNvPr id="99" name="Google Shape;99;p15"/>
          <p:cNvSpPr txBox="1"/>
          <p:nvPr>
            <p:ph type="body" idx="1"/>
          </p:nvPr>
        </p:nvSpPr>
        <p:spPr>
          <a:xfrm>
            <a:off x="152400" y="1219200"/>
            <a:ext cx="8686800" cy="5257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US" sz="2800" b="1"/>
              <a:t>"</a:t>
            </a:r>
            <a:r>
              <a:rPr lang="en-US" sz="2800"/>
              <a:t>Quality control may be defined as that industrial management technique or group of techniques by means of which products of uniform acceptable quality are manufactured." </a:t>
            </a:r>
            <a:endParaRPr sz="2800"/>
          </a:p>
          <a:p>
            <a:pPr marL="342900" lvl="0" indent="-342900" algn="l" rtl="0">
              <a:spcBef>
                <a:spcPts val="560"/>
              </a:spcBef>
              <a:spcAft>
                <a:spcPts val="0"/>
              </a:spcAft>
              <a:buClr>
                <a:schemeClr val="dk1"/>
              </a:buClr>
              <a:buSzPts val="2800"/>
              <a:buFont typeface="Arial" panose="020B0604020202020204"/>
              <a:buNone/>
            </a:pPr>
            <a:r>
              <a:rPr lang="en-US" sz="2800" b="1"/>
              <a:t>                                                                 Alford and Beatty</a:t>
            </a:r>
            <a:endParaRPr sz="2800" b="1"/>
          </a:p>
          <a:p>
            <a:pPr marL="342900" lvl="0" indent="-342900" algn="just" rtl="0">
              <a:spcBef>
                <a:spcPts val="560"/>
              </a:spcBef>
              <a:spcAft>
                <a:spcPts val="0"/>
              </a:spcAft>
              <a:buClr>
                <a:schemeClr val="dk1"/>
              </a:buClr>
              <a:buSzPts val="2800"/>
              <a:buChar char="•"/>
            </a:pPr>
            <a:r>
              <a:rPr lang="en-US" sz="2800"/>
              <a:t>"Quality control refers to the systematic control of those variables encountered in a manufacturing process which affect the excellence of the end product, Such variables result from the application of materials, men, machines and manufacturing conditions,"</a:t>
            </a:r>
            <a:endParaRPr sz="2800"/>
          </a:p>
          <a:p>
            <a:pPr marL="342900" lvl="0" indent="-342900" algn="l" rtl="0">
              <a:spcBef>
                <a:spcPts val="560"/>
              </a:spcBef>
              <a:spcAft>
                <a:spcPts val="0"/>
              </a:spcAft>
              <a:buClr>
                <a:schemeClr val="dk1"/>
              </a:buClr>
              <a:buSzPts val="2800"/>
              <a:buFont typeface="Arial" panose="020B0604020202020204"/>
              <a:buNone/>
            </a:pPr>
            <a:r>
              <a:rPr lang="en-US" sz="2800" b="1"/>
              <a:t>                                                Bethel, Atwater and Stackman</a:t>
            </a:r>
            <a:endParaRPr sz="2800" b="1"/>
          </a:p>
          <a:p>
            <a:pPr marL="342900" lvl="0" indent="-342900" algn="just" rtl="0">
              <a:spcBef>
                <a:spcPts val="560"/>
              </a:spcBef>
              <a:spcAft>
                <a:spcPts val="0"/>
              </a:spcAft>
              <a:buClr>
                <a:schemeClr val="dk1"/>
              </a:buClr>
              <a:buSzPts val="2800"/>
              <a:buNone/>
            </a:pP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228600" y="0"/>
            <a:ext cx="7315200" cy="914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Calibri" panose="020F0502020204030204"/>
              <a:buNone/>
            </a:pPr>
            <a:r>
              <a:rPr lang="en-US">
                <a:solidFill>
                  <a:schemeClr val="dk2"/>
                </a:solidFill>
              </a:rPr>
              <a:t>Control Charts (Advantages):</a:t>
            </a:r>
            <a:endParaRPr>
              <a:solidFill>
                <a:schemeClr val="dk2"/>
              </a:solidFill>
            </a:endParaRPr>
          </a:p>
        </p:txBody>
      </p:sp>
      <p:sp>
        <p:nvSpPr>
          <p:cNvPr id="245" name="Google Shape;245;p33"/>
          <p:cNvSpPr/>
          <p:nvPr/>
        </p:nvSpPr>
        <p:spPr>
          <a:xfrm>
            <a:off x="685800" y="1143000"/>
            <a:ext cx="7848600" cy="2554545"/>
          </a:xfrm>
          <a:prstGeom prst="rect">
            <a:avLst/>
          </a:prstGeom>
          <a:noFill/>
          <a:ln>
            <a:noFill/>
          </a:ln>
        </p:spPr>
        <p:txBody>
          <a:bodyPr spcFirstLastPara="1" wrap="square" lIns="91425" tIns="45700" rIns="91425" bIns="45700" anchor="t" anchorCtr="0">
            <a:noAutofit/>
          </a:bodyPr>
          <a:lstStyle/>
          <a:p>
            <a:pPr marL="517525" marR="0" lvl="0" indent="-517525" algn="l" rtl="0">
              <a:spcBef>
                <a:spcPts val="0"/>
              </a:spcBef>
              <a:spcAft>
                <a:spcPts val="0"/>
              </a:spcAft>
              <a:buClr>
                <a:schemeClr val="dk1"/>
              </a:buClr>
              <a:buSzPts val="3200"/>
              <a:buFont typeface="Arial" panose="020B060402020202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When to take corrective action</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517525" marR="0" lvl="0" indent="-517525" algn="l" rtl="0">
              <a:spcBef>
                <a:spcPts val="0"/>
              </a:spcBef>
              <a:spcAft>
                <a:spcPts val="0"/>
              </a:spcAft>
              <a:buClr>
                <a:schemeClr val="dk1"/>
              </a:buClr>
              <a:buSzPts val="3200"/>
              <a:buFont typeface="Arial" panose="020B060402020202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Type of remedial action necessary</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517525" marR="0" lvl="0" indent="-517525" algn="l" rtl="0">
              <a:spcBef>
                <a:spcPts val="0"/>
              </a:spcBef>
              <a:spcAft>
                <a:spcPts val="0"/>
              </a:spcAft>
              <a:buClr>
                <a:schemeClr val="dk1"/>
              </a:buClr>
              <a:buSzPts val="3200"/>
              <a:buFont typeface="Arial" panose="020B060402020202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When to leave a process alone</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517525" marR="0" lvl="0" indent="-517525" algn="l" rtl="0">
              <a:spcBef>
                <a:spcPts val="0"/>
              </a:spcBef>
              <a:spcAft>
                <a:spcPts val="0"/>
              </a:spcAft>
              <a:buClr>
                <a:schemeClr val="dk1"/>
              </a:buClr>
              <a:buSzPts val="3200"/>
              <a:buFont typeface="Arial" panose="020B060402020202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Process capability.</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517525" marR="0" lvl="0" indent="-517525" algn="l" rtl="0">
              <a:spcBef>
                <a:spcPts val="0"/>
              </a:spcBef>
              <a:spcAft>
                <a:spcPts val="0"/>
              </a:spcAft>
              <a:buClr>
                <a:schemeClr val="dk1"/>
              </a:buClr>
              <a:buSzPts val="3200"/>
              <a:buFont typeface="Arial" panose="020B0604020202020204"/>
              <a:buChar char="•"/>
            </a:pPr>
            <a:r>
              <a:rPr lang="en-US" sz="3200">
                <a:solidFill>
                  <a:schemeClr val="dk1"/>
                </a:solidFill>
                <a:latin typeface="Calibri" panose="020F0502020204030204"/>
                <a:ea typeface="Calibri" panose="020F0502020204030204"/>
                <a:cs typeface="Calibri" panose="020F0502020204030204"/>
                <a:sym typeface="Calibri" panose="020F0502020204030204"/>
              </a:rPr>
              <a:t>Possible means of quality improvement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500"/>
                                        <p:tgtEl>
                                          <p:spTgt spid="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xEl>
                                              <p:pRg st="1" end="1"/>
                                            </p:txEl>
                                          </p:spTgt>
                                        </p:tgtEl>
                                        <p:attrNameLst>
                                          <p:attrName>style.visibility</p:attrName>
                                        </p:attrNameLst>
                                      </p:cBhvr>
                                      <p:to>
                                        <p:strVal val="visible"/>
                                      </p:to>
                                    </p:set>
                                    <p:animEffect transition="in" filter="fade">
                                      <p:cBhvr>
                                        <p:cTn id="12" dur="500"/>
                                        <p:tgtEl>
                                          <p:spTgt spid="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xEl>
                                              <p:pRg st="2" end="2"/>
                                            </p:txEl>
                                          </p:spTgt>
                                        </p:tgtEl>
                                        <p:attrNameLst>
                                          <p:attrName>style.visibility</p:attrName>
                                        </p:attrNameLst>
                                      </p:cBhvr>
                                      <p:to>
                                        <p:strVal val="visible"/>
                                      </p:to>
                                    </p:set>
                                    <p:animEffect transition="in" filter="fade">
                                      <p:cBhvr>
                                        <p:cTn id="17" dur="500"/>
                                        <p:tgtEl>
                                          <p:spTgt spid="2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xEl>
                                              <p:pRg st="3" end="3"/>
                                            </p:txEl>
                                          </p:spTgt>
                                        </p:tgtEl>
                                        <p:attrNameLst>
                                          <p:attrName>style.visibility</p:attrName>
                                        </p:attrNameLst>
                                      </p:cBhvr>
                                      <p:to>
                                        <p:strVal val="visible"/>
                                      </p:to>
                                    </p:set>
                                    <p:animEffect transition="in" filter="fade">
                                      <p:cBhvr>
                                        <p:cTn id="22" dur="500"/>
                                        <p:tgtEl>
                                          <p:spTgt spid="2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
                                            <p:txEl>
                                              <p:pRg st="4" end="4"/>
                                            </p:txEl>
                                          </p:spTgt>
                                        </p:tgtEl>
                                        <p:attrNameLst>
                                          <p:attrName>style.visibility</p:attrName>
                                        </p:attrNameLst>
                                      </p:cBhvr>
                                      <p:to>
                                        <p:strVal val="visible"/>
                                      </p:to>
                                    </p:set>
                                    <p:animEffect transition="in" filter="fade">
                                      <p:cBhvr>
                                        <p:cTn id="27" dur="500"/>
                                        <p:tgtEl>
                                          <p:spTgt spid="24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228600" y="0"/>
            <a:ext cx="7315200" cy="914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Calibri" panose="020F0502020204030204"/>
              <a:buNone/>
            </a:pPr>
            <a:r>
              <a:rPr lang="en-US">
                <a:solidFill>
                  <a:schemeClr val="dk2"/>
                </a:solidFill>
              </a:rPr>
              <a:t>Errors in Control Charts :</a:t>
            </a:r>
            <a:endParaRPr>
              <a:solidFill>
                <a:schemeClr val="dk2"/>
              </a:solidFill>
            </a:endParaRPr>
          </a:p>
        </p:txBody>
      </p:sp>
      <p:sp>
        <p:nvSpPr>
          <p:cNvPr id="251" name="Google Shape;251;p34"/>
          <p:cNvSpPr/>
          <p:nvPr/>
        </p:nvSpPr>
        <p:spPr>
          <a:xfrm>
            <a:off x="304800" y="838200"/>
            <a:ext cx="8305800" cy="119888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Type I errors </a:t>
            </a:r>
            <a:r>
              <a:rPr lang="en-US" sz="2400">
                <a:solidFill>
                  <a:schemeClr val="dk1"/>
                </a:solidFill>
                <a:latin typeface="Calibri" panose="020F0502020204030204"/>
                <a:ea typeface="Calibri" panose="020F0502020204030204"/>
                <a:cs typeface="Calibri" panose="020F0502020204030204"/>
                <a:sym typeface="Calibri" panose="020F0502020204030204"/>
              </a:rPr>
              <a:t>result from inferring that a process is out of control when it is actually in control. The probability of a type I error is denoted by </a:t>
            </a:r>
            <a:r>
              <a:rPr lang="en-US" sz="2400">
                <a:solidFill>
                  <a:schemeClr val="dk1"/>
                </a:solidFill>
                <a:latin typeface="Arial" panose="020B0604020202020204"/>
                <a:ea typeface="Arial" panose="020B0604020202020204"/>
                <a:cs typeface="Arial" panose="020B0604020202020204"/>
                <a:sym typeface="Arial" panose="020B0604020202020204"/>
              </a:rPr>
              <a:t>α</a:t>
            </a:r>
            <a:r>
              <a:rPr lang="en-US" sz="2400">
                <a:solidFill>
                  <a:schemeClr val="dk1"/>
                </a:solidFill>
                <a:latin typeface="Calibri" panose="020F0502020204030204"/>
                <a:ea typeface="Calibri" panose="020F0502020204030204"/>
                <a:cs typeface="Calibri" panose="020F0502020204030204"/>
                <a:sym typeface="Calibri" panose="020F0502020204030204"/>
              </a:rPr>
              <a:t>.</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52" name="Google Shape;252;p34"/>
          <p:cNvPicPr preferRelativeResize="0"/>
          <p:nvPr/>
        </p:nvPicPr>
        <p:blipFill rotWithShape="1">
          <a:blip r:embed="rId1"/>
          <a:srcRect/>
          <a:stretch>
            <a:fillRect/>
          </a:stretch>
        </p:blipFill>
        <p:spPr>
          <a:xfrm>
            <a:off x="1524000" y="2037080"/>
            <a:ext cx="4876800" cy="433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228600" y="0"/>
            <a:ext cx="7315200" cy="914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400"/>
              <a:buFont typeface="Calibri" panose="020F0502020204030204"/>
              <a:buNone/>
            </a:pPr>
            <a:r>
              <a:rPr lang="en-US">
                <a:solidFill>
                  <a:schemeClr val="dk2"/>
                </a:solidFill>
              </a:rPr>
              <a:t>Errors in Control Charts :</a:t>
            </a:r>
            <a:endParaRPr>
              <a:solidFill>
                <a:schemeClr val="dk2"/>
              </a:solidFill>
            </a:endParaRPr>
          </a:p>
        </p:txBody>
      </p:sp>
      <p:sp>
        <p:nvSpPr>
          <p:cNvPr id="258" name="Google Shape;258;p35"/>
          <p:cNvSpPr/>
          <p:nvPr/>
        </p:nvSpPr>
        <p:spPr>
          <a:xfrm>
            <a:off x="304800" y="838200"/>
            <a:ext cx="8305800"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Type II errors</a:t>
            </a:r>
            <a:r>
              <a:rPr lang="en-US" sz="2400">
                <a:solidFill>
                  <a:schemeClr val="dk1"/>
                </a:solidFill>
                <a:latin typeface="Calibri" panose="020F0502020204030204"/>
                <a:ea typeface="Calibri" panose="020F0502020204030204"/>
                <a:cs typeface="Calibri" panose="020F0502020204030204"/>
                <a:sym typeface="Calibri" panose="020F0502020204030204"/>
              </a:rPr>
              <a:t> result from inferring that a process is in control when it</a:t>
            </a:r>
            <a:r>
              <a:rPr lang="en-US" sz="2400" b="1">
                <a:solidFill>
                  <a:schemeClr val="dk1"/>
                </a:solidFill>
                <a:latin typeface="Calibri" panose="020F0502020204030204"/>
                <a:ea typeface="Calibri" panose="020F0502020204030204"/>
                <a:cs typeface="Calibri" panose="020F0502020204030204"/>
                <a:sym typeface="Calibri" panose="020F0502020204030204"/>
              </a:rPr>
              <a:t> </a:t>
            </a:r>
            <a:r>
              <a:rPr lang="en-US" sz="2400">
                <a:solidFill>
                  <a:schemeClr val="dk1"/>
                </a:solidFill>
                <a:latin typeface="Calibri" panose="020F0502020204030204"/>
                <a:ea typeface="Calibri" panose="020F0502020204030204"/>
                <a:cs typeface="Calibri" panose="020F0502020204030204"/>
                <a:sym typeface="Calibri" panose="020F0502020204030204"/>
              </a:rPr>
              <a:t>is really out of control. If no observations fall outside the control limits, we conclude that the process is in control.</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59" name="Google Shape;259;p35"/>
          <p:cNvPicPr preferRelativeResize="0"/>
          <p:nvPr/>
        </p:nvPicPr>
        <p:blipFill rotWithShape="1">
          <a:blip r:embed="rId1"/>
          <a:srcRect/>
          <a:stretch>
            <a:fillRect/>
          </a:stretch>
        </p:blipFill>
        <p:spPr>
          <a:xfrm>
            <a:off x="2057400" y="2209800"/>
            <a:ext cx="4953000" cy="408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228600" y="0"/>
            <a:ext cx="8610600"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400"/>
              <a:buFont typeface="Calibri" panose="020F0502020204030204"/>
              <a:buNone/>
            </a:pPr>
            <a:r>
              <a:rPr lang="en-US" sz="3400">
                <a:solidFill>
                  <a:schemeClr val="dk2"/>
                </a:solidFill>
              </a:rPr>
              <a:t>Rules for Identifying an Out-of-Control Process</a:t>
            </a:r>
            <a:endParaRPr sz="3400">
              <a:solidFill>
                <a:schemeClr val="dk2"/>
              </a:solidFill>
            </a:endParaRPr>
          </a:p>
        </p:txBody>
      </p:sp>
      <p:sp>
        <p:nvSpPr>
          <p:cNvPr id="265" name="Google Shape;265;p36"/>
          <p:cNvSpPr/>
          <p:nvPr/>
        </p:nvSpPr>
        <p:spPr>
          <a:xfrm>
            <a:off x="304800" y="838200"/>
            <a:ext cx="3657600" cy="156966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Rule 1 </a:t>
            </a:r>
            <a:r>
              <a:rPr lang="en-US" sz="2400">
                <a:solidFill>
                  <a:schemeClr val="dk1"/>
                </a:solidFill>
                <a:latin typeface="Calibri" panose="020F0502020204030204"/>
                <a:ea typeface="Calibri" panose="020F0502020204030204"/>
                <a:cs typeface="Calibri" panose="020F0502020204030204"/>
                <a:sym typeface="Calibri" panose="020F0502020204030204"/>
              </a:rPr>
              <a:t>A process is assumed to be out of control if a single point plots outside the control limits.</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66" name="Google Shape;266;p36"/>
          <p:cNvPicPr preferRelativeResize="0"/>
          <p:nvPr/>
        </p:nvPicPr>
        <p:blipFill rotWithShape="1">
          <a:blip r:embed="rId1"/>
          <a:srcRect/>
          <a:stretch>
            <a:fillRect/>
          </a:stretch>
        </p:blipFill>
        <p:spPr>
          <a:xfrm>
            <a:off x="4419600" y="990600"/>
            <a:ext cx="4539958" cy="2743200"/>
          </a:xfrm>
          <a:prstGeom prst="rect">
            <a:avLst/>
          </a:prstGeom>
          <a:noFill/>
          <a:ln>
            <a:noFill/>
          </a:ln>
        </p:spPr>
      </p:pic>
      <p:sp>
        <p:nvSpPr>
          <p:cNvPr id="267" name="Google Shape;267;p36"/>
          <p:cNvSpPr/>
          <p:nvPr/>
        </p:nvSpPr>
        <p:spPr>
          <a:xfrm>
            <a:off x="304800" y="3886200"/>
            <a:ext cx="3962400" cy="23083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Rule 2 </a:t>
            </a:r>
            <a:r>
              <a:rPr lang="en-US" sz="2400">
                <a:solidFill>
                  <a:schemeClr val="dk1"/>
                </a:solidFill>
                <a:latin typeface="Calibri" panose="020F0502020204030204"/>
                <a:ea typeface="Calibri" panose="020F0502020204030204"/>
                <a:cs typeface="Calibri" panose="020F0502020204030204"/>
                <a:sym typeface="Calibri" panose="020F0502020204030204"/>
              </a:rPr>
              <a:t>A process is assumed to be out of control if two out of three consecutive points fall outside the 2 σ warning limits on the same side of the centerline.</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68" name="Google Shape;268;p36"/>
          <p:cNvPicPr preferRelativeResize="0"/>
          <p:nvPr/>
        </p:nvPicPr>
        <p:blipFill rotWithShape="1">
          <a:blip r:embed="rId2"/>
          <a:srcRect/>
          <a:stretch>
            <a:fillRect/>
          </a:stretch>
        </p:blipFill>
        <p:spPr>
          <a:xfrm>
            <a:off x="4419600" y="3860491"/>
            <a:ext cx="4574294" cy="26927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228600" y="0"/>
            <a:ext cx="8610600"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400"/>
              <a:buFont typeface="Calibri" panose="020F0502020204030204"/>
              <a:buNone/>
            </a:pPr>
            <a:r>
              <a:rPr lang="en-US" sz="3400">
                <a:solidFill>
                  <a:schemeClr val="dk2"/>
                </a:solidFill>
              </a:rPr>
              <a:t>Rules for Identifying an Out-of-Control Process</a:t>
            </a:r>
            <a:endParaRPr sz="3400">
              <a:solidFill>
                <a:schemeClr val="dk2"/>
              </a:solidFill>
            </a:endParaRPr>
          </a:p>
        </p:txBody>
      </p:sp>
      <p:sp>
        <p:nvSpPr>
          <p:cNvPr id="274" name="Google Shape;274;p37"/>
          <p:cNvSpPr/>
          <p:nvPr/>
        </p:nvSpPr>
        <p:spPr>
          <a:xfrm>
            <a:off x="304800" y="838200"/>
            <a:ext cx="3657600" cy="23083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Rule 3 </a:t>
            </a:r>
            <a:r>
              <a:rPr lang="en-US" sz="2400">
                <a:solidFill>
                  <a:schemeClr val="dk1"/>
                </a:solidFill>
                <a:latin typeface="Calibri" panose="020F0502020204030204"/>
                <a:ea typeface="Calibri" panose="020F0502020204030204"/>
                <a:cs typeface="Calibri" panose="020F0502020204030204"/>
                <a:sym typeface="Calibri" panose="020F0502020204030204"/>
              </a:rPr>
              <a:t>A process is assumed to be out of control if four out of five consecutive points fall beyond the 1σ limit on the same side of the centerline.</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37"/>
          <p:cNvSpPr/>
          <p:nvPr/>
        </p:nvSpPr>
        <p:spPr>
          <a:xfrm>
            <a:off x="304800" y="3886200"/>
            <a:ext cx="396240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Rule 4 </a:t>
            </a:r>
            <a:r>
              <a:rPr lang="en-US" sz="2400">
                <a:solidFill>
                  <a:schemeClr val="dk1"/>
                </a:solidFill>
                <a:latin typeface="Calibri" panose="020F0502020204030204"/>
                <a:ea typeface="Calibri" panose="020F0502020204030204"/>
                <a:cs typeface="Calibri" panose="020F0502020204030204"/>
                <a:sym typeface="Calibri" panose="020F0502020204030204"/>
              </a:rPr>
              <a:t>A process is assumed to be out of control if nine or more consecutive points fall to one side of the centerline</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76" name="Google Shape;276;p37"/>
          <p:cNvPicPr preferRelativeResize="0"/>
          <p:nvPr/>
        </p:nvPicPr>
        <p:blipFill rotWithShape="1">
          <a:blip r:embed="rId1"/>
          <a:srcRect/>
          <a:stretch>
            <a:fillRect/>
          </a:stretch>
        </p:blipFill>
        <p:spPr>
          <a:xfrm>
            <a:off x="4114800" y="914400"/>
            <a:ext cx="4572000" cy="2619189"/>
          </a:xfrm>
          <a:prstGeom prst="rect">
            <a:avLst/>
          </a:prstGeom>
          <a:noFill/>
          <a:ln>
            <a:noFill/>
          </a:ln>
        </p:spPr>
      </p:pic>
      <p:pic>
        <p:nvPicPr>
          <p:cNvPr id="277" name="Google Shape;277;p37"/>
          <p:cNvPicPr preferRelativeResize="0"/>
          <p:nvPr/>
        </p:nvPicPr>
        <p:blipFill rotWithShape="1">
          <a:blip r:embed="rId2"/>
          <a:srcRect/>
          <a:stretch>
            <a:fillRect/>
          </a:stretch>
        </p:blipFill>
        <p:spPr>
          <a:xfrm>
            <a:off x="4267200" y="3886200"/>
            <a:ext cx="4456736" cy="26509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228600" y="0"/>
            <a:ext cx="8610600"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400"/>
              <a:buFont typeface="Calibri" panose="020F0502020204030204"/>
              <a:buNone/>
            </a:pPr>
            <a:r>
              <a:rPr lang="en-US" sz="3400">
                <a:solidFill>
                  <a:schemeClr val="dk2"/>
                </a:solidFill>
              </a:rPr>
              <a:t>Rules for Identifying an Out-of-Control Process</a:t>
            </a:r>
            <a:endParaRPr sz="3400">
              <a:solidFill>
                <a:schemeClr val="dk2"/>
              </a:solidFill>
            </a:endParaRPr>
          </a:p>
        </p:txBody>
      </p:sp>
      <p:sp>
        <p:nvSpPr>
          <p:cNvPr id="283" name="Google Shape;283;p38"/>
          <p:cNvSpPr/>
          <p:nvPr/>
        </p:nvSpPr>
        <p:spPr>
          <a:xfrm>
            <a:off x="304800" y="1219200"/>
            <a:ext cx="84582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Rule 5 </a:t>
            </a:r>
            <a:r>
              <a:rPr lang="en-US" sz="2400">
                <a:solidFill>
                  <a:schemeClr val="dk1"/>
                </a:solidFill>
                <a:latin typeface="Calibri" panose="020F0502020204030204"/>
                <a:ea typeface="Calibri" panose="020F0502020204030204"/>
                <a:cs typeface="Calibri" panose="020F0502020204030204"/>
                <a:sym typeface="Calibri" panose="020F0502020204030204"/>
              </a:rPr>
              <a:t>A process is assumed to be out of control if there is a run of six or more consecutive points steadily increasing or decreasing.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4" name="Google Shape;284;p38"/>
          <p:cNvPicPr preferRelativeResize="0"/>
          <p:nvPr/>
        </p:nvPicPr>
        <p:blipFill rotWithShape="1">
          <a:blip r:embed="rId1"/>
          <a:srcRect/>
          <a:stretch>
            <a:fillRect/>
          </a:stretch>
        </p:blipFill>
        <p:spPr>
          <a:xfrm>
            <a:off x="1371600" y="2209800"/>
            <a:ext cx="6619875" cy="42088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0" y="38100"/>
            <a:ext cx="9144000" cy="9175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Control Charts for Variables</a:t>
            </a:r>
            <a:endParaRPr lang="en-US"/>
          </a:p>
        </p:txBody>
      </p:sp>
      <p:sp>
        <p:nvSpPr>
          <p:cNvPr id="290" name="Google Shape;290;p39"/>
          <p:cNvSpPr txBox="1"/>
          <p:nvPr>
            <p:ph type="body" idx="1"/>
          </p:nvPr>
        </p:nvSpPr>
        <p:spPr>
          <a:xfrm>
            <a:off x="800100" y="1638300"/>
            <a:ext cx="8115300" cy="468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Mean control charts</a:t>
            </a:r>
            <a:endParaRPr lang="en-US"/>
          </a:p>
          <a:p>
            <a:pPr marL="457200" lvl="1" indent="-177800" algn="l" rtl="0">
              <a:spcBef>
                <a:spcPts val="1400"/>
              </a:spcBef>
              <a:spcAft>
                <a:spcPts val="0"/>
              </a:spcAft>
              <a:buClr>
                <a:schemeClr val="dk1"/>
              </a:buClr>
              <a:buSzPts val="2800"/>
              <a:buChar char="–"/>
            </a:pPr>
            <a:r>
              <a:rPr lang="en-US"/>
              <a:t>Used to monitor the central tendency of a process</a:t>
            </a:r>
            <a:endParaRPr lang="en-US"/>
          </a:p>
          <a:p>
            <a:pPr marL="457200" lvl="1" indent="-177800" algn="l" rtl="0">
              <a:spcBef>
                <a:spcPts val="1400"/>
              </a:spcBef>
              <a:spcAft>
                <a:spcPts val="0"/>
              </a:spcAft>
              <a:buClr>
                <a:schemeClr val="dk1"/>
              </a:buClr>
              <a:buSzPts val="2800"/>
              <a:buChar char="–"/>
            </a:pPr>
            <a:r>
              <a:rPr lang="en-US"/>
              <a:t>X bar charts</a:t>
            </a:r>
            <a:endParaRPr lang="en-US"/>
          </a:p>
          <a:p>
            <a:pPr marL="342900" lvl="0" indent="-342900" algn="l" rtl="0">
              <a:spcBef>
                <a:spcPts val="1600"/>
              </a:spcBef>
              <a:spcAft>
                <a:spcPts val="0"/>
              </a:spcAft>
              <a:buClr>
                <a:schemeClr val="dk1"/>
              </a:buClr>
              <a:buSzPts val="3200"/>
              <a:buChar char="•"/>
            </a:pPr>
            <a:r>
              <a:rPr lang="en-US"/>
              <a:t>Range control charts</a:t>
            </a:r>
            <a:endParaRPr lang="en-US"/>
          </a:p>
          <a:p>
            <a:pPr marL="742950" lvl="1" indent="-285750" algn="l" rtl="0">
              <a:spcBef>
                <a:spcPts val="1400"/>
              </a:spcBef>
              <a:spcAft>
                <a:spcPts val="0"/>
              </a:spcAft>
              <a:buClr>
                <a:schemeClr val="dk1"/>
              </a:buClr>
              <a:buSzPts val="2800"/>
              <a:buChar char="–"/>
            </a:pPr>
            <a:r>
              <a:rPr lang="en-US"/>
              <a:t>Used to monitor the process dispersion</a:t>
            </a:r>
            <a:endParaRPr lang="en-US"/>
          </a:p>
          <a:p>
            <a:pPr marL="742950" lvl="1" indent="-285750" algn="l" rtl="0">
              <a:spcBef>
                <a:spcPts val="1400"/>
              </a:spcBef>
              <a:spcAft>
                <a:spcPts val="0"/>
              </a:spcAft>
              <a:buClr>
                <a:schemeClr val="dk1"/>
              </a:buClr>
              <a:buSzPts val="2800"/>
              <a:buChar char="–"/>
            </a:pPr>
            <a:r>
              <a:rPr lang="en-US"/>
              <a:t>R charts</a:t>
            </a:r>
            <a:endParaRPr lang="en-US"/>
          </a:p>
        </p:txBody>
      </p:sp>
      <p:sp>
        <p:nvSpPr>
          <p:cNvPr id="291" name="Google Shape;291;p39"/>
          <p:cNvSpPr txBox="1"/>
          <p:nvPr/>
        </p:nvSpPr>
        <p:spPr>
          <a:xfrm>
            <a:off x="0" y="1066800"/>
            <a:ext cx="9144000" cy="5191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2"/>
                </a:solidFill>
                <a:latin typeface="Calibri" panose="020F0502020204030204"/>
                <a:ea typeface="Calibri" panose="020F0502020204030204"/>
                <a:cs typeface="Calibri" panose="020F0502020204030204"/>
                <a:sym typeface="Calibri" panose="020F0502020204030204"/>
              </a:rPr>
              <a:t>Variables generate data that can be </a:t>
            </a:r>
            <a:r>
              <a:rPr lang="en-US" sz="2800" b="1" i="1" u="sng">
                <a:solidFill>
                  <a:schemeClr val="dk2"/>
                </a:solidFill>
                <a:latin typeface="Calibri" panose="020F0502020204030204"/>
                <a:ea typeface="Calibri" panose="020F0502020204030204"/>
                <a:cs typeface="Calibri" panose="020F0502020204030204"/>
                <a:sym typeface="Calibri" panose="020F0502020204030204"/>
              </a:rPr>
              <a:t>measured</a:t>
            </a:r>
            <a:r>
              <a:rPr lang="en-US" sz="2800" b="1">
                <a:solidFill>
                  <a:schemeClr val="dk2"/>
                </a:solidFill>
                <a:latin typeface="Calibri" panose="020F0502020204030204"/>
                <a:ea typeface="Calibri" panose="020F0502020204030204"/>
                <a:cs typeface="Calibri" panose="020F0502020204030204"/>
                <a:sym typeface="Calibri" panose="020F0502020204030204"/>
              </a:rPr>
              <a:t>.</a:t>
            </a:r>
            <a:endParaRPr sz="2800" b="1">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Effect transition="in" filter="fade">
                                      <p:cBhvr>
                                        <p:cTn id="7" dur="500"/>
                                        <p:tgtEl>
                                          <p:spTgt spid="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xEl>
                                              <p:pRg st="0" end="0"/>
                                            </p:txEl>
                                          </p:spTgt>
                                        </p:tgtEl>
                                        <p:attrNameLst>
                                          <p:attrName>style.visibility</p:attrName>
                                        </p:attrNameLst>
                                      </p:cBhvr>
                                      <p:to>
                                        <p:strVal val="visible"/>
                                      </p:to>
                                    </p:set>
                                    <p:animEffect transition="in" filter="fade">
                                      <p:cBhvr>
                                        <p:cTn id="12" dur="500"/>
                                        <p:tgtEl>
                                          <p:spTgt spid="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0">
                                            <p:txEl>
                                              <p:pRg st="1" end="1"/>
                                            </p:txEl>
                                          </p:spTgt>
                                        </p:tgtEl>
                                        <p:attrNameLst>
                                          <p:attrName>style.visibility</p:attrName>
                                        </p:attrNameLst>
                                      </p:cBhvr>
                                      <p:to>
                                        <p:strVal val="visible"/>
                                      </p:to>
                                    </p:set>
                                    <p:animEffect transition="in" filter="fade">
                                      <p:cBhvr>
                                        <p:cTn id="17" dur="500"/>
                                        <p:tgtEl>
                                          <p:spTgt spid="2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0">
                                            <p:txEl>
                                              <p:pRg st="2" end="2"/>
                                            </p:txEl>
                                          </p:spTgt>
                                        </p:tgtEl>
                                        <p:attrNameLst>
                                          <p:attrName>style.visibility</p:attrName>
                                        </p:attrNameLst>
                                      </p:cBhvr>
                                      <p:to>
                                        <p:strVal val="visible"/>
                                      </p:to>
                                    </p:set>
                                    <p:animEffect transition="in" filter="fade">
                                      <p:cBhvr>
                                        <p:cTn id="22" dur="500"/>
                                        <p:tgtEl>
                                          <p:spTgt spid="29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0">
                                            <p:txEl>
                                              <p:pRg st="3" end="3"/>
                                            </p:txEl>
                                          </p:spTgt>
                                        </p:tgtEl>
                                        <p:attrNameLst>
                                          <p:attrName>style.visibility</p:attrName>
                                        </p:attrNameLst>
                                      </p:cBhvr>
                                      <p:to>
                                        <p:strVal val="visible"/>
                                      </p:to>
                                    </p:set>
                                    <p:animEffect transition="in" filter="fade">
                                      <p:cBhvr>
                                        <p:cTn id="27" dur="500"/>
                                        <p:tgtEl>
                                          <p:spTgt spid="29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0">
                                            <p:txEl>
                                              <p:pRg st="4" end="4"/>
                                            </p:txEl>
                                          </p:spTgt>
                                        </p:tgtEl>
                                        <p:attrNameLst>
                                          <p:attrName>style.visibility</p:attrName>
                                        </p:attrNameLst>
                                      </p:cBhvr>
                                      <p:to>
                                        <p:strVal val="visible"/>
                                      </p:to>
                                    </p:set>
                                    <p:animEffect transition="in" filter="fade">
                                      <p:cBhvr>
                                        <p:cTn id="32" dur="500"/>
                                        <p:tgtEl>
                                          <p:spTgt spid="29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0">
                                            <p:txEl>
                                              <p:pRg st="5" end="5"/>
                                            </p:txEl>
                                          </p:spTgt>
                                        </p:tgtEl>
                                        <p:attrNameLst>
                                          <p:attrName>style.visibility</p:attrName>
                                        </p:attrNameLst>
                                      </p:cBhvr>
                                      <p:to>
                                        <p:strVal val="visible"/>
                                      </p:to>
                                    </p:set>
                                    <p:animEffect transition="in" filter="fade">
                                      <p:cBhvr>
                                        <p:cTn id="37" dur="500"/>
                                        <p:tgtEl>
                                          <p:spTgt spid="29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40"/>
          <p:cNvSpPr txBox="1"/>
          <p:nvPr/>
        </p:nvSpPr>
        <p:spPr>
          <a:xfrm>
            <a:off x="631190" y="718820"/>
            <a:ext cx="782701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Non conforming- Defective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Non conformities- defects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41"/>
          <p:cNvSpPr txBox="1"/>
          <p:nvPr/>
        </p:nvSpPr>
        <p:spPr>
          <a:xfrm>
            <a:off x="304800" y="152400"/>
            <a:ext cx="75438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Times New Roman" panose="02020603050405020304"/>
                <a:ea typeface="Times New Roman" panose="02020603050405020304"/>
                <a:cs typeface="Times New Roman" panose="02020603050405020304"/>
                <a:sym typeface="Times New Roman" panose="02020603050405020304"/>
              </a:rPr>
              <a:t>Steps of development of charts</a:t>
            </a:r>
            <a:endParaRPr sz="2400" b="1">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2" name="Google Shape;302;p41"/>
          <p:cNvSpPr/>
          <p:nvPr/>
        </p:nvSpPr>
        <p:spPr>
          <a:xfrm>
            <a:off x="381000" y="609600"/>
            <a:ext cx="8382000"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a:solidFill>
                  <a:schemeClr val="dk1"/>
                </a:solidFill>
                <a:latin typeface="Calibri" panose="020F0502020204030204"/>
                <a:ea typeface="Calibri" panose="020F0502020204030204"/>
                <a:cs typeface="Calibri" panose="020F0502020204030204"/>
                <a:sym typeface="Calibri" panose="020F0502020204030204"/>
              </a:rPr>
              <a:t>Step 1: </a:t>
            </a:r>
            <a:r>
              <a:rPr lang="en-US" sz="1800" i="1">
                <a:solidFill>
                  <a:schemeClr val="dk1"/>
                </a:solidFill>
                <a:latin typeface="Calibri" panose="020F0502020204030204"/>
                <a:ea typeface="Calibri" panose="020F0502020204030204"/>
                <a:cs typeface="Calibri" panose="020F0502020204030204"/>
                <a:sym typeface="Calibri" panose="020F0502020204030204"/>
              </a:rPr>
              <a:t>Using a preselected sampling scheme and sample size, record on the appropriate</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forms, measurements of the quality characteristic selected.</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b="1" i="1">
                <a:solidFill>
                  <a:schemeClr val="dk1"/>
                </a:solidFill>
                <a:latin typeface="Calibri" panose="020F0502020204030204"/>
                <a:ea typeface="Calibri" panose="020F0502020204030204"/>
                <a:cs typeface="Calibri" panose="020F0502020204030204"/>
                <a:sym typeface="Calibri" panose="020F0502020204030204"/>
              </a:rPr>
              <a:t>Step 2: </a:t>
            </a:r>
            <a:r>
              <a:rPr lang="en-US" sz="1800" i="1">
                <a:solidFill>
                  <a:schemeClr val="dk1"/>
                </a:solidFill>
                <a:latin typeface="Calibri" panose="020F0502020204030204"/>
                <a:ea typeface="Calibri" panose="020F0502020204030204"/>
                <a:cs typeface="Calibri" panose="020F0502020204030204"/>
                <a:sym typeface="Calibri" panose="020F0502020204030204"/>
              </a:rPr>
              <a:t>For each sample, calculate the sample mean and range using the following</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formulas: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X̅ is the sample mean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Sample range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where X</a:t>
            </a:r>
            <a:r>
              <a:rPr lang="en-US" sz="1800" baseline="-25000">
                <a:solidFill>
                  <a:schemeClr val="dk1"/>
                </a:solidFill>
                <a:latin typeface="Calibri" panose="020F0502020204030204"/>
                <a:ea typeface="Calibri" panose="020F0502020204030204"/>
                <a:cs typeface="Calibri" panose="020F0502020204030204"/>
                <a:sym typeface="Calibri" panose="020F0502020204030204"/>
              </a:rPr>
              <a:t>i</a:t>
            </a:r>
            <a:r>
              <a:rPr lang="en-US" sz="1800">
                <a:solidFill>
                  <a:schemeClr val="dk1"/>
                </a:solidFill>
                <a:latin typeface="Calibri" panose="020F0502020204030204"/>
                <a:ea typeface="Calibri" panose="020F0502020204030204"/>
                <a:cs typeface="Calibri" panose="020F0502020204030204"/>
                <a:sym typeface="Calibri" panose="020F0502020204030204"/>
              </a:rPr>
              <a:t> represents the ith observation, </a:t>
            </a:r>
            <a:r>
              <a:rPr lang="en-US" sz="1800" i="1">
                <a:solidFill>
                  <a:schemeClr val="dk1"/>
                </a:solidFill>
                <a:latin typeface="Calibri" panose="020F0502020204030204"/>
                <a:ea typeface="Calibri" panose="020F0502020204030204"/>
                <a:cs typeface="Calibri" panose="020F0502020204030204"/>
                <a:sym typeface="Calibri" panose="020F0502020204030204"/>
              </a:rPr>
              <a:t>n is the sample size, </a:t>
            </a:r>
            <a:r>
              <a:rPr lang="en-US" sz="1800">
                <a:solidFill>
                  <a:schemeClr val="dk1"/>
                </a:solidFill>
                <a:latin typeface="Calibri" panose="020F0502020204030204"/>
                <a:ea typeface="Calibri" panose="020F0502020204030204"/>
                <a:cs typeface="Calibri" panose="020F0502020204030204"/>
                <a:sym typeface="Calibri" panose="020F0502020204030204"/>
              </a:rPr>
              <a:t>X</a:t>
            </a:r>
            <a:r>
              <a:rPr lang="en-US" sz="1800" baseline="-25000">
                <a:solidFill>
                  <a:schemeClr val="dk1"/>
                </a:solidFill>
                <a:latin typeface="Calibri" panose="020F0502020204030204"/>
                <a:ea typeface="Calibri" panose="020F0502020204030204"/>
                <a:cs typeface="Calibri" panose="020F0502020204030204"/>
                <a:sym typeface="Calibri" panose="020F0502020204030204"/>
              </a:rPr>
              <a:t>max  </a:t>
            </a:r>
            <a:r>
              <a:rPr lang="en-US" sz="1800" i="1">
                <a:solidFill>
                  <a:schemeClr val="dk1"/>
                </a:solidFill>
                <a:latin typeface="Calibri" panose="020F0502020204030204"/>
                <a:ea typeface="Calibri" panose="020F0502020204030204"/>
                <a:cs typeface="Calibri" panose="020F0502020204030204"/>
                <a:sym typeface="Calibri" panose="020F0502020204030204"/>
              </a:rPr>
              <a:t>is the largest observation, </a:t>
            </a:r>
            <a:r>
              <a:rPr lang="en-US" sz="1800">
                <a:solidFill>
                  <a:schemeClr val="dk1"/>
                </a:solidFill>
                <a:latin typeface="Calibri" panose="020F0502020204030204"/>
                <a:ea typeface="Calibri" panose="020F0502020204030204"/>
                <a:cs typeface="Calibri" panose="020F0502020204030204"/>
                <a:sym typeface="Calibri" panose="020F0502020204030204"/>
              </a:rPr>
              <a:t>and X</a:t>
            </a:r>
            <a:r>
              <a:rPr lang="en-US" sz="800">
                <a:solidFill>
                  <a:schemeClr val="dk1"/>
                </a:solidFill>
                <a:latin typeface="Calibri" panose="020F0502020204030204"/>
                <a:ea typeface="Calibri" panose="020F0502020204030204"/>
                <a:cs typeface="Calibri" panose="020F0502020204030204"/>
                <a:sym typeface="Calibri" panose="020F0502020204030204"/>
              </a:rPr>
              <a:t>min </a:t>
            </a:r>
            <a:r>
              <a:rPr lang="en-US" sz="1800">
                <a:solidFill>
                  <a:schemeClr val="dk1"/>
                </a:solidFill>
                <a:latin typeface="Calibri" panose="020F0502020204030204"/>
                <a:ea typeface="Calibri" panose="020F0502020204030204"/>
                <a:cs typeface="Calibri" panose="020F0502020204030204"/>
                <a:sym typeface="Calibri" panose="020F0502020204030204"/>
              </a:rPr>
              <a:t>is the smallest observation.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b="1" i="1">
                <a:solidFill>
                  <a:schemeClr val="dk1"/>
                </a:solidFill>
                <a:latin typeface="Calibri" panose="020F0502020204030204"/>
                <a:ea typeface="Calibri" panose="020F0502020204030204"/>
                <a:cs typeface="Calibri" panose="020F0502020204030204"/>
                <a:sym typeface="Calibri" panose="020F0502020204030204"/>
              </a:rPr>
              <a:t>Step 3:</a:t>
            </a:r>
            <a:r>
              <a:rPr lang="en-US" sz="1800" i="1">
                <a:solidFill>
                  <a:schemeClr val="dk1"/>
                </a:solidFill>
                <a:latin typeface="Calibri" panose="020F0502020204030204"/>
                <a:ea typeface="Calibri" panose="020F0502020204030204"/>
                <a:cs typeface="Calibri" panose="020F0502020204030204"/>
                <a:sym typeface="Calibri" panose="020F0502020204030204"/>
              </a:rPr>
              <a:t> Obtain and draw the centerline and the trial control limits for each chart. For the</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X-chart, the centerline X is given by</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where </a:t>
            </a:r>
            <a:r>
              <a:rPr lang="en-US" sz="1800" i="1">
                <a:solidFill>
                  <a:schemeClr val="dk1"/>
                </a:solidFill>
                <a:latin typeface="Calibri" panose="020F0502020204030204"/>
                <a:ea typeface="Calibri" panose="020F0502020204030204"/>
                <a:cs typeface="Calibri" panose="020F0502020204030204"/>
                <a:sym typeface="Calibri" panose="020F0502020204030204"/>
              </a:rPr>
              <a:t>g represents the number of samples.</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For the R-chart, the centerline </a:t>
            </a:r>
            <a:r>
              <a:rPr lang="en-US" sz="1800" i="1">
                <a:solidFill>
                  <a:schemeClr val="dk1"/>
                </a:solidFill>
                <a:latin typeface="Calibri" panose="020F0502020204030204"/>
                <a:ea typeface="Calibri" panose="020F0502020204030204"/>
                <a:cs typeface="Calibri" panose="020F0502020204030204"/>
                <a:sym typeface="Calibri" panose="020F0502020204030204"/>
              </a:rPr>
              <a:t>R is found from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03" name="Google Shape;303;p41"/>
          <p:cNvPicPr preferRelativeResize="0"/>
          <p:nvPr/>
        </p:nvPicPr>
        <p:blipFill rotWithShape="1">
          <a:blip r:embed="rId1"/>
          <a:srcRect/>
          <a:stretch>
            <a:fillRect/>
          </a:stretch>
        </p:blipFill>
        <p:spPr>
          <a:xfrm>
            <a:off x="3733800" y="1676400"/>
            <a:ext cx="1143000" cy="996950"/>
          </a:xfrm>
          <a:prstGeom prst="rect">
            <a:avLst/>
          </a:prstGeom>
          <a:solidFill>
            <a:srgbClr val="FFFFFF"/>
          </a:solidFill>
          <a:ln>
            <a:noFill/>
          </a:ln>
        </p:spPr>
      </p:pic>
      <p:pic>
        <p:nvPicPr>
          <p:cNvPr id="304" name="Google Shape;304;p41"/>
          <p:cNvPicPr preferRelativeResize="0"/>
          <p:nvPr/>
        </p:nvPicPr>
        <p:blipFill rotWithShape="1">
          <a:blip r:embed="rId2"/>
          <a:srcRect/>
          <a:stretch>
            <a:fillRect/>
          </a:stretch>
        </p:blipFill>
        <p:spPr>
          <a:xfrm>
            <a:off x="2895600" y="2759951"/>
            <a:ext cx="2090738" cy="440449"/>
          </a:xfrm>
          <a:prstGeom prst="rect">
            <a:avLst/>
          </a:prstGeom>
          <a:noFill/>
          <a:ln>
            <a:noFill/>
          </a:ln>
        </p:spPr>
      </p:pic>
      <p:pic>
        <p:nvPicPr>
          <p:cNvPr id="305" name="Google Shape;305;p41"/>
          <p:cNvPicPr preferRelativeResize="0"/>
          <p:nvPr/>
        </p:nvPicPr>
        <p:blipFill rotWithShape="1">
          <a:blip r:embed="rId3"/>
          <a:srcRect/>
          <a:stretch>
            <a:fillRect/>
          </a:stretch>
        </p:blipFill>
        <p:spPr>
          <a:xfrm>
            <a:off x="5791200" y="4038600"/>
            <a:ext cx="1557338" cy="1220252"/>
          </a:xfrm>
          <a:prstGeom prst="rect">
            <a:avLst/>
          </a:prstGeom>
          <a:noFill/>
          <a:ln>
            <a:noFill/>
          </a:ln>
        </p:spPr>
      </p:pic>
      <p:pic>
        <p:nvPicPr>
          <p:cNvPr id="306" name="Google Shape;306;p41"/>
          <p:cNvPicPr preferRelativeResize="0"/>
          <p:nvPr/>
        </p:nvPicPr>
        <p:blipFill rotWithShape="1">
          <a:blip r:embed="rId4"/>
          <a:srcRect/>
          <a:stretch>
            <a:fillRect/>
          </a:stretch>
        </p:blipFill>
        <p:spPr>
          <a:xfrm>
            <a:off x="5867400" y="5181600"/>
            <a:ext cx="1299210" cy="1047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42"/>
          <p:cNvSpPr txBox="1"/>
          <p:nvPr/>
        </p:nvSpPr>
        <p:spPr>
          <a:xfrm>
            <a:off x="304800" y="152400"/>
            <a:ext cx="75438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Times New Roman" panose="02020603050405020304"/>
                <a:ea typeface="Times New Roman" panose="02020603050405020304"/>
                <a:cs typeface="Times New Roman" panose="02020603050405020304"/>
                <a:sym typeface="Times New Roman" panose="02020603050405020304"/>
              </a:rPr>
              <a:t>Steps of development of charts</a:t>
            </a:r>
            <a:endParaRPr sz="2400" b="1">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2" name="Google Shape;312;p42"/>
          <p:cNvSpPr/>
          <p:nvPr/>
        </p:nvSpPr>
        <p:spPr>
          <a:xfrm>
            <a:off x="381000" y="609600"/>
            <a:ext cx="8382000" cy="5354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The control limits for an X-chart are therefore estimated as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The control limits for the </a:t>
            </a:r>
            <a:r>
              <a:rPr lang="en-US" sz="1800" b="1">
                <a:solidFill>
                  <a:schemeClr val="dk1"/>
                </a:solidFill>
                <a:latin typeface="Calibri" panose="020F0502020204030204"/>
                <a:ea typeface="Calibri" panose="020F0502020204030204"/>
                <a:cs typeface="Calibri" panose="020F0502020204030204"/>
                <a:sym typeface="Calibri" panose="020F0502020204030204"/>
              </a:rPr>
              <a:t>R-chart are estimated as</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b="1" i="1">
                <a:solidFill>
                  <a:schemeClr val="dk1"/>
                </a:solidFill>
                <a:latin typeface="Calibri" panose="020F0502020204030204"/>
                <a:ea typeface="Calibri" panose="020F0502020204030204"/>
                <a:cs typeface="Calibri" panose="020F0502020204030204"/>
                <a:sym typeface="Calibri" panose="020F0502020204030204"/>
              </a:rPr>
              <a:t>Step 4: </a:t>
            </a:r>
            <a:r>
              <a:rPr lang="en-US" sz="1800" i="1">
                <a:solidFill>
                  <a:schemeClr val="dk1"/>
                </a:solidFill>
                <a:latin typeface="Calibri" panose="020F0502020204030204"/>
                <a:ea typeface="Calibri" panose="020F0502020204030204"/>
                <a:cs typeface="Calibri" panose="020F0502020204030204"/>
                <a:sym typeface="Calibri" panose="020F0502020204030204"/>
              </a:rPr>
              <a:t>Plot the values of the range on the control chart for range, with the centerline and the </a:t>
            </a:r>
            <a:r>
              <a:rPr lang="en-US" sz="1800">
                <a:solidFill>
                  <a:schemeClr val="dk1"/>
                </a:solidFill>
                <a:latin typeface="Calibri" panose="020F0502020204030204"/>
                <a:ea typeface="Calibri" panose="020F0502020204030204"/>
                <a:cs typeface="Calibri" panose="020F0502020204030204"/>
                <a:sym typeface="Calibri" panose="020F0502020204030204"/>
              </a:rPr>
              <a:t>control limits drawn. </a:t>
            </a:r>
            <a:r>
              <a:rPr lang="en-US" sz="1800" i="1">
                <a:solidFill>
                  <a:schemeClr val="dk1"/>
                </a:solidFill>
                <a:latin typeface="Calibri" panose="020F0502020204030204"/>
                <a:ea typeface="Calibri" panose="020F0502020204030204"/>
                <a:cs typeface="Calibri" panose="020F0502020204030204"/>
                <a:sym typeface="Calibri" panose="020F0502020204030204"/>
              </a:rPr>
              <a:t>Plot the values of the mean on the control chart for mean, with the centerline and the </a:t>
            </a:r>
            <a:r>
              <a:rPr lang="en-US" sz="1800">
                <a:solidFill>
                  <a:schemeClr val="dk1"/>
                </a:solidFill>
                <a:latin typeface="Calibri" panose="020F0502020204030204"/>
                <a:ea typeface="Calibri" panose="020F0502020204030204"/>
                <a:cs typeface="Calibri" panose="020F0502020204030204"/>
                <a:sym typeface="Calibri" panose="020F0502020204030204"/>
              </a:rPr>
              <a:t>control limits drawn</a:t>
            </a:r>
            <a:r>
              <a:rPr lang="en-US" sz="1800" i="1">
                <a:solidFill>
                  <a:schemeClr val="dk1"/>
                </a:solidFill>
                <a:latin typeface="Calibri" panose="020F0502020204030204"/>
                <a:ea typeface="Calibri" panose="020F0502020204030204"/>
                <a:cs typeface="Calibri" panose="020F0502020204030204"/>
                <a:sym typeface="Calibri" panose="020F0502020204030204"/>
              </a:rPr>
              <a:t>.</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b="1" i="1">
                <a:solidFill>
                  <a:schemeClr val="dk1"/>
                </a:solidFill>
                <a:latin typeface="Calibri" panose="020F0502020204030204"/>
                <a:ea typeface="Calibri" panose="020F0502020204030204"/>
                <a:cs typeface="Calibri" panose="020F0502020204030204"/>
                <a:sym typeface="Calibri" panose="020F0502020204030204"/>
              </a:rPr>
              <a:t>Step 5: </a:t>
            </a:r>
            <a:r>
              <a:rPr lang="en-US" sz="1800" i="1">
                <a:solidFill>
                  <a:schemeClr val="dk1"/>
                </a:solidFill>
                <a:latin typeface="Calibri" panose="020F0502020204030204"/>
                <a:ea typeface="Calibri" panose="020F0502020204030204"/>
                <a:cs typeface="Calibri" panose="020F0502020204030204"/>
                <a:sym typeface="Calibri" panose="020F0502020204030204"/>
              </a:rPr>
              <a:t>Delete the out-of-control point(s) for which remedial actions have been taken to</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remove </a:t>
            </a:r>
            <a:r>
              <a:rPr lang="en-US" sz="1800" b="1">
                <a:solidFill>
                  <a:schemeClr val="dk1"/>
                </a:solidFill>
                <a:latin typeface="Calibri" panose="020F0502020204030204"/>
                <a:ea typeface="Calibri" panose="020F0502020204030204"/>
                <a:cs typeface="Calibri" panose="020F0502020204030204"/>
                <a:sym typeface="Calibri" panose="020F0502020204030204"/>
              </a:rPr>
              <a:t>special causes</a:t>
            </a:r>
            <a:r>
              <a:rPr lang="en-US" sz="1800">
                <a:solidFill>
                  <a:schemeClr val="dk1"/>
                </a:solidFill>
                <a:latin typeface="Calibri" panose="020F0502020204030204"/>
                <a:ea typeface="Calibri" panose="020F0502020204030204"/>
                <a:cs typeface="Calibri" panose="020F0502020204030204"/>
                <a:sym typeface="Calibri" panose="020F0502020204030204"/>
              </a:rPr>
              <a:t> and use the remaining samples to determine the revised centerline and control limits for the </a:t>
            </a:r>
            <a:r>
              <a:rPr lang="en-US" sz="1800" i="1">
                <a:solidFill>
                  <a:schemeClr val="dk1"/>
                </a:solidFill>
                <a:latin typeface="Calibri" panose="020F0502020204030204"/>
                <a:ea typeface="Calibri" panose="020F0502020204030204"/>
                <a:cs typeface="Calibri" panose="020F0502020204030204"/>
                <a:sym typeface="Calibri" panose="020F0502020204030204"/>
              </a:rPr>
              <a:t>X- and R-charts.</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These limits are known as the </a:t>
            </a:r>
            <a:r>
              <a:rPr lang="en-US" sz="1800" b="1">
                <a:solidFill>
                  <a:schemeClr val="dk1"/>
                </a:solidFill>
                <a:latin typeface="Calibri" panose="020F0502020204030204"/>
                <a:ea typeface="Calibri" panose="020F0502020204030204"/>
                <a:cs typeface="Calibri" panose="020F0502020204030204"/>
                <a:sym typeface="Calibri" panose="020F0502020204030204"/>
              </a:rPr>
              <a:t>revised control limits.</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b="1" i="1">
                <a:solidFill>
                  <a:schemeClr val="dk1"/>
                </a:solidFill>
                <a:latin typeface="Calibri" panose="020F0502020204030204"/>
                <a:ea typeface="Calibri" panose="020F0502020204030204"/>
                <a:cs typeface="Calibri" panose="020F0502020204030204"/>
                <a:sym typeface="Calibri" panose="020F0502020204030204"/>
              </a:rPr>
              <a:t>Step 6: </a:t>
            </a:r>
            <a:r>
              <a:rPr lang="en-US" sz="1800" i="1">
                <a:solidFill>
                  <a:schemeClr val="dk1"/>
                </a:solidFill>
                <a:latin typeface="Calibri" panose="020F0502020204030204"/>
                <a:ea typeface="Calibri" panose="020F0502020204030204"/>
                <a:cs typeface="Calibri" panose="020F0502020204030204"/>
                <a:sym typeface="Calibri" panose="020F0502020204030204"/>
              </a:rPr>
              <a:t>Implement the control charts.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13" name="Google Shape;313;p42"/>
          <p:cNvPicPr preferRelativeResize="0"/>
          <p:nvPr/>
        </p:nvPicPr>
        <p:blipFill rotWithShape="1">
          <a:blip r:embed="rId1"/>
          <a:srcRect/>
          <a:stretch>
            <a:fillRect/>
          </a:stretch>
        </p:blipFill>
        <p:spPr>
          <a:xfrm>
            <a:off x="1524000" y="1085850"/>
            <a:ext cx="5133975" cy="666750"/>
          </a:xfrm>
          <a:prstGeom prst="rect">
            <a:avLst/>
          </a:prstGeom>
          <a:noFill/>
          <a:ln>
            <a:noFill/>
          </a:ln>
        </p:spPr>
      </p:pic>
      <p:pic>
        <p:nvPicPr>
          <p:cNvPr id="314" name="Google Shape;314;p42"/>
          <p:cNvPicPr preferRelativeResize="0"/>
          <p:nvPr/>
        </p:nvPicPr>
        <p:blipFill rotWithShape="1">
          <a:blip r:embed="rId2"/>
          <a:srcRect/>
          <a:stretch>
            <a:fillRect/>
          </a:stretch>
        </p:blipFill>
        <p:spPr>
          <a:xfrm>
            <a:off x="2438400" y="2286000"/>
            <a:ext cx="2990850" cy="12989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33400" y="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The Dimensions of quality</a:t>
            </a:r>
            <a:endParaRPr lang="en-US"/>
          </a:p>
        </p:txBody>
      </p:sp>
      <p:sp>
        <p:nvSpPr>
          <p:cNvPr id="105" name="Google Shape;105;p16"/>
          <p:cNvSpPr txBox="1"/>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sz="2400"/>
              <a:t>Performance: Primary operating characteristics</a:t>
            </a:r>
            <a:endParaRPr sz="2400"/>
          </a:p>
          <a:p>
            <a:pPr marL="342900" lvl="0" indent="-342900" algn="l" rtl="0">
              <a:spcBef>
                <a:spcPts val="445"/>
              </a:spcBef>
              <a:spcAft>
                <a:spcPts val="0"/>
              </a:spcAft>
              <a:buClr>
                <a:schemeClr val="dk1"/>
              </a:buClr>
              <a:buSzPct val="100000"/>
              <a:buChar char="•"/>
            </a:pPr>
            <a:r>
              <a:rPr lang="en-US" sz="2400"/>
              <a:t>Features : Secondary operating characteristics</a:t>
            </a:r>
            <a:endParaRPr sz="2400"/>
          </a:p>
          <a:p>
            <a:pPr marL="342900" lvl="0" indent="-342900" algn="l" rtl="0">
              <a:spcBef>
                <a:spcPts val="445"/>
              </a:spcBef>
              <a:spcAft>
                <a:spcPts val="0"/>
              </a:spcAft>
              <a:buClr>
                <a:schemeClr val="dk1"/>
              </a:buClr>
              <a:buSzPct val="100000"/>
              <a:buChar char="•"/>
            </a:pPr>
            <a:r>
              <a:rPr lang="en-US" sz="2400"/>
              <a:t>Time : Time of service, time waiting in line</a:t>
            </a:r>
            <a:endParaRPr sz="2400"/>
          </a:p>
          <a:p>
            <a:pPr marL="342900" lvl="0" indent="-342900" algn="l" rtl="0">
              <a:spcBef>
                <a:spcPts val="445"/>
              </a:spcBef>
              <a:spcAft>
                <a:spcPts val="0"/>
              </a:spcAft>
              <a:buClr>
                <a:schemeClr val="dk1"/>
              </a:buClr>
              <a:buSzPct val="100000"/>
              <a:buChar char="•"/>
            </a:pPr>
            <a:r>
              <a:rPr lang="en-US" sz="2400"/>
              <a:t>Reliability : Extent of failure free operation</a:t>
            </a:r>
            <a:endParaRPr sz="2400"/>
          </a:p>
          <a:p>
            <a:pPr marL="342900" lvl="0" indent="-342900" algn="l" rtl="0">
              <a:spcBef>
                <a:spcPts val="445"/>
              </a:spcBef>
              <a:spcAft>
                <a:spcPts val="0"/>
              </a:spcAft>
              <a:buClr>
                <a:schemeClr val="dk1"/>
              </a:buClr>
              <a:buSzPct val="100000"/>
              <a:buChar char="•"/>
            </a:pPr>
            <a:r>
              <a:rPr lang="en-US" sz="2400"/>
              <a:t>Durability : Amount of use until replacement is preferable to repair.</a:t>
            </a:r>
            <a:endParaRPr sz="2400"/>
          </a:p>
          <a:p>
            <a:pPr marL="342900" lvl="0" indent="-342900" algn="l" rtl="0">
              <a:spcBef>
                <a:spcPts val="445"/>
              </a:spcBef>
              <a:spcAft>
                <a:spcPts val="0"/>
              </a:spcAft>
              <a:buClr>
                <a:schemeClr val="dk1"/>
              </a:buClr>
              <a:buSzPct val="100000"/>
              <a:buChar char="•"/>
            </a:pPr>
            <a:r>
              <a:rPr lang="en-US" sz="2400"/>
              <a:t>Uniformity : Low variation among the repeated outcomes of a process.</a:t>
            </a:r>
            <a:endParaRPr sz="2400"/>
          </a:p>
          <a:p>
            <a:pPr marL="342900" lvl="0" indent="-342900" algn="l" rtl="0">
              <a:spcBef>
                <a:spcPts val="445"/>
              </a:spcBef>
              <a:spcAft>
                <a:spcPts val="0"/>
              </a:spcAft>
              <a:buClr>
                <a:schemeClr val="dk1"/>
              </a:buClr>
              <a:buSzPct val="100000"/>
              <a:buChar char="•"/>
            </a:pPr>
            <a:r>
              <a:rPr lang="en-US" sz="2400"/>
              <a:t>Consistency : Match with documentation, advertising, deadlines.</a:t>
            </a:r>
            <a:endParaRPr sz="2400"/>
          </a:p>
          <a:p>
            <a:pPr marL="342900" lvl="0" indent="-342900" algn="l" rtl="0">
              <a:spcBef>
                <a:spcPts val="445"/>
              </a:spcBef>
              <a:spcAft>
                <a:spcPts val="0"/>
              </a:spcAft>
              <a:buClr>
                <a:schemeClr val="dk1"/>
              </a:buClr>
              <a:buSzPct val="100000"/>
              <a:buChar char="•"/>
            </a:pPr>
            <a:r>
              <a:rPr lang="en-US" sz="2400"/>
              <a:t>Serviceability : Resolution of problems </a:t>
            </a:r>
            <a:endParaRPr sz="2400"/>
          </a:p>
          <a:p>
            <a:pPr marL="342900" lvl="0" indent="-342900" algn="l" rtl="0">
              <a:spcBef>
                <a:spcPts val="445"/>
              </a:spcBef>
              <a:spcAft>
                <a:spcPts val="0"/>
              </a:spcAft>
              <a:buClr>
                <a:schemeClr val="dk1"/>
              </a:buClr>
              <a:buSzPct val="100000"/>
              <a:buChar char="•"/>
            </a:pPr>
            <a:r>
              <a:rPr lang="en-US" sz="2400"/>
              <a:t>Aesthetics</a:t>
            </a:r>
            <a:endParaRPr sz="2400"/>
          </a:p>
          <a:p>
            <a:pPr marL="342900" lvl="0" indent="-342900" algn="l" rtl="0">
              <a:spcBef>
                <a:spcPts val="445"/>
              </a:spcBef>
              <a:spcAft>
                <a:spcPts val="0"/>
              </a:spcAft>
              <a:buClr>
                <a:schemeClr val="dk1"/>
              </a:buClr>
              <a:buSzPct val="100000"/>
              <a:buChar char="•"/>
            </a:pPr>
            <a:r>
              <a:rPr lang="en-US" sz="2400"/>
              <a:t>Personal interface</a:t>
            </a:r>
            <a:endParaRPr sz="2400"/>
          </a:p>
          <a:p>
            <a:pPr marL="342900" lvl="0" indent="-342900" algn="l" rtl="0">
              <a:spcBef>
                <a:spcPts val="445"/>
              </a:spcBef>
              <a:spcAft>
                <a:spcPts val="0"/>
              </a:spcAft>
              <a:buClr>
                <a:schemeClr val="dk1"/>
              </a:buClr>
              <a:buSzPct val="100000"/>
              <a:buChar char="•"/>
            </a:pPr>
            <a:r>
              <a:rPr lang="en-US" sz="2400"/>
              <a:t>Harmlessness</a:t>
            </a:r>
            <a:endParaRPr sz="2400"/>
          </a:p>
          <a:p>
            <a:pPr marL="342900" lvl="0" indent="-342900" algn="l" rtl="0">
              <a:spcBef>
                <a:spcPts val="445"/>
              </a:spcBef>
              <a:spcAft>
                <a:spcPts val="0"/>
              </a:spcAft>
              <a:buClr>
                <a:schemeClr val="dk1"/>
              </a:buClr>
              <a:buSzPct val="100000"/>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457200" y="0"/>
            <a:ext cx="8229600" cy="14176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Sampling by Variable (Table 1)</a:t>
            </a:r>
            <a:endParaRPr lang="en-US"/>
          </a:p>
        </p:txBody>
      </p:sp>
      <p:pic>
        <p:nvPicPr>
          <p:cNvPr id="320" name="Google Shape;320;p43"/>
          <p:cNvPicPr preferRelativeResize="0"/>
          <p:nvPr/>
        </p:nvPicPr>
        <p:blipFill rotWithShape="1">
          <a:blip r:embed="rId1"/>
          <a:srcRect/>
          <a:stretch>
            <a:fillRect/>
          </a:stretch>
        </p:blipFill>
        <p:spPr>
          <a:xfrm>
            <a:off x="304800" y="1066800"/>
            <a:ext cx="8497887" cy="520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Sampling by Variable Example</a:t>
            </a:r>
            <a:endParaRPr lang="en-US"/>
          </a:p>
        </p:txBody>
      </p:sp>
      <p:pic>
        <p:nvPicPr>
          <p:cNvPr id="326" name="Google Shape;326;p44" descr="cha83930_extn0808"/>
          <p:cNvPicPr preferRelativeResize="0"/>
          <p:nvPr>
            <p:ph type="body" idx="4294967295"/>
          </p:nvPr>
        </p:nvPicPr>
        <p:blipFill rotWithShape="1">
          <a:blip r:embed="rId1"/>
          <a:srcRect l="31168" t="6940" b="9416"/>
          <a:stretch>
            <a:fillRect/>
          </a:stretch>
        </p:blipFill>
        <p:spPr>
          <a:xfrm>
            <a:off x="2819400" y="1219200"/>
            <a:ext cx="6121400" cy="5432425"/>
          </a:xfrm>
          <a:prstGeom prst="rect">
            <a:avLst/>
          </a:prstGeom>
          <a:noFill/>
          <a:ln>
            <a:noFill/>
          </a:ln>
        </p:spPr>
      </p:pic>
      <p:sp>
        <p:nvSpPr>
          <p:cNvPr id="327" name="Google Shape;327;p44"/>
          <p:cNvSpPr txBox="1"/>
          <p:nvPr/>
        </p:nvSpPr>
        <p:spPr>
          <a:xfrm>
            <a:off x="250825" y="1700213"/>
            <a:ext cx="2592388" cy="2647950"/>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You collect the following data from a process at your company. Draw the X and R charts for the process.</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328" name="Google Shape;328;p44"/>
          <p:cNvCxnSpPr/>
          <p:nvPr/>
        </p:nvCxnSpPr>
        <p:spPr>
          <a:xfrm>
            <a:off x="1668463" y="3227388"/>
            <a:ext cx="144462" cy="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pic>
        <p:nvPicPr>
          <p:cNvPr id="333" name="Google Shape;333;p45"/>
          <p:cNvPicPr preferRelativeResize="0"/>
          <p:nvPr/>
        </p:nvPicPr>
        <p:blipFill rotWithShape="1">
          <a:blip r:embed="rId1"/>
          <a:srcRect/>
          <a:stretch>
            <a:fillRect/>
          </a:stretch>
        </p:blipFill>
        <p:spPr>
          <a:xfrm>
            <a:off x="331088" y="1600200"/>
            <a:ext cx="8660512" cy="3886200"/>
          </a:xfrm>
          <a:prstGeom prst="rect">
            <a:avLst/>
          </a:prstGeom>
          <a:noFill/>
          <a:ln>
            <a:noFill/>
          </a:ln>
        </p:spPr>
      </p:pic>
      <p:sp>
        <p:nvSpPr>
          <p:cNvPr id="334" name="Google Shape;334;p45"/>
          <p:cNvSpPr/>
          <p:nvPr/>
        </p:nvSpPr>
        <p:spPr>
          <a:xfrm>
            <a:off x="457200" y="5638800"/>
            <a:ext cx="81534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 Find the trial control limits for the </a:t>
            </a:r>
            <a:r>
              <a:rPr lang="en-US" sz="1800" i="1">
                <a:solidFill>
                  <a:schemeClr val="dk1"/>
                </a:solidFill>
                <a:latin typeface="Calibri" panose="020F0502020204030204"/>
                <a:ea typeface="Calibri" panose="020F0502020204030204"/>
                <a:cs typeface="Calibri" panose="020F0502020204030204"/>
                <a:sym typeface="Calibri" panose="020F0502020204030204"/>
              </a:rPr>
              <a:t>X- and R-charts.</a:t>
            </a:r>
            <a:endParaRPr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(b) Assuming special causes for out-of-control points, find the revised control limits.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0" y="1"/>
            <a:ext cx="91440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2060"/>
              </a:buClr>
              <a:buSzPct val="100000"/>
              <a:buFont typeface="Calibri" panose="020F0502020204030204"/>
              <a:buNone/>
            </a:pPr>
            <a:r>
              <a:rPr lang="en-US" sz="4000">
                <a:solidFill>
                  <a:srgbClr val="002060"/>
                </a:solidFill>
              </a:rPr>
              <a:t>Control Charts for Attributes</a:t>
            </a:r>
            <a:endParaRPr sz="4000">
              <a:solidFill>
                <a:srgbClr val="002060"/>
              </a:solidFill>
            </a:endParaRPr>
          </a:p>
        </p:txBody>
      </p:sp>
      <p:sp>
        <p:nvSpPr>
          <p:cNvPr id="340" name="Google Shape;340;p46"/>
          <p:cNvSpPr txBox="1"/>
          <p:nvPr>
            <p:ph type="body" idx="1"/>
          </p:nvPr>
        </p:nvSpPr>
        <p:spPr>
          <a:xfrm>
            <a:off x="685800" y="838200"/>
            <a:ext cx="8382000" cy="468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b="1"/>
              <a:t>Nonconformity (defect) </a:t>
            </a:r>
            <a:r>
              <a:rPr lang="en-US" sz="2400"/>
              <a:t>– A quality characteristic that does not meet specification.</a:t>
            </a:r>
            <a:endParaRPr sz="2400"/>
          </a:p>
          <a:p>
            <a:pPr marL="342900" lvl="0" indent="-342900" algn="l" rtl="0">
              <a:spcBef>
                <a:spcPts val="1200"/>
              </a:spcBef>
              <a:spcAft>
                <a:spcPts val="0"/>
              </a:spcAft>
              <a:buClr>
                <a:schemeClr val="dk1"/>
              </a:buClr>
              <a:buSzPts val="2400"/>
              <a:buChar char="•"/>
            </a:pPr>
            <a:r>
              <a:rPr lang="en-US" sz="2400" b="1"/>
              <a:t>Nonconforming (defective) </a:t>
            </a:r>
            <a:r>
              <a:rPr lang="en-US" sz="2400"/>
              <a:t>– A product having one or more nonconformities and is unable to function as required.</a:t>
            </a:r>
            <a:endParaRPr sz="2400"/>
          </a:p>
          <a:p>
            <a:pPr marL="342900" lvl="0" indent="-342900" algn="l" rtl="0">
              <a:spcBef>
                <a:spcPts val="1200"/>
              </a:spcBef>
              <a:spcAft>
                <a:spcPts val="0"/>
              </a:spcAft>
              <a:buClr>
                <a:schemeClr val="dk1"/>
              </a:buClr>
              <a:buSzPts val="2400"/>
              <a:buNone/>
            </a:pPr>
            <a:r>
              <a:rPr lang="en-US" sz="2400" b="1"/>
              <a:t>Types of control chart for attributes:</a:t>
            </a:r>
            <a:endParaRPr sz="2400" b="1"/>
          </a:p>
          <a:p>
            <a:pPr marL="748030" lvl="0" indent="-457200" algn="l" rtl="0">
              <a:spcBef>
                <a:spcPts val="1200"/>
              </a:spcBef>
              <a:spcAft>
                <a:spcPts val="0"/>
              </a:spcAft>
              <a:buClr>
                <a:srgbClr val="C00000"/>
              </a:buClr>
              <a:buSzPts val="2400"/>
              <a:buFont typeface="Calibri" panose="020F0502020204030204"/>
              <a:buAutoNum type="arabicPeriod"/>
            </a:pPr>
            <a:r>
              <a:rPr lang="en-US" sz="2400" b="1">
                <a:solidFill>
                  <a:srgbClr val="C00000"/>
                </a:solidFill>
              </a:rPr>
              <a:t>Proportion of nonconforming items (p-chart)</a:t>
            </a:r>
            <a:endParaRPr sz="2400" b="1">
              <a:solidFill>
                <a:srgbClr val="C00000"/>
              </a:solidFill>
            </a:endParaRPr>
          </a:p>
          <a:p>
            <a:pPr marL="748030" lvl="0" indent="-457200" algn="l" rtl="0">
              <a:spcBef>
                <a:spcPts val="1200"/>
              </a:spcBef>
              <a:spcAft>
                <a:spcPts val="0"/>
              </a:spcAft>
              <a:buClr>
                <a:schemeClr val="dk1"/>
              </a:buClr>
              <a:buSzPts val="2400"/>
              <a:buFont typeface="Calibri" panose="020F0502020204030204"/>
              <a:buAutoNum type="arabicPeriod"/>
            </a:pPr>
            <a:r>
              <a:rPr lang="en-US" sz="2400" b="1"/>
              <a:t>No. of nonconforming items (np-chart)</a:t>
            </a:r>
            <a:endParaRPr sz="2400" b="1"/>
          </a:p>
          <a:p>
            <a:pPr marL="748030" lvl="0" indent="-457200" algn="l" rtl="0">
              <a:spcBef>
                <a:spcPts val="1200"/>
              </a:spcBef>
              <a:spcAft>
                <a:spcPts val="0"/>
              </a:spcAft>
              <a:buClr>
                <a:srgbClr val="C00000"/>
              </a:buClr>
              <a:buSzPts val="2400"/>
              <a:buFont typeface="Calibri" panose="020F0502020204030204"/>
              <a:buAutoNum type="arabicPeriod"/>
            </a:pPr>
            <a:r>
              <a:rPr lang="en-US" sz="2400" b="1">
                <a:solidFill>
                  <a:srgbClr val="C00000"/>
                </a:solidFill>
              </a:rPr>
              <a:t>Chart for total no of nonconformities (c-chart)</a:t>
            </a:r>
            <a:endParaRPr sz="2400" b="1">
              <a:solidFill>
                <a:srgbClr val="C00000"/>
              </a:solidFill>
            </a:endParaRPr>
          </a:p>
          <a:p>
            <a:pPr marL="748030" lvl="0" indent="-457200" algn="l" rtl="0">
              <a:spcBef>
                <a:spcPts val="1200"/>
              </a:spcBef>
              <a:spcAft>
                <a:spcPts val="0"/>
              </a:spcAft>
              <a:buClr>
                <a:schemeClr val="dk1"/>
              </a:buClr>
              <a:buSzPts val="2400"/>
              <a:buFont typeface="Calibri" panose="020F0502020204030204"/>
              <a:buAutoNum type="arabicPeriod"/>
            </a:pPr>
            <a:r>
              <a:rPr lang="en-US" sz="2400" b="1"/>
              <a:t>Chart for nonconformities per unit (u-chart)</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Effect transition="in" filter="fade">
                                      <p:cBhvr>
                                        <p:cTn id="7" dur="500"/>
                                        <p:tgtEl>
                                          <p:spTgt spid="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Effect transition="in" filter="fade">
                                      <p:cBhvr>
                                        <p:cTn id="12" dur="500"/>
                                        <p:tgtEl>
                                          <p:spTgt spid="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0">
                                            <p:txEl>
                                              <p:pRg st="2" end="2"/>
                                            </p:txEl>
                                          </p:spTgt>
                                        </p:tgtEl>
                                        <p:attrNameLst>
                                          <p:attrName>style.visibility</p:attrName>
                                        </p:attrNameLst>
                                      </p:cBhvr>
                                      <p:to>
                                        <p:strVal val="visible"/>
                                      </p:to>
                                    </p:set>
                                    <p:animEffect transition="in" filter="fade">
                                      <p:cBhvr>
                                        <p:cTn id="17" dur="500"/>
                                        <p:tgtEl>
                                          <p:spTgt spid="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0">
                                            <p:txEl>
                                              <p:pRg st="3" end="3"/>
                                            </p:txEl>
                                          </p:spTgt>
                                        </p:tgtEl>
                                        <p:attrNameLst>
                                          <p:attrName>style.visibility</p:attrName>
                                        </p:attrNameLst>
                                      </p:cBhvr>
                                      <p:to>
                                        <p:strVal val="visible"/>
                                      </p:to>
                                    </p:set>
                                    <p:animEffect transition="in" filter="fade">
                                      <p:cBhvr>
                                        <p:cTn id="22" dur="500"/>
                                        <p:tgtEl>
                                          <p:spTgt spid="3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0">
                                            <p:txEl>
                                              <p:pRg st="4" end="4"/>
                                            </p:txEl>
                                          </p:spTgt>
                                        </p:tgtEl>
                                        <p:attrNameLst>
                                          <p:attrName>style.visibility</p:attrName>
                                        </p:attrNameLst>
                                      </p:cBhvr>
                                      <p:to>
                                        <p:strVal val="visible"/>
                                      </p:to>
                                    </p:set>
                                    <p:animEffect transition="in" filter="fade">
                                      <p:cBhvr>
                                        <p:cTn id="27" dur="500"/>
                                        <p:tgtEl>
                                          <p:spTgt spid="3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0">
                                            <p:txEl>
                                              <p:pRg st="5" end="5"/>
                                            </p:txEl>
                                          </p:spTgt>
                                        </p:tgtEl>
                                        <p:attrNameLst>
                                          <p:attrName>style.visibility</p:attrName>
                                        </p:attrNameLst>
                                      </p:cBhvr>
                                      <p:to>
                                        <p:strVal val="visible"/>
                                      </p:to>
                                    </p:set>
                                    <p:animEffect transition="in" filter="fade">
                                      <p:cBhvr>
                                        <p:cTn id="32" dur="500"/>
                                        <p:tgtEl>
                                          <p:spTgt spid="3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0">
                                            <p:txEl>
                                              <p:pRg st="6" end="6"/>
                                            </p:txEl>
                                          </p:spTgt>
                                        </p:tgtEl>
                                        <p:attrNameLst>
                                          <p:attrName>style.visibility</p:attrName>
                                        </p:attrNameLst>
                                      </p:cBhvr>
                                      <p:to>
                                        <p:strVal val="visible"/>
                                      </p:to>
                                    </p:set>
                                    <p:animEffect transition="in" filter="fade">
                                      <p:cBhvr>
                                        <p:cTn id="37" dur="500"/>
                                        <p:tgtEl>
                                          <p:spTgt spid="3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47"/>
          <p:cNvSpPr txBox="1"/>
          <p:nvPr>
            <p:ph type="body" idx="1"/>
          </p:nvPr>
        </p:nvSpPr>
        <p:spPr>
          <a:xfrm>
            <a:off x="304800" y="1219200"/>
            <a:ext cx="8498205" cy="4686300"/>
          </a:xfrm>
          <a:prstGeom prst="rect">
            <a:avLst/>
          </a:prstGeom>
          <a:noFill/>
          <a:ln>
            <a:noFill/>
          </a:ln>
        </p:spPr>
        <p:txBody>
          <a:bodyPr spcFirstLastPara="1" wrap="square" lIns="91425" tIns="45700" rIns="91425" bIns="45700" anchor="t" anchorCtr="0">
            <a:normAutofit fontScale="90000" lnSpcReduction="10000"/>
          </a:bodyPr>
          <a:lstStyle/>
          <a:p>
            <a:pPr marL="342900" lvl="0" indent="-342900" algn="just" rtl="0">
              <a:spcBef>
                <a:spcPts val="0"/>
              </a:spcBef>
              <a:spcAft>
                <a:spcPts val="0"/>
              </a:spcAft>
              <a:buClr>
                <a:schemeClr val="dk1"/>
              </a:buClr>
              <a:buSzPct val="100000"/>
              <a:buChar char="•"/>
            </a:pPr>
            <a:r>
              <a:rPr lang="en-US" sz="2400" b="1"/>
              <a:t>Attribute charts require larger sample sizes than variable charts.</a:t>
            </a:r>
            <a:endParaRPr sz="2400" b="1"/>
          </a:p>
          <a:p>
            <a:pPr marL="342900" lvl="0" indent="-342900" algn="just" rtl="0">
              <a:spcBef>
                <a:spcPts val="1080"/>
              </a:spcBef>
              <a:spcAft>
                <a:spcPts val="0"/>
              </a:spcAft>
              <a:buClr>
                <a:schemeClr val="dk1"/>
              </a:buClr>
              <a:buSzPct val="100000"/>
              <a:buChar char="•"/>
            </a:pPr>
            <a:r>
              <a:rPr lang="en-US" sz="2400" b="1"/>
              <a:t>Attribute information indicates whether a certain quality characteristic is within specification limits. It does not state the degree to which specifications are met or not met.</a:t>
            </a:r>
            <a:endParaRPr sz="2400" b="1"/>
          </a:p>
          <a:p>
            <a:pPr marL="342900" lvl="0" indent="-342900" algn="just" rtl="0">
              <a:spcBef>
                <a:spcPts val="1080"/>
              </a:spcBef>
              <a:spcAft>
                <a:spcPts val="0"/>
              </a:spcAft>
              <a:buClr>
                <a:schemeClr val="dk1"/>
              </a:buClr>
              <a:buSzPct val="100000"/>
              <a:buChar char="•"/>
            </a:pPr>
            <a:r>
              <a:rPr lang="en-US" sz="2400" b="1"/>
              <a:t> A variable chart can indicate an upcoming out-of control condition even though items are not yet nonconforming.</a:t>
            </a:r>
            <a:endParaRPr sz="2400" b="1"/>
          </a:p>
          <a:p>
            <a:pPr marL="342900" lvl="0" indent="-342900" algn="just" rtl="0">
              <a:spcBef>
                <a:spcPts val="1080"/>
              </a:spcBef>
              <a:spcAft>
                <a:spcPts val="0"/>
              </a:spcAft>
              <a:buClr>
                <a:schemeClr val="dk1"/>
              </a:buClr>
              <a:buSzPct val="100000"/>
              <a:buChar char="•"/>
            </a:pPr>
            <a:r>
              <a:rPr lang="en-US" sz="2400" b="1"/>
              <a:t>Attributes are encountered at all levels of an organization: the company, plant, depart_x0002_ment, work center, and machine (or operator) level whereas Variable charts are typically used at the lowest level, the machine level.</a:t>
            </a:r>
            <a:endParaRPr sz="2400" b="1"/>
          </a:p>
          <a:p>
            <a:pPr marL="342900" lvl="0" indent="-342900" algn="just" rtl="0">
              <a:spcBef>
                <a:spcPts val="1080"/>
              </a:spcBef>
              <a:spcAft>
                <a:spcPts val="0"/>
              </a:spcAft>
              <a:buClr>
                <a:schemeClr val="dk1"/>
              </a:buClr>
              <a:buSzPct val="100000"/>
              <a:buChar char="•"/>
            </a:pPr>
            <a:r>
              <a:rPr lang="en-US" sz="2400" b="1"/>
              <a:t>A control chart for attributes can provide overall quality information at a fraction of the cost.</a:t>
            </a:r>
            <a:endParaRPr sz="2400" b="1"/>
          </a:p>
        </p:txBody>
      </p:sp>
      <p:sp>
        <p:nvSpPr>
          <p:cNvPr id="346" name="Google Shape;346;p47"/>
          <p:cNvSpPr txBox="1"/>
          <p:nvPr>
            <p:ph type="title"/>
          </p:nvPr>
        </p:nvSpPr>
        <p:spPr>
          <a:xfrm>
            <a:off x="0" y="1"/>
            <a:ext cx="91440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2060"/>
              </a:buClr>
              <a:buSzPct val="100000"/>
              <a:buFont typeface="Calibri" panose="020F0502020204030204"/>
              <a:buNone/>
            </a:pPr>
            <a:r>
              <a:rPr lang="en-US" sz="4000">
                <a:solidFill>
                  <a:srgbClr val="002060"/>
                </a:solidFill>
              </a:rPr>
              <a:t>Attribute Chart vs variable Chart</a:t>
            </a:r>
            <a:endParaRPr sz="400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xEl>
                                              <p:pRg st="0" end="0"/>
                                            </p:txEl>
                                          </p:spTgt>
                                        </p:tgtEl>
                                        <p:attrNameLst>
                                          <p:attrName>style.visibility</p:attrName>
                                        </p:attrNameLst>
                                      </p:cBhvr>
                                      <p:to>
                                        <p:strVal val="visible"/>
                                      </p:to>
                                    </p:set>
                                    <p:animEffect transition="in" filter="fade">
                                      <p:cBhvr>
                                        <p:cTn id="7" dur="500"/>
                                        <p:tgtEl>
                                          <p:spTgt spid="3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5">
                                            <p:txEl>
                                              <p:pRg st="1" end="1"/>
                                            </p:txEl>
                                          </p:spTgt>
                                        </p:tgtEl>
                                        <p:attrNameLst>
                                          <p:attrName>style.visibility</p:attrName>
                                        </p:attrNameLst>
                                      </p:cBhvr>
                                      <p:to>
                                        <p:strVal val="visible"/>
                                      </p:to>
                                    </p:set>
                                    <p:animEffect transition="in" filter="fade">
                                      <p:cBhvr>
                                        <p:cTn id="12" dur="500"/>
                                        <p:tgtEl>
                                          <p:spTgt spid="3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5">
                                            <p:txEl>
                                              <p:pRg st="2" end="2"/>
                                            </p:txEl>
                                          </p:spTgt>
                                        </p:tgtEl>
                                        <p:attrNameLst>
                                          <p:attrName>style.visibility</p:attrName>
                                        </p:attrNameLst>
                                      </p:cBhvr>
                                      <p:to>
                                        <p:strVal val="visible"/>
                                      </p:to>
                                    </p:set>
                                    <p:animEffect transition="in" filter="fade">
                                      <p:cBhvr>
                                        <p:cTn id="17" dur="500"/>
                                        <p:tgtEl>
                                          <p:spTgt spid="3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
                                            <p:txEl>
                                              <p:pRg st="3" end="3"/>
                                            </p:txEl>
                                          </p:spTgt>
                                        </p:tgtEl>
                                        <p:attrNameLst>
                                          <p:attrName>style.visibility</p:attrName>
                                        </p:attrNameLst>
                                      </p:cBhvr>
                                      <p:to>
                                        <p:strVal val="visible"/>
                                      </p:to>
                                    </p:set>
                                    <p:animEffect transition="in" filter="fade">
                                      <p:cBhvr>
                                        <p:cTn id="22" dur="500"/>
                                        <p:tgtEl>
                                          <p:spTgt spid="3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5">
                                            <p:txEl>
                                              <p:pRg st="4" end="4"/>
                                            </p:txEl>
                                          </p:spTgt>
                                        </p:tgtEl>
                                        <p:attrNameLst>
                                          <p:attrName>style.visibility</p:attrName>
                                        </p:attrNameLst>
                                      </p:cBhvr>
                                      <p:to>
                                        <p:strVal val="visible"/>
                                      </p:to>
                                    </p:set>
                                    <p:animEffect transition="in" filter="fade">
                                      <p:cBhvr>
                                        <p:cTn id="27" dur="500"/>
                                        <p:tgtEl>
                                          <p:spTgt spid="34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Advantages and Disadvantages of attribute chart</a:t>
            </a:r>
            <a:endParaRPr lang="en-US"/>
          </a:p>
        </p:txBody>
      </p:sp>
      <p:sp>
        <p:nvSpPr>
          <p:cNvPr id="3" name="Text Placeholder 2"/>
          <p:cNvSpPr/>
          <p:nvPr>
            <p:ph type="body" idx="1"/>
          </p:nvPr>
        </p:nvSpPr>
        <p:spPr/>
        <p:txBody>
          <a:bodyPr>
            <a:normAutofit fontScale="90000" lnSpcReduction="20000"/>
          </a:bodyPr>
          <a:p>
            <a:r>
              <a:rPr lang="en-US"/>
              <a:t>A disadvantage of control charts for variables and attributes is that they only use data from the most recent measurement to draw conclusions about the process. This makes it quite insensitive to shifts on the order of 1.5 standard deviations or less.</a:t>
            </a:r>
            <a:endParaRPr lang="en-US"/>
          </a:p>
        </p:txBody>
      </p:sp>
      <p:sp>
        <p:nvSpPr>
          <p:cNvPr id="4" name="Text Placeholder 3"/>
          <p:cNvSpPr/>
          <p:nvPr>
            <p:ph type="body" idx="2"/>
          </p:nvPr>
        </p:nvSpPr>
        <p:spPr>
          <a:xfrm>
            <a:off x="533400" y="3594735"/>
            <a:ext cx="8229600" cy="2729865"/>
          </a:xfrm>
        </p:spPr>
        <p:txBody>
          <a:bodyPr>
            <a:normAutofit fontScale="90000" lnSpcReduction="10000"/>
          </a:bodyPr>
          <a:p>
            <a:r>
              <a:rPr lang="en-US"/>
              <a:t>Some advantages of using attribute control charts are as follows. (i)Attribute control charts could monitor more than one quality characteristic simultaneously. (ii)Attribute control charts need less cost and time for inspection than variable control charts.</a:t>
            </a:r>
            <a:endParaRPr lang="en-US"/>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0" y="1"/>
            <a:ext cx="91440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2060"/>
              </a:buClr>
              <a:buSzPct val="100000"/>
              <a:buFont typeface="Calibri" panose="020F0502020204030204"/>
              <a:buNone/>
            </a:pPr>
            <a:r>
              <a:rPr lang="en-US" sz="4000">
                <a:solidFill>
                  <a:srgbClr val="002060"/>
                </a:solidFill>
              </a:rPr>
              <a:t>Chart for Proportion of nonconforming (p-chart)</a:t>
            </a:r>
            <a:endParaRPr sz="4000">
              <a:solidFill>
                <a:srgbClr val="002060"/>
              </a:solidFill>
            </a:endParaRPr>
          </a:p>
        </p:txBody>
      </p:sp>
      <p:sp>
        <p:nvSpPr>
          <p:cNvPr id="352" name="Google Shape;352;p48"/>
          <p:cNvSpPr txBox="1"/>
          <p:nvPr>
            <p:ph type="body" idx="1"/>
          </p:nvPr>
        </p:nvSpPr>
        <p:spPr>
          <a:xfrm>
            <a:off x="381000" y="772160"/>
            <a:ext cx="8534400" cy="5560060"/>
          </a:xfrm>
          <a:prstGeom prst="rect">
            <a:avLst/>
          </a:prstGeom>
          <a:noFill/>
          <a:ln>
            <a:noFill/>
          </a:ln>
        </p:spPr>
        <p:txBody>
          <a:bodyPr spcFirstLastPara="1" wrap="square" lIns="91425" tIns="45700" rIns="91425" bIns="45700" anchor="t" anchorCtr="0">
            <a:normAutofit fontScale="40000" lnSpcReduction="20000"/>
          </a:bodyPr>
          <a:lstStyle/>
          <a:p>
            <a:pPr marL="342900" lvl="0" indent="-342900" algn="l" rtl="0">
              <a:spcBef>
                <a:spcPts val="0"/>
              </a:spcBef>
              <a:spcAft>
                <a:spcPts val="0"/>
              </a:spcAft>
              <a:buClr>
                <a:schemeClr val="dk1"/>
              </a:buClr>
              <a:buSzPct val="100000"/>
              <a:buChar char="•"/>
            </a:pPr>
            <a:r>
              <a:rPr lang="en-US" sz="5900"/>
              <a:t>Based on binomial distribution</a:t>
            </a:r>
            <a:endParaRPr sz="5900"/>
          </a:p>
          <a:p>
            <a:pPr marL="342900" lvl="0" indent="-342900" algn="l" rtl="0">
              <a:spcBef>
                <a:spcPts val="1180"/>
              </a:spcBef>
              <a:spcAft>
                <a:spcPts val="0"/>
              </a:spcAft>
              <a:buClr>
                <a:schemeClr val="dk1"/>
              </a:buClr>
              <a:buSzPct val="100000"/>
              <a:buChar char="•"/>
            </a:pPr>
            <a:r>
              <a:rPr lang="en-US" sz="5900"/>
              <a:t>Proportion nonconforming is defined as</a:t>
            </a:r>
            <a:endParaRPr sz="5900"/>
          </a:p>
          <a:p>
            <a:pPr marL="342900" lvl="0" indent="-342900" algn="l" rtl="0">
              <a:spcBef>
                <a:spcPts val="380"/>
              </a:spcBef>
              <a:spcAft>
                <a:spcPts val="0"/>
              </a:spcAft>
              <a:buClr>
                <a:schemeClr val="dk1"/>
              </a:buClr>
              <a:buSzPct val="100000"/>
              <a:buNone/>
            </a:pPr>
            <a:endParaRPr sz="1900"/>
          </a:p>
          <a:p>
            <a:pPr marL="342900" lvl="0" indent="-342900" algn="l" rtl="0">
              <a:spcBef>
                <a:spcPts val="800"/>
              </a:spcBef>
              <a:spcAft>
                <a:spcPts val="0"/>
              </a:spcAft>
              <a:buClr>
                <a:schemeClr val="dk1"/>
              </a:buClr>
              <a:buSzPct val="100000"/>
              <a:buNone/>
            </a:pPr>
            <a:r>
              <a:rPr lang="en-US" sz="4000"/>
              <a:t>	where </a:t>
            </a:r>
            <a:r>
              <a:rPr lang="en-US" sz="4000" i="1"/>
              <a:t>x is the number of nonconforming items in the sample and n represents the sample size.</a:t>
            </a:r>
            <a:endParaRPr sz="4000" i="1"/>
          </a:p>
          <a:p>
            <a:pPr marL="342900" lvl="0" indent="-342900" algn="l" rtl="0">
              <a:spcBef>
                <a:spcPts val="1180"/>
              </a:spcBef>
              <a:spcAft>
                <a:spcPts val="0"/>
              </a:spcAft>
              <a:buClr>
                <a:schemeClr val="dk1"/>
              </a:buClr>
              <a:buSzPct val="100000"/>
              <a:buNone/>
            </a:pPr>
            <a:r>
              <a:rPr lang="en-US" sz="5900" u="sng"/>
              <a:t>Construction of p-chart:</a:t>
            </a:r>
            <a:endParaRPr sz="5900" u="sng"/>
          </a:p>
          <a:p>
            <a:pPr marL="342900" lvl="0" indent="-342900" algn="l" rtl="0">
              <a:spcBef>
                <a:spcPts val="840"/>
              </a:spcBef>
              <a:spcAft>
                <a:spcPts val="0"/>
              </a:spcAft>
              <a:buClr>
                <a:schemeClr val="dk1"/>
              </a:buClr>
              <a:buSzPct val="100000"/>
              <a:buNone/>
            </a:pPr>
            <a:r>
              <a:rPr lang="en-US" sz="4200" b="1" i="1"/>
              <a:t>Step 1:</a:t>
            </a:r>
            <a:r>
              <a:rPr lang="en-US" sz="4200" i="1"/>
              <a:t> Determine the sample size and the sampling interval.</a:t>
            </a:r>
            <a:endParaRPr sz="4200" i="1"/>
          </a:p>
          <a:p>
            <a:pPr marL="342900" lvl="0" indent="-342900" algn="l" rtl="0">
              <a:spcBef>
                <a:spcPts val="840"/>
              </a:spcBef>
              <a:spcAft>
                <a:spcPts val="0"/>
              </a:spcAft>
              <a:buClr>
                <a:schemeClr val="dk1"/>
              </a:buClr>
              <a:buSzPct val="100000"/>
              <a:buNone/>
            </a:pPr>
            <a:r>
              <a:rPr lang="en-US" sz="4200" b="1" i="1"/>
              <a:t>Step 2:</a:t>
            </a:r>
            <a:r>
              <a:rPr lang="en-US" sz="4200" i="1"/>
              <a:t> Obtain the data, and record on an appropriate form.</a:t>
            </a:r>
            <a:endParaRPr sz="4200" i="1"/>
          </a:p>
          <a:p>
            <a:pPr marL="342900" lvl="0" indent="-342900" algn="l" rtl="0">
              <a:spcBef>
                <a:spcPts val="840"/>
              </a:spcBef>
              <a:spcAft>
                <a:spcPts val="0"/>
              </a:spcAft>
              <a:buClr>
                <a:schemeClr val="dk1"/>
              </a:buClr>
              <a:buSzPct val="100000"/>
              <a:buNone/>
            </a:pPr>
            <a:r>
              <a:rPr lang="en-US" sz="4200" b="1" i="1"/>
              <a:t>Step 3: </a:t>
            </a:r>
            <a:r>
              <a:rPr lang="en-US" sz="4200" i="1"/>
              <a:t>Calculate the centerline and the trial control limits</a:t>
            </a:r>
            <a:endParaRPr sz="4200" i="1"/>
          </a:p>
          <a:p>
            <a:pPr marL="342900" lvl="0" indent="-342900" algn="l" rtl="0">
              <a:spcBef>
                <a:spcPts val="480"/>
              </a:spcBef>
              <a:spcAft>
                <a:spcPts val="0"/>
              </a:spcAft>
              <a:buClr>
                <a:schemeClr val="dk1"/>
              </a:buClr>
              <a:buSzPct val="100000"/>
              <a:buNone/>
            </a:pPr>
            <a:endParaRPr sz="2400" i="1"/>
          </a:p>
          <a:p>
            <a:pPr marL="342900" lvl="0" indent="-342900" algn="l" rtl="0">
              <a:spcBef>
                <a:spcPts val="480"/>
              </a:spcBef>
              <a:spcAft>
                <a:spcPts val="0"/>
              </a:spcAft>
              <a:buClr>
                <a:schemeClr val="dk1"/>
              </a:buClr>
              <a:buSzPct val="100000"/>
              <a:buNone/>
            </a:pPr>
            <a:endParaRPr sz="2400" i="1"/>
          </a:p>
          <a:p>
            <a:pPr marL="342900" lvl="0" indent="-342900" algn="l" rtl="0">
              <a:spcBef>
                <a:spcPts val="480"/>
              </a:spcBef>
              <a:spcAft>
                <a:spcPts val="0"/>
              </a:spcAft>
              <a:buClr>
                <a:schemeClr val="dk1"/>
              </a:buClr>
              <a:buSzPct val="100000"/>
              <a:buNone/>
            </a:pPr>
            <a:endParaRPr sz="2400" i="1"/>
          </a:p>
          <a:p>
            <a:pPr marL="342900" lvl="0" indent="-342900" algn="l" rtl="0">
              <a:spcBef>
                <a:spcPts val="480"/>
              </a:spcBef>
              <a:spcAft>
                <a:spcPts val="0"/>
              </a:spcAft>
              <a:buClr>
                <a:schemeClr val="dk1"/>
              </a:buClr>
              <a:buSzPct val="100000"/>
              <a:buNone/>
            </a:pPr>
            <a:endParaRPr sz="2400" i="1"/>
          </a:p>
          <a:p>
            <a:pPr marL="342900" lvl="0" indent="-342900" algn="l" rtl="0">
              <a:spcBef>
                <a:spcPts val="480"/>
              </a:spcBef>
              <a:spcAft>
                <a:spcPts val="0"/>
              </a:spcAft>
              <a:buClr>
                <a:schemeClr val="dk1"/>
              </a:buClr>
              <a:buSzPct val="100000"/>
              <a:buNone/>
            </a:pPr>
            <a:endParaRPr sz="2400"/>
          </a:p>
          <a:p>
            <a:pPr marL="342900" lvl="0" indent="-342900" algn="l" rtl="0">
              <a:spcBef>
                <a:spcPts val="480"/>
              </a:spcBef>
              <a:spcAft>
                <a:spcPts val="0"/>
              </a:spcAft>
              <a:buClr>
                <a:schemeClr val="dk1"/>
              </a:buClr>
              <a:buSzPct val="100000"/>
              <a:buNone/>
            </a:pPr>
            <a:endParaRPr sz="2400"/>
          </a:p>
          <a:p>
            <a:pPr marL="342900" lvl="0" indent="-342900" algn="l" rtl="0">
              <a:spcBef>
                <a:spcPts val="480"/>
              </a:spcBef>
              <a:spcAft>
                <a:spcPts val="0"/>
              </a:spcAft>
              <a:buClr>
                <a:schemeClr val="dk1"/>
              </a:buClr>
              <a:buSzPct val="100000"/>
              <a:buNone/>
            </a:pPr>
            <a:endParaRPr sz="2400"/>
          </a:p>
          <a:p>
            <a:pPr marL="342900" lvl="0" indent="-342900" algn="l" rtl="0">
              <a:spcBef>
                <a:spcPts val="480"/>
              </a:spcBef>
              <a:spcAft>
                <a:spcPts val="0"/>
              </a:spcAft>
              <a:buClr>
                <a:schemeClr val="dk1"/>
              </a:buClr>
              <a:buSzPct val="100000"/>
              <a:buNone/>
            </a:pPr>
            <a:endParaRPr sz="2400"/>
          </a:p>
          <a:p>
            <a:pPr marL="342900" lvl="0" indent="-342900" algn="l" rtl="0">
              <a:spcBef>
                <a:spcPts val="680"/>
              </a:spcBef>
              <a:spcAft>
                <a:spcPts val="0"/>
              </a:spcAft>
              <a:buClr>
                <a:schemeClr val="dk1"/>
              </a:buClr>
              <a:buSzPct val="100000"/>
              <a:buNone/>
            </a:pPr>
            <a:r>
              <a:rPr lang="en-US" sz="3400"/>
              <a:t>where </a:t>
            </a:r>
            <a:r>
              <a:rPr lang="en-US" sz="3400" i="1"/>
              <a:t>g represents the number of samples</a:t>
            </a:r>
            <a:endParaRPr sz="3400" i="1"/>
          </a:p>
          <a:p>
            <a:pPr marL="342900" lvl="0" indent="-342900" algn="l" rtl="0">
              <a:spcBef>
                <a:spcPts val="860"/>
              </a:spcBef>
              <a:spcAft>
                <a:spcPts val="0"/>
              </a:spcAft>
              <a:buClr>
                <a:schemeClr val="dk1"/>
              </a:buClr>
              <a:buSzPct val="100000"/>
              <a:buNone/>
            </a:pPr>
            <a:r>
              <a:rPr lang="en-US" sz="4300" b="1" i="1"/>
              <a:t>Step 4</a:t>
            </a:r>
            <a:r>
              <a:rPr lang="en-US" sz="4300" i="1"/>
              <a:t>: Calculate the revised control limits</a:t>
            </a:r>
            <a:endParaRPr sz="4300" i="1"/>
          </a:p>
          <a:p>
            <a:pPr marL="342900" lvl="0" indent="-342900" algn="l" rtl="0">
              <a:spcBef>
                <a:spcPts val="860"/>
              </a:spcBef>
              <a:spcAft>
                <a:spcPts val="0"/>
              </a:spcAft>
              <a:buClr>
                <a:schemeClr val="dk1"/>
              </a:buClr>
              <a:buSzPct val="100000"/>
              <a:buNone/>
            </a:pPr>
            <a:r>
              <a:rPr lang="en-US" sz="4300" b="1" i="1"/>
              <a:t>Step 5: </a:t>
            </a:r>
            <a:r>
              <a:rPr lang="en-US" sz="4300" i="1"/>
              <a:t>Implement the chart</a:t>
            </a:r>
            <a:endParaRPr sz="2400" i="1"/>
          </a:p>
          <a:p>
            <a:pPr marL="342900" lvl="0" indent="-342900" algn="l" rtl="0">
              <a:spcBef>
                <a:spcPts val="480"/>
              </a:spcBef>
              <a:spcAft>
                <a:spcPts val="0"/>
              </a:spcAft>
              <a:buClr>
                <a:schemeClr val="dk1"/>
              </a:buClr>
              <a:buSzPct val="100000"/>
              <a:buNone/>
            </a:pPr>
            <a:endParaRPr sz="2400" u="sng"/>
          </a:p>
        </p:txBody>
      </p:sp>
      <p:pic>
        <p:nvPicPr>
          <p:cNvPr id="353" name="Google Shape;353;p48"/>
          <p:cNvPicPr preferRelativeResize="0"/>
          <p:nvPr/>
        </p:nvPicPr>
        <p:blipFill rotWithShape="1">
          <a:blip r:embed="rId1"/>
          <a:srcRect/>
          <a:stretch>
            <a:fillRect/>
          </a:stretch>
        </p:blipFill>
        <p:spPr>
          <a:xfrm>
            <a:off x="6248400" y="838200"/>
            <a:ext cx="1514475" cy="941614"/>
          </a:xfrm>
          <a:prstGeom prst="rect">
            <a:avLst/>
          </a:prstGeom>
          <a:noFill/>
          <a:ln>
            <a:noFill/>
          </a:ln>
        </p:spPr>
      </p:pic>
      <p:pic>
        <p:nvPicPr>
          <p:cNvPr id="354" name="Google Shape;354;p48"/>
          <p:cNvPicPr preferRelativeResize="0"/>
          <p:nvPr/>
        </p:nvPicPr>
        <p:blipFill rotWithShape="1">
          <a:blip r:embed="rId2"/>
          <a:srcRect/>
          <a:stretch>
            <a:fillRect/>
          </a:stretch>
        </p:blipFill>
        <p:spPr>
          <a:xfrm>
            <a:off x="990600" y="3810000"/>
            <a:ext cx="3057525" cy="1032636"/>
          </a:xfrm>
          <a:prstGeom prst="rect">
            <a:avLst/>
          </a:prstGeom>
          <a:noFill/>
          <a:ln>
            <a:noFill/>
          </a:ln>
        </p:spPr>
      </p:pic>
      <p:pic>
        <p:nvPicPr>
          <p:cNvPr id="355" name="Google Shape;355;p48"/>
          <p:cNvPicPr preferRelativeResize="0"/>
          <p:nvPr/>
        </p:nvPicPr>
        <p:blipFill rotWithShape="1">
          <a:blip r:embed="rId3"/>
          <a:srcRect/>
          <a:stretch>
            <a:fillRect/>
          </a:stretch>
        </p:blipFill>
        <p:spPr>
          <a:xfrm>
            <a:off x="4724400" y="3657600"/>
            <a:ext cx="2438400" cy="15546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animEffect transition="in" filter="fade">
                                      <p:cBhvr>
                                        <p:cTn id="7" dur="500"/>
                                        <p:tgtEl>
                                          <p:spTgt spid="3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xEl>
                                              <p:pRg st="1" end="1"/>
                                            </p:txEl>
                                          </p:spTgt>
                                        </p:tgtEl>
                                        <p:attrNameLst>
                                          <p:attrName>style.visibility</p:attrName>
                                        </p:attrNameLst>
                                      </p:cBhvr>
                                      <p:to>
                                        <p:strVal val="visible"/>
                                      </p:to>
                                    </p:set>
                                    <p:animEffect transition="in" filter="fade">
                                      <p:cBhvr>
                                        <p:cTn id="12" dur="500"/>
                                        <p:tgtEl>
                                          <p:spTgt spid="3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2">
                                            <p:txEl>
                                              <p:pRg st="2" end="2"/>
                                            </p:txEl>
                                          </p:spTgt>
                                        </p:tgtEl>
                                        <p:attrNameLst>
                                          <p:attrName>style.visibility</p:attrName>
                                        </p:attrNameLst>
                                      </p:cBhvr>
                                      <p:to>
                                        <p:strVal val="visible"/>
                                      </p:to>
                                    </p:set>
                                    <p:animEffect transition="in" filter="fade">
                                      <p:cBhvr>
                                        <p:cTn id="17" dur="500"/>
                                        <p:tgtEl>
                                          <p:spTgt spid="3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2">
                                            <p:txEl>
                                              <p:pRg st="3" end="3"/>
                                            </p:txEl>
                                          </p:spTgt>
                                        </p:tgtEl>
                                        <p:attrNameLst>
                                          <p:attrName>style.visibility</p:attrName>
                                        </p:attrNameLst>
                                      </p:cBhvr>
                                      <p:to>
                                        <p:strVal val="visible"/>
                                      </p:to>
                                    </p:set>
                                    <p:animEffect transition="in" filter="fade">
                                      <p:cBhvr>
                                        <p:cTn id="22" dur="500"/>
                                        <p:tgtEl>
                                          <p:spTgt spid="3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2">
                                            <p:txEl>
                                              <p:pRg st="4" end="4"/>
                                            </p:txEl>
                                          </p:spTgt>
                                        </p:tgtEl>
                                        <p:attrNameLst>
                                          <p:attrName>style.visibility</p:attrName>
                                        </p:attrNameLst>
                                      </p:cBhvr>
                                      <p:to>
                                        <p:strVal val="visible"/>
                                      </p:to>
                                    </p:set>
                                    <p:animEffect transition="in" filter="fade">
                                      <p:cBhvr>
                                        <p:cTn id="27" dur="500"/>
                                        <p:tgtEl>
                                          <p:spTgt spid="3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2">
                                            <p:txEl>
                                              <p:pRg st="5" end="5"/>
                                            </p:txEl>
                                          </p:spTgt>
                                        </p:tgtEl>
                                        <p:attrNameLst>
                                          <p:attrName>style.visibility</p:attrName>
                                        </p:attrNameLst>
                                      </p:cBhvr>
                                      <p:to>
                                        <p:strVal val="visible"/>
                                      </p:to>
                                    </p:set>
                                    <p:animEffect transition="in" filter="fade">
                                      <p:cBhvr>
                                        <p:cTn id="32" dur="500"/>
                                        <p:tgtEl>
                                          <p:spTgt spid="3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2">
                                            <p:txEl>
                                              <p:pRg st="6" end="6"/>
                                            </p:txEl>
                                          </p:spTgt>
                                        </p:tgtEl>
                                        <p:attrNameLst>
                                          <p:attrName>style.visibility</p:attrName>
                                        </p:attrNameLst>
                                      </p:cBhvr>
                                      <p:to>
                                        <p:strVal val="visible"/>
                                      </p:to>
                                    </p:set>
                                    <p:animEffect transition="in" filter="fade">
                                      <p:cBhvr>
                                        <p:cTn id="37" dur="500"/>
                                        <p:tgtEl>
                                          <p:spTgt spid="3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2">
                                            <p:txEl>
                                              <p:pRg st="7" end="7"/>
                                            </p:txEl>
                                          </p:spTgt>
                                        </p:tgtEl>
                                        <p:attrNameLst>
                                          <p:attrName>style.visibility</p:attrName>
                                        </p:attrNameLst>
                                      </p:cBhvr>
                                      <p:to>
                                        <p:strVal val="visible"/>
                                      </p:to>
                                    </p:set>
                                    <p:animEffect transition="in" filter="fade">
                                      <p:cBhvr>
                                        <p:cTn id="42" dur="500"/>
                                        <p:tgtEl>
                                          <p:spTgt spid="3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2">
                                            <p:txEl>
                                              <p:pRg st="8" end="8"/>
                                            </p:txEl>
                                          </p:spTgt>
                                        </p:tgtEl>
                                        <p:attrNameLst>
                                          <p:attrName>style.visibility</p:attrName>
                                        </p:attrNameLst>
                                      </p:cBhvr>
                                      <p:to>
                                        <p:strVal val="visible"/>
                                      </p:to>
                                    </p:set>
                                    <p:animEffect transition="in" filter="fade">
                                      <p:cBhvr>
                                        <p:cTn id="47" dur="500"/>
                                        <p:tgtEl>
                                          <p:spTgt spid="35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2">
                                            <p:txEl>
                                              <p:pRg st="9" end="9"/>
                                            </p:txEl>
                                          </p:spTgt>
                                        </p:tgtEl>
                                        <p:attrNameLst>
                                          <p:attrName>style.visibility</p:attrName>
                                        </p:attrNameLst>
                                      </p:cBhvr>
                                      <p:to>
                                        <p:strVal val="visible"/>
                                      </p:to>
                                    </p:set>
                                    <p:animEffect transition="in" filter="fade">
                                      <p:cBhvr>
                                        <p:cTn id="52" dur="500"/>
                                        <p:tgtEl>
                                          <p:spTgt spid="35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52">
                                            <p:txEl>
                                              <p:pRg st="10" end="10"/>
                                            </p:txEl>
                                          </p:spTgt>
                                        </p:tgtEl>
                                        <p:attrNameLst>
                                          <p:attrName>style.visibility</p:attrName>
                                        </p:attrNameLst>
                                      </p:cBhvr>
                                      <p:to>
                                        <p:strVal val="visible"/>
                                      </p:to>
                                    </p:set>
                                    <p:animEffect transition="in" filter="fade">
                                      <p:cBhvr>
                                        <p:cTn id="57" dur="500"/>
                                        <p:tgtEl>
                                          <p:spTgt spid="35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2">
                                            <p:txEl>
                                              <p:pRg st="11" end="11"/>
                                            </p:txEl>
                                          </p:spTgt>
                                        </p:tgtEl>
                                        <p:attrNameLst>
                                          <p:attrName>style.visibility</p:attrName>
                                        </p:attrNameLst>
                                      </p:cBhvr>
                                      <p:to>
                                        <p:strVal val="visible"/>
                                      </p:to>
                                    </p:set>
                                    <p:animEffect transition="in" filter="fade">
                                      <p:cBhvr>
                                        <p:cTn id="62" dur="500"/>
                                        <p:tgtEl>
                                          <p:spTgt spid="35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52">
                                            <p:txEl>
                                              <p:pRg st="12" end="12"/>
                                            </p:txEl>
                                          </p:spTgt>
                                        </p:tgtEl>
                                        <p:attrNameLst>
                                          <p:attrName>style.visibility</p:attrName>
                                        </p:attrNameLst>
                                      </p:cBhvr>
                                      <p:to>
                                        <p:strVal val="visible"/>
                                      </p:to>
                                    </p:set>
                                    <p:animEffect transition="in" filter="fade">
                                      <p:cBhvr>
                                        <p:cTn id="67" dur="500"/>
                                        <p:tgtEl>
                                          <p:spTgt spid="35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52">
                                            <p:txEl>
                                              <p:pRg st="13" end="13"/>
                                            </p:txEl>
                                          </p:spTgt>
                                        </p:tgtEl>
                                        <p:attrNameLst>
                                          <p:attrName>style.visibility</p:attrName>
                                        </p:attrNameLst>
                                      </p:cBhvr>
                                      <p:to>
                                        <p:strVal val="visible"/>
                                      </p:to>
                                    </p:set>
                                    <p:animEffect transition="in" filter="fade">
                                      <p:cBhvr>
                                        <p:cTn id="72" dur="500"/>
                                        <p:tgtEl>
                                          <p:spTgt spid="35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52">
                                            <p:txEl>
                                              <p:pRg st="14" end="14"/>
                                            </p:txEl>
                                          </p:spTgt>
                                        </p:tgtEl>
                                        <p:attrNameLst>
                                          <p:attrName>style.visibility</p:attrName>
                                        </p:attrNameLst>
                                      </p:cBhvr>
                                      <p:to>
                                        <p:strVal val="visible"/>
                                      </p:to>
                                    </p:set>
                                    <p:animEffect transition="in" filter="fade">
                                      <p:cBhvr>
                                        <p:cTn id="77" dur="500"/>
                                        <p:tgtEl>
                                          <p:spTgt spid="35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52">
                                            <p:txEl>
                                              <p:pRg st="15" end="15"/>
                                            </p:txEl>
                                          </p:spTgt>
                                        </p:tgtEl>
                                        <p:attrNameLst>
                                          <p:attrName>style.visibility</p:attrName>
                                        </p:attrNameLst>
                                      </p:cBhvr>
                                      <p:to>
                                        <p:strVal val="visible"/>
                                      </p:to>
                                    </p:set>
                                    <p:animEffect transition="in" filter="fade">
                                      <p:cBhvr>
                                        <p:cTn id="82" dur="500"/>
                                        <p:tgtEl>
                                          <p:spTgt spid="35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52">
                                            <p:txEl>
                                              <p:pRg st="16" end="16"/>
                                            </p:txEl>
                                          </p:spTgt>
                                        </p:tgtEl>
                                        <p:attrNameLst>
                                          <p:attrName>style.visibility</p:attrName>
                                        </p:attrNameLst>
                                      </p:cBhvr>
                                      <p:to>
                                        <p:strVal val="visible"/>
                                      </p:to>
                                    </p:set>
                                    <p:animEffect transition="in" filter="fade">
                                      <p:cBhvr>
                                        <p:cTn id="87" dur="500"/>
                                        <p:tgtEl>
                                          <p:spTgt spid="35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52">
                                            <p:txEl>
                                              <p:pRg st="17" end="17"/>
                                            </p:txEl>
                                          </p:spTgt>
                                        </p:tgtEl>
                                        <p:attrNameLst>
                                          <p:attrName>style.visibility</p:attrName>
                                        </p:attrNameLst>
                                      </p:cBhvr>
                                      <p:to>
                                        <p:strVal val="visible"/>
                                      </p:to>
                                    </p:set>
                                    <p:animEffect transition="in" filter="fade">
                                      <p:cBhvr>
                                        <p:cTn id="92" dur="500"/>
                                        <p:tgtEl>
                                          <p:spTgt spid="35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52">
                                            <p:txEl>
                                              <p:pRg st="18" end="18"/>
                                            </p:txEl>
                                          </p:spTgt>
                                        </p:tgtEl>
                                        <p:attrNameLst>
                                          <p:attrName>style.visibility</p:attrName>
                                        </p:attrNameLst>
                                      </p:cBhvr>
                                      <p:to>
                                        <p:strVal val="visible"/>
                                      </p:to>
                                    </p:set>
                                    <p:animEffect transition="in" filter="fade">
                                      <p:cBhvr>
                                        <p:cTn id="97" dur="500"/>
                                        <p:tgtEl>
                                          <p:spTgt spid="352">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52">
                                            <p:txEl>
                                              <p:pRg st="19" end="19"/>
                                            </p:txEl>
                                          </p:spTgt>
                                        </p:tgtEl>
                                        <p:attrNameLst>
                                          <p:attrName>style.visibility</p:attrName>
                                        </p:attrNameLst>
                                      </p:cBhvr>
                                      <p:to>
                                        <p:strVal val="visible"/>
                                      </p:to>
                                    </p:set>
                                    <p:animEffect transition="in" filter="fade">
                                      <p:cBhvr>
                                        <p:cTn id="102" dur="500"/>
                                        <p:tgtEl>
                                          <p:spTgt spid="352">
                                            <p:txEl>
                                              <p:pRg st="19" end="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49"/>
          <p:cNvSpPr/>
          <p:nvPr/>
        </p:nvSpPr>
        <p:spPr>
          <a:xfrm>
            <a:off x="533400" y="381000"/>
            <a:ext cx="80010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Twenty-five samples of size 50 are chosen from a plastic-injection molding machine producing small containers. The number of nonconforming containers for each sample is shown in Table, as is the proportion nonconforming for each sample</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61" name="Google Shape;361;p49"/>
          <p:cNvPicPr preferRelativeResize="0"/>
          <p:nvPr/>
        </p:nvPicPr>
        <p:blipFill rotWithShape="1">
          <a:blip r:embed="rId1"/>
          <a:srcRect/>
          <a:stretch>
            <a:fillRect/>
          </a:stretch>
        </p:blipFill>
        <p:spPr>
          <a:xfrm>
            <a:off x="304800" y="1524000"/>
            <a:ext cx="4800600" cy="4771350"/>
          </a:xfrm>
          <a:prstGeom prst="rect">
            <a:avLst/>
          </a:prstGeom>
          <a:noFill/>
          <a:ln>
            <a:noFill/>
          </a:ln>
        </p:spPr>
      </p:pic>
      <p:pic>
        <p:nvPicPr>
          <p:cNvPr id="362" name="Google Shape;362;p49"/>
          <p:cNvPicPr preferRelativeResize="0"/>
          <p:nvPr/>
        </p:nvPicPr>
        <p:blipFill rotWithShape="1">
          <a:blip r:embed="rId2"/>
          <a:srcRect/>
          <a:stretch>
            <a:fillRect/>
          </a:stretch>
        </p:blipFill>
        <p:spPr>
          <a:xfrm>
            <a:off x="5083069" y="2286000"/>
            <a:ext cx="4060931" cy="1371600"/>
          </a:xfrm>
          <a:prstGeom prst="rect">
            <a:avLst/>
          </a:prstGeom>
          <a:noFill/>
          <a:ln>
            <a:noFill/>
          </a:ln>
        </p:spPr>
      </p:pic>
      <p:pic>
        <p:nvPicPr>
          <p:cNvPr id="363" name="Google Shape;363;p49"/>
          <p:cNvPicPr preferRelativeResize="0"/>
          <p:nvPr/>
        </p:nvPicPr>
        <p:blipFill rotWithShape="1">
          <a:blip r:embed="rId3"/>
          <a:srcRect/>
          <a:stretch>
            <a:fillRect/>
          </a:stretch>
        </p:blipFill>
        <p:spPr>
          <a:xfrm>
            <a:off x="5638800" y="1524000"/>
            <a:ext cx="2336417" cy="781050"/>
          </a:xfrm>
          <a:prstGeom prst="rect">
            <a:avLst/>
          </a:prstGeom>
          <a:noFill/>
          <a:ln>
            <a:noFill/>
          </a:ln>
        </p:spPr>
      </p:pic>
      <p:sp>
        <p:nvSpPr>
          <p:cNvPr id="364" name="Google Shape;364;p49"/>
          <p:cNvSpPr txBox="1"/>
          <p:nvPr/>
        </p:nvSpPr>
        <p:spPr>
          <a:xfrm>
            <a:off x="2209800" y="6324600"/>
            <a:ext cx="6096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1250</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5" name="Google Shape;365;p49"/>
          <p:cNvSpPr txBox="1"/>
          <p:nvPr/>
        </p:nvSpPr>
        <p:spPr>
          <a:xfrm>
            <a:off x="3124200" y="6324600"/>
            <a:ext cx="60960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90</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2"/>
          </p:nvPr>
        </p:nvPicPr>
        <p:blipFill>
          <a:blip r:embed="rId1"/>
          <a:stretch>
            <a:fillRect/>
          </a:stretch>
        </p:blipFill>
        <p:spPr>
          <a:xfrm>
            <a:off x="337185" y="352425"/>
            <a:ext cx="8526145" cy="6199505"/>
          </a:xfrm>
          <a:prstGeom prst="rect">
            <a:avLst/>
          </a:prstGeom>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2"/>
          </p:nvPr>
        </p:nvPicPr>
        <p:blipFill>
          <a:blip r:embed="rId1"/>
          <a:stretch>
            <a:fillRect/>
          </a:stretch>
        </p:blipFill>
        <p:spPr>
          <a:xfrm>
            <a:off x="861060" y="345440"/>
            <a:ext cx="8147685" cy="4638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Four dimensions of quality of a good or service</a:t>
            </a:r>
            <a:endParaRPr lang="en-US"/>
          </a:p>
        </p:txBody>
      </p:sp>
      <p:sp>
        <p:nvSpPr>
          <p:cNvPr id="111" name="Google Shape;111;p1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Font typeface="Arial" panose="020B0604020202020204"/>
              <a:buNone/>
            </a:pPr>
            <a:r>
              <a:rPr lang="en-US" u="sng"/>
              <a:t>1. Quality of design</a:t>
            </a:r>
            <a:endParaRPr lang="en-US" u="sng"/>
          </a:p>
          <a:p>
            <a:pPr marL="342900" lvl="0" indent="-342900" algn="l" rtl="0">
              <a:spcBef>
                <a:spcPts val="590"/>
              </a:spcBef>
              <a:spcAft>
                <a:spcPts val="0"/>
              </a:spcAft>
              <a:buClr>
                <a:schemeClr val="dk1"/>
              </a:buClr>
              <a:buSzPct val="100000"/>
              <a:buFont typeface="Arial" panose="020B0604020202020204"/>
              <a:buNone/>
            </a:pPr>
            <a:r>
              <a:rPr lang="en-US"/>
              <a:t>- determined before the product is produced</a:t>
            </a:r>
            <a:endParaRPr lang="en-US"/>
          </a:p>
          <a:p>
            <a:pPr marL="342900" lvl="0" indent="-342900" algn="l" rtl="0">
              <a:spcBef>
                <a:spcPts val="590"/>
              </a:spcBef>
              <a:spcAft>
                <a:spcPts val="0"/>
              </a:spcAft>
              <a:buClr>
                <a:schemeClr val="dk1"/>
              </a:buClr>
              <a:buSzPct val="100000"/>
              <a:buFont typeface="Arial" panose="020B0604020202020204"/>
              <a:buNone/>
            </a:pPr>
            <a:r>
              <a:rPr lang="en-US"/>
              <a:t>- Uses a cross-functional team to translate the wishes of the customer into specifications</a:t>
            </a:r>
            <a:endParaRPr lang="en-US"/>
          </a:p>
          <a:p>
            <a:pPr marL="342900" lvl="0" indent="-342900" algn="l" rtl="0">
              <a:spcBef>
                <a:spcPts val="590"/>
              </a:spcBef>
              <a:spcAft>
                <a:spcPts val="0"/>
              </a:spcAft>
              <a:buClr>
                <a:schemeClr val="dk1"/>
              </a:buClr>
              <a:buSzPct val="100000"/>
              <a:buFont typeface="Calibri" panose="020F0502020204030204"/>
              <a:buNone/>
            </a:pPr>
            <a:r>
              <a:rPr lang="en-US"/>
              <a:t>- Concurrent design through the Quality Function Deployment process.</a:t>
            </a:r>
            <a:endParaRPr lang="en-US"/>
          </a:p>
          <a:p>
            <a:pPr marL="342900" lvl="0" indent="-342900" algn="l" rtl="0">
              <a:spcBef>
                <a:spcPts val="590"/>
              </a:spcBef>
              <a:spcAft>
                <a:spcPts val="0"/>
              </a:spcAft>
              <a:buClr>
                <a:schemeClr val="dk1"/>
              </a:buClr>
              <a:buSzPct val="100000"/>
              <a:buFont typeface="Calibri" panose="020F0502020204030204"/>
              <a:buNone/>
            </a:pPr>
            <a:r>
              <a:rPr lang="en-US" u="sng"/>
              <a:t>2. Quality of Conformance</a:t>
            </a:r>
            <a:r>
              <a:rPr lang="en-US"/>
              <a:t>-</a:t>
            </a:r>
            <a:endParaRPr lang="en-US"/>
          </a:p>
          <a:p>
            <a:pPr marL="342900" lvl="0" indent="-342900" algn="l" rtl="0">
              <a:spcBef>
                <a:spcPts val="590"/>
              </a:spcBef>
              <a:spcAft>
                <a:spcPts val="0"/>
              </a:spcAft>
              <a:buClr>
                <a:schemeClr val="dk1"/>
              </a:buClr>
              <a:buSzPct val="100000"/>
              <a:buFont typeface="Calibri" panose="020F0502020204030204"/>
              <a:buNone/>
            </a:pPr>
            <a:r>
              <a:rPr lang="en-US"/>
              <a:t>   producing a product to meet the specifications independent of the quality of design. </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p50"/>
          <p:cNvSpPr txBox="1"/>
          <p:nvPr>
            <p:ph type="title"/>
          </p:nvPr>
        </p:nvSpPr>
        <p:spPr>
          <a:xfrm>
            <a:off x="0" y="1"/>
            <a:ext cx="91440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2060"/>
              </a:buClr>
              <a:buSzPct val="100000"/>
              <a:buFont typeface="Calibri" panose="020F0502020204030204"/>
              <a:buNone/>
            </a:pPr>
            <a:r>
              <a:rPr lang="en-US" sz="4000">
                <a:solidFill>
                  <a:srgbClr val="002060"/>
                </a:solidFill>
              </a:rPr>
              <a:t>Chart for no. of nonconformities (c-chart)</a:t>
            </a:r>
            <a:endParaRPr sz="4000">
              <a:solidFill>
                <a:srgbClr val="002060"/>
              </a:solidFill>
            </a:endParaRPr>
          </a:p>
        </p:txBody>
      </p:sp>
      <p:sp>
        <p:nvSpPr>
          <p:cNvPr id="371" name="Google Shape;371;p50"/>
          <p:cNvSpPr txBox="1"/>
          <p:nvPr>
            <p:ph type="body" idx="1"/>
          </p:nvPr>
        </p:nvSpPr>
        <p:spPr>
          <a:xfrm>
            <a:off x="381000" y="762000"/>
            <a:ext cx="8534400" cy="5943600"/>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sz="5900"/>
              <a:t>Based on Poisson distribution</a:t>
            </a:r>
            <a:endParaRPr sz="5900"/>
          </a:p>
          <a:p>
            <a:pPr marL="342900" lvl="0" indent="-342900" algn="l" rtl="0">
              <a:spcBef>
                <a:spcPts val="1625"/>
              </a:spcBef>
              <a:spcAft>
                <a:spcPts val="0"/>
              </a:spcAft>
              <a:buClr>
                <a:schemeClr val="dk1"/>
              </a:buClr>
              <a:buSzPct val="100000"/>
              <a:buNone/>
            </a:pPr>
            <a:r>
              <a:rPr lang="en-US" sz="5900" u="sng"/>
              <a:t>Construction of c-chart:</a:t>
            </a:r>
            <a:endParaRPr sz="5900" u="sng"/>
          </a:p>
          <a:p>
            <a:pPr marL="342900" lvl="0" indent="-342900" algn="l" rtl="0">
              <a:spcBef>
                <a:spcPts val="1155"/>
              </a:spcBef>
              <a:spcAft>
                <a:spcPts val="0"/>
              </a:spcAft>
              <a:buClr>
                <a:schemeClr val="dk1"/>
              </a:buClr>
              <a:buSzPct val="100000"/>
              <a:buNone/>
            </a:pPr>
            <a:r>
              <a:rPr lang="en-US" sz="4200" b="1" i="1"/>
              <a:t>Step 1:</a:t>
            </a:r>
            <a:r>
              <a:rPr lang="en-US" sz="4200" i="1"/>
              <a:t> Determine the sample size and the sampling interval.</a:t>
            </a:r>
            <a:endParaRPr sz="4200" i="1"/>
          </a:p>
          <a:p>
            <a:pPr marL="342900" lvl="0" indent="-342900" algn="l" rtl="0">
              <a:spcBef>
                <a:spcPts val="1155"/>
              </a:spcBef>
              <a:spcAft>
                <a:spcPts val="0"/>
              </a:spcAft>
              <a:buClr>
                <a:schemeClr val="dk1"/>
              </a:buClr>
              <a:buSzPct val="100000"/>
              <a:buNone/>
            </a:pPr>
            <a:r>
              <a:rPr lang="en-US" sz="4200" b="1" i="1"/>
              <a:t>Step 2:</a:t>
            </a:r>
            <a:r>
              <a:rPr lang="en-US" sz="4200" i="1"/>
              <a:t> Obtain the data, and record on an appropriate form.</a:t>
            </a:r>
            <a:endParaRPr sz="4200" i="1"/>
          </a:p>
          <a:p>
            <a:pPr marL="342900" lvl="0" indent="-342900" algn="l" rtl="0">
              <a:spcBef>
                <a:spcPts val="1155"/>
              </a:spcBef>
              <a:spcAft>
                <a:spcPts val="0"/>
              </a:spcAft>
              <a:buClr>
                <a:schemeClr val="dk1"/>
              </a:buClr>
              <a:buSzPct val="100000"/>
              <a:buNone/>
            </a:pPr>
            <a:r>
              <a:rPr lang="en-US" sz="4200" b="1" i="1"/>
              <a:t>Step 3: </a:t>
            </a:r>
            <a:r>
              <a:rPr lang="en-US" sz="4200" i="1"/>
              <a:t>Calculate the centerline and the trial control limits</a:t>
            </a:r>
            <a:endParaRPr sz="4200" i="1"/>
          </a:p>
          <a:p>
            <a:pPr marL="342900" lvl="0" indent="-342900" algn="l" rtl="0">
              <a:spcBef>
                <a:spcPts val="660"/>
              </a:spcBef>
              <a:spcAft>
                <a:spcPts val="0"/>
              </a:spcAft>
              <a:buClr>
                <a:schemeClr val="dk1"/>
              </a:buClr>
              <a:buSzPct val="100000"/>
              <a:buNone/>
            </a:pPr>
            <a:endParaRPr sz="2400" i="1"/>
          </a:p>
          <a:p>
            <a:pPr marL="342900" lvl="0" indent="-342900" algn="l" rtl="0">
              <a:spcBef>
                <a:spcPts val="660"/>
              </a:spcBef>
              <a:spcAft>
                <a:spcPts val="0"/>
              </a:spcAft>
              <a:buClr>
                <a:schemeClr val="dk1"/>
              </a:buClr>
              <a:buSzPct val="100000"/>
              <a:buNone/>
            </a:pPr>
            <a:endParaRPr sz="2400" i="1"/>
          </a:p>
          <a:p>
            <a:pPr marL="342900" lvl="0" indent="-342900" algn="l" rtl="0">
              <a:spcBef>
                <a:spcPts val="660"/>
              </a:spcBef>
              <a:spcAft>
                <a:spcPts val="0"/>
              </a:spcAft>
              <a:buClr>
                <a:schemeClr val="dk1"/>
              </a:buClr>
              <a:buSzPct val="100000"/>
              <a:buNone/>
            </a:pPr>
            <a:endParaRPr sz="2400" i="1"/>
          </a:p>
          <a:p>
            <a:pPr marL="342900" lvl="0" indent="-342900" algn="l" rtl="0">
              <a:spcBef>
                <a:spcPts val="660"/>
              </a:spcBef>
              <a:spcAft>
                <a:spcPts val="0"/>
              </a:spcAft>
              <a:buClr>
                <a:schemeClr val="dk1"/>
              </a:buClr>
              <a:buSzPct val="100000"/>
              <a:buNone/>
            </a:pPr>
            <a:endParaRPr sz="2400" i="1"/>
          </a:p>
          <a:p>
            <a:pPr marL="342900" lvl="0" indent="-342900" algn="l" rtl="0">
              <a:spcBef>
                <a:spcPts val="660"/>
              </a:spcBef>
              <a:spcAft>
                <a:spcPts val="0"/>
              </a:spcAft>
              <a:buClr>
                <a:schemeClr val="dk1"/>
              </a:buClr>
              <a:buSzPct val="100000"/>
              <a:buNone/>
            </a:pPr>
            <a:endParaRPr sz="2400"/>
          </a:p>
          <a:p>
            <a:pPr marL="342900" lvl="0" indent="-342900" algn="l" rtl="0">
              <a:spcBef>
                <a:spcPts val="660"/>
              </a:spcBef>
              <a:spcAft>
                <a:spcPts val="0"/>
              </a:spcAft>
              <a:buClr>
                <a:schemeClr val="dk1"/>
              </a:buClr>
              <a:buSzPct val="100000"/>
              <a:buNone/>
            </a:pPr>
            <a:endParaRPr sz="2400"/>
          </a:p>
          <a:p>
            <a:pPr marL="342900" lvl="0" indent="-342900" algn="l" rtl="0">
              <a:spcBef>
                <a:spcPts val="660"/>
              </a:spcBef>
              <a:spcAft>
                <a:spcPts val="0"/>
              </a:spcAft>
              <a:buClr>
                <a:schemeClr val="dk1"/>
              </a:buClr>
              <a:buSzPct val="100000"/>
              <a:buNone/>
            </a:pPr>
            <a:endParaRPr sz="2400"/>
          </a:p>
          <a:p>
            <a:pPr marL="342900" lvl="0" indent="-342900" algn="l" rtl="0">
              <a:spcBef>
                <a:spcPts val="660"/>
              </a:spcBef>
              <a:spcAft>
                <a:spcPts val="0"/>
              </a:spcAft>
              <a:buClr>
                <a:schemeClr val="dk1"/>
              </a:buClr>
              <a:buSzPct val="100000"/>
              <a:buNone/>
            </a:pPr>
            <a:endParaRPr sz="2400"/>
          </a:p>
          <a:p>
            <a:pPr marL="342900" lvl="0" indent="-342900" algn="l" rtl="0">
              <a:spcBef>
                <a:spcPts val="1185"/>
              </a:spcBef>
              <a:spcAft>
                <a:spcPts val="0"/>
              </a:spcAft>
              <a:buClr>
                <a:schemeClr val="dk1"/>
              </a:buClr>
              <a:buSzPct val="100000"/>
              <a:buNone/>
            </a:pPr>
            <a:r>
              <a:rPr lang="en-US" sz="4300" b="1" i="1"/>
              <a:t>Step 4</a:t>
            </a:r>
            <a:r>
              <a:rPr lang="en-US" sz="4300" i="1"/>
              <a:t>: Calculate the revised control limits</a:t>
            </a:r>
            <a:endParaRPr sz="4300" i="1"/>
          </a:p>
          <a:p>
            <a:pPr marL="342900" lvl="0" indent="-342900" algn="l" rtl="0">
              <a:spcBef>
                <a:spcPts val="1185"/>
              </a:spcBef>
              <a:spcAft>
                <a:spcPts val="0"/>
              </a:spcAft>
              <a:buClr>
                <a:schemeClr val="dk1"/>
              </a:buClr>
              <a:buSzPct val="100000"/>
              <a:buNone/>
            </a:pPr>
            <a:r>
              <a:rPr lang="en-US" sz="4300" b="1" i="1"/>
              <a:t>Step 5: </a:t>
            </a:r>
            <a:r>
              <a:rPr lang="en-US" sz="4300" i="1"/>
              <a:t>Implement the chart</a:t>
            </a:r>
            <a:endParaRPr sz="2400" i="1"/>
          </a:p>
          <a:p>
            <a:pPr marL="342900" lvl="0" indent="-342900" algn="l" rtl="0">
              <a:spcBef>
                <a:spcPts val="660"/>
              </a:spcBef>
              <a:spcAft>
                <a:spcPts val="0"/>
              </a:spcAft>
              <a:buClr>
                <a:schemeClr val="dk1"/>
              </a:buClr>
              <a:buSzPct val="100000"/>
              <a:buNone/>
            </a:pPr>
            <a:endParaRPr sz="2400" u="sng"/>
          </a:p>
        </p:txBody>
      </p:sp>
      <p:pic>
        <p:nvPicPr>
          <p:cNvPr id="372" name="Google Shape;372;p50"/>
          <p:cNvPicPr preferRelativeResize="0"/>
          <p:nvPr/>
        </p:nvPicPr>
        <p:blipFill rotWithShape="1">
          <a:blip r:embed="rId1"/>
          <a:srcRect/>
          <a:stretch>
            <a:fillRect/>
          </a:stretch>
        </p:blipFill>
        <p:spPr>
          <a:xfrm>
            <a:off x="685800" y="3657600"/>
            <a:ext cx="2943225" cy="1514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Effect transition="in" filter="fade">
                                      <p:cBhvr>
                                        <p:cTn id="7" dur="500"/>
                                        <p:tgtEl>
                                          <p:spTgt spid="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1">
                                            <p:txEl>
                                              <p:pRg st="1" end="1"/>
                                            </p:txEl>
                                          </p:spTgt>
                                        </p:tgtEl>
                                        <p:attrNameLst>
                                          <p:attrName>style.visibility</p:attrName>
                                        </p:attrNameLst>
                                      </p:cBhvr>
                                      <p:to>
                                        <p:strVal val="visible"/>
                                      </p:to>
                                    </p:set>
                                    <p:animEffect transition="in" filter="fade">
                                      <p:cBhvr>
                                        <p:cTn id="12" dur="500"/>
                                        <p:tgtEl>
                                          <p:spTgt spid="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
                                            <p:txEl>
                                              <p:pRg st="2" end="2"/>
                                            </p:txEl>
                                          </p:spTgt>
                                        </p:tgtEl>
                                        <p:attrNameLst>
                                          <p:attrName>style.visibility</p:attrName>
                                        </p:attrNameLst>
                                      </p:cBhvr>
                                      <p:to>
                                        <p:strVal val="visible"/>
                                      </p:to>
                                    </p:set>
                                    <p:animEffect transition="in" filter="fade">
                                      <p:cBhvr>
                                        <p:cTn id="17" dur="500"/>
                                        <p:tgtEl>
                                          <p:spTgt spid="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1">
                                            <p:txEl>
                                              <p:pRg st="3" end="3"/>
                                            </p:txEl>
                                          </p:spTgt>
                                        </p:tgtEl>
                                        <p:attrNameLst>
                                          <p:attrName>style.visibility</p:attrName>
                                        </p:attrNameLst>
                                      </p:cBhvr>
                                      <p:to>
                                        <p:strVal val="visible"/>
                                      </p:to>
                                    </p:set>
                                    <p:animEffect transition="in" filter="fade">
                                      <p:cBhvr>
                                        <p:cTn id="22" dur="500"/>
                                        <p:tgtEl>
                                          <p:spTgt spid="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1">
                                            <p:txEl>
                                              <p:pRg st="4" end="4"/>
                                            </p:txEl>
                                          </p:spTgt>
                                        </p:tgtEl>
                                        <p:attrNameLst>
                                          <p:attrName>style.visibility</p:attrName>
                                        </p:attrNameLst>
                                      </p:cBhvr>
                                      <p:to>
                                        <p:strVal val="visible"/>
                                      </p:to>
                                    </p:set>
                                    <p:animEffect transition="in" filter="fade">
                                      <p:cBhvr>
                                        <p:cTn id="27" dur="500"/>
                                        <p:tgtEl>
                                          <p:spTgt spid="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1">
                                            <p:txEl>
                                              <p:pRg st="5" end="5"/>
                                            </p:txEl>
                                          </p:spTgt>
                                        </p:tgtEl>
                                        <p:attrNameLst>
                                          <p:attrName>style.visibility</p:attrName>
                                        </p:attrNameLst>
                                      </p:cBhvr>
                                      <p:to>
                                        <p:strVal val="visible"/>
                                      </p:to>
                                    </p:set>
                                    <p:animEffect transition="in" filter="fade">
                                      <p:cBhvr>
                                        <p:cTn id="32" dur="500"/>
                                        <p:tgtEl>
                                          <p:spTgt spid="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1">
                                            <p:txEl>
                                              <p:pRg st="6" end="6"/>
                                            </p:txEl>
                                          </p:spTgt>
                                        </p:tgtEl>
                                        <p:attrNameLst>
                                          <p:attrName>style.visibility</p:attrName>
                                        </p:attrNameLst>
                                      </p:cBhvr>
                                      <p:to>
                                        <p:strVal val="visible"/>
                                      </p:to>
                                    </p:set>
                                    <p:animEffect transition="in" filter="fade">
                                      <p:cBhvr>
                                        <p:cTn id="37" dur="500"/>
                                        <p:tgtEl>
                                          <p:spTgt spid="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1">
                                            <p:txEl>
                                              <p:pRg st="7" end="7"/>
                                            </p:txEl>
                                          </p:spTgt>
                                        </p:tgtEl>
                                        <p:attrNameLst>
                                          <p:attrName>style.visibility</p:attrName>
                                        </p:attrNameLst>
                                      </p:cBhvr>
                                      <p:to>
                                        <p:strVal val="visible"/>
                                      </p:to>
                                    </p:set>
                                    <p:animEffect transition="in" filter="fade">
                                      <p:cBhvr>
                                        <p:cTn id="42" dur="500"/>
                                        <p:tgtEl>
                                          <p:spTgt spid="3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1">
                                            <p:txEl>
                                              <p:pRg st="8" end="8"/>
                                            </p:txEl>
                                          </p:spTgt>
                                        </p:tgtEl>
                                        <p:attrNameLst>
                                          <p:attrName>style.visibility</p:attrName>
                                        </p:attrNameLst>
                                      </p:cBhvr>
                                      <p:to>
                                        <p:strVal val="visible"/>
                                      </p:to>
                                    </p:set>
                                    <p:animEffect transition="in" filter="fade">
                                      <p:cBhvr>
                                        <p:cTn id="47" dur="500"/>
                                        <p:tgtEl>
                                          <p:spTgt spid="3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1">
                                            <p:txEl>
                                              <p:pRg st="9" end="9"/>
                                            </p:txEl>
                                          </p:spTgt>
                                        </p:tgtEl>
                                        <p:attrNameLst>
                                          <p:attrName>style.visibility</p:attrName>
                                        </p:attrNameLst>
                                      </p:cBhvr>
                                      <p:to>
                                        <p:strVal val="visible"/>
                                      </p:to>
                                    </p:set>
                                    <p:animEffect transition="in" filter="fade">
                                      <p:cBhvr>
                                        <p:cTn id="52" dur="500"/>
                                        <p:tgtEl>
                                          <p:spTgt spid="3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1">
                                            <p:txEl>
                                              <p:pRg st="10" end="10"/>
                                            </p:txEl>
                                          </p:spTgt>
                                        </p:tgtEl>
                                        <p:attrNameLst>
                                          <p:attrName>style.visibility</p:attrName>
                                        </p:attrNameLst>
                                      </p:cBhvr>
                                      <p:to>
                                        <p:strVal val="visible"/>
                                      </p:to>
                                    </p:set>
                                    <p:animEffect transition="in" filter="fade">
                                      <p:cBhvr>
                                        <p:cTn id="57" dur="500"/>
                                        <p:tgtEl>
                                          <p:spTgt spid="37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71">
                                            <p:txEl>
                                              <p:pRg st="11" end="11"/>
                                            </p:txEl>
                                          </p:spTgt>
                                        </p:tgtEl>
                                        <p:attrNameLst>
                                          <p:attrName>style.visibility</p:attrName>
                                        </p:attrNameLst>
                                      </p:cBhvr>
                                      <p:to>
                                        <p:strVal val="visible"/>
                                      </p:to>
                                    </p:set>
                                    <p:animEffect transition="in" filter="fade">
                                      <p:cBhvr>
                                        <p:cTn id="62" dur="500"/>
                                        <p:tgtEl>
                                          <p:spTgt spid="37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71">
                                            <p:txEl>
                                              <p:pRg st="12" end="12"/>
                                            </p:txEl>
                                          </p:spTgt>
                                        </p:tgtEl>
                                        <p:attrNameLst>
                                          <p:attrName>style.visibility</p:attrName>
                                        </p:attrNameLst>
                                      </p:cBhvr>
                                      <p:to>
                                        <p:strVal val="visible"/>
                                      </p:to>
                                    </p:set>
                                    <p:animEffect transition="in" filter="fade">
                                      <p:cBhvr>
                                        <p:cTn id="67" dur="500"/>
                                        <p:tgtEl>
                                          <p:spTgt spid="37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1">
                                            <p:txEl>
                                              <p:pRg st="13" end="13"/>
                                            </p:txEl>
                                          </p:spTgt>
                                        </p:tgtEl>
                                        <p:attrNameLst>
                                          <p:attrName>style.visibility</p:attrName>
                                        </p:attrNameLst>
                                      </p:cBhvr>
                                      <p:to>
                                        <p:strVal val="visible"/>
                                      </p:to>
                                    </p:set>
                                    <p:animEffect transition="in" filter="fade">
                                      <p:cBhvr>
                                        <p:cTn id="72" dur="500"/>
                                        <p:tgtEl>
                                          <p:spTgt spid="371">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71">
                                            <p:txEl>
                                              <p:pRg st="14" end="14"/>
                                            </p:txEl>
                                          </p:spTgt>
                                        </p:tgtEl>
                                        <p:attrNameLst>
                                          <p:attrName>style.visibility</p:attrName>
                                        </p:attrNameLst>
                                      </p:cBhvr>
                                      <p:to>
                                        <p:strVal val="visible"/>
                                      </p:to>
                                    </p:set>
                                    <p:animEffect transition="in" filter="fade">
                                      <p:cBhvr>
                                        <p:cTn id="77" dur="500"/>
                                        <p:tgtEl>
                                          <p:spTgt spid="371">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71">
                                            <p:txEl>
                                              <p:pRg st="15" end="15"/>
                                            </p:txEl>
                                          </p:spTgt>
                                        </p:tgtEl>
                                        <p:attrNameLst>
                                          <p:attrName>style.visibility</p:attrName>
                                        </p:attrNameLst>
                                      </p:cBhvr>
                                      <p:to>
                                        <p:strVal val="visible"/>
                                      </p:to>
                                    </p:set>
                                    <p:animEffect transition="in" filter="fade">
                                      <p:cBhvr>
                                        <p:cTn id="82" dur="500"/>
                                        <p:tgtEl>
                                          <p:spTgt spid="371">
                                            <p:txEl>
                                              <p:pRg st="15" end="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04520" y="82550"/>
            <a:ext cx="8185785" cy="383540"/>
          </a:xfrm>
        </p:spPr>
        <p:txBody>
          <a:bodyPr>
            <a:normAutofit fontScale="90000"/>
          </a:bodyPr>
          <a:p>
            <a:r>
              <a:rPr lang="en-US"/>
              <a:t>Problem-2</a:t>
            </a:r>
            <a:endParaRPr lang="en-US"/>
          </a:p>
        </p:txBody>
      </p:sp>
      <p:sp>
        <p:nvSpPr>
          <p:cNvPr id="3" name="Text Placeholder 2"/>
          <p:cNvSpPr/>
          <p:nvPr>
            <p:ph type="body" idx="1"/>
          </p:nvPr>
        </p:nvSpPr>
        <p:spPr>
          <a:xfrm>
            <a:off x="603885" y="465455"/>
            <a:ext cx="8186420" cy="1527810"/>
          </a:xfrm>
        </p:spPr>
        <p:txBody>
          <a:bodyPr>
            <a:noAutofit/>
          </a:bodyPr>
          <a:p>
            <a:r>
              <a:rPr lang="en-US" sz="2000"/>
              <a:t>Management has decided to set a standard of 3% for the proportion of nonconforming test tubes produced in a plant. Data collected from 20 samples ofsize 100 are shown in Table 8-3, as is the proportion of nonconforming test tubes for each sample. The centerline and control limits, based on the specified standard, are found to be</a:t>
            </a:r>
            <a:endParaRPr lang="en-US" sz="2000"/>
          </a:p>
        </p:txBody>
      </p:sp>
      <p:graphicFrame>
        <p:nvGraphicFramePr>
          <p:cNvPr id="5" name="Picture Placeholder 4"/>
          <p:cNvGraphicFramePr/>
          <p:nvPr>
            <p:ph type="pic" idx="2"/>
          </p:nvPr>
        </p:nvGraphicFramePr>
        <p:xfrm>
          <a:off x="-193040" y="1993265"/>
          <a:ext cx="9336405" cy="4929505"/>
        </p:xfrm>
        <a:graphic>
          <a:graphicData uri="http://schemas.openxmlformats.org/presentationml/2006/ole">
            <mc:AlternateContent xmlns:mc="http://schemas.openxmlformats.org/markup-compatibility/2006">
              <mc:Choice xmlns:v="urn:schemas-microsoft-com:vml" Requires="v">
                <p:oleObj spid="_x0000_s6" name="" r:id="rId1" imgW="4775200" imgH="3587750" progId="Paint.Picture">
                  <p:embed/>
                </p:oleObj>
              </mc:Choice>
              <mc:Fallback>
                <p:oleObj name="" r:id="rId1" imgW="4775200" imgH="3587750" progId="Paint.Picture">
                  <p:embed/>
                  <p:pic>
                    <p:nvPicPr>
                      <p:cNvPr id="0" name="Picture 5"/>
                      <p:cNvPicPr/>
                      <p:nvPr/>
                    </p:nvPicPr>
                    <p:blipFill>
                      <a:blip r:embed="rId2"/>
                      <a:stretch>
                        <a:fillRect/>
                      </a:stretch>
                    </p:blipFill>
                    <p:spPr>
                      <a:xfrm>
                        <a:off x="-193040" y="1993265"/>
                        <a:ext cx="9336405" cy="4929505"/>
                      </a:xfrm>
                      <a:prstGeom prst="rect">
                        <a:avLst/>
                      </a:prstGeom>
                    </p:spPr>
                  </p:pic>
                </p:oleObj>
              </mc:Fallback>
            </mc:AlternateContent>
          </a:graphicData>
        </a:graphic>
      </p:graphicFrame>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a:xfrm>
            <a:off x="86995" y="3429000"/>
            <a:ext cx="9142095" cy="3348355"/>
          </a:xfrm>
        </p:spPr>
        <p:txBody>
          <a:bodyPr/>
          <a:p>
            <a:endParaRPr lang="en-US"/>
          </a:p>
        </p:txBody>
      </p:sp>
      <p:graphicFrame>
        <p:nvGraphicFramePr>
          <p:cNvPr id="5" name="Picture Placeholder 4"/>
          <p:cNvGraphicFramePr>
            <a:graphicFrameLocks noChangeAspect="1"/>
          </p:cNvGraphicFramePr>
          <p:nvPr>
            <p:ph type="pic" idx="2"/>
          </p:nvPr>
        </p:nvGraphicFramePr>
        <p:xfrm>
          <a:off x="-635" y="116205"/>
          <a:ext cx="9229725" cy="3702685"/>
        </p:xfrm>
        <a:graphic>
          <a:graphicData uri="http://schemas.openxmlformats.org/presentationml/2006/ole">
            <mc:AlternateContent xmlns:mc="http://schemas.openxmlformats.org/markup-compatibility/2006">
              <mc:Choice xmlns:v="urn:schemas-microsoft-com:vml" Requires="v">
                <p:oleObj spid="_x0000_s6" name="" r:id="rId1" imgW="5416550" imgH="3162300" progId="Paint.Picture">
                  <p:embed/>
                </p:oleObj>
              </mc:Choice>
              <mc:Fallback>
                <p:oleObj name="" r:id="rId1" imgW="5416550" imgH="3162300" progId="Paint.Picture">
                  <p:embed/>
                  <p:pic>
                    <p:nvPicPr>
                      <p:cNvPr id="0" name="Picture 5"/>
                      <p:cNvPicPr/>
                      <p:nvPr/>
                    </p:nvPicPr>
                    <p:blipFill>
                      <a:blip r:embed="rId2"/>
                      <a:stretch>
                        <a:fillRect/>
                      </a:stretch>
                    </p:blipFill>
                    <p:spPr>
                      <a:xfrm>
                        <a:off x="-635" y="116205"/>
                        <a:ext cx="9229725" cy="3702685"/>
                      </a:xfrm>
                      <a:prstGeom prst="rect">
                        <a:avLst/>
                      </a:prstGeom>
                    </p:spPr>
                  </p:pic>
                </p:oleObj>
              </mc:Fallback>
            </mc:AlternateContent>
          </a:graphicData>
        </a:graphic>
      </p:graphicFrame>
      <p:graphicFrame>
        <p:nvGraphicFramePr>
          <p:cNvPr id="7" name="Object 6"/>
          <p:cNvGraphicFramePr/>
          <p:nvPr/>
        </p:nvGraphicFramePr>
        <p:xfrm>
          <a:off x="87630" y="3429000"/>
          <a:ext cx="9057005" cy="3279140"/>
        </p:xfrm>
        <a:graphic>
          <a:graphicData uri="http://schemas.openxmlformats.org/presentationml/2006/ole">
            <mc:AlternateContent xmlns:mc="http://schemas.openxmlformats.org/markup-compatibility/2006">
              <mc:Choice xmlns:v="urn:schemas-microsoft-com:vml" Requires="v">
                <p:oleObj spid="_x0000_s8" name="" r:id="rId3" imgW="5048250" imgH="3060700" progId="Paint.Picture">
                  <p:embed/>
                </p:oleObj>
              </mc:Choice>
              <mc:Fallback>
                <p:oleObj name="" r:id="rId3" imgW="5048250" imgH="3060700" progId="Paint.Picture">
                  <p:embed/>
                  <p:pic>
                    <p:nvPicPr>
                      <p:cNvPr id="0" name="Picture 7"/>
                      <p:cNvPicPr/>
                      <p:nvPr/>
                    </p:nvPicPr>
                    <p:blipFill>
                      <a:blip r:embed="rId4"/>
                      <a:stretch>
                        <a:fillRect/>
                      </a:stretch>
                    </p:blipFill>
                    <p:spPr>
                      <a:xfrm>
                        <a:off x="87630" y="3429000"/>
                        <a:ext cx="9057005" cy="3279140"/>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pic>
        <p:nvPicPr>
          <p:cNvPr id="377" name="Google Shape;377;p51"/>
          <p:cNvPicPr preferRelativeResize="0"/>
          <p:nvPr/>
        </p:nvPicPr>
        <p:blipFill rotWithShape="1">
          <a:blip r:embed="rId1"/>
          <a:srcRect/>
          <a:stretch>
            <a:fillRect/>
          </a:stretch>
        </p:blipFill>
        <p:spPr>
          <a:xfrm>
            <a:off x="533400" y="2209800"/>
            <a:ext cx="8296275" cy="4370518"/>
          </a:xfrm>
          <a:prstGeom prst="rect">
            <a:avLst/>
          </a:prstGeom>
          <a:noFill/>
          <a:ln>
            <a:noFill/>
          </a:ln>
        </p:spPr>
      </p:pic>
      <p:sp>
        <p:nvSpPr>
          <p:cNvPr id="378" name="Google Shape;378;p51"/>
          <p:cNvSpPr txBox="1"/>
          <p:nvPr>
            <p:ph type="title"/>
          </p:nvPr>
        </p:nvSpPr>
        <p:spPr>
          <a:xfrm>
            <a:off x="0" y="1"/>
            <a:ext cx="91440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2060"/>
              </a:buClr>
              <a:buSzPct val="100000"/>
              <a:buFont typeface="Calibri" panose="020F0502020204030204"/>
              <a:buNone/>
            </a:pPr>
            <a:r>
              <a:rPr lang="en-US" sz="4000">
                <a:solidFill>
                  <a:srgbClr val="002060"/>
                </a:solidFill>
              </a:rPr>
              <a:t>Chart for no. of nonconformities (c-chart)</a:t>
            </a:r>
            <a:endParaRPr sz="4000">
              <a:solidFill>
                <a:srgbClr val="002060"/>
              </a:solidFill>
            </a:endParaRPr>
          </a:p>
        </p:txBody>
      </p:sp>
      <p:pic>
        <p:nvPicPr>
          <p:cNvPr id="379" name="Google Shape;379;p51"/>
          <p:cNvPicPr preferRelativeResize="0"/>
          <p:nvPr/>
        </p:nvPicPr>
        <p:blipFill rotWithShape="1">
          <a:blip r:embed="rId2"/>
          <a:srcRect/>
          <a:stretch>
            <a:fillRect/>
          </a:stretch>
        </p:blipFill>
        <p:spPr>
          <a:xfrm>
            <a:off x="533400" y="762000"/>
            <a:ext cx="2705100" cy="1172781"/>
          </a:xfrm>
          <a:prstGeom prst="rect">
            <a:avLst/>
          </a:prstGeom>
          <a:noFill/>
          <a:ln>
            <a:noFill/>
          </a:ln>
        </p:spPr>
      </p:pic>
      <p:pic>
        <p:nvPicPr>
          <p:cNvPr id="380" name="Google Shape;380;p51"/>
          <p:cNvPicPr preferRelativeResize="0"/>
          <p:nvPr/>
        </p:nvPicPr>
        <p:blipFill rotWithShape="1">
          <a:blip r:embed="rId3"/>
          <a:srcRect/>
          <a:stretch>
            <a:fillRect/>
          </a:stretch>
        </p:blipFill>
        <p:spPr>
          <a:xfrm>
            <a:off x="3581400" y="838200"/>
            <a:ext cx="5024591" cy="876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p:nvPr>
            <p:ph type="title"/>
          </p:nvPr>
        </p:nvSpPr>
        <p:spPr>
          <a:xfrm>
            <a:off x="118745" y="71120"/>
            <a:ext cx="9114155" cy="425450"/>
          </a:xfrm>
        </p:spPr>
        <p:txBody>
          <a:bodyPr/>
          <a:p>
            <a:r>
              <a:rPr lang="en-US"/>
              <a:t>Problem -3</a:t>
            </a:r>
            <a:endParaRPr lang="en-US"/>
          </a:p>
        </p:txBody>
      </p:sp>
      <p:sp>
        <p:nvSpPr>
          <p:cNvPr id="3" name="Text Placeholder 2"/>
          <p:cNvSpPr/>
          <p:nvPr>
            <p:ph type="body" idx="1"/>
          </p:nvPr>
        </p:nvSpPr>
        <p:spPr>
          <a:xfrm>
            <a:off x="270510" y="712470"/>
            <a:ext cx="8768080" cy="1337310"/>
          </a:xfrm>
        </p:spPr>
        <p:txBody>
          <a:bodyPr>
            <a:normAutofit/>
          </a:bodyPr>
          <a:p>
            <a:pPr marL="114300" indent="0">
              <a:buNone/>
            </a:pPr>
            <a:r>
              <a:rPr lang="en-US" sz="2000"/>
              <a:t>Samples of fabric from a textile mill, each 100 m2 are selected, and the number of occurrences of foreign matter is recorded. Data for 25 samples are shown in Table 8-9. Construct a c-chart for the number of nonconformities.</a:t>
            </a:r>
            <a:endParaRPr lang="en-US" sz="2000"/>
          </a:p>
        </p:txBody>
      </p:sp>
      <p:graphicFrame>
        <p:nvGraphicFramePr>
          <p:cNvPr id="5" name="Picture Placeholder 4"/>
          <p:cNvGraphicFramePr/>
          <p:nvPr>
            <p:ph type="pic" idx="2"/>
          </p:nvPr>
        </p:nvGraphicFramePr>
        <p:xfrm>
          <a:off x="271145" y="1953895"/>
          <a:ext cx="8631555" cy="4650740"/>
        </p:xfrm>
        <a:graphic>
          <a:graphicData uri="http://schemas.openxmlformats.org/presentationml/2006/ole">
            <mc:AlternateContent xmlns:mc="http://schemas.openxmlformats.org/markup-compatibility/2006">
              <mc:Choice xmlns:v="urn:schemas-microsoft-com:vml" Requires="v">
                <p:oleObj spid="_x0000_s6" name="" r:id="rId1" imgW="4044950" imgH="2489200" progId="Paint.Picture">
                  <p:embed/>
                </p:oleObj>
              </mc:Choice>
              <mc:Fallback>
                <p:oleObj name="" r:id="rId1" imgW="4044950" imgH="2489200" progId="Paint.Picture">
                  <p:embed/>
                  <p:pic>
                    <p:nvPicPr>
                      <p:cNvPr id="0" name="Picture 5"/>
                      <p:cNvPicPr/>
                      <p:nvPr/>
                    </p:nvPicPr>
                    <p:blipFill>
                      <a:blip r:embed="rId2"/>
                      <a:stretch>
                        <a:fillRect/>
                      </a:stretch>
                    </p:blipFill>
                    <p:spPr>
                      <a:xfrm>
                        <a:off x="271145" y="1953895"/>
                        <a:ext cx="8631555" cy="4650740"/>
                      </a:xfrm>
                      <a:prstGeom prst="rect">
                        <a:avLst/>
                      </a:prstGeom>
                    </p:spPr>
                  </p:pic>
                </p:oleObj>
              </mc:Fallback>
            </mc:AlternateContent>
          </a:graphicData>
        </a:graphic>
      </p:graphicFrame>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Picture Placeholder 4"/>
          <p:cNvGraphicFramePr>
            <a:graphicFrameLocks noChangeAspect="1"/>
          </p:cNvGraphicFramePr>
          <p:nvPr>
            <p:ph type="pic" idx="2"/>
          </p:nvPr>
        </p:nvGraphicFramePr>
        <p:xfrm>
          <a:off x="238760" y="339090"/>
          <a:ext cx="8679815" cy="5967095"/>
        </p:xfrm>
        <a:graphic>
          <a:graphicData uri="http://schemas.openxmlformats.org/presentationml/2006/ole">
            <mc:AlternateContent xmlns:mc="http://schemas.openxmlformats.org/markup-compatibility/2006">
              <mc:Choice xmlns:v="urn:schemas-microsoft-com:vml" Requires="v">
                <p:oleObj spid="_x0000_s6" name="" r:id="rId1" imgW="5289550" imgH="3581400" progId="Paint.Picture">
                  <p:embed/>
                </p:oleObj>
              </mc:Choice>
              <mc:Fallback>
                <p:oleObj name="" r:id="rId1" imgW="5289550" imgH="3581400" progId="Paint.Picture">
                  <p:embed/>
                  <p:pic>
                    <p:nvPicPr>
                      <p:cNvPr id="0" name="Picture 5"/>
                      <p:cNvPicPr/>
                      <p:nvPr/>
                    </p:nvPicPr>
                    <p:blipFill>
                      <a:blip r:embed="rId2"/>
                      <a:stretch>
                        <a:fillRect/>
                      </a:stretch>
                    </p:blipFill>
                    <p:spPr>
                      <a:xfrm>
                        <a:off x="238760" y="339090"/>
                        <a:ext cx="8679815" cy="5967095"/>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Picture Placeholder 4"/>
          <p:cNvGraphicFramePr>
            <a:graphicFrameLocks noChangeAspect="1"/>
          </p:cNvGraphicFramePr>
          <p:nvPr>
            <p:ph type="pic" idx="2"/>
          </p:nvPr>
        </p:nvGraphicFramePr>
        <p:xfrm>
          <a:off x="0" y="100330"/>
          <a:ext cx="9026525" cy="6002020"/>
        </p:xfrm>
        <a:graphic>
          <a:graphicData uri="http://schemas.openxmlformats.org/presentationml/2006/ole">
            <mc:AlternateContent xmlns:mc="http://schemas.openxmlformats.org/markup-compatibility/2006">
              <mc:Choice xmlns:v="urn:schemas-microsoft-com:vml" Requires="v">
                <p:oleObj spid="_x0000_s6" name="" r:id="rId1" imgW="4381500" imgH="2870200" progId="Paint.Picture">
                  <p:embed/>
                </p:oleObj>
              </mc:Choice>
              <mc:Fallback>
                <p:oleObj name="" r:id="rId1" imgW="4381500" imgH="2870200" progId="Paint.Picture">
                  <p:embed/>
                  <p:pic>
                    <p:nvPicPr>
                      <p:cNvPr id="0" name="Picture 5"/>
                      <p:cNvPicPr/>
                      <p:nvPr/>
                    </p:nvPicPr>
                    <p:blipFill>
                      <a:blip r:embed="rId2"/>
                      <a:stretch>
                        <a:fillRect/>
                      </a:stretch>
                    </p:blipFill>
                    <p:spPr>
                      <a:xfrm>
                        <a:off x="0" y="100330"/>
                        <a:ext cx="9026525" cy="600202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body" idx="1"/>
          </p:nvPr>
        </p:nvSpPr>
        <p:spPr>
          <a:xfrm>
            <a:off x="533400" y="228600"/>
            <a:ext cx="8229600" cy="6096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Arial" panose="020B0604020202020204"/>
              <a:buNone/>
            </a:pPr>
            <a:r>
              <a:rPr lang="en-US" sz="2400" b="1" u="sng"/>
              <a:t>3. Meets the abilities</a:t>
            </a:r>
            <a:r>
              <a:rPr lang="en-US" sz="2400" b="1"/>
              <a:t>- </a:t>
            </a:r>
            <a:endParaRPr sz="2400" b="1"/>
          </a:p>
          <a:p>
            <a:pPr marL="342900" lvl="0" indent="-342900" algn="l" rtl="0">
              <a:spcBef>
                <a:spcPts val="480"/>
              </a:spcBef>
              <a:spcAft>
                <a:spcPts val="0"/>
              </a:spcAft>
              <a:buClr>
                <a:schemeClr val="dk1"/>
              </a:buClr>
              <a:buSzPts val="2400"/>
              <a:buFont typeface="Arial" panose="020B0604020202020204"/>
              <a:buNone/>
            </a:pPr>
            <a:r>
              <a:rPr lang="en-US" sz="2400" b="1"/>
              <a:t>-Availability (Continuity of service to the customers)</a:t>
            </a:r>
            <a:endParaRPr sz="2400" b="1"/>
          </a:p>
          <a:p>
            <a:pPr marL="342900" lvl="0" indent="-342900" algn="l" rtl="0">
              <a:spcBef>
                <a:spcPts val="480"/>
              </a:spcBef>
              <a:spcAft>
                <a:spcPts val="0"/>
              </a:spcAft>
              <a:buClr>
                <a:schemeClr val="dk1"/>
              </a:buClr>
              <a:buSzPts val="2400"/>
              <a:buFont typeface="Arial" panose="020B0604020202020204"/>
              <a:buNone/>
            </a:pPr>
            <a:r>
              <a:rPr lang="en-US" sz="2400" b="1"/>
              <a:t>- Reliability (Length of time that a product can be used before it fails – MTBF)</a:t>
            </a:r>
            <a:endParaRPr sz="2400" b="1"/>
          </a:p>
          <a:p>
            <a:pPr marL="342900" lvl="0" indent="-342900" algn="l" rtl="0">
              <a:spcBef>
                <a:spcPts val="480"/>
              </a:spcBef>
              <a:spcAft>
                <a:spcPts val="0"/>
              </a:spcAft>
              <a:buClr>
                <a:schemeClr val="dk1"/>
              </a:buClr>
              <a:buSzPts val="2400"/>
              <a:buFont typeface="Calibri" panose="020F0502020204030204"/>
              <a:buNone/>
            </a:pPr>
            <a:r>
              <a:rPr lang="en-US" sz="2400" b="1"/>
              <a:t>- Maintainability (Restoration of the product or service once it has failed-MTTR)</a:t>
            </a:r>
            <a:endParaRPr sz="2400" b="1"/>
          </a:p>
          <a:p>
            <a:pPr marL="342900" lvl="0" indent="-342900" algn="l" rtl="0">
              <a:spcBef>
                <a:spcPts val="480"/>
              </a:spcBef>
              <a:spcAft>
                <a:spcPts val="0"/>
              </a:spcAft>
              <a:buClr>
                <a:schemeClr val="dk1"/>
              </a:buClr>
              <a:buSzPts val="2400"/>
              <a:buFont typeface="Arial" panose="020B0604020202020204"/>
              <a:buNone/>
            </a:pPr>
            <a:r>
              <a:rPr lang="en-US" sz="2400" b="1" u="sng"/>
              <a:t>4. Field Service</a:t>
            </a:r>
            <a:endParaRPr sz="2400" b="1"/>
          </a:p>
          <a:p>
            <a:pPr marL="342900" lvl="0" indent="-342900" algn="l" rtl="0">
              <a:spcBef>
                <a:spcPts val="480"/>
              </a:spcBef>
              <a:spcAft>
                <a:spcPts val="0"/>
              </a:spcAft>
              <a:buClr>
                <a:schemeClr val="dk1"/>
              </a:buClr>
              <a:buSzPts val="2400"/>
              <a:buFont typeface="Arial" panose="020B0604020202020204"/>
              <a:buNone/>
            </a:pPr>
            <a:r>
              <a:rPr lang="en-US" sz="2400" b="1"/>
              <a:t>– Warranty and repair or replacement of the product after it has been sold.</a:t>
            </a:r>
            <a:endParaRPr sz="2400" b="1"/>
          </a:p>
          <a:p>
            <a:pPr marL="342900" lvl="0" indent="-342900" algn="l" rtl="0">
              <a:spcBef>
                <a:spcPts val="480"/>
              </a:spcBef>
              <a:spcAft>
                <a:spcPts val="0"/>
              </a:spcAft>
              <a:buClr>
                <a:schemeClr val="dk1"/>
              </a:buClr>
              <a:buSzPts val="2400"/>
              <a:buFont typeface="Arial" panose="020B0604020202020204"/>
              <a:buNone/>
            </a:pPr>
            <a:r>
              <a:rPr lang="en-US" sz="2400" b="1"/>
              <a:t>– Also called customer service, sales service, or just service</a:t>
            </a:r>
            <a:endParaRPr sz="2400" b="1"/>
          </a:p>
          <a:p>
            <a:pPr marL="342900" lvl="0" indent="-342900" algn="l" rtl="0">
              <a:spcBef>
                <a:spcPts val="480"/>
              </a:spcBef>
              <a:spcAft>
                <a:spcPts val="0"/>
              </a:spcAft>
              <a:buClr>
                <a:schemeClr val="dk1"/>
              </a:buClr>
              <a:buSzPts val="2400"/>
              <a:buFont typeface="Arial" panose="020B0604020202020204"/>
              <a:buNone/>
            </a:pPr>
            <a:r>
              <a:rPr lang="en-US" sz="2400" b="1"/>
              <a:t>– Dimensions</a:t>
            </a:r>
            <a:endParaRPr sz="2400" b="1"/>
          </a:p>
          <a:p>
            <a:pPr marL="342900" lvl="0" indent="-342900" algn="l" rtl="0">
              <a:spcBef>
                <a:spcPts val="480"/>
              </a:spcBef>
              <a:spcAft>
                <a:spcPts val="0"/>
              </a:spcAft>
              <a:buClr>
                <a:schemeClr val="dk1"/>
              </a:buClr>
              <a:buSzPts val="2400"/>
              <a:buFont typeface="Arial" panose="020B0604020202020204"/>
              <a:buNone/>
            </a:pPr>
            <a:r>
              <a:rPr lang="en-US" sz="2400" b="1"/>
              <a:t>• Promptness</a:t>
            </a:r>
            <a:endParaRPr sz="2400" b="1"/>
          </a:p>
          <a:p>
            <a:pPr marL="342900" lvl="0" indent="-342900" algn="l" rtl="0">
              <a:spcBef>
                <a:spcPts val="480"/>
              </a:spcBef>
              <a:spcAft>
                <a:spcPts val="0"/>
              </a:spcAft>
              <a:buClr>
                <a:schemeClr val="dk1"/>
              </a:buClr>
              <a:buSzPts val="2400"/>
              <a:buFont typeface="Arial" panose="020B0604020202020204"/>
              <a:buNone/>
            </a:pPr>
            <a:r>
              <a:rPr lang="en-US" sz="2400" b="1"/>
              <a:t>• Competence</a:t>
            </a:r>
            <a:endParaRPr sz="2400" b="1"/>
          </a:p>
          <a:p>
            <a:pPr marL="342900" lvl="0" indent="-342900" algn="l" rtl="0">
              <a:spcBef>
                <a:spcPts val="480"/>
              </a:spcBef>
              <a:spcAft>
                <a:spcPts val="0"/>
              </a:spcAft>
              <a:buClr>
                <a:schemeClr val="dk1"/>
              </a:buClr>
              <a:buSzPts val="2400"/>
              <a:buFont typeface="Arial" panose="020B0604020202020204"/>
              <a:buNone/>
            </a:pPr>
            <a:r>
              <a:rPr lang="en-US" sz="2400" b="1"/>
              <a:t>• Integrity</a:t>
            </a:r>
            <a:endParaRPr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pic>
        <p:nvPicPr>
          <p:cNvPr id="121" name="Google Shape;121;p19"/>
          <p:cNvPicPr preferRelativeResize="0"/>
          <p:nvPr>
            <p:ph type="body" idx="1"/>
          </p:nvPr>
        </p:nvPicPr>
        <p:blipFill rotWithShape="1">
          <a:blip r:embed="rId1"/>
          <a:srcRect/>
          <a:stretch>
            <a:fillRect/>
          </a:stretch>
        </p:blipFill>
        <p:spPr>
          <a:xfrm>
            <a:off x="304800" y="304800"/>
            <a:ext cx="8609713" cy="601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810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Seven Problem Solving QC Tools</a:t>
            </a:r>
            <a:endParaRPr lang="en-US"/>
          </a:p>
        </p:txBody>
      </p:sp>
      <p:sp>
        <p:nvSpPr>
          <p:cNvPr id="127" name="Google Shape;127;p20"/>
          <p:cNvSpPr txBox="1"/>
          <p:nvPr>
            <p:ph type="body" idx="1"/>
          </p:nvPr>
        </p:nvSpPr>
        <p:spPr>
          <a:xfrm>
            <a:off x="685800" y="1066800"/>
            <a:ext cx="8117205" cy="428625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folHlink"/>
              </a:buClr>
              <a:buSzPts val="3200"/>
              <a:buFont typeface="Calibri" panose="020F0502020204030204"/>
              <a:buAutoNum type="arabicPeriod"/>
            </a:pPr>
            <a:r>
              <a:rPr lang="en-US">
                <a:solidFill>
                  <a:schemeClr val="folHlink"/>
                </a:solidFill>
              </a:rPr>
              <a:t>Cause-and-Effect Diagrams</a:t>
            </a:r>
            <a:endParaRPr>
              <a:solidFill>
                <a:schemeClr val="folHlink"/>
              </a:solidFill>
            </a:endParaRPr>
          </a:p>
          <a:p>
            <a:pPr marL="514350" lvl="0" indent="-514350" algn="l" rtl="0">
              <a:spcBef>
                <a:spcPts val="640"/>
              </a:spcBef>
              <a:spcAft>
                <a:spcPts val="0"/>
              </a:spcAft>
              <a:buClr>
                <a:schemeClr val="folHlink"/>
              </a:buClr>
              <a:buSzPts val="3200"/>
              <a:buFont typeface="Calibri" panose="020F0502020204030204"/>
              <a:buAutoNum type="arabicPeriod"/>
            </a:pPr>
            <a:r>
              <a:rPr lang="en-US">
                <a:solidFill>
                  <a:schemeClr val="folHlink"/>
                </a:solidFill>
              </a:rPr>
              <a:t>Flowcharts</a:t>
            </a:r>
            <a:endParaRPr>
              <a:solidFill>
                <a:schemeClr val="folHlink"/>
              </a:solidFill>
            </a:endParaRPr>
          </a:p>
          <a:p>
            <a:pPr marL="514350" lvl="0" indent="-514350" algn="l" rtl="0">
              <a:spcBef>
                <a:spcPts val="640"/>
              </a:spcBef>
              <a:spcAft>
                <a:spcPts val="0"/>
              </a:spcAft>
              <a:buClr>
                <a:schemeClr val="folHlink"/>
              </a:buClr>
              <a:buSzPts val="3200"/>
              <a:buFont typeface="Calibri" panose="020F0502020204030204"/>
              <a:buAutoNum type="arabicPeriod"/>
            </a:pPr>
            <a:r>
              <a:rPr lang="en-US">
                <a:solidFill>
                  <a:schemeClr val="folHlink"/>
                </a:solidFill>
              </a:rPr>
              <a:t>Checklists</a:t>
            </a:r>
            <a:endParaRPr>
              <a:solidFill>
                <a:schemeClr val="folHlink"/>
              </a:solidFill>
            </a:endParaRPr>
          </a:p>
          <a:p>
            <a:pPr marL="514350" lvl="0" indent="-514350" algn="l" rtl="0">
              <a:spcBef>
                <a:spcPts val="640"/>
              </a:spcBef>
              <a:spcAft>
                <a:spcPts val="0"/>
              </a:spcAft>
              <a:buClr>
                <a:schemeClr val="folHlink"/>
              </a:buClr>
              <a:buSzPts val="3200"/>
              <a:buFont typeface="Calibri" panose="020F0502020204030204"/>
              <a:buAutoNum type="arabicPeriod"/>
            </a:pPr>
            <a:r>
              <a:rPr lang="en-US">
                <a:solidFill>
                  <a:schemeClr val="folHlink"/>
                </a:solidFill>
              </a:rPr>
              <a:t>Control Charts</a:t>
            </a:r>
            <a:endParaRPr>
              <a:solidFill>
                <a:schemeClr val="folHlink"/>
              </a:solidFill>
            </a:endParaRPr>
          </a:p>
          <a:p>
            <a:pPr marL="514350" lvl="0" indent="-514350" algn="l" rtl="0">
              <a:spcBef>
                <a:spcPts val="640"/>
              </a:spcBef>
              <a:spcAft>
                <a:spcPts val="0"/>
              </a:spcAft>
              <a:buClr>
                <a:schemeClr val="folHlink"/>
              </a:buClr>
              <a:buSzPts val="3200"/>
              <a:buFont typeface="Calibri" panose="020F0502020204030204"/>
              <a:buAutoNum type="arabicPeriod"/>
            </a:pPr>
            <a:r>
              <a:rPr lang="en-US">
                <a:solidFill>
                  <a:schemeClr val="folHlink"/>
                </a:solidFill>
              </a:rPr>
              <a:t>Scatter Diagrams</a:t>
            </a:r>
            <a:endParaRPr>
              <a:solidFill>
                <a:schemeClr val="folHlink"/>
              </a:solidFill>
            </a:endParaRPr>
          </a:p>
          <a:p>
            <a:pPr marL="514350" lvl="0" indent="-514350" algn="l" rtl="0">
              <a:spcBef>
                <a:spcPts val="640"/>
              </a:spcBef>
              <a:spcAft>
                <a:spcPts val="0"/>
              </a:spcAft>
              <a:buClr>
                <a:schemeClr val="folHlink"/>
              </a:buClr>
              <a:buSzPts val="3200"/>
              <a:buFont typeface="Calibri" panose="020F0502020204030204"/>
              <a:buAutoNum type="arabicPeriod"/>
            </a:pPr>
            <a:r>
              <a:rPr lang="en-US">
                <a:solidFill>
                  <a:schemeClr val="folHlink"/>
                </a:solidFill>
              </a:rPr>
              <a:t>Pareto Analysis</a:t>
            </a:r>
            <a:endParaRPr>
              <a:solidFill>
                <a:schemeClr val="folHlink"/>
              </a:solidFill>
            </a:endParaRPr>
          </a:p>
          <a:p>
            <a:pPr marL="514350" lvl="0" indent="-514350" algn="l" rtl="0">
              <a:spcBef>
                <a:spcPts val="640"/>
              </a:spcBef>
              <a:spcAft>
                <a:spcPts val="0"/>
              </a:spcAft>
              <a:buClr>
                <a:schemeClr val="folHlink"/>
              </a:buClr>
              <a:buSzPts val="3200"/>
              <a:buFont typeface="Calibri" panose="020F0502020204030204"/>
              <a:buAutoNum type="arabicPeriod"/>
            </a:pPr>
            <a:r>
              <a:rPr lang="en-US">
                <a:solidFill>
                  <a:schemeClr val="folHlink"/>
                </a:solidFill>
              </a:rPr>
              <a:t>Histograms</a:t>
            </a:r>
            <a:endParaRPr>
              <a:solidFill>
                <a:schemeClr val="folHlink"/>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81000" y="76200"/>
            <a:ext cx="8534400" cy="95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4400"/>
              <a:buFont typeface="Calibri" panose="020F0502020204030204"/>
              <a:buNone/>
            </a:pPr>
            <a:r>
              <a:rPr lang="en-US">
                <a:solidFill>
                  <a:srgbClr val="002060"/>
                </a:solidFill>
              </a:rPr>
              <a:t>Cause-and-Effect Diagrams</a:t>
            </a:r>
            <a:endParaRPr>
              <a:solidFill>
                <a:srgbClr val="002060"/>
              </a:solidFill>
            </a:endParaRPr>
          </a:p>
        </p:txBody>
      </p:sp>
      <p:sp>
        <p:nvSpPr>
          <p:cNvPr id="133" name="Google Shape;133;p21"/>
          <p:cNvSpPr txBox="1"/>
          <p:nvPr>
            <p:ph type="body" idx="1"/>
          </p:nvPr>
        </p:nvSpPr>
        <p:spPr>
          <a:xfrm>
            <a:off x="417512" y="990600"/>
            <a:ext cx="8497888" cy="1981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Char char="•"/>
            </a:pPr>
            <a:r>
              <a:rPr lang="en-US" sz="2400"/>
              <a:t>Developed by Ishikawa in 1943</a:t>
            </a:r>
            <a:endParaRPr sz="2400"/>
          </a:p>
          <a:p>
            <a:pPr marL="342900" lvl="0" indent="-342900" algn="l" rtl="0">
              <a:lnSpc>
                <a:spcPct val="90000"/>
              </a:lnSpc>
              <a:spcBef>
                <a:spcPts val="480"/>
              </a:spcBef>
              <a:spcAft>
                <a:spcPts val="0"/>
              </a:spcAft>
              <a:buClr>
                <a:schemeClr val="dk1"/>
              </a:buClr>
              <a:buSzPts val="2400"/>
              <a:buChar char="•"/>
            </a:pPr>
            <a:r>
              <a:rPr lang="en-US" sz="2400"/>
              <a:t>Called Fishbone Diagram or Ishikawa diagram</a:t>
            </a:r>
            <a:endParaRPr sz="2400"/>
          </a:p>
          <a:p>
            <a:pPr marL="342900" lvl="0" indent="-342900" algn="l" rtl="0">
              <a:lnSpc>
                <a:spcPct val="90000"/>
              </a:lnSpc>
              <a:spcBef>
                <a:spcPts val="480"/>
              </a:spcBef>
              <a:spcAft>
                <a:spcPts val="0"/>
              </a:spcAft>
              <a:buClr>
                <a:schemeClr val="dk1"/>
              </a:buClr>
              <a:buSzPts val="2400"/>
              <a:buChar char="•"/>
            </a:pPr>
            <a:r>
              <a:rPr lang="en-US" sz="2400"/>
              <a:t>Explore possible root causes of a problem</a:t>
            </a:r>
            <a:endParaRPr sz="2400"/>
          </a:p>
          <a:p>
            <a:pPr marL="342900" lvl="0" indent="-342900" algn="l" rtl="0">
              <a:lnSpc>
                <a:spcPct val="90000"/>
              </a:lnSpc>
              <a:spcBef>
                <a:spcPts val="480"/>
              </a:spcBef>
              <a:spcAft>
                <a:spcPts val="0"/>
              </a:spcAft>
              <a:buClr>
                <a:schemeClr val="dk1"/>
              </a:buClr>
              <a:buSzPts val="2400"/>
              <a:buChar char="•"/>
            </a:pPr>
            <a:r>
              <a:rPr lang="en-US" sz="2400"/>
              <a:t>If process is stable, this diagram helps to decide which causes to investigate for process investigation.</a:t>
            </a:r>
            <a:endParaRPr sz="2400"/>
          </a:p>
        </p:txBody>
      </p:sp>
      <p:pic>
        <p:nvPicPr>
          <p:cNvPr id="134" name="Google Shape;134;p21"/>
          <p:cNvPicPr preferRelativeResize="0"/>
          <p:nvPr/>
        </p:nvPicPr>
        <p:blipFill rotWithShape="1">
          <a:blip r:embed="rId1"/>
          <a:srcRect/>
          <a:stretch>
            <a:fillRect/>
          </a:stretch>
        </p:blipFill>
        <p:spPr>
          <a:xfrm>
            <a:off x="1524000" y="3126908"/>
            <a:ext cx="6491288" cy="3361015"/>
          </a:xfrm>
          <a:prstGeom prst="rect">
            <a:avLst/>
          </a:prstGeom>
          <a:noFill/>
          <a:ln w="9525" cap="flat" cmpd="sng">
            <a:solidFill>
              <a:srgbClr val="003399"/>
            </a:solidFill>
            <a:prstDash val="solid"/>
            <a:miter lim="8000"/>
            <a:headEnd type="none" w="sm" len="sm"/>
            <a:tailEnd type="none" w="sm" len="sm"/>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5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5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5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500"/>
                                        <p:tgtEl>
                                          <p:spTgt spid="13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81000" y="76200"/>
            <a:ext cx="85344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2060"/>
              </a:buClr>
              <a:buSzPct val="100000"/>
              <a:buFont typeface="Calibri" panose="020F0502020204030204"/>
              <a:buNone/>
            </a:pPr>
            <a:r>
              <a:rPr lang="en-US">
                <a:solidFill>
                  <a:srgbClr val="002060"/>
                </a:solidFill>
              </a:rPr>
              <a:t>Flowcharts</a:t>
            </a:r>
            <a:endParaRPr>
              <a:solidFill>
                <a:srgbClr val="002060"/>
              </a:solidFill>
            </a:endParaRPr>
          </a:p>
        </p:txBody>
      </p:sp>
      <p:sp>
        <p:nvSpPr>
          <p:cNvPr id="140" name="Google Shape;140;p22"/>
          <p:cNvSpPr txBox="1"/>
          <p:nvPr>
            <p:ph type="body" idx="1"/>
          </p:nvPr>
        </p:nvSpPr>
        <p:spPr>
          <a:xfrm>
            <a:off x="381000" y="685800"/>
            <a:ext cx="8763000" cy="1219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a:t>Used to document the sequence of events in a process.</a:t>
            </a:r>
            <a:endParaRPr sz="2400"/>
          </a:p>
          <a:p>
            <a:pPr marL="342900" lvl="0" indent="-342900" algn="l" rtl="0">
              <a:spcBef>
                <a:spcPts val="480"/>
              </a:spcBef>
              <a:spcAft>
                <a:spcPts val="0"/>
              </a:spcAft>
              <a:buClr>
                <a:schemeClr val="dk1"/>
              </a:buClr>
              <a:buSzPts val="2400"/>
              <a:buChar char="•"/>
            </a:pPr>
            <a:r>
              <a:rPr lang="en-US" sz="2400"/>
              <a:t>A detailed flowchart can identify  bottlenecks, redundant steps, non-value added activities.</a:t>
            </a:r>
            <a:endParaRPr sz="2400"/>
          </a:p>
        </p:txBody>
      </p:sp>
      <p:sp>
        <p:nvSpPr>
          <p:cNvPr id="141" name="Google Shape;141;p22"/>
          <p:cNvSpPr/>
          <p:nvPr/>
        </p:nvSpPr>
        <p:spPr>
          <a:xfrm>
            <a:off x="1143000" y="2286000"/>
            <a:ext cx="1066800" cy="609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Order Received</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2"/>
          <p:cNvSpPr/>
          <p:nvPr/>
        </p:nvSpPr>
        <p:spPr>
          <a:xfrm>
            <a:off x="2971800" y="1981200"/>
            <a:ext cx="3048000" cy="1143000"/>
          </a:xfrm>
          <a:prstGeom prst="diamond">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Has purchase order for payment received</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22"/>
          <p:cNvSpPr/>
          <p:nvPr/>
        </p:nvSpPr>
        <p:spPr>
          <a:xfrm>
            <a:off x="6858000" y="2209800"/>
            <a:ext cx="1752600" cy="685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Wait for purchase order</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 name="Google Shape;144;p22"/>
          <p:cNvSpPr/>
          <p:nvPr/>
        </p:nvSpPr>
        <p:spPr>
          <a:xfrm>
            <a:off x="2971800" y="3429000"/>
            <a:ext cx="3048000" cy="1143000"/>
          </a:xfrm>
          <a:prstGeom prst="diamond">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Can order quantity be met from stock?</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 name="Google Shape;145;p22"/>
          <p:cNvSpPr/>
          <p:nvPr/>
        </p:nvSpPr>
        <p:spPr>
          <a:xfrm>
            <a:off x="6858000" y="3657600"/>
            <a:ext cx="1752600" cy="685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Produce as per demand</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Google Shape;146;p22"/>
          <p:cNvSpPr/>
          <p:nvPr/>
        </p:nvSpPr>
        <p:spPr>
          <a:xfrm>
            <a:off x="533400" y="5562600"/>
            <a:ext cx="1752600" cy="914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Check due date &amp; lead time &amp; set shipment date</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7" name="Google Shape;147;p22"/>
          <p:cNvSpPr/>
          <p:nvPr/>
        </p:nvSpPr>
        <p:spPr>
          <a:xfrm>
            <a:off x="2743200" y="5715000"/>
            <a:ext cx="1752600" cy="685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Package Product</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22"/>
          <p:cNvSpPr/>
          <p:nvPr/>
        </p:nvSpPr>
        <p:spPr>
          <a:xfrm>
            <a:off x="5029200" y="5715000"/>
            <a:ext cx="1752600" cy="685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Ship product</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22"/>
          <p:cNvSpPr/>
          <p:nvPr/>
        </p:nvSpPr>
        <p:spPr>
          <a:xfrm>
            <a:off x="7086600" y="5715000"/>
            <a:ext cx="1752600" cy="685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Received by customer</a:t>
            </a: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50" name="Google Shape;150;p22"/>
          <p:cNvCxnSpPr>
            <a:stCxn id="142" idx="3"/>
            <a:endCxn id="143" idx="1"/>
          </p:cNvCxnSpPr>
          <p:nvPr/>
        </p:nvCxnSpPr>
        <p:spPr>
          <a:xfrm>
            <a:off x="6019800" y="2552700"/>
            <a:ext cx="838200" cy="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1" name="Google Shape;151;p22"/>
          <p:cNvCxnSpPr>
            <a:stCxn id="142" idx="2"/>
            <a:endCxn id="144" idx="0"/>
          </p:cNvCxnSpPr>
          <p:nvPr/>
        </p:nvCxnSpPr>
        <p:spPr>
          <a:xfrm>
            <a:off x="4495800" y="3124200"/>
            <a:ext cx="0" cy="3048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2" name="Google Shape;152;p22"/>
          <p:cNvCxnSpPr>
            <a:stCxn id="144" idx="3"/>
            <a:endCxn id="145" idx="1"/>
          </p:cNvCxnSpPr>
          <p:nvPr/>
        </p:nvCxnSpPr>
        <p:spPr>
          <a:xfrm>
            <a:off x="6019800" y="4000500"/>
            <a:ext cx="838200" cy="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3" name="Google Shape;153;p22"/>
          <p:cNvCxnSpPr>
            <a:stCxn id="143" idx="2"/>
            <a:endCxn id="144" idx="0"/>
          </p:cNvCxnSpPr>
          <p:nvPr/>
        </p:nvCxnSpPr>
        <p:spPr>
          <a:xfrm rot="5400000">
            <a:off x="5848350" y="1543050"/>
            <a:ext cx="533400" cy="3238500"/>
          </a:xfrm>
          <a:prstGeom prst="bentConnector3">
            <a:avLst>
              <a:gd name="adj1" fmla="val 50000"/>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4" name="Google Shape;154;p22"/>
          <p:cNvCxnSpPr>
            <a:stCxn id="144" idx="2"/>
            <a:endCxn id="146" idx="0"/>
          </p:cNvCxnSpPr>
          <p:nvPr/>
        </p:nvCxnSpPr>
        <p:spPr>
          <a:xfrm rot="5400000">
            <a:off x="2457450" y="3524250"/>
            <a:ext cx="990600" cy="3086100"/>
          </a:xfrm>
          <a:prstGeom prst="bentConnector3">
            <a:avLst>
              <a:gd name="adj1" fmla="val 50000"/>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5" name="Google Shape;155;p22"/>
          <p:cNvCxnSpPr/>
          <p:nvPr/>
        </p:nvCxnSpPr>
        <p:spPr>
          <a:xfrm flipH="1">
            <a:off x="4495800" y="4343400"/>
            <a:ext cx="3124200" cy="685800"/>
          </a:xfrm>
          <a:prstGeom prst="bentConnector3">
            <a:avLst>
              <a:gd name="adj1" fmla="val -860"/>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6" name="Google Shape;156;p22"/>
          <p:cNvCxnSpPr>
            <a:stCxn id="146" idx="3"/>
            <a:endCxn id="147" idx="1"/>
          </p:cNvCxnSpPr>
          <p:nvPr/>
        </p:nvCxnSpPr>
        <p:spPr>
          <a:xfrm>
            <a:off x="2286000" y="6019800"/>
            <a:ext cx="457200" cy="381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7" name="Google Shape;157;p22"/>
          <p:cNvCxnSpPr>
            <a:stCxn id="147" idx="3"/>
            <a:endCxn id="148" idx="1"/>
          </p:cNvCxnSpPr>
          <p:nvPr/>
        </p:nvCxnSpPr>
        <p:spPr>
          <a:xfrm>
            <a:off x="4495800" y="6057900"/>
            <a:ext cx="533400" cy="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8" name="Google Shape;158;p22"/>
          <p:cNvCxnSpPr>
            <a:stCxn id="148" idx="3"/>
            <a:endCxn id="149" idx="1"/>
          </p:cNvCxnSpPr>
          <p:nvPr/>
        </p:nvCxnSpPr>
        <p:spPr>
          <a:xfrm>
            <a:off x="6781800" y="6057900"/>
            <a:ext cx="304800" cy="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9" name="Google Shape;159;p22"/>
          <p:cNvCxnSpPr>
            <a:stCxn id="141" idx="3"/>
            <a:endCxn id="142" idx="1"/>
          </p:cNvCxnSpPr>
          <p:nvPr/>
        </p:nvCxnSpPr>
        <p:spPr>
          <a:xfrm rot="10800000" flipH="1">
            <a:off x="2209800" y="2552700"/>
            <a:ext cx="762000" cy="381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sp>
        <p:nvSpPr>
          <p:cNvPr id="160" name="Google Shape;160;p22"/>
          <p:cNvSpPr txBox="1"/>
          <p:nvPr/>
        </p:nvSpPr>
        <p:spPr>
          <a:xfrm>
            <a:off x="6096000" y="2133600"/>
            <a:ext cx="609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No</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22"/>
          <p:cNvSpPr txBox="1"/>
          <p:nvPr/>
        </p:nvSpPr>
        <p:spPr>
          <a:xfrm>
            <a:off x="6019800" y="3581400"/>
            <a:ext cx="609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No</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22"/>
          <p:cNvSpPr txBox="1"/>
          <p:nvPr/>
        </p:nvSpPr>
        <p:spPr>
          <a:xfrm>
            <a:off x="3657600" y="3200400"/>
            <a:ext cx="685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Yes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22"/>
          <p:cNvSpPr txBox="1"/>
          <p:nvPr/>
        </p:nvSpPr>
        <p:spPr>
          <a:xfrm>
            <a:off x="3657600" y="4572000"/>
            <a:ext cx="685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Yes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22"/>
          <p:cNvSpPr txBox="1"/>
          <p:nvPr/>
        </p:nvSpPr>
        <p:spPr>
          <a:xfrm>
            <a:off x="2971800" y="6477000"/>
            <a:ext cx="4343400" cy="36933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Flow chart for incoming order processing</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13221</Words>
  <Application>WPS Presentation</Application>
  <PresentationFormat/>
  <Paragraphs>364</Paragraphs>
  <Slides>46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46</vt:i4>
      </vt:variant>
    </vt:vector>
  </HeadingPairs>
  <TitlesOfParts>
    <vt:vector size="63" baseType="lpstr">
      <vt:lpstr>Arial</vt:lpstr>
      <vt:lpstr>SimSun</vt:lpstr>
      <vt:lpstr>Wingdings</vt:lpstr>
      <vt:lpstr>Arial</vt:lpstr>
      <vt:lpstr>Calibri</vt:lpstr>
      <vt:lpstr>Microsoft YaHei</vt:lpstr>
      <vt:lpstr>Arial Unicode MS</vt:lpstr>
      <vt:lpstr>Noto Sans Symbols</vt:lpstr>
      <vt:lpstr>Segoe Print</vt:lpstr>
      <vt:lpstr>Times New Roman</vt:lpstr>
      <vt:lpstr>Office Theme</vt:lpstr>
      <vt:lpstr>Paint.Picture</vt:lpstr>
      <vt:lpstr>Paint.Picture</vt:lpstr>
      <vt:lpstr>Paint.Picture</vt:lpstr>
      <vt:lpstr>Paint.Picture</vt:lpstr>
      <vt:lpstr>Paint.Picture</vt:lpstr>
      <vt:lpstr>Paint.Picture</vt:lpstr>
      <vt:lpstr>What is Quality?</vt:lpstr>
      <vt:lpstr>What is Quality Control?</vt:lpstr>
      <vt:lpstr>The Dimensions of quality</vt:lpstr>
      <vt:lpstr>Four dimensions of quality of a good or service</vt:lpstr>
      <vt:lpstr>PowerPoint 演示文稿</vt:lpstr>
      <vt:lpstr>PowerPoint 演示文稿</vt:lpstr>
      <vt:lpstr>Seven Problem Solving QC Tools</vt:lpstr>
      <vt:lpstr>Cause-and-Effect Diagrams</vt:lpstr>
      <vt:lpstr>Flowcharts</vt:lpstr>
      <vt:lpstr>Checklist</vt:lpstr>
      <vt:lpstr>Control Charts</vt:lpstr>
      <vt:lpstr>Scatter Diagrams</vt:lpstr>
      <vt:lpstr>Pareto Analysis</vt:lpstr>
      <vt:lpstr>Histograms</vt:lpstr>
      <vt:lpstr>PowerPoint 演示文稿</vt:lpstr>
      <vt:lpstr>Sources of Variation</vt:lpstr>
      <vt:lpstr>Quality Characteristics:</vt:lpstr>
      <vt:lpstr>Control Charts:</vt:lpstr>
      <vt:lpstr>Control Charts:</vt:lpstr>
      <vt:lpstr>Control Charts (Advantages):</vt:lpstr>
      <vt:lpstr>Errors in Control Charts :</vt:lpstr>
      <vt:lpstr>Errors in Control Charts :</vt:lpstr>
      <vt:lpstr>Rules for Identifying an Out-of-Control Process</vt:lpstr>
      <vt:lpstr>Rules for Identifying an Out-of-Control Process</vt:lpstr>
      <vt:lpstr>Rules for Identifying an Out-of-Control Process</vt:lpstr>
      <vt:lpstr>Control Charts for Variables</vt:lpstr>
      <vt:lpstr>PowerPoint 演示文稿</vt:lpstr>
      <vt:lpstr>PowerPoint 演示文稿</vt:lpstr>
      <vt:lpstr>PowerPoint 演示文稿</vt:lpstr>
      <vt:lpstr>Sampling by Variable (Table 1)</vt:lpstr>
      <vt:lpstr>Sampling by Variable Example</vt:lpstr>
      <vt:lpstr>PowerPoint 演示文稿</vt:lpstr>
      <vt:lpstr>Control Charts for Attributes</vt:lpstr>
      <vt:lpstr>Attribute Chart vs variable Chart</vt:lpstr>
      <vt:lpstr>Advantages and Disadvantages of attribute chart</vt:lpstr>
      <vt:lpstr>Chart for Proportion of nonconforming (p-chart)</vt:lpstr>
      <vt:lpstr>PowerPoint 演示文稿</vt:lpstr>
      <vt:lpstr>PowerPoint 演示文稿</vt:lpstr>
      <vt:lpstr>PowerPoint 演示文稿</vt:lpstr>
      <vt:lpstr>Chart for no. of nonconformities (c-chart)</vt:lpstr>
      <vt:lpstr>Problem-2</vt:lpstr>
      <vt:lpstr>PowerPoint 演示文稿</vt:lpstr>
      <vt:lpstr>Chart for no. of nonconformities (c-chart)</vt:lpstr>
      <vt:lpstr>Problem -3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Quality?</dc:title>
  <dc:creator/>
  <cp:lastModifiedBy>suchismita satapaty</cp:lastModifiedBy>
  <cp:revision>6</cp:revision>
  <dcterms:created xsi:type="dcterms:W3CDTF">2024-01-03T07:01:00Z</dcterms:created>
  <dcterms:modified xsi:type="dcterms:W3CDTF">2024-02-07T12:19:42Z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C7FB05060D304ACCA1914E4EC241EE87_13</vt:lpwstr>
  </property>
  <property fmtid="{D5CDD505-2E9C-101B-9397-08002B2CF9AE}" pid="3" name="KSOProductBuildVer">
    <vt:lpwstr>1033-12.2.0.13431</vt:lpwstr>
  </property>
</Properties>
</file>