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2" r:id="rId9"/>
    <p:sldId id="263" r:id="rId10"/>
    <p:sldId id="265" r:id="rId11"/>
    <p:sldId id="264" r:id="rId12"/>
    <p:sldId id="266" r:id="rId13"/>
    <p:sldId id="269" r:id="rId14"/>
    <p:sldId id="267" r:id="rId15"/>
    <p:sldId id="268" r:id="rId16"/>
    <p:sldId id="270" r:id="rId17"/>
    <p:sldId id="279"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t>PROGRAMMING LANGUAGES FOR REAL - TIME SYSTEMS</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Parameter Passing and Dynamic Memory Allocation</a:t>
            </a:r>
            <a:endParaRPr lang="en-US"/>
          </a:p>
        </p:txBody>
      </p:sp>
      <p:sp>
        <p:nvSpPr>
          <p:cNvPr id="3" name="Content Placeholder 2"/>
          <p:cNvSpPr>
            <a:spLocks noGrp="1"/>
          </p:cNvSpPr>
          <p:nvPr>
            <p:ph idx="1"/>
          </p:nvPr>
        </p:nvSpPr>
        <p:spPr/>
        <p:txBody>
          <a:bodyPr/>
          <a:p>
            <a:r>
              <a:rPr lang="en-US"/>
              <a:t>call - by - value</a:t>
            </a:r>
            <a:endParaRPr lang="en-US"/>
          </a:p>
          <a:p>
            <a:r>
              <a:rPr lang="en-US"/>
              <a:t>call - by - reference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Cardelli ’ s Metrics and Procedural Languages</a:t>
            </a:r>
            <a:endParaRPr lang="en-US"/>
          </a:p>
        </p:txBody>
      </p:sp>
      <p:sp>
        <p:nvSpPr>
          <p:cNvPr id="3" name="Content Placeholder 2"/>
          <p:cNvSpPr>
            <a:spLocks noGrp="1"/>
          </p:cNvSpPr>
          <p:nvPr>
            <p:ph idx="1"/>
          </p:nvPr>
        </p:nvSpPr>
        <p:spPr/>
        <p:txBody>
          <a:bodyPr>
            <a:normAutofit fontScale="90000" lnSpcReduction="20000"/>
          </a:bodyPr>
          <a:p>
            <a:r>
              <a:rPr lang="en-US"/>
              <a:t>Use variable in procedural language makes the compiler more efficient.</a:t>
            </a:r>
            <a:endParaRPr lang="en-US"/>
          </a:p>
          <a:p>
            <a:r>
              <a:rPr lang="en-US"/>
              <a:t>Further, because modules can be compiled independently, compilation of large systems is efficient, at least when interfaces are stable</a:t>
            </a:r>
            <a:endParaRPr lang="en-US"/>
          </a:p>
          <a:p>
            <a:r>
              <a:rPr lang="en-US"/>
              <a:t>In small - scale development makes testing ease and less debugging efforts. </a:t>
            </a:r>
            <a:endParaRPr lang="en-US"/>
          </a:p>
          <a:p>
            <a:r>
              <a:rPr lang="en-US"/>
              <a:t>Finally, experienced programmers usually adopt a coding style that causes some logical errors to show up as type checking errors; hence, they can use the type checker as a development tool. For instance, changing the name of a type when its invariants change even though the type structure remains the same yields error reports on all its previous uses.</a:t>
            </a:r>
            <a:endParaRPr lang="en-US"/>
          </a:p>
          <a:p>
            <a:r>
              <a:rPr lang="en-US"/>
              <a:t>Dependencies between such pieces of code are minimized, and code can be locally rearranged without any fear of global effects.</a:t>
            </a:r>
            <a:endParaRPr lang="en-US"/>
          </a:p>
          <a:p>
            <a:r>
              <a:rPr lang="en-US"/>
              <a:t>Finally, procedural languages are economical because certain well – designed constructions can be naturally composed in orthogonal ways.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Metrics and Object - Oriented Languages</a:t>
            </a:r>
            <a:endParaRPr lang="en-US"/>
          </a:p>
        </p:txBody>
      </p:sp>
      <p:sp>
        <p:nvSpPr>
          <p:cNvPr id="3" name="Content Placeholder 2"/>
          <p:cNvSpPr>
            <a:spLocks noGrp="1"/>
          </p:cNvSpPr>
          <p:nvPr>
            <p:ph idx="1"/>
          </p:nvPr>
        </p:nvSpPr>
        <p:spPr>
          <a:xfrm>
            <a:off x="838200" y="1427480"/>
            <a:ext cx="10515600" cy="4862830"/>
          </a:xfrm>
        </p:spPr>
        <p:txBody>
          <a:bodyPr>
            <a:normAutofit fontScale="50000"/>
          </a:bodyPr>
          <a:p>
            <a:r>
              <a:rPr lang="en-US"/>
              <a:t>In terms of economy of execution, object -oriented style is intrinsically less efficient than procedural style. In pure object -oriented style, every routine is supposed to be a method. This introduces additional indirections through method tables and prevents straightforward code optimizations, such as inlining. The traditional solution to this problem (analyzing and compiling whole programs) violates modularity and is not applicable to libraries.</a:t>
            </a:r>
            <a:endParaRPr lang="en-US"/>
          </a:p>
          <a:p>
            <a:r>
              <a:rPr lang="en-US"/>
              <a:t>With respect to economy of compilation, often there is no distinction between the code and the interface of a class. Some object - oriented languages are not sufficiently modular and require recompilation of super classes when compiling subclasses. Hence, the time spent in compilation may grow disproportionately with the size of the system.</a:t>
            </a:r>
            <a:endParaRPr lang="en-US"/>
          </a:p>
          <a:p>
            <a:r>
              <a:rPr lang="en-US"/>
              <a:t>On the other hand, object - oriented languages are superior with respect to economy of small - scale development. For example, individual programmers can take advantage of class libraries and frameworks, drastically reducing their workload. When the project scope grows, however, programmers must be able to understand the details of those class libraries, and this task turns out to be more difficult than understanding typical module libraries. The type systems of most object - oriented languages are not expressive enough; programmers must often resort to dynamic checking or to unsafe features, damaging the robustness of their programs.</a:t>
            </a:r>
            <a:endParaRPr lang="en-US"/>
          </a:p>
          <a:p>
            <a:r>
              <a:rPr lang="en-US"/>
              <a:t>In terms of economy of large - scale development, many developers are frequently involved in developing new class libraries and tailoring existing ones. Although reuse is a benefit of object - oriented languages, it is also the case that these languages have extremely poor modularity properties with respect to class extension and modification via inheritance. For instance, it is easy to override a method that should not be overridden, or to reimplement a class in a way that causes problems in subclasses. Other large - scale development problems include the confusion between classes and object types, which limits the construction of abstractions, and the fact that subtype polymorphism is not good enough for expressing container classes.</a:t>
            </a:r>
            <a:endParaRPr lang="en-US"/>
          </a:p>
          <a:p>
            <a:r>
              <a:rPr lang="en-US"/>
              <a:t>Object - oriented languages have low economy of language features. For instance, C ++ is based on a fairly simple model, but is overwhelming in the complexity of its many features. Unfortunately, what started as economical and uniform language ( “ everything is an object ” ) ended up as a vast collection of class varieties. Java, on the other hand, represents a step toward reducing complexity, but is actually more complex than most people realize.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 - ORIENTED LANGUAGES</a:t>
            </a:r>
            <a:endParaRPr lang="en-US"/>
          </a:p>
        </p:txBody>
      </p:sp>
      <p:sp>
        <p:nvSpPr>
          <p:cNvPr id="3" name="Content Placeholder 2"/>
          <p:cNvSpPr>
            <a:spLocks noGrp="1"/>
          </p:cNvSpPr>
          <p:nvPr>
            <p:ph idx="1"/>
          </p:nvPr>
        </p:nvSpPr>
        <p:spPr/>
        <p:txBody>
          <a:bodyPr>
            <a:normAutofit fontScale="60000"/>
          </a:bodyPr>
          <a:p>
            <a:r>
              <a:rPr lang="en-US"/>
              <a:t>The benefits of object - oriented languages, such as improved programmer productivity, increased software reliability, and higher potential for code reuse, are well known and appreciated. </a:t>
            </a:r>
            <a:endParaRPr lang="en-US"/>
          </a:p>
          <a:p>
            <a:r>
              <a:rPr lang="en-US"/>
              <a:t>Object - oriented languages include Ada, C ++ , C#, and Java. Formally, object - oriented programming languages are those that support data abstraction , inheritance , polymorphism , and messaging .</a:t>
            </a:r>
            <a:endParaRPr lang="en-US"/>
          </a:p>
          <a:p>
            <a:r>
              <a:rPr lang="en-US"/>
              <a:t>Objects are an effective way to manage the increasing complexity of real - time systems, as they provide a natural environment for information hiding, or protected variation and encapsulation. In encapsulation, a class of objects and methods associated with them are enclosed or encapsulated in class definitions.</a:t>
            </a:r>
            <a:endParaRPr lang="en-US"/>
          </a:p>
          <a:p>
            <a:r>
              <a:rPr lang="en-US"/>
              <a:t>An object can utilize another object ’ s encapsulated data only by sending a message to that object with the name of the method to apply. For example, consider the problem of sorting objects. </a:t>
            </a:r>
            <a:endParaRPr lang="en-US"/>
          </a:p>
          <a:p>
            <a:r>
              <a:rPr lang="en-US"/>
              <a:t>Object - oriented languages provide a fruitful environment for information hiding; for instance, in image - processing systems, it might be useful to define a class of type pixel, with attributes describing its position, color, and brightness, and operations that can be applied to a pixel, such as add, activate, and deactivate.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Synchronizing Objects and Garbage Collection</a:t>
            </a:r>
            <a:endParaRPr lang="en-US"/>
          </a:p>
        </p:txBody>
      </p:sp>
      <p:sp>
        <p:nvSpPr>
          <p:cNvPr id="3" name="Content Placeholder 2"/>
          <p:cNvSpPr>
            <a:spLocks noGrp="1"/>
          </p:cNvSpPr>
          <p:nvPr>
            <p:ph idx="1"/>
          </p:nvPr>
        </p:nvSpPr>
        <p:spPr>
          <a:xfrm>
            <a:off x="838200" y="1541145"/>
            <a:ext cx="10515600" cy="4636135"/>
          </a:xfrm>
        </p:spPr>
        <p:txBody>
          <a:bodyPr>
            <a:normAutofit fontScale="60000"/>
          </a:bodyPr>
          <a:p>
            <a:r>
              <a:rPr lang="en-US" b="1"/>
              <a:t>Synchronized Objects .</a:t>
            </a:r>
            <a:r>
              <a:rPr lang="en-US"/>
              <a:t> A synchronization object, such as a mutex, is associated with an object that can be concurrently accessed by multiple threads. If internal locking is used, then on method entry, each public method acquires a lock on the associated synchronization object and releases the lock on method exit. If external locking is used, then clients are responsible for acquiring a lock on the associated synchronization object before accessing the object and subsequently releasing the lock when finished.</a:t>
            </a:r>
            <a:endParaRPr lang="en-US"/>
          </a:p>
          <a:p>
            <a:r>
              <a:rPr lang="en-US" b="1"/>
              <a:t>Encapsulated Objects .</a:t>
            </a:r>
            <a:r>
              <a:rPr lang="en-US"/>
              <a:t> When an object is encapsulated within another object (i.e., the encapsulated object is not accessible outside of the enclosing object), it is redundant to acquire a lock on the encapsulated object, since the lock of the enclosing object also protects the encapsulated object. Operations on encapsulated objects therefore require no synchronization.</a:t>
            </a:r>
            <a:endParaRPr lang="en-US"/>
          </a:p>
          <a:p>
            <a:r>
              <a:rPr lang="en-US" b="1"/>
              <a:t>Thread -</a:t>
            </a:r>
            <a:r>
              <a:rPr lang="en-US"/>
              <a:t> Local Objects . Objects that are only accessed by a single thread require no synchronization.</a:t>
            </a:r>
            <a:endParaRPr lang="en-US"/>
          </a:p>
          <a:p>
            <a:r>
              <a:rPr lang="en-US" b="1"/>
              <a:t>Objects Migrating between Threads .</a:t>
            </a:r>
            <a:r>
              <a:rPr lang="en-US"/>
              <a:t> In this policy, ownership of a migrating object is transferred between threads. When a thread transfers ownership of a migrating object, it can no longer access it. When a thread receives ownership of a migrating object, it is guaranteed to have exclusive access to it (i.e., the migrating object is local to the thread). Hence, migrating objects require no synchronization. However, the transfer of ownership does require synchronization.</a:t>
            </a:r>
            <a:endParaRPr lang="en-US"/>
          </a:p>
          <a:p>
            <a:r>
              <a:rPr lang="en-US" b="1"/>
              <a:t>Immutable Objects .</a:t>
            </a:r>
            <a:r>
              <a:rPr lang="en-US"/>
              <a:t> An immutable object ’ s state can never be modified after it is instantiated. Thus, immutable objects require no synchronization when accessed by multiple threads since all accesses are read - only.</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Object - Oriented versus Procedural Languages</a:t>
            </a:r>
            <a:endParaRPr lang="en-US"/>
          </a:p>
        </p:txBody>
      </p:sp>
      <p:sp>
        <p:nvSpPr>
          <p:cNvPr id="3" name="Content Placeholder 2"/>
          <p:cNvSpPr>
            <a:spLocks noGrp="1"/>
          </p:cNvSpPr>
          <p:nvPr>
            <p:ph idx="1"/>
          </p:nvPr>
        </p:nvSpPr>
        <p:spPr>
          <a:xfrm>
            <a:off x="838200" y="1427480"/>
            <a:ext cx="10515600" cy="4749800"/>
          </a:xfrm>
        </p:spPr>
        <p:txBody>
          <a:bodyPr>
            <a:normAutofit fontScale="50000"/>
          </a:bodyPr>
          <a:p>
            <a:r>
              <a:rPr lang="en-US"/>
              <a:t>There is no such rules/differences that whether Oops Language or procedural language boundary to be used in Real-Time Systems.  </a:t>
            </a:r>
            <a:endParaRPr lang="en-US"/>
          </a:p>
          <a:p>
            <a:r>
              <a:rPr lang="en-US"/>
              <a:t>This is partially due to the fact that there is a huge variety of real - time applications — from nonembedded airline booking and reservation systems to embedded wireless sensors in running shoes, for example.</a:t>
            </a:r>
            <a:endParaRPr lang="en-US"/>
          </a:p>
          <a:p>
            <a:r>
              <a:rPr lang="en-US"/>
              <a:t>The benefits of an object - oriented approach to problem solving and the use of object - oriented languages are clear.</a:t>
            </a:r>
            <a:endParaRPr lang="en-US"/>
          </a:p>
          <a:p>
            <a:r>
              <a:rPr lang="en-US"/>
              <a:t>Moreover, it is possible to imagine certain aspects of a real - time operating system that would benefit from objectification, such as process, thread, file, or device. Furthermore, certain application domains can clearly benefit from an object - oriented approach. The main arguments against object - oriented programming languages for real - time systems, however, are that they can lead to unpredictable and ineffi cient systems, and that they are hard to optimize.</a:t>
            </a:r>
            <a:endParaRPr lang="en-US"/>
          </a:p>
          <a:p>
            <a:r>
              <a:rPr lang="en-US"/>
              <a:t>Nonetheless, we can confidently recommend object - oriented languages for soft and fi rm real - time systems.</a:t>
            </a:r>
            <a:endParaRPr lang="en-US"/>
          </a:p>
          <a:p>
            <a:r>
              <a:rPr lang="en-US"/>
              <a:t>The unpredictability argument is hard to defend, however, at least with respect to object - oriented languages, such as C ++ , that do not use garbage collection. It is likely the case that a predictable system — also a hard real – time one — can be just as easily built in C ++ as C. Similarly, it is probably just as easy to build an unpredictable system in C as in C ++ . The case for more unpredictable systems using object - oriented languages is easier to sustain when arguing about garbage - collecting languages like Java.</a:t>
            </a:r>
            <a:endParaRPr lang="en-US"/>
          </a:p>
          <a:p>
            <a:r>
              <a:rPr lang="en-US"/>
              <a:t>In any case, the inefficiency argument against object - oriented languages is a powerful one. Generally, there is an execution - time penalty in object -oriented languages in comparison with procedural languages. This penalty is due in part to late binding (resolution of memory locations at runtime rather than at compile time) necessitated by function polymorphism, inheritance, and composition. These effects present considerable and often uncertain delay factors. Another problem results from the overhead of the garbage collection routines. One way to reduce these penalties is not to defi ne too many classes and only defi ne classes that contain coarse detail and high – level functionality.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ASSEMBLY LANGUAGE</a:t>
            </a:r>
            <a:endParaRPr lang="en-US"/>
          </a:p>
        </p:txBody>
      </p:sp>
      <p:sp>
        <p:nvSpPr>
          <p:cNvPr id="3" name="Content Placeholder 2"/>
          <p:cNvSpPr>
            <a:spLocks noGrp="1"/>
          </p:cNvSpPr>
          <p:nvPr>
            <p:ph idx="1"/>
          </p:nvPr>
        </p:nvSpPr>
        <p:spPr>
          <a:xfrm>
            <a:off x="838200" y="1464945"/>
            <a:ext cx="10515600" cy="4712335"/>
          </a:xfrm>
        </p:spPr>
        <p:txBody>
          <a:bodyPr>
            <a:normAutofit fontScale="60000"/>
          </a:bodyPr>
          <a:p>
            <a:r>
              <a:rPr lang="en-US"/>
              <a:t>assembly language does have a particular advantage for use in real - time programming; it provides the most direct control of the computer hardware over high - level languages. </a:t>
            </a:r>
            <a:endParaRPr lang="en-US"/>
          </a:p>
          <a:p>
            <a:r>
              <a:rPr lang="en-US"/>
              <a:t>This advantage has extended the use of assembly language in real - time systems, despite the fact that assembly language is unstructured and has very limited abstraction properties. </a:t>
            </a:r>
            <a:endParaRPr lang="en-US"/>
          </a:p>
          <a:p>
            <a:r>
              <a:rPr lang="en-US"/>
              <a:t>Coding in assembly language is, in general, time - consuming to learn, tedious, and error prone. </a:t>
            </a:r>
            <a:endParaRPr lang="en-US"/>
          </a:p>
          <a:p>
            <a:r>
              <a:rPr lang="en-US"/>
              <a:t>Finally, the resulting code is not easily ported across different processors, and hence the use of assembly language in embedded real - time systems — or in any professional system — is to be discouraged.</a:t>
            </a:r>
            <a:endParaRPr lang="en-US"/>
          </a:p>
          <a:p>
            <a:r>
              <a:rPr lang="en-US"/>
              <a:t>But with significant improvements in optimizing compilers, the compiler should be able to generate very efficient machine - language code in terms of execution speed and memory usage. </a:t>
            </a:r>
            <a:endParaRPr lang="en-US"/>
          </a:p>
          <a:p>
            <a:r>
              <a:rPr lang="en-US"/>
              <a:t>Furthermore, you will find assembly - language code in many legacy real – time applications, and even today you can still occasionally encounter situations where small portions of a real - time system need to be written using assembly language. </a:t>
            </a:r>
            <a:endParaRPr lang="en-US"/>
          </a:p>
          <a:p>
            <a:r>
              <a:rPr lang="en-US"/>
              <a:t>Assembly languages, however, have poor economies of small - and large - scale development and of language features. Hence, assembly language programming should be limited to use in very tight timing situations or in controlling hardware features that are not supported by the compiler</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Ada</a:t>
            </a:r>
            <a:endParaRPr lang="en-US"/>
          </a:p>
        </p:txBody>
      </p:sp>
      <p:sp>
        <p:nvSpPr>
          <p:cNvPr id="3" name="Content Placeholder 2"/>
          <p:cNvSpPr>
            <a:spLocks noGrp="1"/>
          </p:cNvSpPr>
          <p:nvPr>
            <p:ph idx="1"/>
          </p:nvPr>
        </p:nvSpPr>
        <p:spPr/>
        <p:txBody>
          <a:bodyPr>
            <a:normAutofit fontScale="40000"/>
          </a:bodyPr>
          <a:p>
            <a:r>
              <a:rPr lang="en-US"/>
              <a:t>Ada was first introduced DoD, USA and in  1983 it was standardized. Ada was intended to be used specifically for programming real - time systems, but, it is found the resulting executable code to be bulky and inefficient. </a:t>
            </a:r>
            <a:endParaRPr lang="en-US"/>
          </a:p>
          <a:p>
            <a:r>
              <a:rPr lang="en-US"/>
              <a:t>Major problems exists when implemented for multitasking which fails. Ada 83 is renovated to newer version Ada 95 is considered the first internationally standardized object - oriented programming language. Three particularly useful constructs were introduced in Ada 95 to resolve shortcomings of Ada 83 in scheduling, resource contention, and synchronization:</a:t>
            </a:r>
            <a:endParaRPr lang="en-US"/>
          </a:p>
          <a:p>
            <a:pPr lvl="1"/>
            <a:r>
              <a:rPr lang="en-US"/>
              <a:t>A pragma that controls how tasks are dispatched.</a:t>
            </a:r>
            <a:endParaRPr lang="en-US"/>
          </a:p>
          <a:p>
            <a:pPr lvl="1"/>
            <a:r>
              <a:rPr lang="en-US"/>
              <a:t>A pragma that controls the interaction between task scheduling.</a:t>
            </a:r>
            <a:endParaRPr lang="en-US"/>
          </a:p>
          <a:p>
            <a:pPr lvl="1"/>
            <a:r>
              <a:rPr lang="en-US"/>
              <a:t>A pragma that controls the queuing policy of task - and resource – entry queues.</a:t>
            </a:r>
            <a:endParaRPr lang="en-US"/>
          </a:p>
          <a:p>
            <a:r>
              <a:rPr lang="en-US"/>
              <a:t>Moreover, other additions to the language strived to make Ada 95 fully object -oriented. These included:</a:t>
            </a:r>
            <a:endParaRPr lang="en-US"/>
          </a:p>
          <a:p>
            <a:pPr lvl="1"/>
            <a:r>
              <a:rPr lang="en-US"/>
              <a:t>Tagged types</a:t>
            </a:r>
            <a:endParaRPr lang="en-US"/>
          </a:p>
          <a:p>
            <a:pPr lvl="1"/>
            <a:r>
              <a:rPr lang="en-US"/>
              <a:t>Packages</a:t>
            </a:r>
            <a:endParaRPr lang="en-US"/>
          </a:p>
          <a:p>
            <a:pPr lvl="1"/>
            <a:r>
              <a:rPr lang="en-US"/>
              <a:t>Protected units</a:t>
            </a:r>
            <a:endParaRPr lang="en-US"/>
          </a:p>
          <a:p>
            <a:r>
              <a:rPr lang="en-US"/>
              <a:t>Proper use of these constructs allows for the construction of objects that exhibit the four characteristics of object - oriented languages.</a:t>
            </a:r>
            <a:endParaRPr lang="en-US"/>
          </a:p>
          <a:p>
            <a:r>
              <a:rPr lang="en-US"/>
              <a:t>In October 2001, a Technical Corrigendum to the Ada 95 Standard was announced by ISO/IEC, and a major Amendment to the international standard</a:t>
            </a:r>
            <a:r>
              <a:rPr lang="en-IN" altLang="en-US"/>
              <a:t> </a:t>
            </a:r>
            <a:r>
              <a:rPr lang="en-US"/>
              <a:t>was published in March 2007. This latest version of Ada is called “ Ada 2005. ” The differences between Ada 95 and Ada 2005 are not extensive — in any case, includes a few changes that are of particular interest to the real - time systems community, such as:</a:t>
            </a:r>
            <a:endParaRPr lang="en-US"/>
          </a:p>
          <a:p>
            <a:pPr lvl="1"/>
            <a:r>
              <a:rPr lang="en-US"/>
              <a:t>The real - time systems Annex contains additional dispatching policies, support for timing events, and support for control of CPU - time utilization.</a:t>
            </a:r>
            <a:endParaRPr lang="en-US"/>
          </a:p>
          <a:p>
            <a:pPr lvl="1"/>
            <a:r>
              <a:rPr lang="en-US"/>
              <a:t>The object - oriented model was improved to provide multiple inheritance.</a:t>
            </a:r>
            <a:endParaRPr lang="en-US"/>
          </a:p>
          <a:p>
            <a:pPr lvl="1"/>
            <a:r>
              <a:rPr lang="en-US"/>
              <a:t>The overall reliability of the language was enhanced by numerous improvements.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t>
            </a:r>
            <a:endParaRPr lang="en-US"/>
          </a:p>
        </p:txBody>
      </p:sp>
      <p:sp>
        <p:nvSpPr>
          <p:cNvPr id="3" name="Content Placeholder 2"/>
          <p:cNvSpPr>
            <a:spLocks noGrp="1"/>
          </p:cNvSpPr>
          <p:nvPr>
            <p:ph idx="1"/>
          </p:nvPr>
        </p:nvSpPr>
        <p:spPr>
          <a:xfrm>
            <a:off x="838200" y="1332865"/>
            <a:ext cx="10515600" cy="4844415"/>
          </a:xfrm>
        </p:spPr>
        <p:txBody>
          <a:bodyPr>
            <a:normAutofit fontScale="60000"/>
          </a:bodyPr>
          <a:p>
            <a:r>
              <a:rPr lang="en-US"/>
              <a:t>The C programming language, invented around 1972 at Bell Laboratories, is a good language for “ low - level ” programming.  </a:t>
            </a:r>
            <a:endParaRPr lang="en-US"/>
          </a:p>
          <a:p>
            <a:r>
              <a:rPr lang="en-US"/>
              <a:t>The C language provides special variable types, such as register , volatile, static , and constant , which allow for effective control of code generation at the procedural language level. </a:t>
            </a:r>
            <a:endParaRPr lang="en-US"/>
          </a:p>
          <a:p>
            <a:r>
              <a:rPr lang="en-US"/>
              <a:t>When variable used as a register type, the compiler to place such a declared variable in a work register, which often results in faster and smaller programs. </a:t>
            </a:r>
            <a:endParaRPr lang="en-US"/>
          </a:p>
          <a:p>
            <a:r>
              <a:rPr lang="en-US"/>
              <a:t>Furthermore, C supports call - by – value only, but call - by - reference can be implemented easily by passing a pointer to anything as a value. </a:t>
            </a:r>
            <a:endParaRPr lang="en-US"/>
          </a:p>
          <a:p>
            <a:r>
              <a:rPr lang="en-US"/>
              <a:t>Variables declared as type volatile are not optimized by the compiler at all. This feature is necessary in handling memory – mapped I/O and other special instances where the code should not be optimized.</a:t>
            </a:r>
            <a:endParaRPr lang="en-US"/>
          </a:p>
          <a:p>
            <a:r>
              <a:rPr lang="en-US"/>
              <a:t>Automatic coercion refers to the implicit casting of data types that sometimes occurs in C. </a:t>
            </a:r>
            <a:endParaRPr lang="en-US"/>
          </a:p>
          <a:p>
            <a:r>
              <a:rPr lang="en-US"/>
              <a:t>The C language provides for exception handling through the use of signals, and two other mechanisms, setjmp and longjmp , are provided to allow a procedure to return quickly from a deep level of nesting — a particularly useful  feature in procedures requiring an abort. </a:t>
            </a:r>
            <a:endParaRPr lang="en-US"/>
          </a:p>
          <a:p>
            <a:r>
              <a:rPr lang="en-US"/>
              <a:t>Overall, the C language is particularly good for embedded programming, because it provides for structure and flexibility without complex language restrictions.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endParaRPr lang="en-US"/>
          </a:p>
        </p:txBody>
      </p:sp>
      <p:sp>
        <p:nvSpPr>
          <p:cNvPr id="3" name="Content Placeholder 2"/>
          <p:cNvSpPr>
            <a:spLocks noGrp="1"/>
          </p:cNvSpPr>
          <p:nvPr>
            <p:ph idx="1"/>
          </p:nvPr>
        </p:nvSpPr>
        <p:spPr>
          <a:xfrm>
            <a:off x="838200" y="1409065"/>
            <a:ext cx="10515600" cy="4768215"/>
          </a:xfrm>
        </p:spPr>
        <p:txBody>
          <a:bodyPr>
            <a:normAutofit fontScale="50000"/>
          </a:bodyPr>
          <a:p>
            <a:r>
              <a:rPr lang="en-US"/>
              <a:t>C ++ is a hybrid object - oriented programming language that was originally implemented as a macro extension of C in the 1980s. </a:t>
            </a:r>
            <a:endParaRPr lang="en-US"/>
          </a:p>
          <a:p>
            <a:r>
              <a:rPr lang="en-US"/>
              <a:t>Today, C ++ stands as an individual compiled language &amp; exhibits all characteristics of an object - oriented language and promotes better software - engineering practice through encapsulation and more advanced abstraction mechanisms than C.</a:t>
            </a:r>
            <a:endParaRPr lang="en-US"/>
          </a:p>
          <a:p>
            <a:r>
              <a:rPr lang="en-US"/>
              <a:t>C ++ compilers implement a preprocessing stage that basically performs an intelligent search - and - replace on identifiers that have been declared using the #define or #typedef directives. </a:t>
            </a:r>
            <a:endParaRPr lang="en-US"/>
          </a:p>
          <a:p>
            <a:r>
              <a:rPr lang="en-US"/>
              <a:t>The problem with the preprocessor approach is that it provides a way for programmers to inadvertently add unnecessary complexity to a program also it has weak type checking and validation. </a:t>
            </a:r>
            <a:endParaRPr lang="en-US"/>
          </a:p>
          <a:p>
            <a:r>
              <a:rPr lang="en-US"/>
              <a:t>Previously C ++ programmers used  complex pointer arithmetic to create and maintain dynamic data structures, cconsequently lots of bugs appear.  Today, however, standard libraries of dynamic data structures are available. </a:t>
            </a:r>
            <a:endParaRPr lang="en-US"/>
          </a:p>
          <a:p>
            <a:r>
              <a:rPr lang="en-US"/>
              <a:t>There are three complex data types in C ++ : classes, structures, and unions.  However, C ++ has no built - in support for text strings. </a:t>
            </a:r>
            <a:endParaRPr lang="en-US"/>
          </a:p>
          <a:p>
            <a:r>
              <a:rPr lang="en-US"/>
              <a:t>Multiple inheritance is a helpful feature of C ++ that allows a class to be derived from multiple parent classes also complicated to implement from the compiler perspective.</a:t>
            </a:r>
            <a:endParaRPr lang="en-US"/>
          </a:p>
          <a:p>
            <a:r>
              <a:rPr lang="en-US"/>
              <a:t>C ++ still allows for low - level control; for instance, it can use inline methods rather than a runtime call. </a:t>
            </a:r>
            <a:endParaRPr lang="en-US"/>
          </a:p>
          <a:p>
            <a:r>
              <a:rPr lang="en-US"/>
              <a:t>Furthermore, C ++ does not provide automatic garbage collection, which means dynamic memory must be managed manually or garbage collection must be homegrown. </a:t>
            </a:r>
            <a:endParaRPr lang="en-US"/>
          </a:p>
          <a:p>
            <a:r>
              <a:rPr lang="en-US"/>
              <a:t>Therefore, when converting a C program to C ++ , a complete redesign is required to fully capture all of the advantages of an object - oriented design while minimizing the runtime disadvantages.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101" name="Content Placeholder 100"/>
          <p:cNvPicPr>
            <a:picLocks noChangeAspect="1"/>
          </p:cNvPicPr>
          <p:nvPr>
            <p:ph idx="1"/>
          </p:nvPr>
        </p:nvPicPr>
        <p:blipFill>
          <a:blip r:embed="rId1"/>
          <a:stretch>
            <a:fillRect/>
          </a:stretch>
        </p:blipFill>
        <p:spPr>
          <a:xfrm>
            <a:off x="885190" y="474345"/>
            <a:ext cx="10039350" cy="570357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t>
            </a:r>
            <a:endParaRPr lang="en-US"/>
          </a:p>
        </p:txBody>
      </p:sp>
      <p:sp>
        <p:nvSpPr>
          <p:cNvPr id="3" name="Content Placeholder 2"/>
          <p:cNvSpPr>
            <a:spLocks noGrp="1"/>
          </p:cNvSpPr>
          <p:nvPr>
            <p:ph idx="1"/>
          </p:nvPr>
        </p:nvSpPr>
        <p:spPr>
          <a:xfrm>
            <a:off x="838200" y="1351280"/>
            <a:ext cx="10515600" cy="5281930"/>
          </a:xfrm>
        </p:spPr>
        <p:txBody>
          <a:bodyPr>
            <a:normAutofit fontScale="50000"/>
          </a:bodyPr>
          <a:p>
            <a:r>
              <a:rPr lang="en-US"/>
              <a:t>C# (pronounced “ C sharp ” ) is a C ++ - like language that, along with its operating environment, has similarities to Java and the Java virtual machine, respectively.</a:t>
            </a:r>
            <a:endParaRPr lang="en-US"/>
          </a:p>
          <a:p>
            <a:r>
              <a:rPr lang="en-US"/>
              <a:t>C# is first compiled into an intermediate language, which is then used to generate a native image at runtime. </a:t>
            </a:r>
            <a:endParaRPr lang="en-US"/>
          </a:p>
          <a:p>
            <a:r>
              <a:rPr lang="en-US"/>
              <a:t>C# is associated with Microsoft’s .NET framework for scaled - down operating systems is highly configurable, capable of scaling from small, and upwards (e.g., for real - time systems requiring user - interface support). </a:t>
            </a:r>
            <a:endParaRPr lang="en-US"/>
          </a:p>
          <a:p>
            <a:r>
              <a:rPr lang="en-US"/>
              <a:t>The minimum kernel configuration provides basic networking support, thread management, dynamic link library support, and virtual memory management. </a:t>
            </a:r>
            <a:endParaRPr lang="en-US"/>
          </a:p>
          <a:p>
            <a:r>
              <a:rPr lang="en-US"/>
              <a:t>C# supports “ unsafe code, ” allowing pointers to refer to specific memory locations. Objects referenced by pointers must be explicitly “ pinned, ” disallowing the garbage collector from altering their location in memory. This capability could increase schedulability, and it also allows for direct memory access ( DMA ) to write to specific memory locations; </a:t>
            </a:r>
            <a:endParaRPr lang="en-US"/>
          </a:p>
          <a:p>
            <a:r>
              <a:rPr lang="en-US"/>
              <a:t>Moreover, C# provides many thread synchronization mechanisms, but none with this level of precision. </a:t>
            </a:r>
            <a:endParaRPr lang="en-US"/>
          </a:p>
          <a:p>
            <a:r>
              <a:rPr lang="en-US"/>
              <a:t>C# supports an array of thread - synchronization constructs: lock, monitor, mutex, and interlock. A Lock is semantically identical to a critical section — a code segment guaranteeing entry into itself by only one thread at a time like mutex .</a:t>
            </a:r>
            <a:endParaRPr lang="en-US"/>
          </a:p>
          <a:p>
            <a:r>
              <a:rPr lang="en-US"/>
              <a:t>Finally, interlock, a set of overloaded static methods, is used to increment and decrement numeric in a thread - safe manner in order to implement the priority - inheritance protocol. Timers that are similar in functionality to the widely used in C#. The accuracy of these timers is machine dependent, and thus not guaranteed, reducing their usefulness in real - time systems to be used in multiple hardware platforms.</a:t>
            </a:r>
            <a:endParaRPr lang="en-US"/>
          </a:p>
          <a:p>
            <a:r>
              <a:rPr lang="en-US"/>
              <a:t>C# and the .NET platform are not appropriate for the majority of hard real -time systems for several reasons, including the unbounded execution of its garbage - collection environment and its lack of threading constructs to adequately support schedulability and determinism. </a:t>
            </a:r>
            <a:endParaRPr lang="en-US"/>
          </a:p>
          <a:p>
            <a:r>
              <a:rPr lang="en-US"/>
              <a:t>C# ’ s ability to interact effectively with operating - system APIs, shield developers from complex memory management logic, together with C# ’ s good floating – point performance, make it a programming language that is highly potential for soft and even firm real - time applications.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a:t>
            </a:r>
            <a:endParaRPr lang="en-US"/>
          </a:p>
        </p:txBody>
      </p:sp>
      <p:sp>
        <p:nvSpPr>
          <p:cNvPr id="3" name="Content Placeholder 2"/>
          <p:cNvSpPr>
            <a:spLocks noGrp="1"/>
          </p:cNvSpPr>
          <p:nvPr>
            <p:ph idx="1"/>
          </p:nvPr>
        </p:nvSpPr>
        <p:spPr>
          <a:xfrm>
            <a:off x="838200" y="1370965"/>
            <a:ext cx="10515600" cy="4806315"/>
          </a:xfrm>
        </p:spPr>
        <p:txBody>
          <a:bodyPr>
            <a:normAutofit fontScale="40000"/>
          </a:bodyPr>
          <a:p>
            <a:r>
              <a:rPr lang="en-US"/>
              <a:t>Java, in the same way as C#, is an interpreted language, that is, the code compiles into machine - independent intermediate code that runs in a managed execution environment. </a:t>
            </a:r>
            <a:endParaRPr lang="en-US"/>
          </a:p>
          <a:p>
            <a:r>
              <a:rPr lang="en-US"/>
              <a:t>The obvious advantage is that Java code can run on any device that implements the virtual machine. </a:t>
            </a:r>
            <a:endParaRPr lang="en-US"/>
          </a:p>
          <a:p>
            <a:r>
              <a:rPr lang="en-US"/>
              <a:t>However, there are also native - code Java compilers, which allow Java to run directly “ on the bare metal, ” that is, the compilers convert Java to assembly code or object code. </a:t>
            </a:r>
            <a:endParaRPr lang="en-US"/>
          </a:p>
          <a:p>
            <a:r>
              <a:rPr lang="en-US"/>
              <a:t>Furthermore, there are even special Java microprocessors, which directly execute Java byte code in hardware .</a:t>
            </a:r>
            <a:endParaRPr lang="en-US"/>
          </a:p>
          <a:p>
            <a:r>
              <a:rPr lang="en-US"/>
              <a:t>Java is an object - oriented language and the code appears very similar to C++. Java supports call - by - value. But Java is a pure object - oriented language, that is, all functionality in Java has to be implemented by creating object classes, instantiating objects of those classes and manipulating objects ’ attributes through methods. </a:t>
            </a:r>
            <a:endParaRPr lang="en-US"/>
          </a:p>
          <a:p>
            <a:r>
              <a:rPr lang="en-US"/>
              <a:t>Of course, a good object - oriented design is not guaranteed, but the design obtained in the conversion will be a true object - oriented one based on the rules of the language. This situation is quite different from the kind of false object - oriented conversion that can be obtained from C to C ++ in the blunt manner previously highlighted.</a:t>
            </a:r>
            <a:endParaRPr lang="en-US"/>
          </a:p>
          <a:p>
            <a:r>
              <a:rPr lang="en-US"/>
              <a:t>Java does provide a preprocessor but constant data members are used in place of the #define directive, and class definitions are used in lieu of the #typedef directive. </a:t>
            </a:r>
            <a:endParaRPr lang="en-US"/>
          </a:p>
          <a:p>
            <a:r>
              <a:rPr lang="en-US"/>
              <a:t>The Java language does not support pointers, but it provides similar functionality via references. Java passes all arrays and objects by reference, which prevents common errors due to pointer mismanagement. </a:t>
            </a:r>
            <a:endParaRPr lang="en-US"/>
          </a:p>
          <a:p>
            <a:r>
              <a:rPr lang="en-US"/>
              <a:t>Java only implements one complex data type: classes. Java programmers use classes when the functionality of structures and unions is desired. This consistency comes at the cost of increased execution time over simple data structures.</a:t>
            </a:r>
            <a:endParaRPr lang="en-US"/>
          </a:p>
          <a:p>
            <a:r>
              <a:rPr lang="en-US"/>
              <a:t>The Java language does not support standalone functions. Instead, Java requires programmers to bundle all routines into class methods again with significant cost. Moreover, Java has no direct support for multiple inheritance however, allow for implementation of multiple inheritance. </a:t>
            </a:r>
            <a:endParaRPr lang="en-US"/>
          </a:p>
          <a:p>
            <a:r>
              <a:rPr lang="en-US"/>
              <a:t>In Java, strings are implemented as first - class objects meaning that they are at the core of the Java language. Java ’ s implementation of strings as objects provides several advantages. First, string creation and access is consistent across all systems. Next, because the Java string classes are defi ned as part of the Java language strings function predictably every time. Finally, the Java string classes perform extensive runtime checking, which helps eliminate errors. But all these operations increase execution time.</a:t>
            </a:r>
            <a:endParaRPr lang="en-US"/>
          </a:p>
          <a:p>
            <a:r>
              <a:rPr lang="en-US"/>
              <a:t>Operator overloading is not supported in Java. However, in Java’s string class, “ + ” represents concatenation of strings, as well as numeric addition. </a:t>
            </a:r>
            <a:endParaRPr lang="en-US"/>
          </a:p>
          <a:p>
            <a:r>
              <a:rPr lang="en-US"/>
              <a:t>The Java language does not support automatic coercions. In Java, if a coercion will result in a loss of data, then it is necessary to explicitly cast the data element to the new type.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Real - Time Java</a:t>
            </a:r>
            <a:endParaRPr lang="en-US"/>
          </a:p>
        </p:txBody>
      </p:sp>
      <p:sp>
        <p:nvSpPr>
          <p:cNvPr id="3" name="Content Placeholder 2"/>
          <p:cNvSpPr>
            <a:spLocks noGrp="1"/>
          </p:cNvSpPr>
          <p:nvPr>
            <p:ph idx="1"/>
          </p:nvPr>
        </p:nvSpPr>
        <p:spPr>
          <a:xfrm>
            <a:off x="838200" y="1292860"/>
            <a:ext cx="10515600" cy="4884420"/>
          </a:xfrm>
        </p:spPr>
        <p:txBody>
          <a:bodyPr>
            <a:normAutofit fontScale="45000"/>
          </a:bodyPr>
          <a:p>
            <a:r>
              <a:rPr lang="en-US"/>
              <a:t>The specification must include a framework for the lookup and discoveryof available profiles.</a:t>
            </a:r>
            <a:endParaRPr lang="en-US"/>
          </a:p>
          <a:p>
            <a:r>
              <a:rPr lang="en-US"/>
              <a:t>Any garbage collection that is provided shall have a bounded preemption</a:t>
            </a:r>
            <a:r>
              <a:rPr lang="en-IN" altLang="en-US"/>
              <a:t> </a:t>
            </a:r>
            <a:r>
              <a:rPr lang="en-US"/>
              <a:t>latency.</a:t>
            </a:r>
            <a:endParaRPr lang="en-US"/>
          </a:p>
          <a:p>
            <a:r>
              <a:rPr lang="en-US"/>
              <a:t>The specification must defi ne the relationships among real - time Java</a:t>
            </a:r>
            <a:r>
              <a:rPr lang="en-IN" altLang="en-US"/>
              <a:t> </a:t>
            </a:r>
            <a:r>
              <a:rPr lang="en-US"/>
              <a:t>threads at the same level of detail as is currently available in existingstandards documents.</a:t>
            </a:r>
            <a:endParaRPr lang="en-US"/>
          </a:p>
          <a:p>
            <a:r>
              <a:rPr lang="en-US"/>
              <a:t>The specification must include APIs to allow communication and synchronization</a:t>
            </a:r>
            <a:r>
              <a:rPr lang="en-IN" altLang="en-US"/>
              <a:t> </a:t>
            </a:r>
            <a:r>
              <a:rPr lang="en-US"/>
              <a:t>between Java and non - Java tasks.</a:t>
            </a:r>
            <a:endParaRPr lang="en-US"/>
          </a:p>
          <a:p>
            <a:r>
              <a:rPr lang="en-US"/>
              <a:t>The specification must include handling of both internal and external</a:t>
            </a:r>
            <a:r>
              <a:rPr lang="en-IN" altLang="en-US"/>
              <a:t> </a:t>
            </a:r>
            <a:r>
              <a:rPr lang="en-US"/>
              <a:t>asynchronous events.</a:t>
            </a:r>
            <a:endParaRPr lang="en-US"/>
          </a:p>
          <a:p>
            <a:r>
              <a:rPr lang="en-US"/>
              <a:t>The specification must include some form of asynchronous thread</a:t>
            </a:r>
            <a:r>
              <a:rPr lang="en-IN" altLang="en-US"/>
              <a:t> </a:t>
            </a:r>
            <a:r>
              <a:rPr lang="en-US"/>
              <a:t>termination.</a:t>
            </a:r>
            <a:endParaRPr lang="en-US"/>
          </a:p>
          <a:p>
            <a:r>
              <a:rPr lang="en-US"/>
              <a:t>The core must provide mechanisms for enforcing mutual exclusion</a:t>
            </a:r>
            <a:r>
              <a:rPr lang="en-IN" altLang="en-US"/>
              <a:t> </a:t>
            </a:r>
            <a:r>
              <a:rPr lang="en-US"/>
              <a:t>without blocking.</a:t>
            </a:r>
            <a:endParaRPr lang="en-US"/>
          </a:p>
          <a:p>
            <a:r>
              <a:rPr lang="en-US"/>
              <a:t>The specification must provide a mechanism to allow code to query</a:t>
            </a:r>
            <a:r>
              <a:rPr lang="en-IN" altLang="en-US"/>
              <a:t> </a:t>
            </a:r>
            <a:r>
              <a:rPr lang="en-US"/>
              <a:t>whether it is running under a real - time Java thread or a nonreal - time</a:t>
            </a:r>
            <a:r>
              <a:rPr lang="en-IN" altLang="en-US"/>
              <a:t> </a:t>
            </a:r>
            <a:r>
              <a:rPr lang="en-US"/>
              <a:t>Java thread.</a:t>
            </a:r>
            <a:endParaRPr lang="en-US"/>
          </a:p>
          <a:p>
            <a:r>
              <a:rPr lang="en-US"/>
              <a:t>The specification must defi ne the relationships that exist between real -time Java and nonreal - time Java threads.</a:t>
            </a:r>
            <a:endParaRPr lang="en-US"/>
          </a:p>
          <a:p>
            <a:r>
              <a:rPr lang="en-IN" altLang="en-US"/>
              <a:t>T</a:t>
            </a:r>
            <a:r>
              <a:rPr lang="en-US"/>
              <a:t>he RTSJ defines the real - time thread class to create threads which  can access objects on the heap and d therefore can incur delays because of garbage collection.</a:t>
            </a:r>
            <a:endParaRPr lang="en-US"/>
          </a:p>
          <a:p>
            <a:r>
              <a:rPr lang="en-US"/>
              <a:t>For garbage collection, the RTSJ extends the memory model to support memory management which ensures no interfere with the real - time code’ stability to provide deterministic behaviour. </a:t>
            </a:r>
            <a:endParaRPr lang="en-US"/>
          </a:p>
          <a:p>
            <a:r>
              <a:rPr lang="en-US"/>
              <a:t>RTSJ uses “ priority ” somewhat more loosely than is traditionally accepted. “ Highest priority thread ” merely indicates the most eligible thread — the thread that the scheduler would choose from among all threads ready to run.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COMPILER OPTIMIZATIONS OF CODE</a:t>
            </a:r>
            <a:endParaRPr lang="en-US"/>
          </a:p>
        </p:txBody>
      </p:sp>
      <p:sp>
        <p:nvSpPr>
          <p:cNvPr id="3" name="Content Placeholder 2"/>
          <p:cNvSpPr>
            <a:spLocks noGrp="1"/>
          </p:cNvSpPr>
          <p:nvPr>
            <p:ph idx="1"/>
          </p:nvPr>
        </p:nvSpPr>
        <p:spPr/>
        <p:txBody>
          <a:bodyPr>
            <a:normAutofit fontScale="70000"/>
          </a:bodyPr>
          <a:p>
            <a:r>
              <a:rPr lang="en-US"/>
              <a:t>There exist infinitely many object codes that implement the same computations produce the same outputs when presented with the same inputs. </a:t>
            </a:r>
            <a:endParaRPr lang="en-US"/>
          </a:p>
          <a:p>
            <a:r>
              <a:rPr lang="en-US"/>
              <a:t>Some of these object codes may be faster while others may require less memory. Hence, it is more important use an optimized code. </a:t>
            </a:r>
            <a:endParaRPr lang="en-US"/>
          </a:p>
          <a:p>
            <a:r>
              <a:rPr lang="en-US"/>
              <a:t>When beginning to use a new compiler, it is important to expose the details of the compiler for effective optimized code design as well as one should know both the language and your compiler thoroughly.</a:t>
            </a:r>
            <a:endParaRPr lang="en-US"/>
          </a:p>
          <a:p>
            <a:r>
              <a:rPr lang="en-US"/>
              <a:t>Moreover, many of the techniques used in code optimization underscore, but the fact that mathematical technique is that reformulate any algorithm or expression to eliminate time - consuming function calls to improve real - time performance.</a:t>
            </a:r>
            <a:endParaRPr lang="en-US"/>
          </a:p>
          <a:p>
            <a:r>
              <a:rPr lang="en-US"/>
              <a:t>Most of the code optimization techniques used by compilers can be exploited to reduce response times. Often these strategies are employed invisibly by the compiler, or can be turned on or off with compiler directives or switches.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COMPILER OPTIMIZATIONS OF CODE</a:t>
            </a:r>
            <a:r>
              <a:rPr lang="en-IN" altLang="en-US">
                <a:sym typeface="+mn-ea"/>
              </a:rPr>
              <a:t> (contd.)</a:t>
            </a:r>
            <a:endParaRPr lang="en-IN" altLang="en-US">
              <a:sym typeface="+mn-ea"/>
            </a:endParaRPr>
          </a:p>
        </p:txBody>
      </p:sp>
      <p:sp>
        <p:nvSpPr>
          <p:cNvPr id="3" name="Content Placeholder 2"/>
          <p:cNvSpPr>
            <a:spLocks noGrp="1"/>
          </p:cNvSpPr>
          <p:nvPr>
            <p:ph idx="1"/>
          </p:nvPr>
        </p:nvSpPr>
        <p:spPr/>
        <p:txBody>
          <a:bodyPr>
            <a:normAutofit fontScale="50000"/>
          </a:bodyPr>
          <a:p>
            <a:r>
              <a:rPr lang="en-US"/>
              <a:t>Use of arithmetic identities and intrinsic functions</a:t>
            </a:r>
            <a:endParaRPr lang="en-US"/>
          </a:p>
          <a:p>
            <a:r>
              <a:rPr lang="en-US"/>
              <a:t>Reduction in strength</a:t>
            </a:r>
            <a:endParaRPr lang="en-US"/>
          </a:p>
          <a:p>
            <a:r>
              <a:rPr lang="en-US"/>
              <a:t>Common subexpression elimination</a:t>
            </a:r>
            <a:endParaRPr lang="en-US"/>
          </a:p>
          <a:p>
            <a:r>
              <a:rPr lang="en-US"/>
              <a:t>Constant folding</a:t>
            </a:r>
            <a:endParaRPr lang="en-US"/>
          </a:p>
          <a:p>
            <a:r>
              <a:rPr lang="en-US"/>
              <a:t>Loop invariant removal &amp; induction elimination</a:t>
            </a:r>
            <a:endParaRPr lang="en-US"/>
          </a:p>
          <a:p>
            <a:r>
              <a:rPr lang="en-US"/>
              <a:t>Use of registers and caches</a:t>
            </a:r>
            <a:endParaRPr lang="en-US"/>
          </a:p>
          <a:p>
            <a:r>
              <a:rPr lang="en-US"/>
              <a:t>Dead - code removal</a:t>
            </a:r>
            <a:endParaRPr lang="en-US"/>
          </a:p>
          <a:p>
            <a:r>
              <a:rPr lang="en-US"/>
              <a:t>Flow - of - control optimization</a:t>
            </a:r>
            <a:endParaRPr lang="en-US"/>
          </a:p>
          <a:p>
            <a:r>
              <a:rPr lang="en-US"/>
              <a:t>Constant propagation</a:t>
            </a:r>
            <a:endParaRPr lang="en-US"/>
          </a:p>
          <a:p>
            <a:r>
              <a:rPr lang="en-US"/>
              <a:t>Dead store elimination &amp; variable elimination</a:t>
            </a:r>
            <a:endParaRPr lang="en-US"/>
          </a:p>
          <a:p>
            <a:r>
              <a:rPr lang="en-US"/>
              <a:t>Short - circuit Boolean code</a:t>
            </a:r>
            <a:endParaRPr lang="en-US"/>
          </a:p>
          <a:p>
            <a:r>
              <a:rPr lang="en-US"/>
              <a:t>Loop unrolling &amp; jamming</a:t>
            </a:r>
            <a:endParaRPr lang="en-US"/>
          </a:p>
          <a:p>
            <a:r>
              <a:rPr lang="en-US"/>
              <a:t>Cross - branch elimination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100" name="Content Placeholder 99"/>
          <p:cNvPicPr>
            <a:picLocks noChangeAspect="1"/>
          </p:cNvPicPr>
          <p:nvPr>
            <p:ph idx="1"/>
          </p:nvPr>
        </p:nvPicPr>
        <p:blipFill>
          <a:blip r:embed="rId1"/>
          <a:stretch>
            <a:fillRect/>
          </a:stretch>
        </p:blipFill>
        <p:spPr>
          <a:xfrm>
            <a:off x="280670" y="-193040"/>
            <a:ext cx="11737340" cy="68580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Fitness of a Programming Language for Real - Time Applications</a:t>
            </a:r>
            <a:endParaRPr lang="en-US"/>
          </a:p>
        </p:txBody>
      </p:sp>
      <p:sp>
        <p:nvSpPr>
          <p:cNvPr id="3" name="Content Placeholder 2"/>
          <p:cNvSpPr>
            <a:spLocks noGrp="1"/>
          </p:cNvSpPr>
          <p:nvPr>
            <p:ph idx="1"/>
          </p:nvPr>
        </p:nvSpPr>
        <p:spPr/>
        <p:txBody>
          <a:bodyPr/>
          <a:p>
            <a:r>
              <a:rPr lang="en-US"/>
              <a:t>C1. Economy of Execution</a:t>
            </a:r>
            <a:r>
              <a:rPr lang="en-IN" altLang="en-US"/>
              <a:t>:</a:t>
            </a:r>
            <a:r>
              <a:rPr lang="en-US"/>
              <a:t> (How fast ?)</a:t>
            </a:r>
            <a:endParaRPr lang="en-US"/>
          </a:p>
          <a:p>
            <a:r>
              <a:rPr lang="en-US"/>
              <a:t>C2. Economy of Compilation</a:t>
            </a:r>
            <a:r>
              <a:rPr lang="en-IN" altLang="en-US"/>
              <a:t>:</a:t>
            </a:r>
            <a:r>
              <a:rPr lang="en-US"/>
              <a:t> </a:t>
            </a:r>
            <a:r>
              <a:rPr lang="en-IN" altLang="en-US"/>
              <a:t>(</a:t>
            </a:r>
            <a:r>
              <a:rPr lang="en-US"/>
              <a:t>single or multiple file)</a:t>
            </a:r>
            <a:endParaRPr lang="en-US"/>
          </a:p>
          <a:p>
            <a:r>
              <a:rPr lang="en-US"/>
              <a:t>C3. Economy of Small - Scale Development</a:t>
            </a:r>
            <a:r>
              <a:rPr lang="en-IN" altLang="en-US"/>
              <a:t>:</a:t>
            </a:r>
            <a:r>
              <a:rPr lang="en-US"/>
              <a:t> How hard to design?</a:t>
            </a:r>
            <a:endParaRPr lang="en-US"/>
          </a:p>
          <a:p>
            <a:r>
              <a:rPr lang="en-US"/>
              <a:t>C4. Economy of Large - Scale Development</a:t>
            </a:r>
            <a:r>
              <a:rPr lang="en-IN" altLang="en-US"/>
              <a:t>:</a:t>
            </a:r>
            <a:r>
              <a:rPr lang="en-US"/>
              <a:t> How hard for a team of programmers?</a:t>
            </a:r>
            <a:endParaRPr lang="en-US"/>
          </a:p>
          <a:p>
            <a:r>
              <a:rPr lang="en-US"/>
              <a:t>C5. Economy of Language Features</a:t>
            </a:r>
            <a:r>
              <a:rPr lang="en-IN" altLang="en-US"/>
              <a:t>:</a:t>
            </a:r>
            <a:r>
              <a:rPr lang="en-US"/>
              <a:t> How hard to learn and programming</a:t>
            </a:r>
            <a:r>
              <a:rPr lang="en-IN" altLang="en-US"/>
              <a:t> language</a:t>
            </a:r>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Coding Standards for Real - Time Software</a:t>
            </a:r>
            <a:endParaRPr lang="en-US"/>
          </a:p>
        </p:txBody>
      </p:sp>
      <p:sp>
        <p:nvSpPr>
          <p:cNvPr id="3" name="Content Placeholder 2"/>
          <p:cNvSpPr>
            <a:spLocks noGrp="1"/>
          </p:cNvSpPr>
          <p:nvPr>
            <p:ph idx="1"/>
          </p:nvPr>
        </p:nvSpPr>
        <p:spPr/>
        <p:txBody>
          <a:bodyPr>
            <a:normAutofit lnSpcReduction="20000"/>
          </a:bodyPr>
          <a:p>
            <a:r>
              <a:rPr lang="en-US"/>
              <a:t>Header format</a:t>
            </a:r>
            <a:endParaRPr lang="en-US"/>
          </a:p>
          <a:p>
            <a:r>
              <a:rPr lang="en-US"/>
              <a:t>Frequency, length, and style of comments</a:t>
            </a:r>
            <a:endParaRPr lang="en-US"/>
          </a:p>
          <a:p>
            <a:r>
              <a:rPr lang="en-US"/>
              <a:t>Naming of classes, data, files, methods, procedures, variables, and so forth </a:t>
            </a:r>
            <a:endParaRPr lang="en-US"/>
          </a:p>
          <a:p>
            <a:r>
              <a:rPr lang="en-US"/>
              <a:t>Formatting of program source code, including use of white space and indentation</a:t>
            </a:r>
            <a:endParaRPr lang="en-US"/>
          </a:p>
          <a:p>
            <a:r>
              <a:rPr lang="en-US"/>
              <a:t>Size limitations on code units, including maximum and minimum number of code lines, and number of methods used</a:t>
            </a:r>
            <a:endParaRPr lang="en-US"/>
          </a:p>
          <a:p>
            <a:r>
              <a:rPr lang="en-US"/>
              <a:t>Rules about the choice of language construct to be used; for example, when to use case statements instead of nested if-then-else statements.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ASSEMBLY LANGUAG</a:t>
            </a:r>
            <a:r>
              <a:rPr lang="en-IN" altLang="en-US"/>
              <a:t>E</a:t>
            </a:r>
            <a:endParaRPr lang="en-IN" altLang="en-US"/>
          </a:p>
        </p:txBody>
      </p:sp>
      <p:sp>
        <p:nvSpPr>
          <p:cNvPr id="3" name="Content Placeholder 2"/>
          <p:cNvSpPr>
            <a:spLocks noGrp="1"/>
          </p:cNvSpPr>
          <p:nvPr>
            <p:ph idx="1"/>
          </p:nvPr>
        </p:nvSpPr>
        <p:spPr>
          <a:xfrm>
            <a:off x="838200" y="1398905"/>
            <a:ext cx="10515600" cy="4778375"/>
          </a:xfrm>
        </p:spPr>
        <p:txBody>
          <a:bodyPr>
            <a:normAutofit fontScale="60000"/>
          </a:bodyPr>
          <a:p>
            <a:r>
              <a:rPr lang="en-IN" altLang="en-US"/>
              <a:t>It</a:t>
            </a:r>
            <a:r>
              <a:rPr lang="en-US"/>
              <a:t> does have a particular advantage for use in real - time programming; it provides the most direct control of the computer hardware over high - level languages. </a:t>
            </a:r>
            <a:endParaRPr lang="en-US"/>
          </a:p>
          <a:p>
            <a:r>
              <a:rPr lang="en-US"/>
              <a:t>This advantage has extended the use of assembly language in real - time systems, despite the fact that assembly language is unstructured and has very limited abstraction properties. </a:t>
            </a:r>
            <a:endParaRPr lang="en-US"/>
          </a:p>
          <a:p>
            <a:r>
              <a:rPr lang="en-US"/>
              <a:t>Coding in assembly language is, in general, time - consuming to learn, tedious, and error prone. </a:t>
            </a:r>
            <a:endParaRPr lang="en-US"/>
          </a:p>
          <a:p>
            <a:r>
              <a:rPr lang="en-US"/>
              <a:t>Finally, the resulting code is not easily ported across different processors, and hence the use of assembly language in embedded real - time systems — or in any professional system — is to be discouraged.</a:t>
            </a:r>
            <a:endParaRPr lang="en-US"/>
          </a:p>
          <a:p>
            <a:r>
              <a:rPr lang="en-US"/>
              <a:t>But with significant improvements in optimizing compilers, the compiler should be able to generate very efficient machine - language code in terms of execution speed and memory usage. </a:t>
            </a:r>
            <a:endParaRPr lang="en-US"/>
          </a:p>
          <a:p>
            <a:r>
              <a:rPr lang="en-US"/>
              <a:t>Furthermore, you will find assembly - language code in many legacy real – time applications, and even today you can still occasionally encounter situations where small portions of a real - time system need to be written using assembly language. </a:t>
            </a:r>
            <a:endParaRPr lang="en-US"/>
          </a:p>
          <a:p>
            <a:r>
              <a:rPr lang="en-US"/>
              <a:t>Assembly languages, however, have poor economies of small - and large - scale development and of language features. Hence, assembly language programming should be limited to use in very tight timing situations or in controlling hardware features that are not supported by the compiler.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a:t>
            </a:r>
            <a:r>
              <a:rPr lang="en-US"/>
              <a:t>ontinuing role of assembly language</a:t>
            </a:r>
            <a:endParaRPr lang="en-US"/>
          </a:p>
        </p:txBody>
      </p:sp>
      <p:sp>
        <p:nvSpPr>
          <p:cNvPr id="3" name="Content Placeholder 2"/>
          <p:cNvSpPr>
            <a:spLocks noGrp="1"/>
          </p:cNvSpPr>
          <p:nvPr>
            <p:ph idx="1"/>
          </p:nvPr>
        </p:nvSpPr>
        <p:spPr>
          <a:xfrm>
            <a:off x="838200" y="1555750"/>
            <a:ext cx="10515600" cy="4621530"/>
          </a:xfrm>
        </p:spPr>
        <p:txBody>
          <a:bodyPr>
            <a:normAutofit fontScale="70000"/>
          </a:bodyPr>
          <a:p>
            <a:r>
              <a:rPr lang="en-US"/>
              <a:t>For certain kinds of code, such as interrupt handlers and for device drivers for unique hardware where the “ intellectual distance ” between the hardware and software needs to be minimized.</a:t>
            </a:r>
            <a:endParaRPr lang="en-US"/>
          </a:p>
          <a:p>
            <a:r>
              <a:rPr lang="en-US"/>
              <a:t>For situations where predictable performance for the code is extremely difficult or impossible to obtain because of undesirable programming - language – compiler interactions.</a:t>
            </a:r>
            <a:endParaRPr lang="en-US"/>
          </a:p>
          <a:p>
            <a:r>
              <a:rPr lang="en-US"/>
              <a:t>For effectively using all architectural features of a CPU, for instance, parallel adders and multipliers.</a:t>
            </a:r>
            <a:endParaRPr lang="en-US"/>
          </a:p>
          <a:p>
            <a:r>
              <a:rPr lang="en-US"/>
              <a:t>For writing code with minimum execution time achievable for time – critical applications, such as sophisticated signal - processing algorithms with high sampling rates.</a:t>
            </a:r>
            <a:endParaRPr lang="en-US"/>
          </a:p>
          <a:p>
            <a:r>
              <a:rPr lang="en-US"/>
              <a:t>For writing the entire software for custom - designed CPUs with a small instruction set (see Section 2.5.3 ) — if no high - level language support is available.</a:t>
            </a:r>
            <a:endParaRPr lang="en-US"/>
          </a:p>
          <a:p>
            <a:r>
              <a:rPr lang="en-IN" altLang="en-US"/>
              <a:t>F</a:t>
            </a:r>
            <a:r>
              <a:rPr lang="en-US"/>
              <a:t>or debugging hard problems below the level of high - level language code and tracing the stream of fetched instructions by a logic analyser.</a:t>
            </a:r>
            <a:endParaRPr lang="en-US"/>
          </a:p>
          <a:p>
            <a:r>
              <a:rPr lang="en-US"/>
              <a:t>For teaching and learning computer architectures and internal operation of processors.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PROCEDURAL LANGUAGES</a:t>
            </a:r>
            <a:r>
              <a:rPr lang="en-IN" altLang="en-US"/>
              <a:t> FEATURES</a:t>
            </a:r>
            <a:endParaRPr lang="en-IN" altLang="en-US"/>
          </a:p>
        </p:txBody>
      </p:sp>
      <p:sp>
        <p:nvSpPr>
          <p:cNvPr id="3" name="Content Placeholder 2"/>
          <p:cNvSpPr>
            <a:spLocks noGrp="1"/>
          </p:cNvSpPr>
          <p:nvPr>
            <p:ph idx="1"/>
          </p:nvPr>
        </p:nvSpPr>
        <p:spPr/>
        <p:txBody>
          <a:bodyPr/>
          <a:p>
            <a:r>
              <a:rPr lang="en-US"/>
              <a:t>Modularity</a:t>
            </a:r>
            <a:endParaRPr lang="en-US"/>
          </a:p>
          <a:p>
            <a:r>
              <a:rPr lang="en-US"/>
              <a:t>Strong typing</a:t>
            </a:r>
            <a:endParaRPr lang="en-US"/>
          </a:p>
          <a:p>
            <a:r>
              <a:rPr lang="en-US"/>
              <a:t>Abstract data typing</a:t>
            </a:r>
            <a:endParaRPr lang="en-US"/>
          </a:p>
          <a:p>
            <a:r>
              <a:rPr lang="en-US"/>
              <a:t>Versatile parameter passing mechanisms</a:t>
            </a:r>
            <a:endParaRPr lang="en-US"/>
          </a:p>
          <a:p>
            <a:r>
              <a:rPr lang="en-US"/>
              <a:t>Dynamic memory allocation facilities</a:t>
            </a:r>
            <a:endParaRPr lang="en-US"/>
          </a:p>
          <a:p>
            <a:r>
              <a:rPr lang="en-US"/>
              <a:t>Exception handling</a:t>
            </a:r>
            <a:endParaRPr lang="en-US"/>
          </a:p>
          <a:p>
            <a:endParaRPr lang="en-US"/>
          </a:p>
          <a:p>
            <a:pPr marL="0" indent="0">
              <a:buNone/>
            </a:pPr>
            <a:r>
              <a:rPr lang="en-IN" altLang="en-US"/>
              <a:t>Ex- </a:t>
            </a:r>
            <a:r>
              <a:rPr lang="en-US"/>
              <a:t>Ada, C, Fortran, and Visual Basic</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46785"/>
          </a:xfrm>
        </p:spPr>
        <p:txBody>
          <a:bodyPr/>
          <a:p>
            <a:r>
              <a:rPr lang="en-US">
                <a:sym typeface="+mn-ea"/>
              </a:rPr>
              <a:t>PROCEDURAL LANGUAGES</a:t>
            </a:r>
            <a:r>
              <a:rPr lang="en-IN" altLang="en-US">
                <a:sym typeface="+mn-ea"/>
              </a:rPr>
              <a:t> FEATURES</a:t>
            </a:r>
            <a:endParaRPr lang="en-US"/>
          </a:p>
        </p:txBody>
      </p:sp>
      <p:sp>
        <p:nvSpPr>
          <p:cNvPr id="3" name="Content Placeholder 2"/>
          <p:cNvSpPr>
            <a:spLocks noGrp="1"/>
          </p:cNvSpPr>
          <p:nvPr>
            <p:ph idx="1"/>
          </p:nvPr>
        </p:nvSpPr>
        <p:spPr>
          <a:xfrm>
            <a:off x="838200" y="1134110"/>
            <a:ext cx="10515600" cy="5393690"/>
          </a:xfrm>
        </p:spPr>
        <p:txBody>
          <a:bodyPr>
            <a:normAutofit fontScale="50000"/>
          </a:bodyPr>
          <a:p>
            <a:r>
              <a:rPr lang="en-US"/>
              <a:t>Procedural languages that are amenable to the principle of information hiding tend to promote the construction of high - integrity real - time systems. </a:t>
            </a:r>
            <a:endParaRPr lang="en-US"/>
          </a:p>
          <a:p>
            <a:r>
              <a:rPr lang="en-US"/>
              <a:t>While C and Fortran both have mechanisms that can support information hiding (procedures and subroutines), other languages, such as Ada, tend to foster more modular design because of the requirement to have clearly defi ned inputs and outputs in the module parameter lists.</a:t>
            </a:r>
            <a:endParaRPr lang="en-US"/>
          </a:p>
          <a:p>
            <a:r>
              <a:rPr lang="en-US"/>
              <a:t>In Ada, the notion of a package embodies the concept of Parnas information hiding (Parnas, 1972 ) exquisitely. The Ada package consists of a specification and declarations that include its public or visible interface and its private or invisible elements. In addition, the package body, which has more externally invisible components, contains the working code of the package. Individual packages are separately compilable entities, which further enhances their application as black boxes. Furthermore, the C language provides for separately compiled modules and other features that promote a rigorous top – down design approach, which should lead to a solid modular design.</a:t>
            </a:r>
            <a:endParaRPr lang="en-US"/>
          </a:p>
          <a:p>
            <a:r>
              <a:rPr lang="en-US"/>
              <a:t>While modular software is desirable for many reasons, there is a price to pay in the overhead associated with procedure calls and essential parameter passing. This adverse effect should be considered carefully when sizing modules.</a:t>
            </a:r>
            <a:endParaRPr lang="en-US"/>
          </a:p>
          <a:p>
            <a:r>
              <a:rPr lang="en-US"/>
              <a:t>Typed languages require that each variable and constant be of a specific type and that each be declared as such before use. </a:t>
            </a:r>
            <a:endParaRPr lang="en-US"/>
          </a:p>
          <a:p>
            <a:r>
              <a:rPr lang="en-US"/>
              <a:t>Strongly typed languages prohibit the mixing of different types in operations and assignments, and thus force the programmer to be exact about the way data are to be handled. </a:t>
            </a:r>
            <a:endParaRPr lang="en-US"/>
          </a:p>
          <a:p>
            <a:r>
              <a:rPr lang="en-US"/>
              <a:t>Precise typing can prevent corruption of data through unwanted or unnecessary type conversion. Moreover, compiler type - checking is an important step to find errors at compile time, rather than at runtime, when they are more costly to repair. Hence, strongly typed languages are truly desirable for real - time systems.</a:t>
            </a:r>
            <a:endParaRPr lang="en-US"/>
          </a:p>
          <a:p>
            <a:r>
              <a:rPr lang="en-US"/>
              <a:t>Generally, high - level languages provide integer and real types, along with Boolean, character, and string types. In some cases, abstract data types are supported, too. These allow programmers to defi ne their own types along with the associated operations. Use of abstract data types, however, may incur an execution - time penalty, as complicated internal representations are often needed to support the abstraction.</a:t>
            </a:r>
            <a:endParaRPr lang="en-US"/>
          </a:p>
          <a:p>
            <a:r>
              <a:rPr lang="en-US"/>
              <a:t>Some languages are typed, but do not prohibit mixing of types in arithmetic operations. Since these languages generally perform mixed calculations using the type that has the highest storage complexity, they must promote all variables to that highest type.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29692</Words>
  <Application>WPS Presentation</Application>
  <PresentationFormat>Widescreen</PresentationFormat>
  <Paragraphs>229</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FOR REAL - TIME SYSTEMS</dc:title>
  <dc:creator>KIIT</dc:creator>
  <cp:lastModifiedBy>B.Shivalal Patro</cp:lastModifiedBy>
  <cp:revision>11</cp:revision>
  <dcterms:created xsi:type="dcterms:W3CDTF">2024-02-08T06:45:40Z</dcterms:created>
  <dcterms:modified xsi:type="dcterms:W3CDTF">2024-02-13T13:07:51Z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965B82E9876547A3B10EFD722CDFDEB5_11</vt:lpwstr>
  </property>
  <property fmtid="{D5CDD505-2E9C-101B-9397-08002B2CF9AE}" pid="3" name="KSOProductBuildVer">
    <vt:lpwstr>1033-12.2.0.13431</vt:lpwstr>
  </property>
</Properties>
</file>