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55" r:id="rId15"/>
    <p:sldId id="389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8" r:id="rId32"/>
    <p:sldId id="419" r:id="rId33"/>
    <p:sldId id="420" r:id="rId34"/>
    <p:sldId id="456" r:id="rId35"/>
    <p:sldId id="390" r:id="rId36"/>
    <p:sldId id="421" r:id="rId37"/>
    <p:sldId id="422" r:id="rId38"/>
    <p:sldId id="423" r:id="rId39"/>
    <p:sldId id="424" r:id="rId40"/>
    <p:sldId id="425" r:id="rId41"/>
    <p:sldId id="461" r:id="rId42"/>
    <p:sldId id="427" r:id="rId43"/>
    <p:sldId id="460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7" r:id="rId62"/>
    <p:sldId id="448" r:id="rId63"/>
    <p:sldId id="449" r:id="rId64"/>
    <p:sldId id="451" r:id="rId65"/>
    <p:sldId id="452" r:id="rId66"/>
    <p:sldId id="453" r:id="rId67"/>
    <p:sldId id="457" r:id="rId68"/>
    <p:sldId id="458" r:id="rId69"/>
    <p:sldId id="459" r:id="rId70"/>
    <p:sldId id="392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6" d="100"/>
          <a:sy n="116" d="100"/>
        </p:scale>
        <p:origin x="1662" y="108"/>
      </p:cViewPr>
      <p:guideLst>
        <p:guide orient="horz" pos="119"/>
        <p:guide pos="38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" y="184448"/>
            <a:ext cx="9065138" cy="419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SQL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Server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로 배우는 데이터베이스 개론과 실습 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9" r:id="rId10"/>
    <p:sldLayoutId id="214748368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45815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Chapter2.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 데이터 모델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1.2.2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요소</a:t>
            </a:r>
            <a:endParaRPr lang="en-US" altLang="ko-KR" dirty="0"/>
          </a:p>
          <a:p>
            <a:endParaRPr lang="en-US" altLang="ko-KR" sz="800" dirty="0"/>
          </a:p>
          <a:p>
            <a:pPr lvl="1"/>
            <a:r>
              <a:rPr lang="ko-KR" altLang="en-US" sz="1400" dirty="0" err="1">
                <a:latin typeface="+mn-ea"/>
              </a:rPr>
              <a:t>투플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tuple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 err="1">
                <a:latin typeface="+mn-ea"/>
              </a:rPr>
              <a:t>릴레이션의</a:t>
            </a:r>
            <a:r>
              <a:rPr lang="ko-KR" altLang="en-US" sz="1400" dirty="0">
                <a:latin typeface="+mn-ea"/>
              </a:rPr>
              <a:t> 행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 err="1">
                <a:latin typeface="+mn-ea"/>
              </a:rPr>
              <a:t>카디날리티</a:t>
            </a:r>
            <a:r>
              <a:rPr lang="en-US" altLang="ko-KR" sz="1400" dirty="0">
                <a:latin typeface="+mn-ea"/>
              </a:rPr>
              <a:t>(cardinality) : </a:t>
            </a:r>
            <a:r>
              <a:rPr lang="ko-KR" altLang="en-US" sz="1400" dirty="0" err="1">
                <a:latin typeface="+mn-ea"/>
              </a:rPr>
              <a:t>투플의</a:t>
            </a:r>
            <a:r>
              <a:rPr lang="ko-KR" altLang="en-US" sz="1400" dirty="0">
                <a:latin typeface="+mn-ea"/>
              </a:rPr>
              <a:t> 수</a:t>
            </a:r>
            <a:endParaRPr lang="en-US" altLang="ko-KR" sz="14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3435"/>
              </p:ext>
            </p:extLst>
          </p:nvPr>
        </p:nvGraphicFramePr>
        <p:xfrm>
          <a:off x="821135" y="2852934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용어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135" y="24928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구조와 관련된 용어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5851" y="1556792"/>
            <a:ext cx="5788149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/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1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1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sz="11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내의 </a:t>
            </a:r>
          </a:p>
          <a:p>
            <a:pPr marL="0" lvl="2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                                                     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모든 </a:t>
            </a:r>
            <a:r>
              <a:rPr lang="ko-KR" altLang="en-US" sz="11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투플들은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서로 중복되지 않아야 한다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 err="1"/>
              <a:t>릴레이션의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속성은 단일 값을 가진다</a:t>
            </a:r>
            <a:endParaRPr lang="en-US" altLang="ko-KR" sz="1800" b="0" dirty="0"/>
          </a:p>
          <a:p>
            <a:r>
              <a:rPr lang="ko-KR" altLang="en-US" sz="1800" dirty="0"/>
              <a:t>속성은 서로 다른 이름을 가진다</a:t>
            </a:r>
            <a:endParaRPr lang="en-US" altLang="ko-KR" sz="1800" b="0" dirty="0"/>
          </a:p>
          <a:p>
            <a:r>
              <a:rPr lang="ko-KR" altLang="en-US" sz="1800" dirty="0"/>
              <a:t>한 속성의 값은 모두 같은 도메인 값을 가진다</a:t>
            </a:r>
            <a:endParaRPr lang="en-US" altLang="ko-KR" sz="1800" b="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속성의 순서는 상관없다</a:t>
            </a:r>
            <a:endParaRPr lang="en-US" altLang="ko-KR" sz="1800" b="0" dirty="0">
              <a:solidFill>
                <a:srgbClr val="FF0000"/>
              </a:solidFill>
            </a:endParaRPr>
          </a:p>
          <a:p>
            <a:r>
              <a:rPr lang="ko-KR" altLang="en-US" sz="1800" dirty="0" err="1"/>
              <a:t>릴레이션</a:t>
            </a:r>
            <a:r>
              <a:rPr lang="ko-KR" altLang="en-US" sz="1800" dirty="0"/>
              <a:t> 내의 중복된 </a:t>
            </a:r>
            <a:r>
              <a:rPr lang="ko-KR" altLang="en-US" sz="1800" dirty="0" err="1"/>
              <a:t>투플은</a:t>
            </a:r>
            <a:r>
              <a:rPr lang="ko-KR" altLang="en-US" sz="1800" dirty="0"/>
              <a:t> 허용하지 않는다</a:t>
            </a:r>
            <a:endParaRPr lang="en-US" altLang="ko-KR" sz="1800" b="0" dirty="0"/>
          </a:p>
          <a:p>
            <a:r>
              <a:rPr lang="ko-KR" altLang="en-US" sz="1800" dirty="0" err="1"/>
              <a:t>투플의</a:t>
            </a:r>
            <a:r>
              <a:rPr lang="ko-KR" altLang="en-US" sz="1800" dirty="0"/>
              <a:t> 순서는 상관없다</a:t>
            </a:r>
            <a:endParaRPr lang="en-US" altLang="ko-KR" sz="1800" dirty="0"/>
          </a:p>
          <a:p>
            <a:pPr>
              <a:buNone/>
            </a:pPr>
            <a:r>
              <a:rPr lang="en-US" altLang="ko-KR" sz="1200" b="0" dirty="0"/>
              <a:t>	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 err="1"/>
              <a:t>릴레이션의</a:t>
            </a:r>
            <a:r>
              <a:rPr lang="ko-KR" altLang="en-US" dirty="0"/>
              <a:t> 특징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23892"/>
              </p:ext>
            </p:extLst>
          </p:nvPr>
        </p:nvGraphicFramePr>
        <p:xfrm>
          <a:off x="755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9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기초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5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0730" y="3573016"/>
            <a:ext cx="1656184" cy="288032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868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6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튜플이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11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5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특징에 위배된 경우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관계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 형태인 </a:t>
            </a:r>
            <a:r>
              <a:rPr lang="ko-KR" altLang="en-US" dirty="0" err="1"/>
              <a:t>릴레이션으로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 err="1"/>
              <a:t>릴레이션에</a:t>
            </a:r>
            <a:r>
              <a:rPr lang="ko-KR" altLang="en-US" dirty="0"/>
              <a:t> 대한 제약조건</a:t>
            </a:r>
            <a:r>
              <a:rPr lang="en-US" altLang="ko-KR" dirty="0"/>
              <a:t>(constraints)</a:t>
            </a:r>
            <a:r>
              <a:rPr lang="ko-KR" altLang="en-US" dirty="0"/>
              <a:t>과 관계 연산을 위한 관계대수</a:t>
            </a:r>
            <a:r>
              <a:rPr lang="en-US" altLang="ko-KR" dirty="0"/>
              <a:t>(relational </a:t>
            </a:r>
          </a:p>
          <a:p>
            <a:pPr marL="0" indent="0">
              <a:buNone/>
            </a:pPr>
            <a:r>
              <a:rPr lang="en-US" altLang="ko-KR" dirty="0"/>
              <a:t>     algebra)</a:t>
            </a:r>
            <a:r>
              <a:rPr lang="ko-KR" altLang="en-US" dirty="0"/>
              <a:t>를 정의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15449"/>
              </p:ext>
            </p:extLst>
          </p:nvPr>
        </p:nvGraphicFramePr>
        <p:xfrm>
          <a:off x="971600" y="2564904"/>
          <a:ext cx="7344816" cy="190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6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85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7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613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82563" indent="-182563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82563" indent="-182563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82563" indent="-182563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indent="-182563"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66700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66700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66700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5952" y="3328417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5908" y="354444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컴퓨터 시스템에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6531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관계 데이터베이스 시스템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</p:spPr>
        <p:txBody>
          <a:bodyPr/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연습문제 풀이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208912" cy="5472608"/>
          </a:xfrm>
        </p:spPr>
        <p:txBody>
          <a:bodyPr/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다음 중 관계 데이터 모델의 </a:t>
            </a:r>
            <a:r>
              <a:rPr lang="ko-KR" altLang="en-US" sz="1400" b="1" dirty="0" err="1"/>
              <a:t>릴레이션에</a:t>
            </a:r>
            <a:r>
              <a:rPr lang="ko-KR" altLang="en-US" sz="1400" b="1" dirty="0"/>
              <a:t> 대한 설명 중 잘못된 것은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r>
              <a:rPr lang="ko-KR" altLang="en-US" sz="1400" b="1" dirty="0"/>
              <a:t>① </a:t>
            </a:r>
            <a:r>
              <a:rPr lang="ko-KR" altLang="en-US" sz="1400" b="1" dirty="0" err="1"/>
              <a:t>릴레이션은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스키마와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인스턴스로</a:t>
            </a:r>
            <a:r>
              <a:rPr lang="ko-KR" altLang="en-US" sz="1400" b="1" dirty="0"/>
              <a:t> 구성된다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②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스키마를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외연</a:t>
            </a:r>
            <a:r>
              <a:rPr lang="en-US" altLang="ko-KR" sz="1400" b="1" dirty="0"/>
              <a:t>(extension)</a:t>
            </a:r>
            <a:r>
              <a:rPr lang="ko-KR" altLang="en-US" sz="1400" b="1" dirty="0"/>
              <a:t>이라고도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③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스키마는 변경이 자주 일어나지 않는 정적인 성질을 가진다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④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인스턴스는</a:t>
            </a:r>
            <a:r>
              <a:rPr lang="ko-KR" altLang="en-US" sz="1400" b="1" dirty="0"/>
              <a:t> 변경이 자주 일어나는 동적인 성질을 가진다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2.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성질</a:t>
            </a:r>
            <a:r>
              <a:rPr lang="en-US" altLang="ko-KR" sz="1400" b="1" dirty="0"/>
              <a:t>(property)</a:t>
            </a:r>
            <a:r>
              <a:rPr lang="ko-KR" altLang="en-US" sz="1400" b="1" dirty="0"/>
              <a:t>로 적합한 것은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r>
              <a:rPr lang="ko-KR" altLang="en-US" sz="1400" b="1" dirty="0"/>
              <a:t>① 중복된 </a:t>
            </a:r>
            <a:r>
              <a:rPr lang="ko-KR" altLang="en-US" sz="1400" b="1" dirty="0" err="1"/>
              <a:t>투플이</a:t>
            </a:r>
            <a:r>
              <a:rPr lang="ko-KR" altLang="en-US" sz="1400" b="1" dirty="0"/>
              <a:t> 존재한다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② </a:t>
            </a:r>
            <a:r>
              <a:rPr lang="ko-KR" altLang="en-US" sz="1400" b="1" dirty="0" err="1"/>
              <a:t>투플</a:t>
            </a:r>
            <a:r>
              <a:rPr lang="ko-KR" altLang="en-US" sz="1400" b="1" dirty="0"/>
              <a:t> 간의 순서가 </a:t>
            </a:r>
            <a:r>
              <a:rPr lang="ko-KR" altLang="en-US" sz="1400" b="1" dirty="0" err="1"/>
              <a:t>정해져있다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③ 속성 간의 순서가 </a:t>
            </a:r>
            <a:r>
              <a:rPr lang="ko-KR" altLang="en-US" sz="1400" b="1" dirty="0" err="1"/>
              <a:t>정해져있다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④ 모든 속성 값은 </a:t>
            </a:r>
            <a:r>
              <a:rPr lang="ko-KR" altLang="en-US" sz="1400" b="1" dirty="0" err="1"/>
              <a:t>원자값이다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3. </a:t>
            </a:r>
            <a:r>
              <a:rPr lang="ko-KR" altLang="en-US" sz="1400" b="1" dirty="0"/>
              <a:t>하나의 속성이 가질 수 있는 값을 총칭하여 무엇이라 하는가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r>
              <a:rPr lang="ko-KR" altLang="en-US" sz="1400" b="1" dirty="0"/>
              <a:t>① </a:t>
            </a:r>
            <a:r>
              <a:rPr lang="ko-KR" altLang="en-US" sz="1400" b="1" dirty="0" err="1"/>
              <a:t>투플</a:t>
            </a:r>
            <a:r>
              <a:rPr lang="ko-KR" altLang="en-US" sz="1400" b="1" dirty="0"/>
              <a:t>			②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  <a:p>
            <a:r>
              <a:rPr lang="ko-KR" altLang="en-US" sz="1400" b="1" dirty="0"/>
              <a:t>③ 도메인			④ </a:t>
            </a:r>
            <a:r>
              <a:rPr lang="ko-KR" altLang="en-US" sz="1400" b="1" dirty="0" err="1"/>
              <a:t>엔티티</a:t>
            </a:r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6090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제약조건의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b="0" dirty="0"/>
              <a:t>특정 </a:t>
            </a:r>
            <a:r>
              <a:rPr lang="ko-KR" altLang="en-US" sz="1400" b="0" dirty="0" err="1"/>
              <a:t>투플을</a:t>
            </a:r>
            <a:r>
              <a:rPr lang="ko-KR" altLang="en-US" sz="1400" b="0" dirty="0"/>
              <a:t> 식별할 때 사용하는 속성 혹은 속성의 집합</a:t>
            </a:r>
            <a:endParaRPr lang="en-US" altLang="ko-KR" sz="1400" b="0" dirty="0"/>
          </a:p>
          <a:p>
            <a:pPr>
              <a:lnSpc>
                <a:spcPct val="200000"/>
              </a:lnSpc>
            </a:pPr>
            <a:r>
              <a:rPr lang="ko-KR" altLang="en-US" sz="1400" b="0" dirty="0"/>
              <a:t>키가 되는 속성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혹은 속성의 집합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반드시 값이 달라서 투플들을 서로 구별할 수 있어야 함</a:t>
            </a:r>
            <a:endParaRPr lang="en-US" altLang="ko-KR" sz="1400" b="0" dirty="0"/>
          </a:p>
          <a:p>
            <a:pPr>
              <a:lnSpc>
                <a:spcPct val="200000"/>
              </a:lnSpc>
            </a:pPr>
            <a:r>
              <a:rPr lang="ko-KR" altLang="en-US" sz="1400" b="0" dirty="0"/>
              <a:t>키는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간의 관계를 맺는 데도 </a:t>
            </a:r>
            <a:r>
              <a:rPr lang="ko-KR" altLang="en-US" sz="1400" b="0" dirty="0" smtClean="0"/>
              <a:t>사용됨</a:t>
            </a:r>
            <a:endParaRPr lang="en-US" altLang="ko-KR" sz="1400" b="0" dirty="0" smtClean="0"/>
          </a:p>
          <a:p>
            <a:pPr>
              <a:lnSpc>
                <a:spcPct val="200000"/>
              </a:lnSpc>
            </a:pPr>
            <a:r>
              <a:rPr lang="ko-KR" altLang="en-US" sz="1400" b="0" dirty="0" smtClean="0"/>
              <a:t>빨강테두리는 </a:t>
            </a:r>
            <a:r>
              <a:rPr lang="ko-KR" altLang="en-US" sz="1400" b="0" dirty="0" err="1" smtClean="0"/>
              <a:t>기본키를</a:t>
            </a:r>
            <a:r>
              <a:rPr lang="ko-KR" altLang="en-US" sz="1400" b="0" dirty="0" smtClean="0"/>
              <a:t> 의미함</a:t>
            </a:r>
            <a:endParaRPr lang="ko-KR" altLang="en-US" sz="1400" b="0" dirty="0"/>
          </a:p>
        </p:txBody>
      </p:sp>
      <p:pic>
        <p:nvPicPr>
          <p:cNvPr id="1028" name="Picture 4" descr="C:\Documents and Settings\Administrator\바탕 화면\DB_개론과_실습_강의교안_제작\04. 캡처 이미지\2장 이미지\ch020-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3385826" cy="22322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99592" y="568803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테이블과 키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98066" y="3731100"/>
            <a:ext cx="1959953" cy="33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6058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78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01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7557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0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50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영국 </a:t>
                      </a:r>
                      <a:r>
                        <a:rPr lang="ko-KR" altLang="en-US" sz="1200" dirty="0" err="1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미국 </a:t>
                      </a:r>
                      <a:r>
                        <a:rPr lang="ko-KR" altLang="en-US" sz="1200" dirty="0" err="1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43848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5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2-7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데이터베이스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</a:t>
            </a:r>
            <a:r>
              <a:rPr lang="ko-KR" altLang="en-US" dirty="0" err="1" smtClean="0"/>
              <a:t>슈퍼키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조합을 통해 </a:t>
            </a:r>
            <a:r>
              <a:rPr lang="ko-KR" altLang="en-US" dirty="0" err="1" smtClean="0"/>
              <a:t>여러개가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/>
              <a:t>투플을</a:t>
            </a:r>
            <a:r>
              <a:rPr lang="ko-KR" altLang="en-US" dirty="0"/>
              <a:t> 유일하게 식별할 수 있는 하나의 속성 혹은 속성의 집합</a:t>
            </a:r>
            <a:endParaRPr lang="en-US" altLang="ko-KR" dirty="0"/>
          </a:p>
          <a:p>
            <a:r>
              <a:rPr lang="ko-KR" altLang="en-US" dirty="0" err="1"/>
              <a:t>투플을</a:t>
            </a:r>
            <a:r>
              <a:rPr lang="ko-KR" altLang="en-US" dirty="0"/>
              <a:t> 유일하게 식별할 수 있는 값이면 모두 </a:t>
            </a:r>
            <a:r>
              <a:rPr lang="ko-KR" altLang="en-US" dirty="0" err="1"/>
              <a:t>슈퍼키가</a:t>
            </a:r>
            <a:r>
              <a:rPr lang="ko-KR" altLang="en-US" dirty="0"/>
              <a:t> 될 수 있음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고객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sz="1400" dirty="0">
                <a:latin typeface="+mn-ea"/>
              </a:rPr>
              <a:t>고객번호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고객별로 유일한 값이 부여되어 있기 때문에 </a:t>
            </a:r>
            <a:r>
              <a:rPr lang="ko-KR" altLang="en-US" sz="1400" dirty="0" err="1">
                <a:latin typeface="+mn-ea"/>
              </a:rPr>
              <a:t>투플을</a:t>
            </a:r>
            <a:r>
              <a:rPr lang="ko-KR" altLang="en-US" sz="1400" dirty="0">
                <a:latin typeface="+mn-ea"/>
              </a:rPr>
              <a:t> 식별할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latin typeface="+mn-ea"/>
              </a:rPr>
              <a:t>이름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동명이인이 있을 경우 </a:t>
            </a:r>
            <a:r>
              <a:rPr lang="ko-KR" altLang="en-US" sz="1400" dirty="0" err="1">
                <a:latin typeface="+mn-ea"/>
              </a:rPr>
              <a:t>투플을</a:t>
            </a:r>
            <a:r>
              <a:rPr lang="ko-KR" altLang="en-US" sz="1400" dirty="0">
                <a:latin typeface="+mn-ea"/>
              </a:rPr>
              <a:t> 유일하게 식별할 수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latin typeface="+mn-ea"/>
              </a:rPr>
              <a:t>주민번호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개인별로 유일한 값이 부여되어 있기 때문에 </a:t>
            </a:r>
            <a:r>
              <a:rPr lang="ko-KR" altLang="en-US" sz="1400" dirty="0" err="1">
                <a:latin typeface="+mn-ea"/>
              </a:rPr>
              <a:t>투플을</a:t>
            </a:r>
            <a:r>
              <a:rPr lang="ko-KR" altLang="en-US" sz="1400" dirty="0">
                <a:latin typeface="+mn-ea"/>
              </a:rPr>
              <a:t> 식별할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latin typeface="+mn-ea"/>
              </a:rPr>
              <a:t>주소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가족끼리는 같은 정보를 사용하므로 </a:t>
            </a:r>
            <a:r>
              <a:rPr lang="ko-KR" altLang="en-US" sz="1400" dirty="0" err="1">
                <a:latin typeface="+mn-ea"/>
              </a:rPr>
              <a:t>투플을</a:t>
            </a:r>
            <a:r>
              <a:rPr lang="ko-KR" altLang="en-US" sz="1400" dirty="0">
                <a:latin typeface="+mn-ea"/>
              </a:rPr>
              <a:t> 식별할 수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latin typeface="+mn-ea"/>
              </a:rPr>
              <a:t>핸드폰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한 사람이 여러 개의 핸드폰을 사용할 수 있고 반대로 핸드폰을 사용하지 </a:t>
            </a:r>
            <a:endParaRPr lang="en-US" altLang="ko-KR" sz="1400" dirty="0">
              <a:latin typeface="+mn-ea"/>
            </a:endParaRPr>
          </a:p>
          <a:p>
            <a:pPr lvl="1">
              <a:buNone/>
            </a:pPr>
            <a:r>
              <a:rPr lang="en-US" altLang="ko-KR" sz="1400" dirty="0">
                <a:latin typeface="+mn-ea"/>
              </a:rPr>
              <a:t>              </a:t>
            </a:r>
            <a:r>
              <a:rPr lang="ko-KR" altLang="en-US" sz="1400" dirty="0">
                <a:latin typeface="+mn-ea"/>
              </a:rPr>
              <a:t>않는 사람이 있을 수 있기 때문에 </a:t>
            </a:r>
            <a:r>
              <a:rPr lang="ko-KR" altLang="en-US" sz="1400" dirty="0" err="1">
                <a:latin typeface="+mn-ea"/>
              </a:rPr>
              <a:t>투플을</a:t>
            </a:r>
            <a:r>
              <a:rPr lang="ko-KR" altLang="en-US" sz="1400" dirty="0">
                <a:latin typeface="+mn-ea"/>
              </a:rPr>
              <a:t> 식별할 수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600" dirty="0">
              <a:latin typeface="+mn-ea"/>
            </a:endParaRPr>
          </a:p>
          <a:p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슈퍼키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고객번호와 주민번호를 포함한 모든 속성의 집합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sz="1400" b="0" dirty="0"/>
              <a:t>EX) (</a:t>
            </a:r>
            <a:r>
              <a:rPr lang="ko-KR" altLang="en-US" sz="1400" b="0" dirty="0"/>
              <a:t>주민번호</a:t>
            </a:r>
            <a:r>
              <a:rPr lang="en-US" altLang="ko-KR" sz="1400" b="0" dirty="0"/>
              <a:t>), (</a:t>
            </a:r>
            <a:r>
              <a:rPr lang="ko-KR" altLang="en-US" sz="1400" b="0" dirty="0"/>
              <a:t>주민번호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), (</a:t>
            </a:r>
            <a:r>
              <a:rPr lang="ko-KR" altLang="en-US" sz="1400" b="0" dirty="0"/>
              <a:t>주민번호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), (</a:t>
            </a:r>
            <a:r>
              <a:rPr lang="ko-KR" altLang="en-US" sz="1400" b="0" dirty="0"/>
              <a:t>주민번호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핸드폰</a:t>
            </a:r>
            <a:r>
              <a:rPr lang="en-US" altLang="ko-KR" sz="1400" b="0" dirty="0"/>
              <a:t>),</a:t>
            </a:r>
          </a:p>
          <a:p>
            <a:pPr>
              <a:buNone/>
            </a:pPr>
            <a:r>
              <a:rPr lang="en-US" altLang="ko-KR" sz="1400" b="0" dirty="0"/>
              <a:t>	      (</a:t>
            </a:r>
            <a:r>
              <a:rPr lang="ko-KR" altLang="en-US" sz="1400" b="0" dirty="0"/>
              <a:t>고객번호</a:t>
            </a:r>
            <a:r>
              <a:rPr lang="en-US" altLang="ko-KR" sz="1400" b="0" dirty="0"/>
              <a:t>), (</a:t>
            </a:r>
            <a:r>
              <a:rPr lang="ko-KR" altLang="en-US" sz="1400" b="0" dirty="0"/>
              <a:t>고객번호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), (</a:t>
            </a:r>
            <a:r>
              <a:rPr lang="ko-KR" altLang="en-US" sz="1400" b="0" dirty="0"/>
              <a:t>고객번호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핸드폰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등</a:t>
            </a:r>
            <a:endParaRPr lang="en-US" altLang="ko-KR" sz="1400" b="0" dirty="0"/>
          </a:p>
          <a:p>
            <a:pPr>
              <a:buNone/>
            </a:pPr>
            <a:endParaRPr lang="en-US" altLang="ko-KR" dirty="0"/>
          </a:p>
          <a:p>
            <a:pPr lvl="1"/>
            <a:endParaRPr lang="en-US" altLang="ko-KR" sz="1600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ko-KR" altLang="en-US" dirty="0" err="1" smtClean="0"/>
              <a:t>후보키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키로 </a:t>
            </a:r>
            <a:r>
              <a:rPr lang="ko-KR" altLang="en-US" dirty="0" err="1" smtClean="0"/>
              <a:t>쓰일수</a:t>
            </a:r>
            <a:r>
              <a:rPr lang="ko-KR" altLang="en-US" dirty="0" smtClean="0"/>
              <a:t> 있는 요소들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r>
              <a:rPr lang="ko-KR" altLang="en-US" dirty="0" err="1"/>
              <a:t>투플을</a:t>
            </a:r>
            <a:r>
              <a:rPr lang="ko-KR" altLang="en-US" dirty="0"/>
              <a:t>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sz="1400" dirty="0">
                <a:latin typeface="+mn-ea"/>
              </a:rPr>
              <a:t>고객번호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한 명의 고객이 여러 권의 도서를 구입할 수 있으므로 </a:t>
            </a:r>
            <a:r>
              <a:rPr lang="ko-KR" altLang="en-US" sz="1400" dirty="0" err="1">
                <a:latin typeface="+mn-ea"/>
              </a:rPr>
              <a:t>후보키가</a:t>
            </a:r>
            <a:r>
              <a:rPr lang="ko-KR" altLang="en-US" sz="1400" dirty="0">
                <a:latin typeface="+mn-ea"/>
              </a:rPr>
              <a:t> 될 수 없다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고객번호가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인 박지성 고객의 경우 세 번의 주문 기록이 있으므로 투플을 유일하게 식별할 수 없다</a:t>
            </a:r>
            <a:r>
              <a:rPr lang="en-US" altLang="ko-KR" sz="1400" dirty="0">
                <a:latin typeface="+mn-ea"/>
              </a:rPr>
              <a:t>.  </a:t>
            </a:r>
          </a:p>
          <a:p>
            <a:pPr lvl="1" algn="just"/>
            <a:r>
              <a:rPr lang="ko-KR" altLang="en-US" sz="1400" dirty="0">
                <a:latin typeface="+mn-ea"/>
              </a:rPr>
              <a:t>도서번호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도서번호가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인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축구 아는 여자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의 경우 두 번의 주문 기록이 있으므로 투플을 유일하게 식별할 수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후보키는</a:t>
            </a:r>
            <a:r>
              <a:rPr lang="ko-KR" altLang="en-US" dirty="0"/>
              <a:t> 두 개의 속성을 합한 </a:t>
            </a:r>
            <a:r>
              <a:rPr lang="en-US" altLang="ko-KR" dirty="0"/>
              <a:t>(</a:t>
            </a:r>
            <a:r>
              <a:rPr lang="ko-KR" altLang="en-US" dirty="0"/>
              <a:t>고객번호</a:t>
            </a:r>
            <a:r>
              <a:rPr lang="en-US" altLang="ko-KR" dirty="0"/>
              <a:t>, </a:t>
            </a:r>
            <a:r>
              <a:rPr lang="ko-KR" altLang="en-US" dirty="0"/>
              <a:t>도서번호</a:t>
            </a:r>
            <a:r>
              <a:rPr lang="en-US" altLang="ko-KR" dirty="0"/>
              <a:t>)</a:t>
            </a:r>
            <a:r>
              <a:rPr lang="ko-KR" altLang="en-US" dirty="0"/>
              <a:t>가 됨</a:t>
            </a:r>
            <a:endParaRPr lang="en-US" altLang="ko-KR" dirty="0"/>
          </a:p>
          <a:p>
            <a:r>
              <a:rPr lang="ko-KR" altLang="en-US" dirty="0"/>
              <a:t>두 개 이상의 속성으로 이루어진 키를 </a:t>
            </a:r>
            <a:r>
              <a:rPr lang="ko-KR" altLang="en-US" dirty="0" err="1"/>
              <a:t>복합키</a:t>
            </a:r>
            <a:r>
              <a:rPr lang="en-US" altLang="ko-KR" dirty="0"/>
              <a:t>(composite key)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/>
              <a:t>관계 데이터 모델의 개념</a:t>
            </a:r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endParaRPr lang="en-US" altLang="ko-KR" dirty="0"/>
          </a:p>
          <a:p>
            <a:r>
              <a:rPr lang="ko-KR" altLang="en-US" sz="2000" dirty="0"/>
              <a:t>관계대수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2.1.3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여러 후보키 중 하나를 선정하여 대표로 삼은 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후보키가</a:t>
            </a:r>
            <a:r>
              <a:rPr lang="ko-KR" altLang="en-US" dirty="0"/>
              <a:t> 하나뿐이라면 그 </a:t>
            </a:r>
            <a:r>
              <a:rPr lang="ko-KR" altLang="en-US" dirty="0" err="1"/>
              <a:t>후보키를</a:t>
            </a:r>
            <a:r>
              <a:rPr lang="ko-KR" altLang="en-US" dirty="0"/>
              <a:t>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사용하면 되고 여러 개라면 </a:t>
            </a:r>
            <a:r>
              <a:rPr lang="ko-KR" altLang="en-US" dirty="0" err="1"/>
              <a:t>릴레이션의</a:t>
            </a:r>
            <a:r>
              <a:rPr lang="ko-KR" altLang="en-US" dirty="0"/>
              <a:t> 특성을 반영하여 하나를 선택하면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기본키</a:t>
            </a:r>
            <a:r>
              <a:rPr lang="ko-KR" altLang="en-US" dirty="0"/>
              <a:t> 선정 시 고려사항</a:t>
            </a:r>
            <a:endParaRPr lang="en-US" altLang="ko-KR" dirty="0"/>
          </a:p>
          <a:p>
            <a:endParaRPr lang="en-US" altLang="ko-KR" sz="800" dirty="0"/>
          </a:p>
          <a:p>
            <a:pPr lvl="1"/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릴레이션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내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투플을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식별할 수 있는 고유한 값을 가져야 한다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값은 허용하지 않는다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키 값의 변동이 일어나지 않아야 한다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sz="1400" dirty="0">
                <a:latin typeface="+mn-ea"/>
              </a:rPr>
              <a:t>최대한 적은 수의 속성을 가진 것이라야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lvl="1"/>
            <a:r>
              <a:rPr lang="ko-KR" altLang="en-US" sz="1400" dirty="0">
                <a:latin typeface="+mn-ea"/>
              </a:rPr>
              <a:t>향후 키를 사용하는 데 있어서 문제 발생 소지가 없어야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릴레이션</a:t>
            </a:r>
            <a:r>
              <a:rPr lang="ko-KR" altLang="en-US" dirty="0"/>
              <a:t> 스키마를 표현할 때 </a:t>
            </a:r>
            <a:r>
              <a:rPr lang="ko-KR" altLang="en-US" dirty="0" err="1">
                <a:solidFill>
                  <a:srgbClr val="FF0000"/>
                </a:solidFill>
              </a:rPr>
              <a:t>기본키는</a:t>
            </a:r>
            <a:r>
              <a:rPr lang="ko-KR" altLang="en-US" dirty="0">
                <a:solidFill>
                  <a:srgbClr val="FF0000"/>
                </a:solidFill>
              </a:rPr>
              <a:t> 아래와 같이 밑줄을 그어 표시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이름</a:t>
            </a:r>
            <a:r>
              <a:rPr lang="en-US" altLang="ko-KR" sz="1400" b="0" dirty="0"/>
              <a:t>(</a:t>
            </a:r>
            <a:r>
              <a:rPr lang="ko-KR" altLang="en-US" sz="1400" b="0" u="sng" dirty="0"/>
              <a:t>속성</a:t>
            </a:r>
            <a:r>
              <a:rPr lang="en-US" altLang="ko-KR" sz="1400" b="0" u="sng" dirty="0"/>
              <a:t>1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속성</a:t>
            </a:r>
            <a:r>
              <a:rPr lang="en-US" altLang="ko-KR" sz="1400" b="0" dirty="0"/>
              <a:t>2, …. </a:t>
            </a:r>
            <a:r>
              <a:rPr lang="ko-KR" altLang="en-US" sz="1400" b="0" dirty="0"/>
              <a:t>속성</a:t>
            </a:r>
            <a:r>
              <a:rPr lang="en-US" altLang="ko-KR" sz="1400" b="0" dirty="0"/>
              <a:t>N)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sz="1200" b="0" dirty="0"/>
              <a:t>EX) </a:t>
            </a:r>
            <a:r>
              <a:rPr lang="ko-KR" altLang="en-US" sz="1200" b="0" dirty="0"/>
              <a:t>고객</a:t>
            </a:r>
            <a:r>
              <a:rPr lang="en-US" altLang="ko-KR" sz="1200" b="0" dirty="0"/>
              <a:t>(</a:t>
            </a:r>
            <a:r>
              <a:rPr lang="ko-KR" altLang="en-US" sz="1200" b="0" u="sng" dirty="0"/>
              <a:t>고객번호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핸드폰</a:t>
            </a:r>
            <a:r>
              <a:rPr lang="en-US" altLang="ko-KR" sz="1200" b="0" dirty="0"/>
              <a:t>)</a:t>
            </a:r>
          </a:p>
          <a:p>
            <a:pPr>
              <a:buNone/>
            </a:pPr>
            <a:r>
              <a:rPr lang="en-US" altLang="ko-KR" sz="1200" b="0" dirty="0"/>
              <a:t>           </a:t>
            </a:r>
            <a:r>
              <a:rPr lang="ko-KR" altLang="en-US" sz="1200" b="0" dirty="0"/>
              <a:t>도서</a:t>
            </a:r>
            <a:r>
              <a:rPr lang="en-US" altLang="ko-KR" sz="1200" b="0" dirty="0"/>
              <a:t>(</a:t>
            </a:r>
            <a:r>
              <a:rPr lang="ko-KR" altLang="en-US" sz="1200" b="0" u="sng" dirty="0"/>
              <a:t>도서번호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도서이름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출판사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가격</a:t>
            </a:r>
            <a:r>
              <a:rPr lang="en-US" altLang="ko-KR" sz="1200" b="0" dirty="0"/>
              <a:t>)</a:t>
            </a:r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</a:t>
            </a:r>
            <a:r>
              <a:rPr lang="ko-KR" altLang="en-US" dirty="0" smtClean="0"/>
              <a:t>대리키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몰라도 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/>
              <a:t>기본키가</a:t>
            </a:r>
            <a:r>
              <a:rPr lang="ko-KR" altLang="en-US" dirty="0"/>
              <a:t> 보안을 요하거나</a:t>
            </a:r>
            <a:r>
              <a:rPr lang="en-US" altLang="ko-KR" dirty="0"/>
              <a:t>, </a:t>
            </a:r>
            <a:r>
              <a:rPr lang="ko-KR" altLang="en-US" dirty="0"/>
              <a:t>여러 개의 속성으로 구성되어 복잡하거나</a:t>
            </a:r>
            <a:r>
              <a:rPr lang="en-US" altLang="ko-KR" dirty="0"/>
              <a:t>, </a:t>
            </a:r>
            <a:r>
              <a:rPr lang="ko-KR" altLang="en-US" dirty="0"/>
              <a:t>마땅한 </a:t>
            </a:r>
            <a:r>
              <a:rPr lang="ko-KR" altLang="en-US" dirty="0" err="1"/>
              <a:t>기본키가</a:t>
            </a:r>
            <a:r>
              <a:rPr lang="ko-KR" altLang="en-US" dirty="0"/>
              <a:t> 없을 때는 일련번호 같은 가상의 속성을 만들어 </a:t>
            </a:r>
            <a:r>
              <a:rPr lang="ko-KR" altLang="en-US" dirty="0" err="1"/>
              <a:t>기본키로</a:t>
            </a:r>
            <a:r>
              <a:rPr lang="ko-KR" altLang="en-US" dirty="0"/>
              <a:t> 삼는 경우가 있는데</a:t>
            </a:r>
            <a:r>
              <a:rPr lang="en-US" altLang="ko-KR" dirty="0"/>
              <a:t>,</a:t>
            </a:r>
            <a:r>
              <a:rPr lang="ko-KR" altLang="en-US" dirty="0"/>
              <a:t> 이러한 키를 대리키</a:t>
            </a:r>
            <a:r>
              <a:rPr lang="en-US" altLang="ko-KR" dirty="0"/>
              <a:t>(surrogate key) </a:t>
            </a:r>
            <a:r>
              <a:rPr lang="ko-KR" altLang="en-US" dirty="0"/>
              <a:t>혹은 </a:t>
            </a:r>
            <a:r>
              <a:rPr lang="ko-KR" altLang="en-US" dirty="0" err="1"/>
              <a:t>인조키</a:t>
            </a:r>
            <a:r>
              <a:rPr lang="en-US" altLang="ko-KR" dirty="0"/>
              <a:t>(artificial key)</a:t>
            </a:r>
            <a:r>
              <a:rPr lang="ko-KR" altLang="en-US" dirty="0"/>
              <a:t>라고 함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대리키는 임의로 생성하는 값으로 사용자가 직관적으로 그 값의 의미를 알 수 없음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20937"/>
              </p:ext>
            </p:extLst>
          </p:nvPr>
        </p:nvGraphicFramePr>
        <p:xfrm>
          <a:off x="1043608" y="3305892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564" y="30059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107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2-8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2.1.5 </a:t>
            </a:r>
            <a:r>
              <a:rPr lang="ko-KR" altLang="en-US" dirty="0" smtClean="0"/>
              <a:t>대체키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하지마시오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기본키로</a:t>
            </a:r>
            <a:r>
              <a:rPr lang="ko-KR" altLang="en-US" dirty="0"/>
              <a:t> 선정되지 않은 </a:t>
            </a:r>
            <a:r>
              <a:rPr lang="ko-KR" altLang="en-US" dirty="0" err="1"/>
              <a:t>후보키</a:t>
            </a:r>
            <a:endParaRPr lang="en-US" altLang="ko-KR" dirty="0"/>
          </a:p>
          <a:p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경우 고객번호와 주민번호 중 고객번호를 </a:t>
            </a:r>
            <a:r>
              <a:rPr lang="ko-KR" altLang="en-US" dirty="0" err="1"/>
              <a:t>기본키로</a:t>
            </a:r>
            <a:r>
              <a:rPr lang="ko-KR" altLang="en-US" dirty="0"/>
              <a:t> 정하면 주민번호가 대체키가 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2.1.6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릴레이션의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참조하는 속성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참조하여 관계 데이터 모델의 특징인 </a:t>
            </a:r>
            <a:r>
              <a:rPr lang="ko-KR" altLang="en-US" dirty="0" err="1"/>
              <a:t>릴레이션</a:t>
            </a:r>
            <a:r>
              <a:rPr lang="ko-KR" altLang="en-US" dirty="0"/>
              <a:t> 간의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표현하는 데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외래키의</a:t>
            </a:r>
            <a:r>
              <a:rPr lang="ko-KR" altLang="en-US" dirty="0"/>
              <a:t> 특징</a:t>
            </a:r>
            <a:endParaRPr lang="en-US" altLang="ko-KR" dirty="0"/>
          </a:p>
          <a:p>
            <a:endParaRPr lang="en-US" altLang="ko-KR" sz="800" b="0" dirty="0"/>
          </a:p>
          <a:p>
            <a:pPr lvl="1"/>
            <a:r>
              <a:rPr lang="ko-KR" altLang="en-US" sz="1600" dirty="0">
                <a:latin typeface="+mn-ea"/>
              </a:rPr>
              <a:t>관계 데이터 모델의 </a:t>
            </a:r>
            <a:r>
              <a:rPr lang="ko-KR" altLang="en-US" sz="1600" dirty="0" err="1">
                <a:latin typeface="+mn-ea"/>
              </a:rPr>
              <a:t>릴레이션</a:t>
            </a:r>
            <a:r>
              <a:rPr lang="ko-KR" altLang="en-US" sz="1600" dirty="0">
                <a:latin typeface="+mn-ea"/>
              </a:rPr>
              <a:t> 간의 관계를 표현한다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다른 </a:t>
            </a:r>
            <a:r>
              <a:rPr lang="ko-KR" altLang="en-US" sz="1600" dirty="0" err="1">
                <a:latin typeface="+mn-ea"/>
              </a:rPr>
              <a:t>릴레이션의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기본키를</a:t>
            </a:r>
            <a:r>
              <a:rPr lang="ko-KR" altLang="en-US" sz="1600" dirty="0">
                <a:latin typeface="+mn-ea"/>
              </a:rPr>
              <a:t> 참조하는 속성이다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참조하고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외래키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참조되는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기본키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양쪽 </a:t>
            </a:r>
            <a:r>
              <a:rPr lang="ko-KR" altLang="en-US" sz="1600" dirty="0" err="1">
                <a:latin typeface="+mn-ea"/>
              </a:rPr>
              <a:t>릴레이션의</a:t>
            </a:r>
            <a:r>
              <a:rPr lang="ko-KR" altLang="en-US" sz="1600" dirty="0">
                <a:latin typeface="+mn-ea"/>
              </a:rPr>
              <a:t> 도메인은 서로 같아야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참조되는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기본키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값이 변경되면 참조하는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외래키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값도 변경된다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NULL </a:t>
            </a:r>
            <a:r>
              <a:rPr lang="ko-KR" altLang="en-US" sz="1600" dirty="0">
                <a:latin typeface="+mn-ea"/>
              </a:rPr>
              <a:t>값과 중복 값 등이 허용된다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자기 자신의 </a:t>
            </a:r>
            <a:r>
              <a:rPr lang="ko-KR" altLang="en-US" sz="1600" dirty="0" err="1">
                <a:latin typeface="+mn-ea"/>
              </a:rPr>
              <a:t>기본키를</a:t>
            </a:r>
            <a:r>
              <a:rPr lang="ko-KR" altLang="en-US" sz="1600" dirty="0">
                <a:latin typeface="+mn-ea"/>
              </a:rPr>
              <a:t> 참조하는 </a:t>
            </a:r>
            <a:r>
              <a:rPr lang="ko-KR" altLang="en-US" sz="1600" dirty="0" err="1">
                <a:latin typeface="+mn-ea"/>
              </a:rPr>
              <a:t>외래키도</a:t>
            </a:r>
            <a:r>
              <a:rPr lang="ko-KR" altLang="en-US" sz="1600" dirty="0">
                <a:latin typeface="+mn-ea"/>
              </a:rPr>
              <a:t> 가능하다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 err="1">
                <a:latin typeface="+mn-ea"/>
              </a:rPr>
              <a:t>외래키가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기본키의</a:t>
            </a:r>
            <a:r>
              <a:rPr lang="ko-KR" altLang="en-US" sz="1600" dirty="0">
                <a:latin typeface="+mn-ea"/>
              </a:rPr>
              <a:t> 일부가 될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2.1.6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093046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7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7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미국 </a:t>
                      </a:r>
                      <a:r>
                        <a:rPr lang="ko-KR" altLang="en-US" sz="1000" dirty="0" err="1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68918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축구아는</a:t>
                      </a:r>
                      <a:r>
                        <a:rPr lang="ko-KR" altLang="en-US" sz="1000" dirty="0"/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73829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고객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도서</a:t>
            </a:r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주문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99641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간의 참조 관계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2.1.6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사용 시 참조하는 </a:t>
            </a:r>
            <a:r>
              <a:rPr lang="ko-KR" altLang="en-US" dirty="0" err="1"/>
              <a:t>릴레이션과</a:t>
            </a:r>
            <a:r>
              <a:rPr lang="ko-KR" altLang="en-US" dirty="0"/>
              <a:t> 참조되는 </a:t>
            </a:r>
            <a:r>
              <a:rPr lang="ko-KR" altLang="en-US" dirty="0" err="1"/>
              <a:t>릴레이션이</a:t>
            </a:r>
            <a:r>
              <a:rPr lang="ko-KR" altLang="en-US" dirty="0"/>
              <a:t> 꼭 다른 </a:t>
            </a:r>
            <a:r>
              <a:rPr lang="ko-KR" altLang="en-US" dirty="0" err="1"/>
              <a:t>릴레이션일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필요는 없음</a:t>
            </a:r>
            <a:endParaRPr lang="en-US" altLang="ko-KR" dirty="0"/>
          </a:p>
          <a:p>
            <a:r>
              <a:rPr lang="ko-KR" altLang="en-US" dirty="0"/>
              <a:t>즉 자기 자신의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참조할 수도 있음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08784"/>
              </p:ext>
            </p:extLst>
          </p:nvPr>
        </p:nvGraphicFramePr>
        <p:xfrm>
          <a:off x="1049793" y="285293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0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68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tx1"/>
                          </a:solidFill>
                        </a:rPr>
                        <a:t>선수번호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영국 </a:t>
                      </a:r>
                      <a:r>
                        <a:rPr lang="ko-KR" altLang="en-US" sz="1200" dirty="0" err="1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미국 </a:t>
                      </a:r>
                      <a:r>
                        <a:rPr lang="ko-KR" altLang="en-US" sz="1200" dirty="0" err="1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9793" y="256490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161" y="256490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22001" y="1556792"/>
            <a:ext cx="216024" cy="2376264"/>
          </a:xfrm>
          <a:prstGeom prst="leftBracket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41900" y="228790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9793" y="44405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키 </a:t>
            </a:r>
            <a:r>
              <a:rPr lang="en-US" altLang="ko-KR" dirty="0"/>
              <a:t>– </a:t>
            </a:r>
            <a:r>
              <a:rPr lang="ko-KR" altLang="en-US" dirty="0"/>
              <a:t>내용 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그림중요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38208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24092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051720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188307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1987488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/>
              <a:t>후보키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투플을</a:t>
            </a:r>
            <a:r>
              <a:rPr lang="ko-KR" altLang="en-US" sz="1200" dirty="0"/>
              <a:t> 식별할 수 있는 속성의 최소 집합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키의 포함 관계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/>
              <a:t>도메인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endParaRPr lang="en-US" altLang="ko-KR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/>
              <a:t>도메인 제약</a:t>
            </a:r>
            <a:r>
              <a:rPr lang="en-US" altLang="ko-KR" sz="1400" b="0" dirty="0"/>
              <a:t>(domain constraint)</a:t>
            </a:r>
            <a:r>
              <a:rPr lang="ko-KR" altLang="en-US" sz="1400" b="0" dirty="0"/>
              <a:t>이라고도 함</a:t>
            </a:r>
            <a:endParaRPr lang="en-US" altLang="ko-KR" sz="14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내의 </a:t>
            </a:r>
            <a:r>
              <a:rPr lang="ko-KR" altLang="en-US" sz="1400" b="0" dirty="0" err="1"/>
              <a:t>투플들이</a:t>
            </a:r>
            <a:r>
              <a:rPr lang="ko-KR" altLang="en-US" sz="1400" b="0" dirty="0"/>
              <a:t> 각 속성의 도메인에 지정된 값만을 가져야 한다는 조건</a:t>
            </a:r>
            <a:endParaRPr lang="en-US" altLang="ko-KR" sz="14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en-US" altLang="ko-KR" sz="1400" b="0" dirty="0"/>
              <a:t>SQL </a:t>
            </a:r>
            <a:r>
              <a:rPr lang="ko-KR" altLang="en-US" sz="1400" b="0" dirty="0"/>
              <a:t>문에서 데이터 형식</a:t>
            </a:r>
            <a:r>
              <a:rPr lang="en-US" altLang="ko-KR" sz="1400" b="0" dirty="0"/>
              <a:t>(type), </a:t>
            </a:r>
            <a:r>
              <a:rPr lang="ko-KR" altLang="en-US" sz="1400" b="0" dirty="0"/>
              <a:t>널</a:t>
            </a:r>
            <a:r>
              <a:rPr lang="en-US" altLang="ko-KR" sz="1400" b="0" dirty="0"/>
              <a:t>(null/not null), </a:t>
            </a:r>
            <a:r>
              <a:rPr lang="ko-KR" altLang="en-US" sz="1400" b="0" dirty="0"/>
              <a:t>기본 값</a:t>
            </a:r>
            <a:r>
              <a:rPr lang="en-US" altLang="ko-KR" sz="1400" b="0" dirty="0"/>
              <a:t>(default), </a:t>
            </a:r>
            <a:r>
              <a:rPr lang="ko-KR" altLang="en-US" sz="1400" b="0" dirty="0"/>
              <a:t>체크</a:t>
            </a:r>
            <a:r>
              <a:rPr lang="en-US" altLang="ko-KR" sz="1400" b="0" dirty="0"/>
              <a:t>(check) </a:t>
            </a:r>
            <a:r>
              <a:rPr lang="ko-KR" altLang="en-US" sz="1400" b="0" dirty="0"/>
              <a:t>등을 사용하여 지정할 수 있음</a:t>
            </a:r>
            <a:endParaRPr lang="en-US" altLang="ko-KR" sz="1400" b="0" dirty="0"/>
          </a:p>
          <a:p>
            <a:pPr>
              <a:buNone/>
            </a:pPr>
            <a:endParaRPr lang="en-US" altLang="ko-KR" sz="1200" b="0" dirty="0"/>
          </a:p>
          <a:p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endParaRPr lang="en-US" altLang="ko-KR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 err="1">
                <a:solidFill>
                  <a:srgbClr val="FF0000"/>
                </a:solidFill>
              </a:rPr>
              <a:t>기본키</a:t>
            </a:r>
            <a:r>
              <a:rPr lang="ko-KR" altLang="en-US" sz="1400" b="0" dirty="0">
                <a:solidFill>
                  <a:srgbClr val="FF0000"/>
                </a:solidFill>
              </a:rPr>
              <a:t> 제약</a:t>
            </a:r>
            <a:r>
              <a:rPr lang="en-US" altLang="ko-KR" sz="1400" b="0" dirty="0"/>
              <a:t>(primary key constraint)</a:t>
            </a:r>
            <a:r>
              <a:rPr lang="ko-KR" altLang="en-US" sz="1400" b="0" dirty="0"/>
              <a:t>이라고도 함</a:t>
            </a:r>
            <a:endParaRPr lang="en-US" altLang="ko-KR" sz="14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 err="1"/>
              <a:t>기본키는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NULL </a:t>
            </a:r>
            <a:r>
              <a:rPr lang="ko-KR" altLang="en-US" sz="1400" b="0" dirty="0"/>
              <a:t>값을 가져서는 안되며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내에 오직 하나의 값만 존재해야 한다는 조건</a:t>
            </a:r>
            <a:endParaRPr lang="en-US" altLang="ko-KR" sz="1400" b="0" dirty="0"/>
          </a:p>
          <a:p>
            <a:pPr>
              <a:buNone/>
            </a:pPr>
            <a:endParaRPr lang="en-US" altLang="ko-KR" sz="1200" b="0" dirty="0"/>
          </a:p>
          <a:p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endParaRPr lang="en-US" altLang="ko-KR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 err="1"/>
              <a:t>외래키</a:t>
            </a:r>
            <a:r>
              <a:rPr lang="ko-KR" altLang="en-US" sz="1400" b="0" dirty="0"/>
              <a:t> 제약</a:t>
            </a:r>
            <a:r>
              <a:rPr lang="en-US" altLang="ko-KR" sz="1400" b="0" dirty="0"/>
              <a:t>(foreign key constraint)</a:t>
            </a:r>
            <a:r>
              <a:rPr lang="ko-KR" altLang="en-US" sz="1400" b="0" dirty="0"/>
              <a:t>이라고도 함</a:t>
            </a:r>
            <a:endParaRPr lang="en-US" altLang="ko-KR" sz="14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/>
              <a:t>자식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외래키는</a:t>
            </a:r>
            <a:r>
              <a:rPr lang="ko-KR" altLang="en-US" sz="1400" b="0" dirty="0"/>
              <a:t> 부모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기본키와</a:t>
            </a:r>
            <a:r>
              <a:rPr lang="ko-KR" altLang="en-US" sz="1400" b="0" dirty="0"/>
              <a:t> 도메인이 동일해야 함</a:t>
            </a:r>
            <a:endParaRPr lang="en-US" altLang="ko-KR" sz="14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400" b="0" dirty="0"/>
              <a:t>자식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값이 변경될 때 부모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제약을 받음</a:t>
            </a:r>
            <a:endParaRPr lang="en-US" altLang="ko-KR" sz="1400" b="0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무시하시오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88716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Key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Key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제약사항 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제약사항 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제약사항 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제약사항 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3407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제약조건의 정리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2.3.1 </a:t>
            </a:r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/>
              <a:t>삽입 </a:t>
            </a:r>
            <a:r>
              <a:rPr lang="en-US" altLang="ko-KR" sz="1400" b="0" dirty="0"/>
              <a:t>: </a:t>
            </a:r>
            <a:r>
              <a:rPr lang="ko-KR" altLang="en-US" sz="1400" b="0" dirty="0" err="1"/>
              <a:t>기본키</a:t>
            </a:r>
            <a:r>
              <a:rPr lang="ko-KR" altLang="en-US" sz="1400" b="0" dirty="0"/>
              <a:t> 값이 같으면 삽입 금지</a:t>
            </a:r>
            <a:endParaRPr lang="en-US" altLang="ko-KR" sz="1400" b="0" dirty="0"/>
          </a:p>
          <a:p>
            <a:r>
              <a:rPr lang="ko-KR" altLang="en-US" sz="1400" b="0" dirty="0"/>
              <a:t>수정 </a:t>
            </a:r>
            <a:r>
              <a:rPr lang="en-US" altLang="ko-KR" sz="1400" b="0" dirty="0"/>
              <a:t>: </a:t>
            </a:r>
            <a:r>
              <a:rPr lang="ko-KR" altLang="en-US" sz="1400" b="0" dirty="0" err="1"/>
              <a:t>기본키</a:t>
            </a:r>
            <a:r>
              <a:rPr lang="ko-KR" altLang="en-US" sz="1400" b="0" dirty="0"/>
              <a:t> 값이 같거나 </a:t>
            </a:r>
            <a:r>
              <a:rPr lang="en-US" altLang="ko-KR" sz="1400" b="0" dirty="0"/>
              <a:t>NULL</a:t>
            </a:r>
            <a:r>
              <a:rPr lang="ko-KR" altLang="en-US" sz="1400" b="0" dirty="0"/>
              <a:t>로 변경할 경우 수정 금지</a:t>
            </a:r>
            <a:endParaRPr lang="en-US" altLang="ko-KR" sz="1400" b="0" dirty="0"/>
          </a:p>
          <a:p>
            <a:r>
              <a:rPr lang="ko-KR" altLang="en-US" sz="1400" b="0" dirty="0"/>
              <a:t>삭제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특별한 확인이 필요하지 않으며 즉시 수행</a:t>
            </a:r>
            <a:endParaRPr lang="en-US" altLang="ko-KR" sz="1400" b="0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2954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2954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2954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5543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(5-1, </a:t>
            </a:r>
            <a:r>
              <a:rPr lang="ko-KR" altLang="en-US" sz="1200" b="1" dirty="0" err="1">
                <a:latin typeface="+mn-ea"/>
                <a:ea typeface="+mn-ea"/>
              </a:rPr>
              <a:t>남슬찬</a:t>
            </a:r>
            <a:r>
              <a:rPr lang="en-US" altLang="ko-KR" sz="1200" b="1" dirty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(NULL, </a:t>
            </a:r>
            <a:r>
              <a:rPr lang="ko-KR" altLang="en-US" sz="1200" b="1" dirty="0" err="1">
                <a:latin typeface="+mn-ea"/>
                <a:ea typeface="+mn-ea"/>
              </a:rPr>
              <a:t>남슬찬</a:t>
            </a:r>
            <a:r>
              <a:rPr lang="en-US" altLang="ko-KR" sz="1200" b="1" dirty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985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관계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관계 데이터 모델의 제약조건을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관계 데이터 모델의 연산인 관계대수의 종류와 작성법을 알아본다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학과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부모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 err="1">
                <a:latin typeface="+mn-ea"/>
              </a:rPr>
              <a:t>투플</a:t>
            </a:r>
            <a:r>
              <a:rPr lang="ko-KR" altLang="en-US" sz="1400" dirty="0">
                <a:latin typeface="+mn-ea"/>
              </a:rPr>
              <a:t> 삽입한 후 수행하면 정상적으로 진행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학생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자식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 err="1">
                <a:latin typeface="+mn-ea"/>
              </a:rPr>
              <a:t>참조받는</a:t>
            </a:r>
            <a:r>
              <a:rPr lang="ko-KR" altLang="en-US" sz="1400" dirty="0">
                <a:latin typeface="+mn-ea"/>
              </a:rPr>
              <a:t> 테이블에 </a:t>
            </a:r>
            <a:r>
              <a:rPr lang="ko-KR" altLang="en-US" sz="1400" dirty="0" err="1">
                <a:latin typeface="+mn-ea"/>
              </a:rPr>
              <a:t>외래키값이</a:t>
            </a:r>
            <a:r>
              <a:rPr lang="ko-KR" altLang="en-US" sz="1400" dirty="0">
                <a:latin typeface="+mn-ea"/>
              </a:rPr>
              <a:t> 없으므로 삽입 금지</a:t>
            </a:r>
            <a:r>
              <a:rPr lang="en-US" altLang="ko-KR" sz="1400" b="1" dirty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2954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28354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자식 </a:t>
            </a:r>
            <a:r>
              <a:rPr lang="ko-KR" altLang="en-US" sz="1200" b="1" dirty="0" err="1">
                <a:latin typeface="+mn-ea"/>
                <a:ea typeface="+mn-ea"/>
              </a:rPr>
              <a:t>릴레이션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학과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부모 </a:t>
            </a:r>
            <a:r>
              <a:rPr lang="ko-KR" altLang="en-US" sz="1200" b="1" dirty="0" err="1">
                <a:latin typeface="+mn-ea"/>
                <a:ea typeface="+mn-ea"/>
              </a:rPr>
              <a:t>릴레이션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학생관리 데이터베이스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/>
              <a:t>삭제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학과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부모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참조하는 테이블을 같이 삭제할 수 있기 때문에 금지하거나 다른 추가 작업이 필요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학생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자식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바로 삭제 가능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부모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투플을</a:t>
            </a:r>
            <a:r>
              <a:rPr lang="ko-KR" altLang="en-US" sz="1400" dirty="0"/>
              <a:t> 삭제할 경우 참조 </a:t>
            </a:r>
            <a:r>
              <a:rPr lang="ko-KR" altLang="en-US" sz="1400" dirty="0" err="1"/>
              <a:t>무결성</a:t>
            </a:r>
            <a:r>
              <a:rPr lang="ko-KR" altLang="en-US" sz="1400" dirty="0"/>
              <a:t> 조건을 수행하기 위한 고려사항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</a:t>
            </a:r>
            <a:r>
              <a:rPr lang="en-US" altLang="ko-KR" sz="1400" dirty="0">
                <a:sym typeface="Wingdings"/>
              </a:rPr>
              <a:t> </a:t>
            </a:r>
            <a:r>
              <a:rPr lang="ko-KR" altLang="en-US" sz="1400" b="0" dirty="0"/>
              <a:t>즉시 작업을 중지</a:t>
            </a:r>
            <a:endParaRPr lang="en-US" altLang="ko-KR" sz="1400" b="0" dirty="0"/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</a:t>
            </a:r>
            <a:r>
              <a:rPr lang="en-US" altLang="ko-KR" sz="1400" b="0" dirty="0">
                <a:sym typeface="Wingdings"/>
              </a:rPr>
              <a:t> </a:t>
            </a:r>
            <a:r>
              <a:rPr lang="ko-KR" altLang="en-US" sz="1400" b="0" dirty="0"/>
              <a:t>자식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관련 </a:t>
            </a:r>
            <a:r>
              <a:rPr lang="ko-KR" altLang="en-US" sz="1400" b="0" dirty="0" err="1"/>
              <a:t>투플을</a:t>
            </a:r>
            <a:r>
              <a:rPr lang="ko-KR" altLang="en-US" sz="1400" b="0" dirty="0"/>
              <a:t> 삭제</a:t>
            </a:r>
            <a:endParaRPr lang="en-US" altLang="ko-KR" sz="1400" b="0" dirty="0"/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</a:t>
            </a:r>
            <a:r>
              <a:rPr lang="en-US" altLang="ko-KR" sz="1400" b="0" dirty="0">
                <a:sym typeface="Wingdings"/>
              </a:rPr>
              <a:t> </a:t>
            </a:r>
            <a:r>
              <a:rPr lang="ko-KR" altLang="en-US" sz="1400" b="0" dirty="0"/>
              <a:t>초기에 설정된 다른 어떤 값으로 변경</a:t>
            </a:r>
            <a:endParaRPr lang="en-US" altLang="ko-KR" sz="1400" b="0" dirty="0"/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</a:t>
            </a:r>
            <a:r>
              <a:rPr lang="en-US" altLang="ko-KR" sz="1400" b="0" dirty="0">
                <a:sym typeface="Wingdings"/>
              </a:rPr>
              <a:t> </a:t>
            </a:r>
            <a:r>
              <a:rPr lang="en-US" altLang="ko-KR" sz="1400" b="0" dirty="0"/>
              <a:t>NULL </a:t>
            </a:r>
            <a:r>
              <a:rPr lang="ko-KR" altLang="en-US" sz="1400" b="0" dirty="0"/>
              <a:t>값으로 설정</a:t>
            </a:r>
            <a:endParaRPr lang="en-US" altLang="ko-KR" sz="1400" b="0" dirty="0"/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400" b="0" dirty="0">
                <a:latin typeface="+mn-ea"/>
              </a:rPr>
              <a:t>삭제와 삽입 명령이 연속해서 수행됨</a:t>
            </a:r>
            <a:endParaRPr lang="en-US" altLang="ko-KR" sz="1400" b="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0" dirty="0">
                <a:latin typeface="+mn-ea"/>
              </a:rPr>
              <a:t>부모 </a:t>
            </a:r>
            <a:r>
              <a:rPr lang="ko-KR" altLang="en-US" sz="1400" b="0" dirty="0" err="1">
                <a:latin typeface="+mn-ea"/>
              </a:rPr>
              <a:t>릴레이션의</a:t>
            </a:r>
            <a:r>
              <a:rPr lang="ko-KR" altLang="en-US" sz="1400" b="0" dirty="0">
                <a:latin typeface="+mn-ea"/>
              </a:rPr>
              <a:t> 수정이 일어날 경우 삭제 옵션에 따라 처리된 후 문제가 없으면 다시 삽입 제약조건에 따라 처리됨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lvl="1"/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01258"/>
              </p:ext>
            </p:extLst>
          </p:nvPr>
        </p:nvGraphicFramePr>
        <p:xfrm>
          <a:off x="539552" y="2016486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7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05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2954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28354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731" y="544002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삭제할 경우</a:t>
            </a: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(2001, </a:t>
            </a:r>
            <a:r>
              <a:rPr lang="ko-KR" altLang="en-US" sz="1200" b="1" dirty="0">
                <a:latin typeface="+mn-ea"/>
                <a:ea typeface="+mn-ea"/>
              </a:rPr>
              <a:t>체육학과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3996780"/>
            <a:ext cx="64807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sz="800" dirty="0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n-ea"/>
                <a:ea typeface="+mn-ea"/>
              </a:rPr>
              <a:t>RESTRICTED : </a:t>
            </a:r>
            <a:r>
              <a:rPr lang="ko-KR" altLang="en-US" sz="1400" dirty="0">
                <a:latin typeface="+mn-ea"/>
                <a:ea typeface="+mn-ea"/>
              </a:rPr>
              <a:t>요청한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삭제 작업중지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에러 처리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n-ea"/>
                <a:ea typeface="+mn-ea"/>
              </a:rPr>
              <a:t>CASCADE : </a:t>
            </a:r>
            <a:r>
              <a:rPr lang="ko-KR" altLang="en-US" sz="1400" dirty="0">
                <a:latin typeface="+mn-ea"/>
                <a:ea typeface="+mn-ea"/>
              </a:rPr>
              <a:t>학생 </a:t>
            </a:r>
            <a:r>
              <a:rPr lang="ko-KR" altLang="en-US" sz="1400" dirty="0" err="1">
                <a:latin typeface="+mn-ea"/>
                <a:ea typeface="+mn-ea"/>
              </a:rPr>
              <a:t>릴레이션의</a:t>
            </a:r>
            <a:r>
              <a:rPr lang="ko-KR" altLang="en-US" sz="1400" dirty="0">
                <a:latin typeface="+mn-ea"/>
                <a:ea typeface="+mn-ea"/>
              </a:rPr>
              <a:t> 해당 </a:t>
            </a:r>
            <a:r>
              <a:rPr lang="ko-KR" altLang="en-US" sz="1400" dirty="0" err="1">
                <a:latin typeface="+mn-ea"/>
                <a:ea typeface="+mn-ea"/>
              </a:rPr>
              <a:t>투플을</a:t>
            </a:r>
            <a:r>
              <a:rPr lang="ko-KR" altLang="en-US" sz="1400" dirty="0">
                <a:latin typeface="+mn-ea"/>
                <a:ea typeface="+mn-ea"/>
              </a:rPr>
              <a:t> 같이 연쇄적으로 삭제</a:t>
            </a:r>
            <a:r>
              <a:rPr lang="en-US" altLang="ko-KR" sz="1400" dirty="0">
                <a:latin typeface="+mn-ea"/>
                <a:ea typeface="+mn-ea"/>
              </a:rPr>
              <a:t>(CASCADE)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+mn-ea"/>
                <a:ea typeface="+mn-ea"/>
              </a:rPr>
              <a:t>기본값으로 변경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미리 설정 한 값</a:t>
            </a:r>
            <a:r>
              <a:rPr lang="en-US" altLang="ko-KR" sz="14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n-ea"/>
                <a:ea typeface="+mn-ea"/>
              </a:rPr>
              <a:t>NULL </a:t>
            </a:r>
            <a:r>
              <a:rPr lang="ko-KR" altLang="en-US" sz="1400" dirty="0">
                <a:latin typeface="+mn-ea"/>
                <a:ea typeface="+mn-ea"/>
              </a:rPr>
              <a:t>값으로 설정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5472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err="1"/>
              <a:t>외래키</a:t>
            </a:r>
            <a:r>
              <a:rPr lang="en-US" altLang="ko-KR" sz="1400" b="1" dirty="0"/>
              <a:t>(FK, Foreign Key)</a:t>
            </a:r>
            <a:r>
              <a:rPr lang="ko-KR" altLang="en-US" sz="1400" b="1" dirty="0"/>
              <a:t>에 대한 설명으로 옳은 것은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>
              <a:lnSpc>
                <a:spcPct val="100000"/>
              </a:lnSpc>
            </a:pPr>
            <a:r>
              <a:rPr lang="ko-KR" altLang="en-US" sz="1400" b="1" dirty="0"/>
              <a:t>①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R1</a:t>
            </a:r>
            <a:r>
              <a:rPr lang="ko-KR" altLang="en-US" sz="1400" b="1" dirty="0"/>
              <a:t>에 속한 속성 집합 </a:t>
            </a:r>
            <a:r>
              <a:rPr lang="en-US" altLang="ko-KR" sz="1400" b="1" dirty="0"/>
              <a:t>FK</a:t>
            </a:r>
            <a:r>
              <a:rPr lang="ko-KR" altLang="en-US" sz="1400" b="1" dirty="0"/>
              <a:t>가 다른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R2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기본키인</a:t>
            </a:r>
            <a:r>
              <a:rPr lang="ko-KR" altLang="en-US" sz="1400" b="1" dirty="0"/>
              <a:t> 것을 말한다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100000"/>
              </a:lnSpc>
            </a:pPr>
            <a:r>
              <a:rPr lang="ko-KR" altLang="en-US" sz="1400" b="1" dirty="0"/>
              <a:t>② </a:t>
            </a:r>
            <a:r>
              <a:rPr lang="ko-KR" altLang="en-US" sz="1400" b="1" dirty="0" err="1"/>
              <a:t>외래키와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기본키가</a:t>
            </a:r>
            <a:r>
              <a:rPr lang="ko-KR" altLang="en-US" sz="1400" b="1" dirty="0"/>
              <a:t> 정의된 도메인은 다를 수도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100000"/>
              </a:lnSpc>
            </a:pPr>
            <a:r>
              <a:rPr lang="ko-KR" altLang="en-US" sz="1400" b="1" dirty="0"/>
              <a:t>③ </a:t>
            </a:r>
            <a:r>
              <a:rPr lang="ko-KR" altLang="en-US" sz="1400" b="1" dirty="0" err="1"/>
              <a:t>외래키는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NULL </a:t>
            </a:r>
            <a:r>
              <a:rPr lang="ko-KR" altLang="en-US" sz="1400" b="1" dirty="0"/>
              <a:t>값을 가질 수 없다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100000"/>
              </a:lnSpc>
            </a:pPr>
            <a:r>
              <a:rPr lang="ko-KR" altLang="en-US" sz="1400" b="1" dirty="0"/>
              <a:t>④ 둘 이상의 </a:t>
            </a:r>
            <a:r>
              <a:rPr lang="ko-KR" altLang="en-US" sz="1400" b="1" dirty="0" err="1"/>
              <a:t>후보키</a:t>
            </a:r>
            <a:r>
              <a:rPr lang="ko-KR" altLang="en-US" sz="1400" b="1" dirty="0"/>
              <a:t> 중에서 하나를 선정하여 대표로 삼은 키를 말한다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00000"/>
              </a:lnSpc>
            </a:pPr>
            <a:endParaRPr lang="ko-KR" altLang="en-US" sz="1800" b="1" dirty="0"/>
          </a:p>
          <a:p>
            <a:pPr>
              <a:lnSpc>
                <a:spcPct val="100000"/>
              </a:lnSpc>
            </a:pPr>
            <a:endParaRPr lang="ko-KR" altLang="en-US" sz="500" b="1" dirty="0"/>
          </a:p>
          <a:p>
            <a:pPr>
              <a:lnSpc>
                <a:spcPct val="100000"/>
              </a:lnSpc>
            </a:pPr>
            <a:r>
              <a:rPr lang="en-US" altLang="ko-KR" sz="1400" b="1" dirty="0"/>
              <a:t>5. </a:t>
            </a:r>
            <a:r>
              <a:rPr lang="ko-KR" altLang="en-US" sz="1400" b="1" dirty="0"/>
              <a:t>한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기본키를</a:t>
            </a:r>
            <a:r>
              <a:rPr lang="ko-KR" altLang="en-US" sz="1400" b="1" dirty="0"/>
              <a:t> 구성하는 어떠한 속성 값도 </a:t>
            </a:r>
            <a:r>
              <a:rPr lang="en-US" altLang="ko-KR" sz="1400" b="1" dirty="0"/>
              <a:t>NULL </a:t>
            </a:r>
            <a:r>
              <a:rPr lang="ko-KR" altLang="en-US" sz="1400" b="1" dirty="0"/>
              <a:t>값이나 </a:t>
            </a:r>
            <a:r>
              <a:rPr lang="ko-KR" altLang="en-US" sz="1400" b="1" dirty="0" err="1"/>
              <a:t>중복값을</a:t>
            </a:r>
            <a:r>
              <a:rPr lang="ko-KR" altLang="en-US" sz="1400" b="1" dirty="0"/>
              <a:t> 가질 수 없다는 것을 의미하는 제약조건은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>
              <a:lnSpc>
                <a:spcPct val="100000"/>
              </a:lnSpc>
            </a:pPr>
            <a:r>
              <a:rPr lang="ko-KR" altLang="en-US" sz="1400" b="1" dirty="0"/>
              <a:t>① 개체 </a:t>
            </a:r>
            <a:r>
              <a:rPr lang="ko-KR" altLang="en-US" sz="1400" b="1" dirty="0" err="1"/>
              <a:t>무결성</a:t>
            </a:r>
            <a:r>
              <a:rPr lang="ko-KR" altLang="en-US" sz="1400" b="1" dirty="0"/>
              <a:t> 제약조건 </a:t>
            </a:r>
            <a:r>
              <a:rPr lang="en-US" altLang="ko-KR" sz="1400" b="1" dirty="0"/>
              <a:t>		</a:t>
            </a:r>
            <a:r>
              <a:rPr lang="ko-KR" altLang="en-US" sz="1400" b="1" dirty="0"/>
              <a:t>② 참조 </a:t>
            </a:r>
            <a:r>
              <a:rPr lang="ko-KR" altLang="en-US" sz="1400" b="1" dirty="0" err="1"/>
              <a:t>무결성</a:t>
            </a:r>
            <a:r>
              <a:rPr lang="ko-KR" altLang="en-US" sz="1400" b="1" dirty="0"/>
              <a:t> 제약조건</a:t>
            </a:r>
          </a:p>
          <a:p>
            <a:pPr>
              <a:lnSpc>
                <a:spcPct val="100000"/>
              </a:lnSpc>
            </a:pPr>
            <a:r>
              <a:rPr lang="ko-KR" altLang="en-US" sz="1400" b="1" dirty="0"/>
              <a:t>③ 보안 </a:t>
            </a:r>
            <a:r>
              <a:rPr lang="ko-KR" altLang="en-US" sz="1400" b="1" dirty="0" err="1"/>
              <a:t>무결성</a:t>
            </a:r>
            <a:r>
              <a:rPr lang="ko-KR" altLang="en-US" sz="1400" b="1" dirty="0"/>
              <a:t> 제약조건 </a:t>
            </a:r>
            <a:r>
              <a:rPr lang="en-US" altLang="ko-KR" sz="1400" b="1" dirty="0"/>
              <a:t>		</a:t>
            </a:r>
            <a:r>
              <a:rPr lang="ko-KR" altLang="en-US" sz="1400" b="1" dirty="0"/>
              <a:t>④ 정보 </a:t>
            </a:r>
            <a:r>
              <a:rPr lang="ko-KR" altLang="en-US" sz="1400" b="1" dirty="0" err="1"/>
              <a:t>무결성</a:t>
            </a:r>
            <a:r>
              <a:rPr lang="ko-KR" altLang="en-US" sz="1400" b="1" dirty="0"/>
              <a:t> 제약조건</a:t>
            </a:r>
            <a:endParaRPr lang="en-US" altLang="ko-KR" sz="1400" b="1" dirty="0"/>
          </a:p>
          <a:p>
            <a:pPr>
              <a:lnSpc>
                <a:spcPct val="100000"/>
              </a:lnSpc>
            </a:pPr>
            <a:endParaRPr lang="en-US" altLang="ko-KR" sz="800" b="1" dirty="0"/>
          </a:p>
          <a:p>
            <a:pPr>
              <a:lnSpc>
                <a:spcPct val="100000"/>
              </a:lnSpc>
            </a:pPr>
            <a:endParaRPr lang="en-US" altLang="ko-KR" sz="2000" b="1" dirty="0"/>
          </a:p>
          <a:p>
            <a:pPr lvl="0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다음은 어떤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의 데이터를 보인 것이다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더 이상 삽입되는 데이터가 없다고 할 때 아래 질문에 답하여라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 lvl="0" algn="just" latinLnBrk="0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(1)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+mj-ea"/>
                <a:ea typeface="+mj-ea"/>
              </a:rPr>
              <a:t>후보키를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 모두 보여라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 lvl="0" algn="just" latinLnBrk="0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(2)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+mj-ea"/>
                <a:ea typeface="+mj-ea"/>
              </a:rPr>
              <a:t>기본키는</a:t>
            </a:r>
            <a:r>
              <a:rPr kumimoji="1" lang="ko-KR" altLang="en-US" sz="1400" b="1" dirty="0">
                <a:solidFill>
                  <a:srgbClr val="000000"/>
                </a:solidFill>
                <a:latin typeface="+mj-ea"/>
                <a:ea typeface="+mj-ea"/>
              </a:rPr>
              <a:t> 어떤 것이 좋은가</a:t>
            </a:r>
            <a:r>
              <a:rPr kumimoji="1"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  <a:p>
            <a:pPr lvl="0" algn="just" latinLnBrk="0">
              <a:spcBef>
                <a:spcPct val="0"/>
              </a:spcBef>
            </a:pPr>
            <a:endParaRPr kumimoji="1" lang="en-US" altLang="ko-KR" sz="1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latinLnBrk="0">
              <a:spcBef>
                <a:spcPct val="0"/>
              </a:spcBef>
            </a:pPr>
            <a:r>
              <a:rPr kumimoji="1" lang="en-US" altLang="ko-KR" sz="1400" b="1" dirty="0">
                <a:solidFill>
                  <a:srgbClr val="000000"/>
                </a:solidFill>
                <a:latin typeface="+mj-ea"/>
              </a:rPr>
              <a:t>   R                                           S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49814"/>
              </p:ext>
            </p:extLst>
          </p:nvPr>
        </p:nvGraphicFramePr>
        <p:xfrm>
          <a:off x="755576" y="5157192"/>
          <a:ext cx="2051050" cy="12573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3451"/>
              </p:ext>
            </p:extLst>
          </p:nvPr>
        </p:nvGraphicFramePr>
        <p:xfrm>
          <a:off x="3491880" y="5157192"/>
          <a:ext cx="2063750" cy="12573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d1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smtClean="0"/>
              <a:t>관계대수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표와 표를 갖고 하는 연산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</a:t>
            </a:r>
            <a:endParaRPr lang="en-US" altLang="ko-KR" dirty="0"/>
          </a:p>
          <a:p>
            <a:r>
              <a:rPr lang="ko-KR" altLang="en-US" dirty="0" err="1"/>
              <a:t>셀렉션과</a:t>
            </a:r>
            <a:r>
              <a:rPr lang="ko-KR" altLang="en-US" dirty="0"/>
              <a:t> </a:t>
            </a:r>
            <a:r>
              <a:rPr lang="ko-KR" altLang="en-US" dirty="0" err="1"/>
              <a:t>프로젝션</a:t>
            </a:r>
            <a:endParaRPr lang="en-US" altLang="ko-KR" dirty="0"/>
          </a:p>
          <a:p>
            <a:r>
              <a:rPr lang="ko-KR" altLang="en-US" dirty="0"/>
              <a:t>집합연산</a:t>
            </a:r>
            <a:endParaRPr lang="en-US" altLang="ko-KR" dirty="0"/>
          </a:p>
          <a:p>
            <a:r>
              <a:rPr lang="ko-KR" altLang="en-US" dirty="0"/>
              <a:t>조인</a:t>
            </a:r>
            <a:endParaRPr lang="en-US" altLang="ko-KR" dirty="0"/>
          </a:p>
          <a:p>
            <a:r>
              <a:rPr lang="ko-KR" altLang="en-US" dirty="0" err="1"/>
              <a:t>디비전</a:t>
            </a:r>
            <a:endParaRPr lang="en-US" altLang="ko-KR" dirty="0"/>
          </a:p>
          <a:p>
            <a:r>
              <a:rPr lang="ko-KR" altLang="en-US" dirty="0"/>
              <a:t>관계대수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관계대수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</a:t>
            </a:r>
            <a:r>
              <a:rPr lang="en-US" altLang="ko-KR" dirty="0"/>
              <a:t>(relational algebra, </a:t>
            </a:r>
            <a:r>
              <a:rPr lang="ko-KR" altLang="en-US" dirty="0"/>
              <a:t>關係代數</a:t>
            </a:r>
            <a:r>
              <a:rPr lang="en-US" altLang="ko-KR" dirty="0"/>
              <a:t>)</a:t>
            </a:r>
            <a:r>
              <a:rPr lang="ko-KR" altLang="en-US" dirty="0"/>
              <a:t>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0" dirty="0" err="1"/>
              <a:t>릴레이션에서</a:t>
            </a:r>
            <a:r>
              <a:rPr lang="ko-KR" altLang="en-US" b="0" dirty="0"/>
              <a:t> 원하는 결과를 얻기 위해 수학의 대수와 같은 연산을 이용하여 질의하는 방법을 기술하는 언어</a:t>
            </a:r>
            <a:endParaRPr lang="en-US" altLang="ko-KR" b="0" dirty="0"/>
          </a:p>
          <a:p>
            <a:endParaRPr lang="en-US" altLang="ko-KR" dirty="0"/>
          </a:p>
          <a:p>
            <a:r>
              <a:rPr lang="ko-KR" altLang="en-US" dirty="0"/>
              <a:t>관계대수와 관계해석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관계대수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b="0" dirty="0"/>
              <a:t>어떤 데이터를 어떻게 찾는지에 대한 처리 절차를 명시하는 절차적인 언어</a:t>
            </a:r>
            <a:r>
              <a:rPr lang="en-US" altLang="ko-KR" sz="1600" b="0" dirty="0"/>
              <a:t>, DBMS </a:t>
            </a:r>
            <a:r>
              <a:rPr lang="ko-KR" altLang="en-US" sz="1600" b="0" dirty="0"/>
              <a:t>내부의 처리 언어로 사용됨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관계해석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b="0" dirty="0"/>
              <a:t>어떤 데이터를 </a:t>
            </a:r>
            <a:r>
              <a:rPr lang="ko-KR" altLang="en-US" sz="1600" b="0" dirty="0" err="1"/>
              <a:t>찾는지만</a:t>
            </a:r>
            <a:r>
              <a:rPr lang="ko-KR" altLang="en-US" sz="1600" b="0" dirty="0"/>
              <a:t> 명시하는 선언적인 언어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관계대수와 함께 관계 </a:t>
            </a:r>
            <a:r>
              <a:rPr lang="en-US" altLang="ko-KR" sz="1600" b="0" dirty="0"/>
              <a:t>DBMS</a:t>
            </a:r>
            <a:r>
              <a:rPr lang="ko-KR" altLang="en-US" sz="1600" b="0" dirty="0"/>
              <a:t>의 표준 언어인 </a:t>
            </a:r>
            <a:r>
              <a:rPr lang="en-US" altLang="ko-KR" sz="1600" b="0" dirty="0"/>
              <a:t>SQL</a:t>
            </a:r>
            <a:r>
              <a:rPr lang="ko-KR" altLang="en-US" sz="1600" b="0" dirty="0"/>
              <a:t>의 이론적인 기반을 제공</a:t>
            </a:r>
            <a:r>
              <a:rPr lang="en-US" altLang="ko-KR" sz="1000" b="0" dirty="0"/>
              <a:t/>
            </a:r>
            <a:br>
              <a:rPr lang="en-US" altLang="ko-KR" sz="1000" b="0" dirty="0"/>
            </a:br>
            <a:endParaRPr lang="en-US" altLang="ko-KR" sz="1000" b="0" dirty="0"/>
          </a:p>
          <a:p>
            <a:pPr marL="0" indent="0">
              <a:buNone/>
            </a:pPr>
            <a:r>
              <a:rPr lang="en-US" altLang="ko-KR" sz="1400" dirty="0"/>
              <a:t>→ </a:t>
            </a:r>
            <a:r>
              <a:rPr lang="ko-KR" altLang="en-US" dirty="0"/>
              <a:t>관계대수와 관계해석은 모두 관계 데이터 모델의 중요한 언어이며 실제 동일한 표현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능력을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ko-KR" altLang="en-US" dirty="0"/>
              <a:t>관계의 수학적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무시하시오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en-US" altLang="ko-KR" dirty="0"/>
              <a:t>(relation)</a:t>
            </a:r>
            <a:r>
              <a:rPr lang="ko-KR" altLang="en-US" dirty="0"/>
              <a:t>의 수학적 개념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>
                <a:sym typeface="Symbol" pitchFamily="18" charset="2"/>
              </a:rPr>
              <a:t>	</a:t>
            </a:r>
            <a:r>
              <a:rPr lang="ko-KR" altLang="en-US" sz="1200" b="0" dirty="0">
                <a:sym typeface="Symbol" pitchFamily="18" charset="2"/>
              </a:rPr>
              <a:t>예</a:t>
            </a:r>
            <a:r>
              <a:rPr lang="en-US" altLang="ko-KR" sz="1200" b="0" dirty="0">
                <a:sym typeface="Symbol" pitchFamily="18" charset="2"/>
              </a:rPr>
              <a:t>) </a:t>
            </a:r>
            <a:r>
              <a:rPr lang="en-US" altLang="ko-KR" sz="1200" b="0" dirty="0"/>
              <a:t>A </a:t>
            </a:r>
            <a:r>
              <a:rPr lang="en-US" altLang="ko-KR" sz="1200" b="0" dirty="0">
                <a:sym typeface="Symbol" pitchFamily="18" charset="2"/>
              </a:rPr>
              <a:t> {2, 4}, B  {1, 3, 5} </a:t>
            </a:r>
            <a:r>
              <a:rPr lang="ko-KR" altLang="en-US" sz="1200" b="0" dirty="0">
                <a:sym typeface="Symbol" pitchFamily="18" charset="2"/>
              </a:rPr>
              <a:t>일 때</a:t>
            </a: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>
                <a:sym typeface="Symbol" pitchFamily="18" charset="2"/>
              </a:rPr>
              <a:t>	     </a:t>
            </a:r>
            <a:r>
              <a:rPr lang="en-US" altLang="ko-KR" sz="1200" b="0" dirty="0"/>
              <a:t>A</a:t>
            </a:r>
            <a:r>
              <a:rPr lang="en-US" altLang="ko-KR" sz="1200" b="0" dirty="0">
                <a:sym typeface="Symbol" pitchFamily="18" charset="2"/>
              </a:rPr>
              <a:t>B  {(2,1), (2,3), (2,5), (4,1), (4,3), (4,5)}</a:t>
            </a:r>
          </a:p>
          <a:p>
            <a:pPr>
              <a:buNone/>
            </a:pP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>
                <a:sym typeface="Symbol" pitchFamily="18" charset="2"/>
              </a:rPr>
              <a:t>	</a:t>
            </a:r>
            <a:r>
              <a:rPr lang="ko-KR" altLang="en-US" sz="1200" b="0" dirty="0">
                <a:sym typeface="Symbol" pitchFamily="18" charset="2"/>
              </a:rPr>
              <a:t>     </a:t>
            </a:r>
            <a:r>
              <a:rPr lang="ko-KR" altLang="en-US" sz="1200" b="0" dirty="0" err="1">
                <a:sym typeface="Symbol" pitchFamily="18" charset="2"/>
              </a:rPr>
              <a:t>릴레이션</a:t>
            </a:r>
            <a:r>
              <a:rPr lang="ko-KR" altLang="en-US" sz="1200" b="0" dirty="0">
                <a:sym typeface="Symbol" pitchFamily="18" charset="2"/>
              </a:rPr>
              <a:t> </a:t>
            </a:r>
            <a:r>
              <a:rPr lang="en-US" altLang="ko-KR" sz="1200" b="0" dirty="0">
                <a:sym typeface="Symbol" pitchFamily="18" charset="2"/>
              </a:rPr>
              <a:t>R</a:t>
            </a:r>
            <a:r>
              <a:rPr lang="ko-KR" altLang="en-US" sz="1200" b="0" dirty="0">
                <a:sym typeface="Symbol" pitchFamily="18" charset="2"/>
              </a:rPr>
              <a:t>은 카티전 </a:t>
            </a:r>
            <a:r>
              <a:rPr lang="ko-KR" altLang="en-US" sz="1200" b="0" dirty="0" err="1">
                <a:sym typeface="Symbol" pitchFamily="18" charset="2"/>
              </a:rPr>
              <a:t>프로덕트의</a:t>
            </a:r>
            <a:r>
              <a:rPr lang="ko-KR" altLang="en-US" sz="1200" b="0" dirty="0">
                <a:sym typeface="Symbol" pitchFamily="18" charset="2"/>
              </a:rPr>
              <a:t> 부분집합으로 정의</a:t>
            </a: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>
                <a:sym typeface="Symbol" pitchFamily="18" charset="2"/>
              </a:rPr>
              <a:t>	     </a:t>
            </a:r>
            <a:r>
              <a:rPr lang="ko-KR" altLang="en-US" sz="1200" b="0" dirty="0">
                <a:sym typeface="Symbol" pitchFamily="18" charset="2"/>
              </a:rPr>
              <a:t>예</a:t>
            </a:r>
            <a:r>
              <a:rPr lang="en-US" altLang="ko-KR" sz="1200" b="0" dirty="0">
                <a:sym typeface="Symbol" pitchFamily="18" charset="2"/>
              </a:rPr>
              <a:t>) R1  {(2,1), (4,1)}, </a:t>
            </a:r>
            <a:r>
              <a:rPr lang="pt-BR" altLang="ko-KR" sz="1200" b="0" dirty="0"/>
              <a:t>R2={(2, 1), (2, 3), (2,</a:t>
            </a:r>
            <a:r>
              <a:rPr lang="en-US" altLang="ko-KR" sz="1200" b="0" dirty="0"/>
              <a:t>5)}, </a:t>
            </a:r>
            <a:r>
              <a:rPr lang="pt-BR" altLang="ko-KR" sz="1200" b="0" dirty="0"/>
              <a:t>R3={(2, 3), (2, 5), (4, 3), (4, 5)}</a:t>
            </a:r>
          </a:p>
          <a:p>
            <a:pPr>
              <a:buNone/>
            </a:pPr>
            <a:endParaRPr lang="pt-BR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>
                <a:sym typeface="Symbol" pitchFamily="18" charset="2"/>
              </a:rPr>
              <a:t>	     </a:t>
            </a:r>
            <a:r>
              <a:rPr lang="ko-KR" altLang="en-US" sz="1200" b="0" dirty="0"/>
              <a:t>원소 개수가 </a:t>
            </a:r>
            <a:r>
              <a:rPr lang="en-US" altLang="ko-KR" sz="1200" b="0" dirty="0"/>
              <a:t>n</a:t>
            </a:r>
            <a:r>
              <a:rPr lang="ko-KR" altLang="en-US" sz="1200" b="0" dirty="0"/>
              <a:t>인 집합 </a:t>
            </a:r>
            <a:r>
              <a:rPr lang="en-US" altLang="ko-KR" sz="1200" b="0" dirty="0"/>
              <a:t>S</a:t>
            </a:r>
            <a:r>
              <a:rPr lang="ko-KR" altLang="en-US" sz="1200" b="0" dirty="0"/>
              <a:t>의 부분집합의 개수는 </a:t>
            </a:r>
            <a:r>
              <a:rPr lang="en-US" altLang="ko-KR" sz="1200" b="0" dirty="0"/>
              <a:t>2ⁿ</a:t>
            </a:r>
            <a:r>
              <a:rPr lang="ko-KR" altLang="en-US" sz="1200" b="0" dirty="0"/>
              <a:t>이므로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카티전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프로덕트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A×B</a:t>
            </a:r>
            <a:r>
              <a:rPr lang="ko-KR" altLang="en-US" sz="1200" b="0" dirty="0"/>
              <a:t>의</a:t>
            </a:r>
            <a:endParaRPr lang="en-US" altLang="ko-KR" sz="1200" b="0" dirty="0"/>
          </a:p>
          <a:p>
            <a:pPr>
              <a:buNone/>
            </a:pPr>
            <a:r>
              <a:rPr lang="en-US" altLang="ko-KR" sz="1200" b="0" dirty="0"/>
              <a:t>	     </a:t>
            </a:r>
            <a:r>
              <a:rPr lang="ko-KR" altLang="en-US" sz="1200" b="0" dirty="0"/>
              <a:t>부분집합의 개수는            이다</a:t>
            </a:r>
            <a:r>
              <a:rPr lang="en-US" altLang="ko-KR" sz="1200" b="0" dirty="0"/>
              <a:t>.</a:t>
            </a:r>
            <a:r>
              <a:rPr lang="en-US" altLang="ko-KR" sz="1200" b="0" dirty="0">
                <a:sym typeface="Symbol" pitchFamily="18" charset="2"/>
              </a:rPr>
              <a:t> </a:t>
            </a:r>
          </a:p>
          <a:p>
            <a:pPr>
              <a:buNone/>
            </a:pP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>
                <a:sym typeface="Symbol" pitchFamily="18" charset="2"/>
              </a:rPr>
              <a:t>	     </a:t>
            </a:r>
            <a:r>
              <a:rPr lang="ko-KR" altLang="en-US" sz="1200" b="0" dirty="0" err="1"/>
              <a:t>카티전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프로덕트의</a:t>
            </a:r>
            <a:r>
              <a:rPr lang="ko-KR" altLang="en-US" sz="1200" b="0" dirty="0"/>
              <a:t> 기초 집합 </a:t>
            </a:r>
            <a:r>
              <a:rPr lang="en-US" altLang="ko-KR" sz="1200" b="0" dirty="0"/>
              <a:t>A, B </a:t>
            </a:r>
            <a:r>
              <a:rPr lang="ko-KR" altLang="en-US" sz="1200" b="0" dirty="0"/>
              <a:t>각각이 가질 수 있는 값의 범위를 도메인</a:t>
            </a:r>
            <a:r>
              <a:rPr lang="en-US" altLang="ko-KR" sz="1200" b="0" dirty="0"/>
              <a:t>(domain)</a:t>
            </a:r>
            <a:r>
              <a:rPr lang="ko-KR" altLang="en-US" sz="1200" b="0" dirty="0"/>
              <a:t>이라고 한다</a:t>
            </a:r>
            <a:r>
              <a:rPr lang="en-US" altLang="ko-KR" sz="1200" b="0" dirty="0"/>
              <a:t>. </a:t>
            </a:r>
            <a:br>
              <a:rPr lang="en-US" altLang="ko-KR" sz="1200" b="0" dirty="0"/>
            </a:br>
            <a:r>
              <a:rPr lang="en-US" altLang="ko-KR" sz="1200" b="0" dirty="0"/>
              <a:t>     </a:t>
            </a:r>
            <a:r>
              <a:rPr lang="ko-KR" altLang="en-US" sz="1200" b="0" dirty="0"/>
              <a:t>즉 집합 </a:t>
            </a:r>
            <a:r>
              <a:rPr lang="en-US" altLang="ko-KR" sz="1200" b="0" dirty="0"/>
              <a:t>A</a:t>
            </a:r>
            <a:r>
              <a:rPr lang="ko-KR" altLang="en-US" sz="1200" b="0" dirty="0"/>
              <a:t>의 도메인은 </a:t>
            </a:r>
            <a:r>
              <a:rPr lang="en-US" altLang="ko-KR" sz="1200" b="0" dirty="0"/>
              <a:t>{2, 4}</a:t>
            </a:r>
            <a:r>
              <a:rPr lang="ko-KR" altLang="en-US" sz="1200" b="0" dirty="0"/>
              <a:t>이다</a:t>
            </a:r>
            <a:r>
              <a:rPr lang="en-US" altLang="ko-KR" sz="1200" b="0" dirty="0"/>
              <a:t>.</a:t>
            </a:r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r>
              <a:rPr lang="en-US" altLang="ko-KR" sz="1200" b="0" dirty="0"/>
              <a:t>	     </a:t>
            </a:r>
            <a:r>
              <a:rPr lang="ko-KR" altLang="en-US" sz="1200" b="0" dirty="0" err="1"/>
              <a:t>릴레이션</a:t>
            </a:r>
            <a:r>
              <a:rPr lang="ko-KR" altLang="en-US" sz="1200" b="0" dirty="0"/>
              <a:t> 역시 집합이므로 집합에서 집합에서 가능한 연산은 합집합</a:t>
            </a:r>
            <a:r>
              <a:rPr lang="en-US" altLang="ko-KR" sz="1200" b="0" dirty="0"/>
              <a:t>(∪), </a:t>
            </a:r>
            <a:r>
              <a:rPr lang="ko-KR" altLang="en-US" sz="1200" b="0" dirty="0"/>
              <a:t>교집합</a:t>
            </a:r>
            <a:r>
              <a:rPr lang="en-US" altLang="ko-KR" sz="1200" b="0" dirty="0"/>
              <a:t>(∩), </a:t>
            </a:r>
            <a:r>
              <a:rPr lang="ko-KR" altLang="en-US" sz="1200" b="0" dirty="0" err="1"/>
              <a:t>카티전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프로덕트</a:t>
            </a:r>
            <a:r>
              <a:rPr lang="en-US" altLang="ko-KR" sz="1200" b="0" dirty="0"/>
              <a:t>(×) </a:t>
            </a:r>
            <a:br>
              <a:rPr lang="en-US" altLang="ko-KR" sz="1200" b="0" dirty="0"/>
            </a:br>
            <a:r>
              <a:rPr lang="en-US" altLang="ko-KR" sz="1200" b="0" dirty="0"/>
              <a:t>     </a:t>
            </a:r>
            <a:r>
              <a:rPr lang="ko-KR" altLang="en-US" sz="1200" b="0" dirty="0"/>
              <a:t>등이 있다</a:t>
            </a:r>
            <a:r>
              <a:rPr lang="en-US" altLang="ko-KR" sz="1200" b="0" dirty="0"/>
              <a:t>.</a:t>
            </a:r>
          </a:p>
          <a:p>
            <a:pPr>
              <a:buNone/>
            </a:pPr>
            <a:r>
              <a:rPr lang="en-US" altLang="ko-KR" sz="1200" b="0" dirty="0"/>
              <a:t>	     </a:t>
            </a:r>
            <a:r>
              <a:rPr lang="pt-BR" altLang="ko-KR" sz="1200" b="0" dirty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/>
              <a:t>	     </a:t>
            </a:r>
            <a:r>
              <a:rPr lang="en-US" altLang="ko-KR" sz="1200" b="0" dirty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ko-KR" altLang="en-US" dirty="0"/>
              <a:t>관계의 수학적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en-US" altLang="ko-KR" dirty="0"/>
              <a:t>(relation)</a:t>
            </a:r>
            <a:r>
              <a:rPr lang="ko-KR" altLang="en-US" dirty="0"/>
              <a:t>의 현실 세계 적용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>
                <a:sym typeface="Symbol" pitchFamily="18" charset="2"/>
              </a:rPr>
              <a:t>	</a:t>
            </a:r>
            <a:r>
              <a:rPr lang="ko-KR" altLang="en-US" sz="1200" b="0" dirty="0">
                <a:sym typeface="Symbol" pitchFamily="18" charset="2"/>
              </a:rPr>
              <a:t>예</a:t>
            </a:r>
            <a:r>
              <a:rPr lang="en-US" altLang="ko-KR" sz="1200" b="0" dirty="0">
                <a:sym typeface="Symbol" pitchFamily="18" charset="2"/>
              </a:rPr>
              <a:t>) </a:t>
            </a:r>
            <a:r>
              <a:rPr lang="ko-KR" altLang="en-US" sz="1200" b="0" dirty="0"/>
              <a:t>학번</a:t>
            </a:r>
            <a:r>
              <a:rPr lang="en-US" altLang="ko-KR" sz="1200" b="0" dirty="0"/>
              <a:t>={2, 4}, </a:t>
            </a:r>
            <a:r>
              <a:rPr lang="ko-KR" altLang="en-US" sz="1200" b="0" dirty="0"/>
              <a:t>과목</a:t>
            </a:r>
            <a:r>
              <a:rPr lang="en-US" altLang="ko-KR" sz="1200" b="0" dirty="0"/>
              <a:t>={</a:t>
            </a:r>
            <a:r>
              <a:rPr lang="ko-KR" altLang="en-US" sz="1200" b="0" dirty="0"/>
              <a:t>데이터베이스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자료구조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프로그래밍</a:t>
            </a:r>
            <a:r>
              <a:rPr lang="en-US" altLang="ko-KR" sz="1200" b="0" dirty="0"/>
              <a:t>}</a:t>
            </a:r>
            <a:r>
              <a:rPr lang="ko-KR" altLang="en-US" sz="1200" b="0" dirty="0"/>
              <a:t>일 때</a:t>
            </a: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/>
              <a:t>	     </a:t>
            </a:r>
            <a:r>
              <a:rPr lang="ko-KR" altLang="en-US" sz="1200" b="0" dirty="0"/>
              <a:t>두 집합의 </a:t>
            </a:r>
            <a:r>
              <a:rPr lang="ko-KR" altLang="en-US" sz="1200" b="0" dirty="0" err="1"/>
              <a:t>카티전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프로덕트</a:t>
            </a:r>
            <a:r>
              <a:rPr lang="ko-KR" altLang="en-US" sz="1200" b="0" dirty="0"/>
              <a:t> 학번</a:t>
            </a:r>
            <a:r>
              <a:rPr lang="en-US" altLang="ko-KR" sz="1200" b="0" dirty="0"/>
              <a:t>×</a:t>
            </a:r>
            <a:r>
              <a:rPr lang="ko-KR" altLang="en-US" sz="1200" b="0" dirty="0"/>
              <a:t>과목은 학번 원소와 과목 원소의 순서쌍의 집합이다</a:t>
            </a:r>
            <a:r>
              <a:rPr lang="en-US" altLang="ko-KR" sz="1200" b="0" dirty="0"/>
              <a:t>.</a:t>
            </a:r>
          </a:p>
          <a:p>
            <a:pPr>
              <a:buNone/>
            </a:pPr>
            <a:r>
              <a:rPr lang="en-US" altLang="ko-KR" sz="1200" b="0" dirty="0">
                <a:sym typeface="Symbol" pitchFamily="18" charset="2"/>
              </a:rPr>
              <a:t>	     </a:t>
            </a:r>
            <a:r>
              <a:rPr lang="ko-KR" altLang="en-US" sz="1200" b="0" dirty="0">
                <a:sym typeface="Symbol" pitchFamily="18" charset="2"/>
              </a:rPr>
              <a:t>즉</a:t>
            </a:r>
            <a:r>
              <a:rPr lang="en-US" altLang="ko-KR" sz="1200" b="0" dirty="0">
                <a:sym typeface="Symbol" pitchFamily="18" charset="2"/>
              </a:rPr>
              <a:t>, </a:t>
            </a:r>
            <a:r>
              <a:rPr lang="ko-KR" altLang="en-US" sz="1200" b="0" dirty="0">
                <a:sym typeface="Symbol" pitchFamily="18" charset="2"/>
              </a:rPr>
              <a:t>학</a:t>
            </a:r>
            <a:r>
              <a:rPr lang="ko-KR" altLang="en-US" sz="1200" b="0" dirty="0"/>
              <a:t>번</a:t>
            </a:r>
            <a:r>
              <a:rPr lang="en-US" altLang="ko-KR" sz="1200" b="0" dirty="0"/>
              <a:t>×</a:t>
            </a:r>
            <a:r>
              <a:rPr lang="ko-KR" altLang="en-US" sz="1200" b="0" dirty="0"/>
              <a:t>과목</a:t>
            </a:r>
            <a:r>
              <a:rPr lang="en-US" altLang="ko-KR" sz="1200" b="0" dirty="0"/>
              <a:t>={(2, </a:t>
            </a:r>
            <a:r>
              <a:rPr lang="ko-KR" altLang="en-US" sz="1200" b="0" dirty="0"/>
              <a:t>데이터베이스</a:t>
            </a:r>
            <a:r>
              <a:rPr lang="en-US" altLang="ko-KR" sz="1200" b="0" dirty="0"/>
              <a:t>), (2, </a:t>
            </a:r>
            <a:r>
              <a:rPr lang="ko-KR" altLang="en-US" sz="1200" b="0" dirty="0"/>
              <a:t>자료구조</a:t>
            </a:r>
            <a:r>
              <a:rPr lang="en-US" altLang="ko-KR" sz="1200" b="0" dirty="0"/>
              <a:t>), (2, </a:t>
            </a:r>
            <a:r>
              <a:rPr lang="ko-KR" altLang="en-US" sz="1200" b="0" dirty="0"/>
              <a:t>프로그래밍</a:t>
            </a:r>
            <a:r>
              <a:rPr lang="en-US" altLang="ko-KR" sz="1200" b="0" dirty="0"/>
              <a:t>), (4, </a:t>
            </a:r>
            <a:r>
              <a:rPr lang="ko-KR" altLang="en-US" sz="1200" b="0" dirty="0"/>
              <a:t>데이터베이스</a:t>
            </a:r>
            <a:r>
              <a:rPr lang="en-US" altLang="ko-KR" sz="1200" b="0" dirty="0"/>
              <a:t>), (4, </a:t>
            </a:r>
            <a:r>
              <a:rPr lang="ko-KR" altLang="en-US" sz="1200" b="0" dirty="0"/>
              <a:t>자료구조</a:t>
            </a:r>
            <a:r>
              <a:rPr lang="en-US" altLang="ko-KR" sz="1200" b="0" dirty="0"/>
              <a:t>), </a:t>
            </a:r>
            <a:br>
              <a:rPr lang="en-US" altLang="ko-KR" sz="1200" b="0" dirty="0"/>
            </a:br>
            <a:r>
              <a:rPr lang="en-US" altLang="ko-KR" sz="1200" b="0" dirty="0"/>
              <a:t>     (4, </a:t>
            </a:r>
            <a:r>
              <a:rPr lang="ko-KR" altLang="en-US" sz="1200" b="0" dirty="0"/>
              <a:t>프로그래밍</a:t>
            </a:r>
            <a:r>
              <a:rPr lang="en-US" altLang="ko-KR" sz="1200" b="0" dirty="0"/>
              <a:t>)}</a:t>
            </a:r>
            <a:r>
              <a:rPr lang="ko-KR" altLang="en-US" sz="1200" b="0" dirty="0"/>
              <a:t>을 말한다</a:t>
            </a:r>
            <a:r>
              <a:rPr lang="en-US" altLang="ko-KR" sz="1200" b="0" dirty="0"/>
              <a:t>.</a:t>
            </a: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>
                <a:sym typeface="Symbol" pitchFamily="18" charset="2"/>
              </a:rPr>
              <a:t>	     </a:t>
            </a:r>
            <a:r>
              <a:rPr lang="ko-KR" altLang="en-US" sz="1200" b="0" dirty="0"/>
              <a:t>학번</a:t>
            </a:r>
            <a:r>
              <a:rPr lang="en-US" altLang="ko-KR" sz="1200" b="0" dirty="0"/>
              <a:t>×</a:t>
            </a:r>
            <a:r>
              <a:rPr lang="ko-KR" altLang="en-US" sz="1200" b="0" dirty="0"/>
              <a:t>과목의 각 원소는 학생이 과목을 수강할 수 있는 모든 경우를 나열한 것이다</a:t>
            </a:r>
            <a:r>
              <a:rPr lang="en-US" altLang="ko-KR" sz="1200" b="0" dirty="0"/>
              <a:t>. </a:t>
            </a:r>
            <a:br>
              <a:rPr lang="en-US" altLang="ko-KR" sz="1200" b="0" dirty="0"/>
            </a:br>
            <a:r>
              <a:rPr lang="en-US" altLang="ko-KR" sz="1200" b="0" dirty="0"/>
              <a:t>     </a:t>
            </a:r>
            <a:r>
              <a:rPr lang="ko-KR" altLang="en-US" sz="1200" b="0" dirty="0"/>
              <a:t>수강</a:t>
            </a:r>
            <a:r>
              <a:rPr lang="en-US" altLang="ko-KR" sz="1200" b="0" dirty="0"/>
              <a:t>={(2, </a:t>
            </a:r>
            <a:r>
              <a:rPr lang="ko-KR" altLang="en-US" sz="1200" b="0" dirty="0"/>
              <a:t>데이터베이스</a:t>
            </a:r>
            <a:r>
              <a:rPr lang="en-US" altLang="ko-KR" sz="1200" b="0" dirty="0"/>
              <a:t>), (2, </a:t>
            </a:r>
            <a:r>
              <a:rPr lang="ko-KR" altLang="en-US" sz="1200" b="0" dirty="0"/>
              <a:t>자료구조</a:t>
            </a:r>
            <a:r>
              <a:rPr lang="en-US" altLang="ko-KR" sz="1200" b="0" dirty="0"/>
              <a:t>), (4, </a:t>
            </a:r>
            <a:r>
              <a:rPr lang="ko-KR" altLang="en-US" sz="1200" b="0" dirty="0"/>
              <a:t>프로그래밍</a:t>
            </a:r>
            <a:r>
              <a:rPr lang="en-US" altLang="ko-KR" sz="1200" b="0" dirty="0"/>
              <a:t>)}</a:t>
            </a:r>
            <a:r>
              <a:rPr lang="ko-KR" altLang="en-US" sz="1200" b="0" dirty="0"/>
              <a:t>은 카티전 </a:t>
            </a:r>
            <a:r>
              <a:rPr lang="ko-KR" altLang="en-US" sz="1200" b="0" dirty="0" err="1"/>
              <a:t>프로덕트</a:t>
            </a:r>
            <a:r>
              <a:rPr lang="ko-KR" altLang="en-US" sz="1200" b="0" dirty="0"/>
              <a:t> 학번</a:t>
            </a:r>
            <a:r>
              <a:rPr lang="en-US" altLang="ko-KR" sz="1200" b="0" dirty="0"/>
              <a:t>×</a:t>
            </a:r>
            <a:r>
              <a:rPr lang="ko-KR" altLang="en-US" sz="1200" b="0" dirty="0"/>
              <a:t>과목의 부분집합으로 </a:t>
            </a:r>
            <a:endParaRPr lang="en-US" altLang="ko-KR" sz="1200" b="0" dirty="0"/>
          </a:p>
          <a:p>
            <a:pPr>
              <a:buNone/>
            </a:pPr>
            <a:r>
              <a:rPr lang="en-US" altLang="ko-KR" sz="1200" b="0" dirty="0"/>
              <a:t>	     </a:t>
            </a:r>
            <a:r>
              <a:rPr lang="ko-KR" altLang="en-US" sz="1200" b="0" dirty="0"/>
              <a:t>하나의 </a:t>
            </a:r>
            <a:r>
              <a:rPr lang="ko-KR" altLang="en-US" sz="1200" b="0" dirty="0" err="1"/>
              <a:t>릴레이션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인스턴스다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수강 </a:t>
            </a:r>
            <a:r>
              <a:rPr lang="ko-KR" altLang="en-US" sz="1200" b="0" dirty="0" err="1"/>
              <a:t>릴레이션의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투플은</a:t>
            </a:r>
            <a:r>
              <a:rPr lang="ko-KR" altLang="en-US" sz="1200" b="0" dirty="0"/>
              <a:t> 위에서 나열한 여섯 개 원소 중 하나로</a:t>
            </a:r>
            <a:r>
              <a:rPr lang="en-US" altLang="ko-KR" sz="1200" b="0" dirty="0"/>
              <a:t>, </a:t>
            </a:r>
          </a:p>
          <a:p>
            <a:pPr>
              <a:buNone/>
            </a:pPr>
            <a:r>
              <a:rPr lang="en-US" altLang="ko-KR" sz="1200" b="0" dirty="0"/>
              <a:t>	     </a:t>
            </a:r>
            <a:r>
              <a:rPr lang="ko-KR" altLang="en-US" sz="1200" b="0" dirty="0"/>
              <a:t>아래 수강 테이블을 데이터베이스에서는 </a:t>
            </a:r>
            <a:r>
              <a:rPr lang="ko-KR" altLang="en-US" sz="1200" b="0" dirty="0" err="1"/>
              <a:t>릴레이션</a:t>
            </a:r>
            <a:r>
              <a:rPr lang="en-US" altLang="ko-KR" sz="1200" b="0" dirty="0"/>
              <a:t>(relation)</a:t>
            </a:r>
            <a:r>
              <a:rPr lang="ko-KR" altLang="en-US" sz="1200" b="0" dirty="0"/>
              <a:t>이라고 부른다</a:t>
            </a:r>
            <a:r>
              <a:rPr lang="en-US" altLang="ko-KR" sz="1200" b="0" dirty="0"/>
              <a:t>.</a:t>
            </a:r>
            <a:endParaRPr lang="pt-BR" altLang="ko-KR" sz="1200" b="0" dirty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08534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7109"/>
              </p:ext>
            </p:extLst>
          </p:nvPr>
        </p:nvGraphicFramePr>
        <p:xfrm>
          <a:off x="899592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57537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ko-KR" altLang="en-US" dirty="0"/>
              <a:t>관계대수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273036"/>
              </p:ext>
            </p:extLst>
          </p:nvPr>
        </p:nvGraphicFramePr>
        <p:xfrm>
          <a:off x="395536" y="1316897"/>
          <a:ext cx="8352731" cy="5424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8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49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18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18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971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연산자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05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05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합집합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교집합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807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관계대수 연산자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585879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845336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7429" y="2089935"/>
            <a:ext cx="157091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762" y="2430925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6954" y="2896881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7429" y="3429512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22762" y="3871085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88854" y="4384666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16846" y="4754231"/>
            <a:ext cx="3672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26371" y="5004187"/>
            <a:ext cx="3672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45421" y="5248762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5508219"/>
            <a:ext cx="324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4946" y="5752818"/>
            <a:ext cx="304364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54946" y="6012275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635896" y="6256874"/>
            <a:ext cx="375158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26371" y="6506806"/>
            <a:ext cx="35687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endParaRPr lang="en-US" altLang="ko-KR" dirty="0"/>
          </a:p>
          <a:p>
            <a:r>
              <a:rPr lang="ko-KR" altLang="en-US" dirty="0" err="1"/>
              <a:t>릴레이션</a:t>
            </a:r>
            <a:r>
              <a:rPr lang="ko-KR" altLang="en-US" dirty="0"/>
              <a:t> 스키마와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r>
              <a:rPr lang="ko-KR" altLang="en-US" dirty="0" err="1"/>
              <a:t>릴레이션의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ko-KR" altLang="en-US" dirty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ko-KR" altLang="en-US" dirty="0" err="1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관계대수식</a:t>
            </a:r>
            <a:endParaRPr lang="en-US" altLang="ko-KR" dirty="0"/>
          </a:p>
          <a:p>
            <a:pPr indent="-169863">
              <a:buFont typeface="Arial" panose="020B0604020202020204" pitchFamily="34" charset="0"/>
              <a:buChar char="•"/>
            </a:pPr>
            <a:r>
              <a:rPr lang="ko-KR" altLang="en-US" sz="1400" b="0" dirty="0"/>
              <a:t>관계대수 연산을 수행하기 위한 식</a:t>
            </a:r>
            <a:endParaRPr lang="en-US" altLang="ko-KR" sz="1400" b="0" dirty="0"/>
          </a:p>
          <a:p>
            <a:pPr indent="-169863">
              <a:buFont typeface="Arial" panose="020B0604020202020204" pitchFamily="34" charset="0"/>
              <a:buChar char="•"/>
            </a:pPr>
            <a:r>
              <a:rPr lang="ko-KR" altLang="en-US" sz="1400" b="0" dirty="0"/>
              <a:t>대상이 되는 </a:t>
            </a:r>
            <a:r>
              <a:rPr lang="ko-KR" altLang="en-US" sz="1400" b="0" dirty="0" err="1"/>
              <a:t>릴레이션과</a:t>
            </a:r>
            <a:r>
              <a:rPr lang="ko-KR" altLang="en-US" sz="1400" b="0" dirty="0"/>
              <a:t> 연산자로 구성되며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결과는 </a:t>
            </a:r>
            <a:r>
              <a:rPr lang="ko-KR" altLang="en-US" sz="1400" b="0" dirty="0" err="1"/>
              <a:t>릴레이션으로</a:t>
            </a:r>
            <a:r>
              <a:rPr lang="ko-KR" altLang="en-US" sz="1400" b="0" dirty="0"/>
              <a:t> 반환</a:t>
            </a:r>
            <a:endParaRPr lang="en-US" altLang="ko-KR" sz="1400" b="0" dirty="0"/>
          </a:p>
          <a:p>
            <a:pPr indent="-169863">
              <a:buFont typeface="Arial" panose="020B0604020202020204" pitchFamily="34" charset="0"/>
              <a:buChar char="•"/>
            </a:pPr>
            <a:r>
              <a:rPr lang="ko-KR" altLang="en-US" sz="1400" b="0" dirty="0"/>
              <a:t>반환된 </a:t>
            </a:r>
            <a:r>
              <a:rPr lang="ko-KR" altLang="en-US" sz="1400" b="0" dirty="0" err="1"/>
              <a:t>릴레이션은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모든 특징을 따름</a:t>
            </a:r>
            <a:endParaRPr lang="en-US" altLang="ko-KR" sz="1400" b="0" dirty="0"/>
          </a:p>
          <a:p>
            <a:pPr>
              <a:buNone/>
            </a:pPr>
            <a:endParaRPr lang="en-US" altLang="ko-KR" dirty="0"/>
          </a:p>
          <a:p>
            <a:pPr lvl="1"/>
            <a:r>
              <a:rPr lang="ko-KR" altLang="en-US" sz="1600" b="1" dirty="0" err="1">
                <a:latin typeface="+mn-ea"/>
              </a:rPr>
              <a:t>단항</a:t>
            </a:r>
            <a:r>
              <a:rPr lang="ko-KR" altLang="en-US" sz="1600" b="1" dirty="0">
                <a:latin typeface="+mn-ea"/>
              </a:rPr>
              <a:t> 연산자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연산자</a:t>
            </a:r>
            <a:r>
              <a:rPr lang="en-US" altLang="ko-KR" sz="800" b="1" dirty="0">
                <a:latin typeface="+mn-ea"/>
              </a:rPr>
              <a:t>&lt;</a:t>
            </a:r>
            <a:r>
              <a:rPr lang="ko-KR" altLang="en-US" sz="800" b="1" dirty="0">
                <a:latin typeface="+mn-ea"/>
              </a:rPr>
              <a:t>조건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ko-KR" altLang="en-US" sz="8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릴레이션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이항 연산자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릴레이션</a:t>
            </a:r>
            <a:r>
              <a:rPr lang="en-US" altLang="ko-KR" sz="1600" b="1" dirty="0">
                <a:latin typeface="+mn-ea"/>
              </a:rPr>
              <a:t>1 </a:t>
            </a:r>
            <a:r>
              <a:rPr lang="ko-KR" altLang="en-US" sz="1600" b="1" dirty="0">
                <a:latin typeface="+mn-ea"/>
              </a:rPr>
              <a:t>연산자</a:t>
            </a:r>
            <a:r>
              <a:rPr lang="en-US" altLang="ko-KR" sz="800" b="1" dirty="0">
                <a:latin typeface="+mn-ea"/>
              </a:rPr>
              <a:t>&lt;</a:t>
            </a:r>
            <a:r>
              <a:rPr lang="ko-KR" altLang="en-US" sz="800" b="1" dirty="0">
                <a:latin typeface="+mn-ea"/>
              </a:rPr>
              <a:t>조건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ko-KR" altLang="en-US" sz="8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릴레이션</a:t>
            </a:r>
            <a:r>
              <a:rPr lang="en-US" altLang="ko-KR" sz="16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86756"/>
              </p:ext>
            </p:extLst>
          </p:nvPr>
        </p:nvGraphicFramePr>
        <p:xfrm>
          <a:off x="1008375" y="4365104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175" y="408751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954"/>
              </p:ext>
            </p:extLst>
          </p:nvPr>
        </p:nvGraphicFramePr>
        <p:xfrm>
          <a:off x="2843808" y="4365104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67608" y="408751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4949" y="569073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이해하기 위한 예제 데이터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04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주요 연산자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 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추출한다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추출한다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구한다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차집합을 구한다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추출한다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07997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30123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5710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4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64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4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43691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82075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95536" y="87150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관계대수식의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사용 예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84083"/>
              </p:ext>
            </p:extLst>
          </p:nvPr>
        </p:nvGraphicFramePr>
        <p:xfrm>
          <a:off x="5341143" y="93841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73607" y="6108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59884"/>
              </p:ext>
            </p:extLst>
          </p:nvPr>
        </p:nvGraphicFramePr>
        <p:xfrm>
          <a:off x="7009576" y="93841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418695" y="6108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114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 err="1"/>
              <a:t>셀렉션</a:t>
            </a:r>
            <a:r>
              <a:rPr lang="en-US" altLang="ko-KR" dirty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투플을</a:t>
            </a:r>
            <a:r>
              <a:rPr lang="ko-KR" altLang="en-US" sz="1400" dirty="0"/>
              <a:t> 추출하기 위한 연산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대상으로 하는 </a:t>
            </a:r>
            <a:r>
              <a:rPr lang="ko-KR" altLang="en-US" sz="1400" dirty="0" err="1"/>
              <a:t>단항</a:t>
            </a:r>
            <a:r>
              <a:rPr lang="ko-KR" altLang="en-US" sz="1400" dirty="0"/>
              <a:t> 연산자</a:t>
            </a:r>
            <a:endParaRPr lang="en-US" altLang="ko-KR" sz="1400" dirty="0"/>
          </a:p>
          <a:p>
            <a:r>
              <a:rPr lang="ko-KR" altLang="en-US" sz="1400" dirty="0"/>
              <a:t>찾고자 하는 </a:t>
            </a:r>
            <a:r>
              <a:rPr lang="ko-KR" altLang="en-US" sz="1400" dirty="0" err="1"/>
              <a:t>투플의</a:t>
            </a:r>
            <a:r>
              <a:rPr lang="ko-KR" altLang="en-US" sz="1400" dirty="0"/>
              <a:t> 조건</a:t>
            </a:r>
            <a:r>
              <a:rPr lang="en-US" altLang="ko-KR" sz="1400" dirty="0"/>
              <a:t>(predicate)</a:t>
            </a:r>
            <a:r>
              <a:rPr lang="ko-KR" altLang="en-US" sz="1400" dirty="0"/>
              <a:t>을 명시하고 그 조건에 만족하는 </a:t>
            </a:r>
            <a:r>
              <a:rPr lang="ko-KR" altLang="en-US" sz="1400" dirty="0" err="1"/>
              <a:t>투플을</a:t>
            </a:r>
            <a:r>
              <a:rPr lang="ko-KR" altLang="en-US" sz="1400" dirty="0"/>
              <a:t> 반환</a:t>
            </a:r>
            <a:endParaRPr lang="en-US" altLang="ko-KR" sz="500" dirty="0"/>
          </a:p>
          <a:p>
            <a:r>
              <a:rPr lang="ko-KR" altLang="en-US" sz="1400" dirty="0"/>
              <a:t>형식 </a:t>
            </a:r>
            <a:r>
              <a:rPr lang="en-US" altLang="ko-KR" sz="1400" dirty="0"/>
              <a:t>:</a:t>
            </a:r>
            <a:r>
              <a:rPr lang="en-US" altLang="ko-KR" sz="2400" dirty="0"/>
              <a:t> </a:t>
            </a:r>
            <a:r>
              <a:rPr lang="el-GR" altLang="ko-KR" sz="2400" b="0" dirty="0"/>
              <a:t>σ</a:t>
            </a:r>
            <a:r>
              <a:rPr lang="en-US" altLang="ko-KR" sz="1400" baseline="-25000" dirty="0"/>
              <a:t>&lt;</a:t>
            </a:r>
            <a:r>
              <a:rPr lang="ko-KR" altLang="en-US" sz="1400" baseline="-25000" dirty="0"/>
              <a:t>조건</a:t>
            </a:r>
            <a:r>
              <a:rPr lang="en-US" altLang="ko-KR" sz="1400" baseline="-25000" dirty="0"/>
              <a:t>&gt; </a:t>
            </a:r>
            <a:r>
              <a:rPr lang="en-US" altLang="ko-KR" sz="1400" dirty="0"/>
              <a:t>(R) (R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릴레이션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5094"/>
              </p:ext>
            </p:extLst>
          </p:nvPr>
        </p:nvGraphicFramePr>
        <p:xfrm>
          <a:off x="899592" y="2348880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dirty="0"/>
                        <a:t>σ</a:t>
                      </a:r>
                      <a:r>
                        <a:rPr lang="ko-KR" altLang="en-US" sz="1200" baseline="-25000" dirty="0"/>
                        <a:t>가격</a:t>
                      </a:r>
                      <a:r>
                        <a:rPr lang="en-US" altLang="ko-KR" sz="1200" baseline="-25000" dirty="0"/>
                        <a:t>&lt;=8000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도서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2583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8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7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3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32714" y="5189130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>
                <a:latin typeface="+mn-ea"/>
                <a:ea typeface="+mn-ea"/>
              </a:rPr>
              <a:t>σ</a:t>
            </a:r>
            <a:r>
              <a:rPr lang="ko-KR" altLang="en-US" sz="1200" b="1" baseline="-25000" dirty="0">
                <a:latin typeface="+mn-ea"/>
                <a:ea typeface="+mn-ea"/>
              </a:rPr>
              <a:t>가격</a:t>
            </a:r>
            <a:r>
              <a:rPr lang="en-US" altLang="ko-KR" sz="1200" b="1" baseline="-25000" dirty="0">
                <a:latin typeface="+mn-ea"/>
                <a:ea typeface="+mn-ea"/>
              </a:rPr>
              <a:t>&lt;=8000</a:t>
            </a:r>
            <a:r>
              <a:rPr lang="en-US" sz="1200" b="1" baseline="-25000" dirty="0">
                <a:latin typeface="+mn-ea"/>
                <a:ea typeface="+mn-ea"/>
              </a:rPr>
              <a:t> </a:t>
            </a:r>
            <a:r>
              <a:rPr lang="en-US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sz="1200" b="1" dirty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68169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81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7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3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l-GR" altLang="ko-KR" sz="3200" b="0" dirty="0"/>
              <a:t>σ</a:t>
            </a:r>
            <a:r>
              <a:rPr lang="en-US" altLang="ko-KR" sz="2000" baseline="-25000" dirty="0"/>
              <a:t>&lt;</a:t>
            </a:r>
            <a:r>
              <a:rPr lang="ko-KR" altLang="en-US" sz="2000" baseline="-25000" dirty="0"/>
              <a:t>복합조건</a:t>
            </a:r>
            <a:r>
              <a:rPr lang="en-US" altLang="ko-KR" sz="2000" baseline="-25000" dirty="0"/>
              <a:t>&gt;</a:t>
            </a:r>
            <a:r>
              <a:rPr lang="en-US" altLang="ko-KR" sz="2000" dirty="0"/>
              <a:t> </a:t>
            </a:r>
            <a:r>
              <a:rPr lang="en-US" altLang="ko-KR" sz="2400" b="0" dirty="0"/>
              <a:t>(</a:t>
            </a:r>
            <a:r>
              <a:rPr lang="en-US" altLang="ko-KR" sz="2400" dirty="0"/>
              <a:t>R</a:t>
            </a:r>
            <a:r>
              <a:rPr lang="en-US" altLang="ko-KR" sz="2400" b="0" dirty="0"/>
              <a:t>)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/>
          </a:p>
          <a:p>
            <a:r>
              <a:rPr lang="ko-KR" altLang="en-US" b="0" dirty="0"/>
              <a:t>조건이 여러 개인 경우 ∧</a:t>
            </a:r>
            <a:r>
              <a:rPr lang="en-US" altLang="ko-KR" b="0" dirty="0"/>
              <a:t>(and), </a:t>
            </a:r>
            <a:r>
              <a:rPr lang="ko-KR" altLang="en-US" b="0" dirty="0"/>
              <a:t>∨ </a:t>
            </a:r>
            <a:r>
              <a:rPr lang="en-US" altLang="ko-KR" b="0" dirty="0"/>
              <a:t>(or), </a:t>
            </a:r>
            <a:r>
              <a:rPr lang="ko-KR" altLang="en-US" b="0" dirty="0"/>
              <a:t>┑</a:t>
            </a:r>
            <a:r>
              <a:rPr lang="en-US" altLang="ko-KR" b="0" dirty="0"/>
              <a:t>(not) </a:t>
            </a:r>
            <a:r>
              <a:rPr lang="ko-KR" altLang="en-US" b="0" dirty="0"/>
              <a:t>기호를</a:t>
            </a:r>
            <a:r>
              <a:rPr lang="en-US" altLang="ko-KR" b="0" dirty="0"/>
              <a:t> </a:t>
            </a:r>
            <a:r>
              <a:rPr lang="ko-KR" altLang="en-US" b="0" dirty="0"/>
              <a:t>이용하여 표시할 수 있다</a:t>
            </a:r>
            <a:r>
              <a:rPr lang="en-US" altLang="ko-KR" b="0" dirty="0"/>
              <a:t>. </a:t>
            </a:r>
            <a:br>
              <a:rPr lang="en-US" altLang="ko-KR" b="0" dirty="0"/>
            </a:br>
            <a:r>
              <a:rPr lang="ko-KR" altLang="en-US" b="0" dirty="0"/>
              <a:t>예를 들어</a:t>
            </a:r>
            <a:r>
              <a:rPr lang="en-US" altLang="ko-KR" b="0" dirty="0"/>
              <a:t>, “</a:t>
            </a:r>
            <a:r>
              <a:rPr lang="ko-KR" altLang="en-US" b="0" dirty="0"/>
              <a:t>가격이 </a:t>
            </a:r>
            <a:r>
              <a:rPr lang="en-US" altLang="ko-KR" b="0" dirty="0"/>
              <a:t>8,000</a:t>
            </a:r>
            <a:r>
              <a:rPr lang="ko-KR" altLang="en-US" b="0" dirty="0"/>
              <a:t>원 이하이고</a:t>
            </a:r>
            <a:r>
              <a:rPr lang="en-US" altLang="ko-KR" b="0" dirty="0"/>
              <a:t>,</a:t>
            </a:r>
            <a:r>
              <a:rPr lang="ko-KR" altLang="en-US" b="0" dirty="0"/>
              <a:t> 도서번호가 </a:t>
            </a:r>
            <a:r>
              <a:rPr lang="en-US" altLang="ko-KR" b="0" dirty="0"/>
              <a:t>3 </a:t>
            </a:r>
            <a:r>
              <a:rPr lang="ko-KR" altLang="en-US" b="0" dirty="0"/>
              <a:t>이상인 도서를 검색하시오</a:t>
            </a:r>
            <a:r>
              <a:rPr lang="en-US" altLang="ko-KR" b="0" dirty="0"/>
              <a:t>”</a:t>
            </a:r>
            <a:br>
              <a:rPr lang="en-US" altLang="ko-KR" b="0" dirty="0"/>
            </a:br>
            <a:r>
              <a:rPr lang="ko-KR" altLang="en-US" b="0" dirty="0"/>
              <a:t>라는 질의는</a:t>
            </a:r>
            <a:r>
              <a:rPr lang="en-US" altLang="ko-KR" b="0" dirty="0"/>
              <a:t> </a:t>
            </a:r>
            <a:r>
              <a:rPr lang="ko-KR" altLang="en-US" b="0" dirty="0"/>
              <a:t>다음과 같이 표현한다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l-GR" altLang="ko-KR" sz="3200" b="0" dirty="0"/>
              <a:t>σ</a:t>
            </a:r>
            <a:r>
              <a:rPr lang="ko-KR" altLang="en-US" sz="2000" b="0" baseline="-25000" dirty="0"/>
              <a:t>가격</a:t>
            </a:r>
            <a:r>
              <a:rPr lang="en-US" altLang="ko-KR" sz="2000" b="0" baseline="-25000" dirty="0"/>
              <a:t>&lt;=8000 </a:t>
            </a:r>
            <a:r>
              <a:rPr lang="ko-KR" altLang="en-US" sz="2000" b="0" baseline="-25000" dirty="0"/>
              <a:t>∧ 도서번호</a:t>
            </a:r>
            <a:r>
              <a:rPr lang="en-US" altLang="ko-KR" sz="2000" b="0" baseline="-25000" dirty="0"/>
              <a:t>&gt;=3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도서</a:t>
            </a:r>
            <a:r>
              <a:rPr lang="en-US" altLang="ko-KR" sz="2000" b="0" dirty="0"/>
              <a:t>)</a:t>
            </a:r>
            <a:endParaRPr lang="ko-KR" altLang="en-US" sz="2000" b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ko-KR" altLang="en-US" b="0" dirty="0"/>
              <a:t>  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dirty="0" err="1"/>
              <a:t>셀렉션의</a:t>
            </a:r>
            <a:r>
              <a:rPr lang="ko-KR" altLang="en-US" dirty="0"/>
              <a:t> 확장</a:t>
            </a:r>
          </a:p>
        </p:txBody>
      </p:sp>
    </p:spTree>
    <p:extLst>
      <p:ext uri="{BB962C8B-B14F-4D97-AF65-F5344CB8AC3E}">
        <p14:creationId xmlns:p14="http://schemas.microsoft.com/office/powerpoint/2010/main" val="2430079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</a:t>
            </a:r>
            <a:r>
              <a:rPr lang="ko-KR" altLang="en-US" dirty="0" err="1"/>
              <a:t>프로젝션</a:t>
            </a:r>
            <a:r>
              <a:rPr lang="en-US" altLang="ko-KR" dirty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6277"/>
            <a:ext cx="8136904" cy="5472608"/>
          </a:xfrm>
        </p:spPr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속성을 추출하기 위한 연산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단항</a:t>
            </a:r>
            <a:r>
              <a:rPr lang="ko-KR" altLang="en-US" dirty="0"/>
              <a:t> 연산자임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l-GR" altLang="ko-KR" sz="2800" b="0" dirty="0"/>
              <a:t>π</a:t>
            </a:r>
            <a:r>
              <a:rPr lang="el-GR" altLang="ko-KR" sz="2000" b="0" baseline="-25000" dirty="0"/>
              <a:t>&lt;</a:t>
            </a:r>
            <a:r>
              <a:rPr lang="ko-KR" altLang="en-US" sz="2000" b="0" baseline="-25000" dirty="0"/>
              <a:t>속성리스트</a:t>
            </a:r>
            <a:r>
              <a:rPr lang="en-US" altLang="ko-KR" sz="2000" b="0" baseline="-25000" dirty="0"/>
              <a:t>&gt; </a:t>
            </a:r>
            <a:r>
              <a:rPr lang="en-US" altLang="ko-KR" sz="2000" b="0" dirty="0"/>
              <a:t>(R)</a:t>
            </a:r>
            <a:endParaRPr lang="ko-KR" altLang="en-US" sz="2000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55479"/>
              </p:ext>
            </p:extLst>
          </p:nvPr>
        </p:nvGraphicFramePr>
        <p:xfrm>
          <a:off x="905438" y="2270646"/>
          <a:ext cx="7632848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카달로그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발송 이름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핸드폰의 주소록을 만드시오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200" kern="1200" baseline="-250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kern="1200" baseline="-250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-250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-250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-250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ko-KR" altLang="en-US" sz="2800" kern="1200" baseline="-250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0960" y="4651077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 dirty="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 dirty="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 dirty="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2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621048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예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82038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2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영국 </a:t>
                      </a:r>
                      <a:r>
                        <a:rPr lang="ko-KR" altLang="en-US" sz="1000" dirty="0" err="1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미국 </a:t>
                      </a:r>
                      <a:r>
                        <a:rPr lang="ko-KR" altLang="en-US" sz="1000" dirty="0" err="1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4504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8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영국 </a:t>
                      </a:r>
                      <a:r>
                        <a:rPr lang="ko-KR" altLang="en-US" sz="1000" dirty="0" err="1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미국 </a:t>
                      </a:r>
                      <a:r>
                        <a:rPr lang="ko-KR" altLang="en-US" sz="1000" dirty="0" err="1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합집합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두 개의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합하여 하나의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반환하는 연산</a:t>
            </a:r>
            <a:endParaRPr lang="en-US" altLang="ko-KR" sz="1400" dirty="0"/>
          </a:p>
          <a:p>
            <a:r>
              <a:rPr lang="ko-KR" altLang="en-US" sz="1400" dirty="0"/>
              <a:t>이 때 두 개의 릴레이션은 서로 같은 속성 순서와 도메인을 가져야 함</a:t>
            </a:r>
            <a:endParaRPr lang="en-US" altLang="ko-KR" sz="1400" dirty="0"/>
          </a:p>
          <a:p>
            <a:r>
              <a:rPr lang="ko-KR" altLang="en-US" sz="1400" dirty="0"/>
              <a:t>형식 </a:t>
            </a:r>
            <a:r>
              <a:rPr lang="en-US" altLang="ko-KR" sz="1400" dirty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06997"/>
              </p:ext>
            </p:extLst>
          </p:nvPr>
        </p:nvGraphicFramePr>
        <p:xfrm>
          <a:off x="827708" y="2276872"/>
          <a:ext cx="7344816" cy="126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전체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중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하나의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/>
                        <a:t>∪ </a:t>
                      </a:r>
                      <a:r>
                        <a:rPr lang="ko-KR" altLang="en-US" sz="1400" dirty="0"/>
                        <a:t>도서</a:t>
                      </a:r>
                      <a:r>
                        <a:rPr lang="en-US" altLang="ko-KR" sz="1400" dirty="0"/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65851"/>
              </p:ext>
            </p:extLst>
          </p:nvPr>
        </p:nvGraphicFramePr>
        <p:xfrm>
          <a:off x="877468" y="395875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1268" y="369244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96790"/>
              </p:ext>
            </p:extLst>
          </p:nvPr>
        </p:nvGraphicFramePr>
        <p:xfrm>
          <a:off x="877468" y="552539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1268" y="524440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42520"/>
              </p:ext>
            </p:extLst>
          </p:nvPr>
        </p:nvGraphicFramePr>
        <p:xfrm>
          <a:off x="4761708" y="4484530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29460" y="50820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∪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71396" y="513260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9920" y="628473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합집합의 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교집합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합병가능한</a:t>
            </a:r>
            <a:r>
              <a:rPr lang="ko-KR" altLang="en-US" dirty="0"/>
              <a:t> 두 </a:t>
            </a:r>
            <a:r>
              <a:rPr lang="ko-KR" altLang="en-US" dirty="0" err="1"/>
              <a:t>릴레이션을</a:t>
            </a:r>
            <a:r>
              <a:rPr lang="ko-KR" altLang="en-US" dirty="0"/>
              <a:t> 대상으로</a:t>
            </a:r>
            <a:r>
              <a:rPr lang="en-US" altLang="ko-KR" dirty="0"/>
              <a:t> </a:t>
            </a:r>
            <a:r>
              <a:rPr lang="ko-KR" altLang="en-US" dirty="0"/>
              <a:t>두 </a:t>
            </a:r>
            <a:r>
              <a:rPr lang="ko-KR" altLang="en-US" dirty="0" err="1"/>
              <a:t>릴레이션이</a:t>
            </a:r>
            <a:r>
              <a:rPr lang="ko-KR" altLang="en-US" dirty="0"/>
              <a:t> 공통으로 가지고 있는 </a:t>
            </a:r>
            <a:r>
              <a:rPr lang="ko-KR" altLang="en-US" dirty="0" err="1"/>
              <a:t>투플을</a:t>
            </a:r>
            <a:r>
              <a:rPr lang="ko-KR" altLang="en-US" dirty="0"/>
              <a:t> 반환하는 연산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∩ S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57689"/>
              </p:ext>
            </p:extLst>
          </p:nvPr>
        </p:nvGraphicFramePr>
        <p:xfrm>
          <a:off x="971600" y="2464430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64952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6131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56808"/>
              </p:ext>
            </p:extLst>
          </p:nvPr>
        </p:nvGraphicFramePr>
        <p:xfrm>
          <a:off x="5004048" y="4797152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교집합의 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3.3.3 </a:t>
            </a:r>
            <a:r>
              <a:rPr lang="ko-KR" altLang="en-US" dirty="0" err="1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ko-KR" altLang="en-US" dirty="0" err="1"/>
              <a:t>릴레이션에는</a:t>
            </a:r>
            <a:r>
              <a:rPr lang="ko-KR" altLang="en-US" dirty="0"/>
              <a:t> 속하고 두 번째 </a:t>
            </a:r>
            <a:r>
              <a:rPr lang="ko-KR" altLang="en-US" dirty="0" err="1"/>
              <a:t>릴레이션에는</a:t>
            </a:r>
            <a:r>
              <a:rPr lang="ko-KR" altLang="en-US" dirty="0"/>
              <a:t> 속하지 않는 </a:t>
            </a:r>
            <a:r>
              <a:rPr lang="ko-KR" altLang="en-US" dirty="0" err="1"/>
              <a:t>투플을</a:t>
            </a:r>
            <a:r>
              <a:rPr lang="ko-KR" altLang="en-US" dirty="0"/>
              <a:t> 반환하는 연산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33063"/>
              </p:ext>
            </p:extLst>
          </p:nvPr>
        </p:nvGraphicFramePr>
        <p:xfrm>
          <a:off x="936451" y="2390017"/>
          <a:ext cx="73448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보유하고있는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도서 목록을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39341"/>
              </p:ext>
            </p:extLst>
          </p:nvPr>
        </p:nvGraphicFramePr>
        <p:xfrm>
          <a:off x="926030" y="384176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9830" y="357545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05778"/>
              </p:ext>
            </p:extLst>
          </p:nvPr>
        </p:nvGraphicFramePr>
        <p:xfrm>
          <a:off x="926030" y="540840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9830" y="512741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5396" y="496509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19958" y="501561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41444" y="602372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예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77614"/>
              </p:ext>
            </p:extLst>
          </p:nvPr>
        </p:nvGraphicFramePr>
        <p:xfrm>
          <a:off x="5004048" y="4757009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3.3.4 </a:t>
            </a:r>
            <a:r>
              <a:rPr lang="ko-KR" altLang="en-US" dirty="0" err="1"/>
              <a:t>카티전</a:t>
            </a:r>
            <a:r>
              <a:rPr lang="ko-KR" altLang="en-US" dirty="0"/>
              <a:t> </a:t>
            </a:r>
            <a:r>
              <a:rPr lang="ko-KR" altLang="en-US" dirty="0" err="1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릴레이션을</a:t>
            </a:r>
            <a:r>
              <a:rPr lang="ko-KR" altLang="en-US" dirty="0"/>
              <a:t> 연결시켜 하나로 합칠 때 사용하는 연산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ko-KR" altLang="en-US" dirty="0" err="1"/>
              <a:t>릴레이션은</a:t>
            </a:r>
            <a:r>
              <a:rPr lang="ko-KR" altLang="en-US" dirty="0"/>
              <a:t> 첫 번째 </a:t>
            </a:r>
            <a:r>
              <a:rPr lang="ko-KR" altLang="en-US" dirty="0" err="1"/>
              <a:t>릴레이션의</a:t>
            </a:r>
            <a:r>
              <a:rPr lang="ko-KR" altLang="en-US" dirty="0"/>
              <a:t> 오른쪽에 두 번째 </a:t>
            </a:r>
            <a:r>
              <a:rPr lang="ko-KR" altLang="en-US" dirty="0" err="1"/>
              <a:t>릴레이션의</a:t>
            </a:r>
            <a:r>
              <a:rPr lang="ko-KR" altLang="en-US" dirty="0"/>
              <a:t> 모든 </a:t>
            </a:r>
            <a:r>
              <a:rPr lang="ko-KR" altLang="en-US" dirty="0" err="1"/>
              <a:t>투플을</a:t>
            </a:r>
            <a:r>
              <a:rPr lang="ko-KR" altLang="en-US" dirty="0"/>
              <a:t> 순서대로 배열하여 반환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ko-KR" altLang="en-US" dirty="0" err="1"/>
              <a:t>릴레이션의</a:t>
            </a:r>
            <a:r>
              <a:rPr lang="ko-KR" altLang="en-US" dirty="0"/>
              <a:t> 차수는 두 </a:t>
            </a:r>
            <a:r>
              <a:rPr lang="ko-KR" altLang="en-US" dirty="0" err="1"/>
              <a:t>릴레이션의</a:t>
            </a:r>
            <a:r>
              <a:rPr lang="ko-KR" altLang="en-US" dirty="0"/>
              <a:t> 차수의 합이며</a:t>
            </a:r>
            <a:r>
              <a:rPr lang="en-US" altLang="ko-KR" dirty="0"/>
              <a:t>, </a:t>
            </a:r>
            <a:r>
              <a:rPr lang="ko-KR" altLang="en-US" dirty="0" err="1"/>
              <a:t>카디날리티는</a:t>
            </a:r>
            <a:r>
              <a:rPr lang="ko-KR" altLang="en-US" dirty="0"/>
              <a:t> 두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카디날리티의</a:t>
            </a:r>
            <a:r>
              <a:rPr lang="ko-KR" altLang="en-US" dirty="0"/>
              <a:t> 곱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0062"/>
              </p:ext>
            </p:extLst>
          </p:nvPr>
        </p:nvGraphicFramePr>
        <p:xfrm>
          <a:off x="971600" y="3789040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사용한다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3.3.4 </a:t>
            </a:r>
            <a:r>
              <a:rPr lang="ko-KR" altLang="en-US" dirty="0" err="1"/>
              <a:t>카티전</a:t>
            </a:r>
            <a:r>
              <a:rPr lang="ko-KR" altLang="en-US" dirty="0"/>
              <a:t> </a:t>
            </a:r>
            <a:r>
              <a:rPr lang="ko-KR" altLang="en-US" dirty="0" err="1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66323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0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7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51379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07447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×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en-US" altLang="ko-KR" dirty="0"/>
              <a:t>(relation) : </a:t>
            </a:r>
            <a:r>
              <a:rPr lang="ko-KR" altLang="en-US" dirty="0"/>
              <a:t>행과 열로 구성된 테이블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38746"/>
              </p:ext>
            </p:extLst>
          </p:nvPr>
        </p:nvGraphicFramePr>
        <p:xfrm>
          <a:off x="827584" y="2132854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용어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한글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u="sng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라고 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relation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과 관련된 한글 용어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/>
              <a:t>두 릴레이션의 공통 속성을 기준으로 속성 값이 같은 </a:t>
            </a:r>
            <a:r>
              <a:rPr lang="ko-KR" altLang="en-US" dirty="0" err="1"/>
              <a:t>투플을</a:t>
            </a:r>
            <a:r>
              <a:rPr lang="ko-KR" altLang="en-US" dirty="0"/>
              <a:t> 수평으로 결합하는 연산</a:t>
            </a:r>
            <a:endParaRPr lang="en-US" altLang="ko-KR" dirty="0"/>
          </a:p>
          <a:p>
            <a:r>
              <a:rPr lang="ko-KR" altLang="en-US" dirty="0"/>
              <a:t>두 </a:t>
            </a:r>
            <a:r>
              <a:rPr lang="ko-KR" altLang="en-US" dirty="0" err="1"/>
              <a:t>릴레이션의</a:t>
            </a:r>
            <a:r>
              <a:rPr lang="ko-KR" altLang="en-US" dirty="0"/>
              <a:t> 조인에 참여하는 속성이 서로 동일한 도메인으로 구성되어야 함</a:t>
            </a:r>
            <a:endParaRPr lang="en-US" altLang="ko-KR" dirty="0"/>
          </a:p>
          <a:p>
            <a:r>
              <a:rPr lang="ko-KR" altLang="en-US" dirty="0"/>
              <a:t>연산의 결과 공통 속성의 속성 값이 동일한 </a:t>
            </a:r>
            <a:r>
              <a:rPr lang="ko-KR" altLang="en-US" dirty="0" err="1"/>
              <a:t>투플만</a:t>
            </a:r>
            <a:r>
              <a:rPr lang="ko-KR" altLang="en-US" dirty="0"/>
              <a:t> 반환됨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pt-BR" altLang="ko-KR" dirty="0"/>
              <a:t>R   </a:t>
            </a:r>
            <a:r>
              <a:rPr lang="pt-BR" altLang="ko-KR" sz="800" dirty="0"/>
              <a:t>C</a:t>
            </a:r>
            <a:r>
              <a:rPr lang="pt-BR" altLang="ko-KR" dirty="0"/>
              <a:t> S = </a:t>
            </a:r>
            <a:r>
              <a:rPr lang="pt-BR" altLang="ko-KR" sz="2400" b="0" dirty="0"/>
              <a:t>σ</a:t>
            </a:r>
            <a:r>
              <a:rPr lang="pt-BR" altLang="ko-KR" sz="800" dirty="0"/>
              <a:t>C  </a:t>
            </a:r>
            <a:r>
              <a:rPr lang="pt-BR" altLang="ko-KR" dirty="0"/>
              <a:t>(R×S) (R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는 릴레이션</a:t>
            </a:r>
            <a:r>
              <a:rPr lang="en-US" altLang="ko-KR" dirty="0"/>
              <a:t>, C</a:t>
            </a:r>
            <a:r>
              <a:rPr lang="ko-KR" altLang="en-US" dirty="0"/>
              <a:t>는 조인</a:t>
            </a:r>
            <a:r>
              <a:rPr lang="en-US" altLang="ko-KR" dirty="0"/>
              <a:t>)</a:t>
            </a:r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조인 연산의 구분</a:t>
            </a:r>
            <a:endParaRPr lang="en-US" altLang="ko-KR" dirty="0"/>
          </a:p>
          <a:p>
            <a:pPr lvl="1"/>
            <a:r>
              <a:rPr lang="ko-KR" altLang="en-US" sz="1600" b="1" dirty="0">
                <a:latin typeface="+mn-ea"/>
              </a:rPr>
              <a:t>기본연산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세타조인</a:t>
            </a:r>
            <a:r>
              <a:rPr lang="en-US" altLang="ko-KR" sz="1600" b="1" dirty="0">
                <a:latin typeface="+mn-ea"/>
              </a:rPr>
              <a:t>(      ), </a:t>
            </a:r>
            <a:r>
              <a:rPr lang="ko-KR" altLang="en-US" sz="1600" b="1" dirty="0">
                <a:latin typeface="+mn-ea"/>
              </a:rPr>
              <a:t>동등조인</a:t>
            </a:r>
            <a:r>
              <a:rPr lang="en-US" altLang="ko-KR" sz="1600" b="1" dirty="0">
                <a:latin typeface="+mn-ea"/>
              </a:rPr>
              <a:t>(     ), </a:t>
            </a:r>
            <a:r>
              <a:rPr lang="ko-KR" altLang="en-US" sz="1600" b="1" dirty="0">
                <a:latin typeface="+mn-ea"/>
              </a:rPr>
              <a:t>자연조인</a:t>
            </a:r>
            <a:r>
              <a:rPr lang="en-US" altLang="ko-KR" sz="1600" b="1" dirty="0">
                <a:latin typeface="+mn-ea"/>
              </a:rPr>
              <a:t>(     ))</a:t>
            </a:r>
          </a:p>
          <a:p>
            <a:pPr lvl="1"/>
            <a:r>
              <a:rPr lang="ko-KR" altLang="en-US" sz="1600" b="1" dirty="0">
                <a:latin typeface="+mn-ea"/>
              </a:rPr>
              <a:t>확장된 조인 연산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세미조인</a:t>
            </a:r>
            <a:r>
              <a:rPr lang="en-US" altLang="ko-KR" sz="1600" b="1" dirty="0">
                <a:latin typeface="+mn-ea"/>
              </a:rPr>
              <a:t>(          ), </a:t>
            </a:r>
            <a:r>
              <a:rPr lang="ko-KR" altLang="en-US" sz="1600" b="1" dirty="0">
                <a:latin typeface="+mn-ea"/>
              </a:rPr>
              <a:t>외부조인</a:t>
            </a:r>
            <a:r>
              <a:rPr lang="en-US" altLang="ko-KR" sz="1600" b="1" dirty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489" y="2484222"/>
            <a:ext cx="199232" cy="13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283" y="3600294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0968" y="3600294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8245" y="3931758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9978" y="3950809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8165" y="3600294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3.4.1 </a:t>
            </a:r>
            <a:r>
              <a:rPr lang="ko-KR" altLang="en-US" dirty="0" err="1"/>
              <a:t>세타조인과</a:t>
            </a:r>
            <a:r>
              <a:rPr lang="ko-KR" altLang="en-US" dirty="0"/>
              <a:t> 동등조인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세타조인</a:t>
            </a:r>
            <a:r>
              <a:rPr lang="en-US" altLang="ko-KR" dirty="0"/>
              <a:t>(theta join, θ)</a:t>
            </a:r>
          </a:p>
          <a:p>
            <a:pPr lvl="1"/>
            <a:r>
              <a:rPr lang="ko-KR" altLang="en-US" sz="1400" dirty="0"/>
              <a:t>조인에 참여하는 두 릴레이션의 속성 값을 비교하여 조건을 만족하는 </a:t>
            </a:r>
            <a:r>
              <a:rPr lang="ko-KR" altLang="en-US" sz="1400" dirty="0" err="1"/>
              <a:t>투플만</a:t>
            </a:r>
            <a:r>
              <a:rPr lang="ko-KR" altLang="en-US" sz="1400" dirty="0"/>
              <a:t> 반환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세타조인의</a:t>
            </a:r>
            <a:r>
              <a:rPr lang="ko-KR" altLang="en-US" sz="1400" dirty="0"/>
              <a:t> 조건은 </a:t>
            </a:r>
            <a:r>
              <a:rPr lang="en-US" altLang="ko-KR" sz="1400" dirty="0"/>
              <a:t>{=, ≠, ≤, ≥, </a:t>
            </a:r>
            <a:r>
              <a:rPr lang="ko-KR" altLang="en-US" sz="1400" dirty="0"/>
              <a:t>＜</a:t>
            </a:r>
            <a:r>
              <a:rPr lang="en-US" altLang="ko-KR" sz="1400" dirty="0"/>
              <a:t>, </a:t>
            </a:r>
            <a:r>
              <a:rPr lang="ko-KR" altLang="en-US" sz="1400" dirty="0"/>
              <a:t>＞</a:t>
            </a:r>
            <a:r>
              <a:rPr lang="en-US" altLang="ko-KR" sz="1400" dirty="0"/>
              <a:t>} </a:t>
            </a:r>
            <a:r>
              <a:rPr lang="ko-KR" altLang="en-US" sz="1400" dirty="0"/>
              <a:t>중 하나가 됨</a:t>
            </a:r>
            <a:endParaRPr lang="en-US" altLang="ko-KR" sz="1400" dirty="0"/>
          </a:p>
          <a:p>
            <a:pPr lvl="1"/>
            <a:r>
              <a:rPr lang="ko-KR" altLang="en-US" sz="1400" dirty="0"/>
              <a:t>형식 </a:t>
            </a:r>
            <a:r>
              <a:rPr lang="en-US" altLang="ko-KR" sz="1400" dirty="0"/>
              <a:t>: R      </a:t>
            </a:r>
            <a:r>
              <a:rPr lang="en-US" altLang="ko-KR" sz="1400" baseline="-25000" dirty="0"/>
              <a:t>(r </a:t>
            </a:r>
            <a:r>
              <a:rPr lang="ko-KR" altLang="en-US" sz="1400" baseline="-25000" dirty="0"/>
              <a:t>조건 </a:t>
            </a:r>
            <a:r>
              <a:rPr lang="en-US" altLang="ko-KR" sz="1400" baseline="-25000" dirty="0"/>
              <a:t>s) </a:t>
            </a:r>
            <a:r>
              <a:rPr lang="en-US" altLang="ko-KR" sz="1400" dirty="0"/>
              <a:t>S (R</a:t>
            </a:r>
            <a:r>
              <a:rPr lang="ko-KR" altLang="en-US" sz="1400" dirty="0"/>
              <a:t>과 </a:t>
            </a:r>
            <a:r>
              <a:rPr lang="en-US" altLang="ko-KR" sz="1400" dirty="0"/>
              <a:t>S</a:t>
            </a:r>
            <a:r>
              <a:rPr lang="ko-KR" altLang="en-US" sz="1400" dirty="0"/>
              <a:t>는 릴레이션이며 </a:t>
            </a:r>
            <a:r>
              <a:rPr lang="en-US" altLang="ko-KR" sz="1400" dirty="0"/>
              <a:t>r</a:t>
            </a:r>
            <a:r>
              <a:rPr lang="ko-KR" altLang="en-US" sz="1400" dirty="0"/>
              <a:t>은 </a:t>
            </a:r>
            <a:r>
              <a:rPr lang="en-US" altLang="ko-KR" sz="1400" dirty="0"/>
              <a:t>R</a:t>
            </a:r>
            <a:r>
              <a:rPr lang="ko-KR" altLang="en-US" sz="1400" dirty="0"/>
              <a:t>의 속성</a:t>
            </a:r>
            <a:r>
              <a:rPr lang="en-US" altLang="ko-KR" sz="1400" dirty="0"/>
              <a:t>, s</a:t>
            </a:r>
            <a:r>
              <a:rPr lang="ko-KR" altLang="en-US" sz="1400" dirty="0"/>
              <a:t>는 </a:t>
            </a:r>
            <a:r>
              <a:rPr lang="en-US" altLang="ko-KR" sz="1400" dirty="0"/>
              <a:t>S</a:t>
            </a:r>
            <a:r>
              <a:rPr lang="ko-KR" altLang="en-US" sz="1400" dirty="0"/>
              <a:t>의 속성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동등조인</a:t>
            </a:r>
            <a:r>
              <a:rPr lang="en-US" altLang="ko-KR" dirty="0"/>
              <a:t>(</a:t>
            </a:r>
            <a:r>
              <a:rPr lang="en-US" altLang="ko-KR" dirty="0" err="1"/>
              <a:t>equi</a:t>
            </a:r>
            <a:r>
              <a:rPr lang="en-US" altLang="ko-KR" dirty="0"/>
              <a:t> join)</a:t>
            </a:r>
          </a:p>
          <a:p>
            <a:pPr lvl="1"/>
            <a:r>
              <a:rPr lang="ko-KR" altLang="en-US" sz="1400" dirty="0" err="1"/>
              <a:t>세타조인에서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/>
              <a:t>연산자를 사용한 조인을 말함</a:t>
            </a:r>
            <a:endParaRPr lang="en-US" altLang="ko-KR" sz="1400" dirty="0"/>
          </a:p>
          <a:p>
            <a:pPr lvl="1"/>
            <a:r>
              <a:rPr lang="ko-KR" altLang="en-US" sz="1400" dirty="0"/>
              <a:t>보통 조인 연산이라고 하면 동등조인을 지칭</a:t>
            </a:r>
            <a:endParaRPr lang="en-US" altLang="ko-KR" sz="1400" dirty="0"/>
          </a:p>
          <a:p>
            <a:pPr lvl="1"/>
            <a:r>
              <a:rPr lang="ko-KR" altLang="en-US" sz="1400" dirty="0"/>
              <a:t>형식 </a:t>
            </a:r>
            <a:r>
              <a:rPr lang="en-US" altLang="ko-KR" sz="1400" dirty="0"/>
              <a:t>: R      </a:t>
            </a:r>
            <a:r>
              <a:rPr lang="en-US" altLang="ko-KR" sz="1400" baseline="-25000" dirty="0"/>
              <a:t>(r = s)</a:t>
            </a:r>
            <a:r>
              <a:rPr lang="en-US" altLang="ko-KR" sz="1400" dirty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829656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11674"/>
              </p:ext>
            </p:extLst>
          </p:nvPr>
        </p:nvGraphicFramePr>
        <p:xfrm>
          <a:off x="827584" y="447761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51288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3.4.1 </a:t>
            </a:r>
            <a:r>
              <a:rPr lang="ko-KR" altLang="en-US" dirty="0" err="1"/>
              <a:t>세타조인과</a:t>
            </a:r>
            <a:r>
              <a:rPr lang="ko-KR" altLang="en-US" dirty="0"/>
              <a:t> 동등조인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67066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0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611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07083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2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7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390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     </a:t>
            </a:r>
            <a:r>
              <a:rPr lang="ko-KR" altLang="en-US" sz="1100" b="1" baseline="-25000" dirty="0">
                <a:latin typeface="+mn-ea"/>
                <a:ea typeface="+mn-ea"/>
              </a:rPr>
              <a:t>고객</a:t>
            </a:r>
            <a:r>
              <a:rPr lang="en-US" altLang="ko-KR" sz="1100" b="1" baseline="-25000" dirty="0">
                <a:latin typeface="+mn-ea"/>
                <a:ea typeface="+mn-ea"/>
              </a:rPr>
              <a:t>.</a:t>
            </a:r>
            <a:r>
              <a:rPr lang="ko-KR" altLang="en-US" sz="1100" b="1" baseline="-25000" dirty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>
                <a:latin typeface="+mn-ea"/>
                <a:ea typeface="+mn-ea"/>
              </a:rPr>
              <a:t>=</a:t>
            </a:r>
            <a:r>
              <a:rPr lang="ko-KR" altLang="en-US" sz="1100" b="1" baseline="-25000" dirty="0">
                <a:latin typeface="+mn-ea"/>
                <a:ea typeface="+mn-ea"/>
              </a:rPr>
              <a:t>주문</a:t>
            </a:r>
            <a:r>
              <a:rPr lang="en-US" altLang="ko-KR" sz="1100" b="1" baseline="-25000" dirty="0">
                <a:latin typeface="+mn-ea"/>
                <a:ea typeface="+mn-ea"/>
              </a:rPr>
              <a:t>.</a:t>
            </a:r>
            <a:r>
              <a:rPr lang="ko-KR" altLang="en-US" sz="1100" b="1" baseline="-25000" dirty="0">
                <a:latin typeface="+mn-ea"/>
                <a:ea typeface="+mn-ea"/>
              </a:rPr>
              <a:t>고객번호  </a:t>
            </a:r>
            <a:r>
              <a:rPr lang="ko-KR" altLang="en-US" sz="1200" b="1" dirty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678932"/>
            <a:ext cx="193941" cy="11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9597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3528" y="626588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동등조인의 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3.4.2 </a:t>
            </a:r>
            <a:r>
              <a:rPr lang="ko-KR" altLang="en-US" dirty="0"/>
              <a:t>자연조인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동등조인에서 조인에 참여한 속성이 두 번 나오지 않도록 두 번째 속성을 제거한 결과를 반환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    </a:t>
            </a:r>
            <a:r>
              <a:rPr lang="en-US" altLang="ko-KR" sz="800" dirty="0"/>
              <a:t>N(r, s) </a:t>
            </a:r>
            <a:r>
              <a:rPr lang="en-US" altLang="ko-KR" dirty="0"/>
              <a:t>S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005" y="19666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32048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3.4.2 </a:t>
            </a:r>
            <a:r>
              <a:rPr lang="ko-KR" altLang="en-US" dirty="0"/>
              <a:t>자연조인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67066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0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611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2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07083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2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7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59832" y="3573016"/>
            <a:ext cx="2768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     </a:t>
            </a:r>
            <a:r>
              <a:rPr lang="en-US" altLang="ko-KR" sz="800" b="1" dirty="0">
                <a:latin typeface="+mn-ea"/>
                <a:ea typeface="+mn-ea"/>
              </a:rPr>
              <a:t>N(</a:t>
            </a:r>
            <a:r>
              <a:rPr lang="ko-KR" altLang="en-US" sz="800" b="1" dirty="0">
                <a:latin typeface="+mn-ea"/>
                <a:ea typeface="+mn-ea"/>
              </a:rPr>
              <a:t>고객</a:t>
            </a:r>
            <a:r>
              <a:rPr lang="en-US" altLang="ko-KR" sz="800" b="1" dirty="0">
                <a:latin typeface="+mn-ea"/>
                <a:ea typeface="+mn-ea"/>
              </a:rPr>
              <a:t>.</a:t>
            </a:r>
            <a:r>
              <a:rPr lang="ko-KR" altLang="en-US" sz="800" b="1" dirty="0">
                <a:latin typeface="+mn-ea"/>
                <a:ea typeface="+mn-ea"/>
              </a:rPr>
              <a:t>고객번호</a:t>
            </a:r>
            <a:r>
              <a:rPr lang="en-US" altLang="ko-KR" sz="800" b="1" dirty="0">
                <a:latin typeface="+mn-ea"/>
                <a:ea typeface="+mn-ea"/>
              </a:rPr>
              <a:t>=</a:t>
            </a:r>
            <a:r>
              <a:rPr lang="ko-KR" altLang="en-US" sz="800" b="1" dirty="0">
                <a:latin typeface="+mn-ea"/>
                <a:ea typeface="+mn-ea"/>
              </a:rPr>
              <a:t>주문</a:t>
            </a:r>
            <a:r>
              <a:rPr lang="en-US" altLang="ko-KR" sz="800" b="1" dirty="0">
                <a:latin typeface="+mn-ea"/>
                <a:ea typeface="+mn-ea"/>
              </a:rPr>
              <a:t>.</a:t>
            </a:r>
            <a:r>
              <a:rPr lang="ko-KR" altLang="en-US" sz="800" b="1" dirty="0">
                <a:latin typeface="+mn-ea"/>
                <a:ea typeface="+mn-ea"/>
              </a:rPr>
              <a:t>고객번호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  <a:r>
              <a:rPr lang="ko-KR" altLang="en-US" sz="8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3717" y="3638105"/>
            <a:ext cx="253779" cy="15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640990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자연조인의 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3.4.3 </a:t>
            </a:r>
            <a:r>
              <a:rPr lang="ko-KR" altLang="en-US" dirty="0"/>
              <a:t>외부조인과 </a:t>
            </a:r>
            <a:r>
              <a:rPr lang="ko-KR" altLang="en-US" dirty="0" err="1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/>
              <a:t>외부조인</a:t>
            </a:r>
            <a:r>
              <a:rPr lang="en-US" altLang="ko-KR" dirty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자연조인 시 조인에 실패한 </a:t>
            </a:r>
            <a:r>
              <a:rPr lang="ko-KR" altLang="en-US" sz="1300" dirty="0" err="1"/>
              <a:t>투플을</a:t>
            </a:r>
            <a:r>
              <a:rPr lang="ko-KR" altLang="en-US" sz="1300" dirty="0"/>
              <a:t> 모두 보여주되 값이 없는 대응 속성에는 </a:t>
            </a:r>
            <a:r>
              <a:rPr lang="en-US" altLang="ko-KR" sz="1300" dirty="0"/>
              <a:t>NULL </a:t>
            </a:r>
            <a:r>
              <a:rPr lang="ko-KR" altLang="en-US" sz="1300" dirty="0"/>
              <a:t>값을 채워서 반환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모든 속성을 보여주는 기준 </a:t>
            </a:r>
            <a:r>
              <a:rPr lang="ko-KR" altLang="en-US" sz="1300" dirty="0" err="1"/>
              <a:t>릴레이션의</a:t>
            </a:r>
            <a:r>
              <a:rPr lang="ko-KR" altLang="en-US" sz="1300" dirty="0"/>
              <a:t> 위치에 따라 왼쪽</a:t>
            </a:r>
            <a:r>
              <a:rPr lang="en-US" altLang="ko-KR" sz="1300" dirty="0"/>
              <a:t>(left) </a:t>
            </a:r>
            <a:r>
              <a:rPr lang="ko-KR" altLang="en-US" sz="1300" dirty="0"/>
              <a:t>외부조인</a:t>
            </a:r>
            <a:r>
              <a:rPr lang="en-US" altLang="ko-KR" sz="1300" dirty="0"/>
              <a:t>, </a:t>
            </a:r>
            <a:r>
              <a:rPr lang="ko-KR" altLang="en-US" sz="1300" dirty="0"/>
              <a:t>오른쪽</a:t>
            </a:r>
            <a:r>
              <a:rPr lang="en-US" altLang="ko-KR" sz="1300" dirty="0"/>
              <a:t>(right) </a:t>
            </a:r>
            <a:r>
              <a:rPr lang="ko-KR" altLang="en-US" sz="1300" dirty="0"/>
              <a:t>외부조인</a:t>
            </a:r>
            <a:r>
              <a:rPr lang="en-US" altLang="ko-KR" sz="1300" dirty="0"/>
              <a:t>, </a:t>
            </a:r>
            <a:r>
              <a:rPr lang="ko-KR" altLang="en-US" sz="1300" dirty="0"/>
              <a:t>완전</a:t>
            </a:r>
            <a:r>
              <a:rPr lang="en-US" altLang="ko-KR" sz="1300" dirty="0"/>
              <a:t>(full) </a:t>
            </a:r>
            <a:r>
              <a:rPr lang="ko-KR" altLang="en-US" sz="1300" dirty="0"/>
              <a:t>외부조인으로 나뉨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형식 </a:t>
            </a:r>
            <a:r>
              <a:rPr lang="en-US" altLang="ko-KR" sz="1300" dirty="0"/>
              <a:t>: </a:t>
            </a:r>
            <a:r>
              <a:rPr lang="ko-KR" altLang="en-US" sz="1300" dirty="0"/>
              <a:t>왼쪽</a:t>
            </a:r>
            <a:r>
              <a:rPr lang="en-US" altLang="ko-KR" sz="1300" dirty="0"/>
              <a:t>(left) </a:t>
            </a:r>
            <a:r>
              <a:rPr lang="ko-KR" altLang="en-US" sz="1300" dirty="0"/>
              <a:t>외부조인 </a:t>
            </a:r>
            <a:r>
              <a:rPr lang="en-US" altLang="ko-KR" sz="1300" dirty="0"/>
              <a:t>– R     </a:t>
            </a:r>
            <a:r>
              <a:rPr lang="en-US" altLang="ko-KR" sz="1300" baseline="-25000" dirty="0"/>
              <a:t>(r, s) </a:t>
            </a:r>
            <a:r>
              <a:rPr lang="en-US" altLang="ko-KR" sz="1300" dirty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/>
              <a:t>		 </a:t>
            </a:r>
            <a:r>
              <a:rPr lang="ko-KR" altLang="en-US" sz="1300" dirty="0"/>
              <a:t>완전</a:t>
            </a:r>
            <a:r>
              <a:rPr lang="en-US" altLang="ko-KR" sz="1300" dirty="0"/>
              <a:t>(full) </a:t>
            </a:r>
            <a:r>
              <a:rPr lang="ko-KR" altLang="en-US" sz="1300" dirty="0"/>
              <a:t>외부조인 </a:t>
            </a:r>
            <a:r>
              <a:rPr lang="en-US" altLang="ko-KR" sz="1300" dirty="0"/>
              <a:t>– R     </a:t>
            </a:r>
            <a:r>
              <a:rPr lang="en-US" altLang="ko-KR" sz="1300" baseline="-25000" dirty="0"/>
              <a:t>(r, s) </a:t>
            </a:r>
            <a:r>
              <a:rPr lang="en-US" altLang="ko-KR" sz="1300" dirty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/>
              <a:t>	        </a:t>
            </a:r>
            <a:r>
              <a:rPr lang="ko-KR" altLang="en-US" sz="1300" dirty="0"/>
              <a:t> 오른쪽</a:t>
            </a:r>
            <a:r>
              <a:rPr lang="en-US" altLang="ko-KR" sz="1300" dirty="0"/>
              <a:t>(right) </a:t>
            </a:r>
            <a:r>
              <a:rPr lang="ko-KR" altLang="en-US" sz="1300" dirty="0"/>
              <a:t>외부조인 </a:t>
            </a:r>
            <a:r>
              <a:rPr lang="en-US" altLang="ko-KR" sz="1300" dirty="0"/>
              <a:t>- R     </a:t>
            </a:r>
            <a:r>
              <a:rPr lang="en-US" altLang="ko-KR" sz="1300" baseline="-25000" dirty="0"/>
              <a:t>(r, s)</a:t>
            </a:r>
            <a:r>
              <a:rPr lang="en-US" altLang="ko-KR" sz="1300" dirty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9281" y="2686390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8528" y="3073095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5600" y="3485957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41171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7014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00321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R1      </a:t>
            </a:r>
            <a:r>
              <a:rPr lang="en-US" altLang="ko-KR" sz="800" b="1" dirty="0"/>
              <a:t>(R1.B, R2.B) </a:t>
            </a:r>
            <a:r>
              <a:rPr lang="en-US" altLang="ko-KR" sz="1200" b="1" dirty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왼쪽 외부조인의 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3.4.3 </a:t>
            </a:r>
            <a:r>
              <a:rPr lang="ko-KR" altLang="en-US" dirty="0"/>
              <a:t>외부조인과 </a:t>
            </a:r>
            <a:r>
              <a:rPr lang="ko-KR" altLang="en-US" dirty="0" err="1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47147"/>
              </p:ext>
            </p:extLst>
          </p:nvPr>
        </p:nvGraphicFramePr>
        <p:xfrm>
          <a:off x="683568" y="1340768"/>
          <a:ext cx="78488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098875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605" y="342900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8356" y="3773989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3.4.3 </a:t>
            </a:r>
            <a:r>
              <a:rPr lang="ko-KR" altLang="en-US" dirty="0"/>
              <a:t>외부조인과 </a:t>
            </a:r>
            <a:r>
              <a:rPr lang="ko-KR" altLang="en-US" dirty="0" err="1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07958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51286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0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52525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03517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5317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4753458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24089" y="3296017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  <a:r>
              <a:rPr lang="ko-KR" altLang="en-US" sz="1200" b="1" dirty="0">
                <a:latin typeface="+mn-ea"/>
                <a:ea typeface="+mn-ea"/>
              </a:rPr>
              <a:t>     </a:t>
            </a:r>
            <a:r>
              <a:rPr lang="ko-KR" altLang="en-US" sz="800" b="1" baseline="-25000" dirty="0">
                <a:latin typeface="+mn-ea"/>
                <a:ea typeface="+mn-ea"/>
              </a:rPr>
              <a:t>고객</a:t>
            </a:r>
            <a:r>
              <a:rPr lang="en-US" altLang="ko-KR" sz="800" b="1" baseline="-25000" dirty="0">
                <a:latin typeface="+mn-ea"/>
                <a:ea typeface="+mn-ea"/>
              </a:rPr>
              <a:t>.</a:t>
            </a:r>
            <a:r>
              <a:rPr lang="ko-KR" altLang="en-US" sz="800" b="1" baseline="-25000" dirty="0">
                <a:latin typeface="+mn-ea"/>
                <a:ea typeface="+mn-ea"/>
              </a:rPr>
              <a:t>고객번호</a:t>
            </a:r>
            <a:r>
              <a:rPr lang="en-US" altLang="ko-KR" sz="800" b="1" baseline="-25000" dirty="0">
                <a:latin typeface="+mn-ea"/>
                <a:ea typeface="+mn-ea"/>
              </a:rPr>
              <a:t>=</a:t>
            </a:r>
            <a:r>
              <a:rPr lang="ko-KR" altLang="en-US" sz="800" b="1" baseline="-25000" dirty="0">
                <a:latin typeface="+mn-ea"/>
                <a:ea typeface="+mn-ea"/>
              </a:rPr>
              <a:t>주문</a:t>
            </a:r>
            <a:r>
              <a:rPr lang="en-US" altLang="ko-KR" sz="800" b="1" baseline="-25000" dirty="0">
                <a:latin typeface="+mn-ea"/>
                <a:ea typeface="+mn-ea"/>
              </a:rPr>
              <a:t>.</a:t>
            </a:r>
            <a:r>
              <a:rPr lang="ko-KR" altLang="en-US" sz="800" b="1" baseline="-25000" dirty="0">
                <a:latin typeface="+mn-ea"/>
                <a:ea typeface="+mn-ea"/>
              </a:rPr>
              <a:t>고객번호 </a:t>
            </a:r>
            <a:r>
              <a:rPr lang="ko-KR" altLang="en-US" sz="1000" b="1" dirty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4918" y="3296017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  <a:r>
              <a:rPr lang="ko-KR" altLang="en-US" sz="1200" b="1" dirty="0">
                <a:latin typeface="+mn-ea"/>
                <a:ea typeface="+mn-ea"/>
              </a:rPr>
              <a:t>     </a:t>
            </a:r>
            <a:r>
              <a:rPr lang="ko-KR" altLang="en-US" sz="800" b="1" baseline="-25000" dirty="0">
                <a:latin typeface="+mn-ea"/>
                <a:ea typeface="+mn-ea"/>
              </a:rPr>
              <a:t>고객</a:t>
            </a:r>
            <a:r>
              <a:rPr lang="en-US" altLang="ko-KR" sz="800" b="1" baseline="-25000" dirty="0">
                <a:latin typeface="+mn-ea"/>
                <a:ea typeface="+mn-ea"/>
              </a:rPr>
              <a:t>.</a:t>
            </a:r>
            <a:r>
              <a:rPr lang="ko-KR" altLang="en-US" sz="800" b="1" baseline="-25000" dirty="0">
                <a:latin typeface="+mn-ea"/>
                <a:ea typeface="+mn-ea"/>
              </a:rPr>
              <a:t>고객번호</a:t>
            </a:r>
            <a:r>
              <a:rPr lang="en-US" altLang="ko-KR" sz="800" b="1" baseline="-25000" dirty="0">
                <a:latin typeface="+mn-ea"/>
                <a:ea typeface="+mn-ea"/>
              </a:rPr>
              <a:t>=</a:t>
            </a:r>
            <a:r>
              <a:rPr lang="ko-KR" altLang="en-US" sz="800" b="1" baseline="-25000" dirty="0">
                <a:latin typeface="+mn-ea"/>
                <a:ea typeface="+mn-ea"/>
              </a:rPr>
              <a:t>주문</a:t>
            </a:r>
            <a:r>
              <a:rPr lang="en-US" altLang="ko-KR" sz="800" b="1" baseline="-25000" dirty="0">
                <a:latin typeface="+mn-ea"/>
                <a:ea typeface="+mn-ea"/>
              </a:rPr>
              <a:t>.</a:t>
            </a:r>
            <a:r>
              <a:rPr lang="ko-KR" altLang="en-US" sz="800" b="1" baseline="-25000" dirty="0">
                <a:latin typeface="+mn-ea"/>
                <a:ea typeface="+mn-ea"/>
              </a:rPr>
              <a:t>고객번호 </a:t>
            </a:r>
            <a:r>
              <a:rPr lang="ko-KR" altLang="en-US" sz="1000" b="1" dirty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58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54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534608" y="3296017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  <a:r>
              <a:rPr lang="ko-KR" altLang="en-US" sz="1200" b="1" dirty="0">
                <a:latin typeface="+mn-ea"/>
                <a:ea typeface="+mn-ea"/>
              </a:rPr>
              <a:t>     </a:t>
            </a:r>
            <a:r>
              <a:rPr lang="ko-KR" altLang="en-US" sz="800" b="1" baseline="-25000" dirty="0">
                <a:latin typeface="+mn-ea"/>
                <a:ea typeface="+mn-ea"/>
              </a:rPr>
              <a:t>고객</a:t>
            </a:r>
            <a:r>
              <a:rPr lang="en-US" altLang="ko-KR" sz="800" b="1" baseline="-25000" dirty="0">
                <a:latin typeface="+mn-ea"/>
                <a:ea typeface="+mn-ea"/>
              </a:rPr>
              <a:t>.</a:t>
            </a:r>
            <a:r>
              <a:rPr lang="ko-KR" altLang="en-US" sz="800" b="1" baseline="-25000" dirty="0">
                <a:latin typeface="+mn-ea"/>
                <a:ea typeface="+mn-ea"/>
              </a:rPr>
              <a:t>고객번호</a:t>
            </a:r>
            <a:r>
              <a:rPr lang="en-US" altLang="ko-KR" sz="800" b="1" baseline="-25000" dirty="0">
                <a:latin typeface="+mn-ea"/>
                <a:ea typeface="+mn-ea"/>
              </a:rPr>
              <a:t>=</a:t>
            </a:r>
            <a:r>
              <a:rPr lang="ko-KR" altLang="en-US" sz="800" b="1" baseline="-25000" dirty="0">
                <a:latin typeface="+mn-ea"/>
                <a:ea typeface="+mn-ea"/>
              </a:rPr>
              <a:t>주문</a:t>
            </a:r>
            <a:r>
              <a:rPr lang="en-US" altLang="ko-KR" sz="800" b="1" baseline="-25000" dirty="0">
                <a:latin typeface="+mn-ea"/>
                <a:ea typeface="+mn-ea"/>
              </a:rPr>
              <a:t>.</a:t>
            </a:r>
            <a:r>
              <a:rPr lang="ko-KR" altLang="en-US" sz="800" b="1" baseline="-25000" dirty="0">
                <a:latin typeface="+mn-ea"/>
                <a:ea typeface="+mn-ea"/>
              </a:rPr>
              <a:t>고객번호 </a:t>
            </a:r>
            <a:r>
              <a:rPr lang="ko-KR" altLang="en-US" sz="1000" b="1" dirty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1218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805264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① 왼쪽 외부조인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028" y="5805264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② 완전 외부조인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4248" y="5805264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③ 오른쪽 외부조인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512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외부조인의 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3.4.3 </a:t>
            </a:r>
            <a:r>
              <a:rPr lang="ko-KR" altLang="en-US" dirty="0"/>
              <a:t>외부조인과 </a:t>
            </a:r>
            <a:r>
              <a:rPr lang="ko-KR" altLang="en-US" dirty="0" err="1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세미조인</a:t>
            </a:r>
            <a:r>
              <a:rPr lang="en-US" altLang="ko-KR" dirty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자연조인을 한 후 두 릴레이션 중 한쪽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결과만 반환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기호에서 닫힌 쪽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투플만</a:t>
            </a:r>
            <a:r>
              <a:rPr lang="ko-KR" altLang="en-US" sz="1400" dirty="0"/>
              <a:t> 반환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형식 </a:t>
            </a:r>
            <a:r>
              <a:rPr lang="en-US" altLang="ko-KR" sz="1400" dirty="0"/>
              <a:t>: R     </a:t>
            </a:r>
            <a:r>
              <a:rPr lang="en-US" altLang="ko-KR" sz="1400" baseline="-25000" dirty="0"/>
              <a:t>(r, s) </a:t>
            </a:r>
            <a:r>
              <a:rPr lang="en-US" altLang="ko-KR" sz="1400" dirty="0"/>
              <a:t>S	</a:t>
            </a:r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055" y="2475530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14360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3.4.3 </a:t>
            </a:r>
            <a:r>
              <a:rPr lang="ko-KR" altLang="en-US" dirty="0"/>
              <a:t>외부조인과 </a:t>
            </a:r>
            <a:r>
              <a:rPr lang="ko-KR" altLang="en-US" dirty="0" err="1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0064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0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77377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8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2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8421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5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5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주문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고객     </a:t>
            </a:r>
            <a:r>
              <a:rPr lang="en-US" altLang="ko-KR" sz="800" b="1" dirty="0">
                <a:latin typeface="+mn-ea"/>
                <a:ea typeface="+mn-ea"/>
              </a:rPr>
              <a:t>(</a:t>
            </a:r>
            <a:r>
              <a:rPr lang="ko-KR" altLang="en-US" sz="800" b="1" dirty="0">
                <a:latin typeface="+mn-ea"/>
                <a:ea typeface="+mn-ea"/>
              </a:rPr>
              <a:t>고객</a:t>
            </a:r>
            <a:r>
              <a:rPr lang="en-US" altLang="ko-KR" sz="800" b="1" dirty="0">
                <a:latin typeface="+mn-ea"/>
                <a:ea typeface="+mn-ea"/>
              </a:rPr>
              <a:t>.</a:t>
            </a:r>
            <a:r>
              <a:rPr lang="ko-KR" altLang="en-US" sz="800" b="1" dirty="0">
                <a:latin typeface="+mn-ea"/>
                <a:ea typeface="+mn-ea"/>
              </a:rPr>
              <a:t>고객번호</a:t>
            </a:r>
            <a:r>
              <a:rPr lang="en-US" altLang="ko-KR" sz="800" b="1" dirty="0">
                <a:latin typeface="+mn-ea"/>
                <a:ea typeface="+mn-ea"/>
              </a:rPr>
              <a:t>,</a:t>
            </a:r>
            <a:r>
              <a:rPr lang="ko-KR" altLang="en-US" sz="800" b="1" dirty="0">
                <a:latin typeface="+mn-ea"/>
                <a:ea typeface="+mn-ea"/>
              </a:rPr>
              <a:t>주문</a:t>
            </a:r>
            <a:r>
              <a:rPr lang="en-US" altLang="ko-KR" sz="800" b="1" dirty="0">
                <a:latin typeface="+mn-ea"/>
                <a:ea typeface="+mn-ea"/>
              </a:rPr>
              <a:t>.</a:t>
            </a:r>
            <a:r>
              <a:rPr lang="ko-KR" altLang="en-US" sz="800" b="1" dirty="0">
                <a:latin typeface="+mn-ea"/>
                <a:ea typeface="+mn-ea"/>
              </a:rPr>
              <a:t>고객번호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  <a:r>
              <a:rPr lang="ko-KR" altLang="en-US" sz="8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536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의 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/>
              <a:t>릴레이션이란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r>
              <a:rPr lang="en-US" altLang="ko-KR" sz="1200" b="0" dirty="0"/>
              <a:t>     </a:t>
            </a:r>
            <a:r>
              <a:rPr lang="ko-KR" altLang="en-US" sz="1200" dirty="0"/>
              <a:t>도서번호 </a:t>
            </a:r>
            <a:r>
              <a:rPr lang="en-US" altLang="ko-KR" sz="1200" dirty="0"/>
              <a:t>	= {1,2,3,4,5}</a:t>
            </a:r>
          </a:p>
          <a:p>
            <a:pPr marL="266700" indent="-266700"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도서이름 </a:t>
            </a:r>
            <a:r>
              <a:rPr lang="en-US" altLang="ko-KR" sz="1200" dirty="0"/>
              <a:t>	= {</a:t>
            </a:r>
            <a:r>
              <a:rPr lang="ko-KR" altLang="en-US" sz="1200" dirty="0"/>
              <a:t>축구의 역사</a:t>
            </a:r>
            <a:r>
              <a:rPr lang="en-US" altLang="ko-KR" sz="1200" dirty="0"/>
              <a:t>, </a:t>
            </a:r>
            <a:r>
              <a:rPr lang="ko-KR" altLang="en-US" sz="1200" dirty="0"/>
              <a:t>축구 아는 여자</a:t>
            </a:r>
            <a:r>
              <a:rPr lang="en-US" altLang="ko-KR" sz="1200" dirty="0"/>
              <a:t>, </a:t>
            </a:r>
            <a:r>
              <a:rPr lang="ko-KR" altLang="en-US" sz="1200" dirty="0"/>
              <a:t>축구의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골프 바이블</a:t>
            </a:r>
            <a:r>
              <a:rPr lang="en-US" altLang="ko-KR" sz="1200" dirty="0"/>
              <a:t>, </a:t>
            </a:r>
            <a:r>
              <a:rPr lang="ko-KR" altLang="en-US" sz="1200" dirty="0"/>
              <a:t>피겨 교본</a:t>
            </a:r>
            <a:r>
              <a:rPr lang="en-US" altLang="ko-KR" sz="1200" dirty="0"/>
              <a:t>}</a:t>
            </a:r>
          </a:p>
          <a:p>
            <a:pPr marL="266700" indent="-266700"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출판사 </a:t>
            </a:r>
            <a:r>
              <a:rPr lang="en-US" altLang="ko-KR" sz="1200" dirty="0"/>
              <a:t>		= {</a:t>
            </a:r>
            <a:r>
              <a:rPr lang="ko-KR" altLang="en-US" sz="1200" dirty="0" err="1"/>
              <a:t>굿스포츠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나무수</a:t>
            </a:r>
            <a:r>
              <a:rPr lang="en-US" altLang="ko-KR" sz="1200" dirty="0"/>
              <a:t>, </a:t>
            </a:r>
            <a:r>
              <a:rPr lang="ko-KR" altLang="en-US" sz="1200" dirty="0"/>
              <a:t>대한미디어</a:t>
            </a:r>
            <a:r>
              <a:rPr lang="en-US" altLang="ko-KR" sz="1200" dirty="0"/>
              <a:t>}</a:t>
            </a:r>
          </a:p>
          <a:p>
            <a:pPr marL="266700" indent="-266700"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가격 </a:t>
            </a:r>
            <a:r>
              <a:rPr lang="en-US" altLang="ko-KR" sz="1200" dirty="0"/>
              <a:t>		= {7000, 13000, 22000, 35000, 8000}</a:t>
            </a:r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r>
              <a:rPr lang="ko-KR" altLang="en-US" sz="1200" b="0" dirty="0"/>
              <a:t>     → 첫 번째 행</a:t>
            </a:r>
            <a:r>
              <a:rPr lang="en-US" altLang="ko-KR" sz="1200" b="0" dirty="0"/>
              <a:t>(1, </a:t>
            </a:r>
            <a:r>
              <a:rPr lang="ko-KR" altLang="en-US" sz="1200" b="0" dirty="0"/>
              <a:t>축구의 역사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굿스포츠</a:t>
            </a:r>
            <a:r>
              <a:rPr lang="en-US" altLang="ko-KR" sz="1200" b="0" dirty="0"/>
              <a:t>, 7000)</a:t>
            </a:r>
            <a:r>
              <a:rPr lang="ko-KR" altLang="en-US" sz="1200" b="0" dirty="0"/>
              <a:t>의 경우 네 개의 집합에서 각각 원소 한 개씩 선택하여 만들어진       </a:t>
            </a:r>
            <a:r>
              <a:rPr lang="en-US" altLang="ko-KR" sz="1200" b="0" dirty="0"/>
              <a:t>    </a:t>
            </a:r>
          </a:p>
          <a:p>
            <a:pPr>
              <a:buNone/>
            </a:pPr>
            <a:r>
              <a:rPr lang="ko-KR" altLang="en-US" sz="1200" b="0" dirty="0"/>
              <a:t>         것으로 이 원소들이 관계</a:t>
            </a:r>
            <a:r>
              <a:rPr lang="en-US" altLang="ko-KR" sz="1200" b="0" dirty="0"/>
              <a:t>(relationship)</a:t>
            </a:r>
            <a:r>
              <a:rPr lang="ko-KR" altLang="en-US" sz="1200" b="0" dirty="0"/>
              <a:t>를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맺고 있다</a:t>
            </a:r>
            <a:r>
              <a:rPr lang="en-US" altLang="ko-KR" sz="1200" b="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데이터와 테이블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8932"/>
              </p:ext>
            </p:extLst>
          </p:nvPr>
        </p:nvGraphicFramePr>
        <p:xfrm>
          <a:off x="413995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5, 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피겨 교본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 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4, 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골프 바이블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3, 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축구의 이해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2, 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축구 아는 여자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나무수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1,  </a:t>
              </a:r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축구의 역사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 err="1"/>
              <a:t>디비전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속성 값의 집합으로 연산을 수행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75311"/>
              </p:ext>
            </p:extLst>
          </p:nvPr>
        </p:nvGraphicFramePr>
        <p:xfrm>
          <a:off x="971600" y="2060848"/>
          <a:ext cx="4680520" cy="3886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86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49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연산의 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3.6.1 </a:t>
            </a:r>
            <a:r>
              <a:rPr lang="ko-KR" altLang="en-US" dirty="0" err="1"/>
              <a:t>셀렉션</a:t>
            </a:r>
            <a:r>
              <a:rPr lang="en-US" altLang="ko-KR" dirty="0"/>
              <a:t>, </a:t>
            </a:r>
            <a:r>
              <a:rPr lang="ko-KR" altLang="en-US" dirty="0" err="1"/>
              <a:t>프로젝션</a:t>
            </a:r>
            <a:r>
              <a:rPr lang="en-US" altLang="ko-KR" dirty="0"/>
              <a:t>, </a:t>
            </a:r>
            <a:r>
              <a:rPr lang="ko-KR" altLang="en-US" dirty="0"/>
              <a:t>집합연산의 복합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마당서점의 지점이 하나인 경우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sz="2000" b="0" dirty="0"/>
              <a:t> π</a:t>
            </a:r>
            <a:r>
              <a:rPr lang="ko-KR" altLang="en-US" sz="800" dirty="0"/>
              <a:t>도서이름</a:t>
            </a:r>
            <a:r>
              <a:rPr lang="en-US" altLang="ko-KR" sz="800" dirty="0"/>
              <a:t>, </a:t>
            </a:r>
            <a:r>
              <a:rPr lang="ko-KR" altLang="en-US" sz="800" dirty="0"/>
              <a:t>출판사 </a:t>
            </a:r>
            <a:r>
              <a:rPr lang="en-US" altLang="ko-KR" dirty="0"/>
              <a:t>(</a:t>
            </a:r>
            <a:r>
              <a:rPr lang="en-US" altLang="ko-KR" sz="2000" b="0" dirty="0"/>
              <a:t>σ</a:t>
            </a:r>
            <a:r>
              <a:rPr lang="ko-KR" altLang="en-US" sz="800" dirty="0"/>
              <a:t>가격＜</a:t>
            </a:r>
            <a:r>
              <a:rPr lang="en-US" altLang="ko-KR" sz="800" dirty="0"/>
              <a:t>=8000 </a:t>
            </a:r>
            <a:r>
              <a:rPr lang="ko-KR" altLang="en-US" dirty="0"/>
              <a:t>도서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0698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66378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8329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σ</a:t>
            </a:r>
            <a:r>
              <a:rPr lang="ko-KR" altLang="en-US" sz="800" b="1" dirty="0">
                <a:latin typeface="+mn-ea"/>
                <a:ea typeface="+mn-ea"/>
              </a:rPr>
              <a:t>가격＜</a:t>
            </a:r>
            <a:r>
              <a:rPr lang="en-US" altLang="ko-KR" sz="800" b="1" dirty="0">
                <a:latin typeface="+mn-ea"/>
                <a:ea typeface="+mn-ea"/>
              </a:rPr>
              <a:t>=8000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π</a:t>
            </a:r>
            <a:r>
              <a:rPr lang="ko-KR" altLang="en-US" sz="800" b="1" dirty="0">
                <a:latin typeface="+mn-ea"/>
                <a:ea typeface="+mn-ea"/>
              </a:rPr>
              <a:t>도서이름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08208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연산의 복합 사용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3.6.1 </a:t>
            </a:r>
            <a:r>
              <a:rPr lang="ko-KR" altLang="en-US" dirty="0" err="1"/>
              <a:t>셀렉션</a:t>
            </a:r>
            <a:r>
              <a:rPr lang="en-US" altLang="ko-KR" dirty="0"/>
              <a:t>, </a:t>
            </a:r>
            <a:r>
              <a:rPr lang="ko-KR" altLang="en-US" dirty="0" err="1"/>
              <a:t>프로젝션</a:t>
            </a:r>
            <a:r>
              <a:rPr lang="en-US" altLang="ko-KR" dirty="0"/>
              <a:t>, </a:t>
            </a:r>
            <a:r>
              <a:rPr lang="ko-KR" altLang="en-US" dirty="0"/>
              <a:t>집합연산의 복합 사용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마당서점의 지점이 둘 이상인 경우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 </a:t>
            </a:r>
            <a:r>
              <a:rPr lang="en-US" altLang="ko-KR" sz="2000" b="0" dirty="0"/>
              <a:t>π</a:t>
            </a:r>
            <a:r>
              <a:rPr lang="ko-KR" altLang="en-US" sz="800" dirty="0"/>
              <a:t>도서이름</a:t>
            </a:r>
            <a:r>
              <a:rPr lang="en-US" altLang="ko-KR" sz="800" dirty="0"/>
              <a:t>, </a:t>
            </a:r>
            <a:r>
              <a:rPr lang="ko-KR" altLang="en-US" sz="800" dirty="0"/>
              <a:t>출판사 </a:t>
            </a:r>
            <a:r>
              <a:rPr lang="en-US" altLang="ko-KR" dirty="0"/>
              <a:t>((</a:t>
            </a:r>
            <a:r>
              <a:rPr lang="en-US" altLang="ko-KR" sz="2000" b="0" dirty="0"/>
              <a:t>σ</a:t>
            </a:r>
            <a:r>
              <a:rPr lang="ko-KR" altLang="en-US" sz="800" dirty="0"/>
              <a:t>가격＜</a:t>
            </a:r>
            <a:r>
              <a:rPr lang="en-US" altLang="ko-KR" sz="800" dirty="0"/>
              <a:t>=8000 </a:t>
            </a:r>
            <a:r>
              <a:rPr lang="ko-KR" altLang="en-US" b="0" dirty="0"/>
              <a:t>도서</a:t>
            </a:r>
            <a:r>
              <a:rPr lang="en-US" altLang="ko-KR" b="0" dirty="0"/>
              <a:t>A</a:t>
            </a:r>
            <a:r>
              <a:rPr lang="en-US" altLang="ko-KR" dirty="0"/>
              <a:t>) ∪ (</a:t>
            </a:r>
            <a:r>
              <a:rPr lang="en-US" altLang="ko-KR" sz="2000" b="0" dirty="0"/>
              <a:t>σ</a:t>
            </a:r>
            <a:r>
              <a:rPr lang="ko-KR" altLang="en-US" sz="800" dirty="0"/>
              <a:t>가격＜</a:t>
            </a:r>
            <a:r>
              <a:rPr lang="en-US" altLang="ko-KR" sz="800" dirty="0"/>
              <a:t>=8000 </a:t>
            </a:r>
            <a:r>
              <a:rPr lang="ko-KR" altLang="en-US" b="0" dirty="0"/>
              <a:t>도서</a:t>
            </a:r>
            <a:r>
              <a:rPr lang="en-US" altLang="ko-KR" b="0" dirty="0"/>
              <a:t>B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23432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6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7330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6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1734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6257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46685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68172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9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σ</a:t>
            </a:r>
            <a:r>
              <a:rPr lang="ko-KR" altLang="en-US" sz="800" b="1" dirty="0">
                <a:latin typeface="+mn-ea"/>
                <a:ea typeface="+mn-ea"/>
              </a:rPr>
              <a:t>가격＜</a:t>
            </a:r>
            <a:r>
              <a:rPr lang="en-US" altLang="ko-KR" sz="800" b="1" dirty="0">
                <a:latin typeface="+mn-ea"/>
                <a:ea typeface="+mn-ea"/>
              </a:rPr>
              <a:t>=8000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σ</a:t>
            </a:r>
            <a:r>
              <a:rPr lang="ko-KR" altLang="en-US" sz="800" b="1" dirty="0">
                <a:latin typeface="+mn-ea"/>
                <a:ea typeface="+mn-ea"/>
              </a:rPr>
              <a:t>가격＜</a:t>
            </a:r>
            <a:r>
              <a:rPr lang="en-US" altLang="ko-KR" sz="800" b="1" dirty="0">
                <a:latin typeface="+mn-ea"/>
                <a:ea typeface="+mn-ea"/>
              </a:rPr>
              <a:t>=8000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도서</a:t>
            </a:r>
            <a:r>
              <a:rPr lang="en-US" altLang="ko-KR" sz="1200" b="1" dirty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∪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π</a:t>
            </a:r>
            <a:r>
              <a:rPr lang="ko-KR" altLang="en-US" sz="800" b="1" dirty="0">
                <a:latin typeface="+mn-ea"/>
                <a:ea typeface="+mn-ea"/>
              </a:rPr>
              <a:t>도서이름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합집합 연산의 복합 사용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3.6.2 </a:t>
            </a:r>
            <a:r>
              <a:rPr lang="ko-KR" altLang="en-US" sz="2000" dirty="0" err="1"/>
              <a:t>카티전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프로덕트를</a:t>
            </a:r>
            <a:r>
              <a:rPr lang="ko-KR" altLang="en-US" sz="2000" dirty="0"/>
              <a:t> 사용한 연산과 조인을 사용한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카티전</a:t>
            </a:r>
            <a:r>
              <a:rPr lang="ko-KR" altLang="en-US" dirty="0"/>
              <a:t> </a:t>
            </a:r>
            <a:r>
              <a:rPr lang="ko-KR" altLang="en-US" dirty="0" err="1"/>
              <a:t>프로덕트를</a:t>
            </a:r>
            <a:r>
              <a:rPr lang="ko-KR" altLang="en-US" dirty="0"/>
              <a:t> 사용한 연산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 </a:t>
            </a:r>
            <a:r>
              <a:rPr lang="en-US" altLang="ko-KR" sz="2000" b="0" dirty="0"/>
              <a:t>π</a:t>
            </a:r>
            <a:r>
              <a:rPr lang="ko-KR" altLang="en-US" sz="800" dirty="0"/>
              <a:t>주문</a:t>
            </a:r>
            <a:r>
              <a:rPr lang="en-US" altLang="ko-KR" sz="800" dirty="0"/>
              <a:t>.</a:t>
            </a:r>
            <a:r>
              <a:rPr lang="ko-KR" altLang="en-US" sz="800" dirty="0"/>
              <a:t>주문번호</a:t>
            </a:r>
            <a:r>
              <a:rPr lang="en-US" altLang="ko-KR" sz="800" dirty="0"/>
              <a:t>, </a:t>
            </a:r>
            <a:r>
              <a:rPr lang="ko-KR" altLang="en-US" sz="800" dirty="0"/>
              <a:t>고객</a:t>
            </a:r>
            <a:r>
              <a:rPr lang="en-US" altLang="ko-KR" sz="800" dirty="0"/>
              <a:t>.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주문</a:t>
            </a:r>
            <a:r>
              <a:rPr lang="en-US" altLang="ko-KR" sz="800" dirty="0"/>
              <a:t>.</a:t>
            </a:r>
            <a:r>
              <a:rPr lang="ko-KR" altLang="en-US" sz="800" dirty="0"/>
              <a:t>판매가격 </a:t>
            </a:r>
            <a:r>
              <a:rPr lang="en-US" altLang="ko-KR" dirty="0"/>
              <a:t>(</a:t>
            </a:r>
            <a:r>
              <a:rPr lang="en-US" altLang="ko-KR" sz="2000" b="0" dirty="0"/>
              <a:t>σ</a:t>
            </a:r>
            <a:r>
              <a:rPr lang="ko-KR" altLang="en-US" sz="800" dirty="0"/>
              <a:t>고객</a:t>
            </a:r>
            <a:r>
              <a:rPr lang="en-US" altLang="ko-KR" sz="800" dirty="0"/>
              <a:t>.</a:t>
            </a:r>
            <a:r>
              <a:rPr lang="ko-KR" altLang="en-US" sz="800" dirty="0"/>
              <a:t>고객번호</a:t>
            </a:r>
            <a:r>
              <a:rPr lang="en-US" altLang="ko-KR" sz="800" dirty="0"/>
              <a:t>=</a:t>
            </a:r>
            <a:r>
              <a:rPr lang="ko-KR" altLang="en-US" sz="800" dirty="0"/>
              <a:t>주문</a:t>
            </a:r>
            <a:r>
              <a:rPr lang="en-US" altLang="ko-KR" sz="800" dirty="0"/>
              <a:t>.</a:t>
            </a:r>
            <a:r>
              <a:rPr lang="ko-KR" altLang="en-US" sz="800" dirty="0"/>
              <a:t>고객번호 </a:t>
            </a:r>
            <a:r>
              <a:rPr lang="en-US" altLang="ko-KR" sz="800" dirty="0"/>
              <a:t>AND </a:t>
            </a:r>
            <a:r>
              <a:rPr lang="ko-KR" altLang="en-US" sz="800" dirty="0"/>
              <a:t>고객</a:t>
            </a:r>
            <a:r>
              <a:rPr lang="en-US" altLang="ko-KR" sz="800" dirty="0"/>
              <a:t>.</a:t>
            </a:r>
            <a:r>
              <a:rPr lang="ko-KR" altLang="en-US" sz="800" dirty="0"/>
              <a:t>이름</a:t>
            </a:r>
            <a:r>
              <a:rPr lang="en-US" altLang="ko-KR" sz="800" dirty="0"/>
              <a:t>=‘</a:t>
            </a:r>
            <a:r>
              <a:rPr lang="ko-KR" altLang="en-US" sz="800" dirty="0"/>
              <a:t>박지성’ 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×</a:t>
            </a:r>
            <a:r>
              <a:rPr lang="ko-KR" altLang="en-US" dirty="0"/>
              <a:t>주문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13519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5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78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주문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5007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9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영국 </a:t>
                      </a:r>
                      <a:r>
                        <a:rPr lang="ko-KR" altLang="en-US" sz="600" dirty="0" err="1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미국 </a:t>
                      </a:r>
                      <a:r>
                        <a:rPr lang="ko-KR" altLang="en-US" sz="600" dirty="0" err="1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02623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7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97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30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2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23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34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1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535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17174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6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0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9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60180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고객</a:t>
            </a:r>
            <a:r>
              <a:rPr lang="en-US" altLang="ko-KR" sz="1000" b="1" dirty="0">
                <a:latin typeface="+mn-ea"/>
              </a:rPr>
              <a:t> × </a:t>
            </a:r>
            <a:r>
              <a:rPr lang="ko-KR" altLang="en-US" sz="1000" b="1" dirty="0">
                <a:latin typeface="+mn-ea"/>
              </a:rPr>
              <a:t>주문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/>
              <a:t>σ</a:t>
            </a:r>
            <a:r>
              <a:rPr lang="ko-KR" altLang="en-US" sz="1000" b="1" baseline="-25000" dirty="0"/>
              <a:t>고객</a:t>
            </a:r>
            <a:r>
              <a:rPr lang="en-US" altLang="ko-KR" sz="1000" b="1" baseline="-25000" dirty="0"/>
              <a:t>.</a:t>
            </a:r>
            <a:r>
              <a:rPr lang="ko-KR" altLang="en-US" sz="1000" b="1" baseline="-25000" dirty="0"/>
              <a:t>고객번호</a:t>
            </a:r>
            <a:r>
              <a:rPr lang="en-US" altLang="ko-KR" sz="1000" b="1" baseline="-25000" dirty="0"/>
              <a:t>=</a:t>
            </a:r>
            <a:r>
              <a:rPr lang="ko-KR" altLang="en-US" sz="1000" b="1" baseline="-25000" dirty="0"/>
              <a:t>주문</a:t>
            </a:r>
            <a:r>
              <a:rPr lang="en-US" altLang="ko-KR" sz="1000" b="1" baseline="-25000" dirty="0"/>
              <a:t>.</a:t>
            </a:r>
            <a:r>
              <a:rPr lang="ko-KR" altLang="en-US" sz="1000" b="1" baseline="-25000" dirty="0"/>
              <a:t>고객번호 </a:t>
            </a:r>
            <a:r>
              <a:rPr lang="en-US" altLang="ko-KR" sz="1000" b="1" baseline="-25000" dirty="0"/>
              <a:t>AND </a:t>
            </a:r>
            <a:r>
              <a:rPr lang="ko-KR" altLang="en-US" sz="1000" b="1" baseline="-25000" dirty="0"/>
              <a:t>고객</a:t>
            </a:r>
            <a:r>
              <a:rPr lang="en-US" altLang="ko-KR" sz="1000" b="1" baseline="-25000" dirty="0"/>
              <a:t>.</a:t>
            </a:r>
            <a:r>
              <a:rPr lang="ko-KR" altLang="en-US" sz="1000" b="1" baseline="-25000" dirty="0"/>
              <a:t>이름</a:t>
            </a:r>
            <a:r>
              <a:rPr lang="en-US" altLang="ko-KR" sz="1000" b="1" baseline="-25000" dirty="0"/>
              <a:t>=‘</a:t>
            </a:r>
            <a:r>
              <a:rPr lang="ko-KR" altLang="en-US" sz="1000" b="1" baseline="-25000" dirty="0"/>
              <a:t>박지성</a:t>
            </a:r>
            <a:r>
              <a:rPr lang="en-US" altLang="ko-KR" sz="1000" b="1" baseline="-25000" dirty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400" dirty="0"/>
              <a:t>π</a:t>
            </a:r>
            <a:r>
              <a:rPr lang="ko-KR" altLang="en-US" sz="1000" b="1" baseline="-25000" dirty="0">
                <a:latin typeface="+mn-ea"/>
              </a:rPr>
              <a:t>주문</a:t>
            </a:r>
            <a:r>
              <a:rPr lang="en-US" altLang="ko-KR" sz="1000" b="1" baseline="-25000" dirty="0">
                <a:latin typeface="+mn-ea"/>
              </a:rPr>
              <a:t>.</a:t>
            </a:r>
            <a:r>
              <a:rPr lang="ko-KR" altLang="en-US" sz="1000" b="1" baseline="-25000" dirty="0">
                <a:latin typeface="+mn-ea"/>
              </a:rPr>
              <a:t>주문번호</a:t>
            </a:r>
            <a:r>
              <a:rPr lang="en-US" altLang="ko-KR" sz="1000" b="1" baseline="-25000" dirty="0">
                <a:latin typeface="+mn-ea"/>
              </a:rPr>
              <a:t>,</a:t>
            </a:r>
            <a:r>
              <a:rPr lang="ko-KR" altLang="en-US" sz="1000" b="1" baseline="-25000" dirty="0">
                <a:latin typeface="+mn-ea"/>
              </a:rPr>
              <a:t>고객</a:t>
            </a:r>
            <a:r>
              <a:rPr lang="en-US" altLang="ko-KR" sz="1000" b="1" baseline="-25000" dirty="0">
                <a:latin typeface="+mn-ea"/>
              </a:rPr>
              <a:t>.</a:t>
            </a:r>
            <a:r>
              <a:rPr lang="ko-KR" altLang="en-US" sz="1000" b="1" baseline="-25000" dirty="0">
                <a:latin typeface="+mn-ea"/>
              </a:rPr>
              <a:t>이름</a:t>
            </a:r>
            <a:r>
              <a:rPr lang="en-US" altLang="ko-KR" sz="1000" b="1" baseline="-25000" dirty="0">
                <a:latin typeface="+mn-ea"/>
              </a:rPr>
              <a:t>,</a:t>
            </a:r>
            <a:r>
              <a:rPr lang="ko-KR" altLang="en-US" sz="1000" b="1" baseline="-25000" dirty="0">
                <a:latin typeface="+mn-ea"/>
              </a:rPr>
              <a:t>주문</a:t>
            </a:r>
            <a:r>
              <a:rPr lang="en-US" altLang="ko-KR" sz="1000" b="1" baseline="-25000" dirty="0">
                <a:latin typeface="+mn-ea"/>
              </a:rPr>
              <a:t>.</a:t>
            </a:r>
            <a:r>
              <a:rPr lang="ko-KR" altLang="en-US" sz="1000" b="1" baseline="-25000" dirty="0">
                <a:latin typeface="+mn-ea"/>
              </a:rPr>
              <a:t>판매가격 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360990" y="3187939"/>
            <a:ext cx="611559" cy="432047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결과생략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사용한 연산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3.6.2 </a:t>
            </a:r>
            <a:r>
              <a:rPr lang="ko-KR" altLang="en-US" sz="2000" dirty="0" err="1"/>
              <a:t>카티전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프로덕트를</a:t>
            </a:r>
            <a:r>
              <a:rPr lang="ko-KR" altLang="en-US" sz="2000" dirty="0"/>
              <a:t> 사용한 연산과 조인을 사용한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조인을 사용한 연산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 </a:t>
            </a:r>
            <a:r>
              <a:rPr lang="en-US" altLang="ko-KR" sz="2000" b="0" dirty="0"/>
              <a:t>π</a:t>
            </a:r>
            <a:r>
              <a:rPr lang="ko-KR" altLang="en-US" sz="800" dirty="0"/>
              <a:t>주문번호</a:t>
            </a:r>
            <a:r>
              <a:rPr lang="en-US" altLang="ko-KR" sz="800" dirty="0"/>
              <a:t>,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판매가격 </a:t>
            </a:r>
            <a:r>
              <a:rPr lang="en-US" altLang="ko-KR" dirty="0"/>
              <a:t>(</a:t>
            </a:r>
            <a:r>
              <a:rPr lang="en-US" altLang="ko-KR" sz="2000" b="0" dirty="0"/>
              <a:t>σ</a:t>
            </a:r>
            <a:r>
              <a:rPr lang="ko-KR" altLang="en-US" sz="800" dirty="0"/>
              <a:t>이름</a:t>
            </a:r>
            <a:r>
              <a:rPr lang="en-US" altLang="ko-KR" sz="800" dirty="0"/>
              <a:t>=‘</a:t>
            </a:r>
            <a:r>
              <a:rPr lang="ko-KR" altLang="en-US" sz="800" dirty="0"/>
              <a:t>박지성’ </a:t>
            </a:r>
            <a:r>
              <a:rPr lang="en-US" altLang="ko-KR" dirty="0"/>
              <a:t>(</a:t>
            </a:r>
            <a:r>
              <a:rPr lang="ko-KR" altLang="en-US" dirty="0"/>
              <a:t>고객      </a:t>
            </a:r>
            <a:r>
              <a:rPr lang="ko-KR" altLang="en-US" sz="800" dirty="0"/>
              <a:t>고객</a:t>
            </a:r>
            <a:r>
              <a:rPr lang="en-US" altLang="ko-KR" sz="800" dirty="0"/>
              <a:t>.</a:t>
            </a:r>
            <a:r>
              <a:rPr lang="ko-KR" altLang="en-US" sz="800" dirty="0"/>
              <a:t>고객번호</a:t>
            </a:r>
            <a:r>
              <a:rPr lang="en-US" altLang="ko-KR" sz="800" dirty="0"/>
              <a:t>=</a:t>
            </a:r>
            <a:r>
              <a:rPr lang="ko-KR" altLang="en-US" sz="800" dirty="0"/>
              <a:t>주문</a:t>
            </a:r>
            <a:r>
              <a:rPr lang="en-US" altLang="ko-KR" sz="800" dirty="0"/>
              <a:t>.</a:t>
            </a:r>
            <a:r>
              <a:rPr lang="ko-KR" altLang="en-US" sz="800" dirty="0"/>
              <a:t>고객번호 </a:t>
            </a:r>
            <a:r>
              <a:rPr lang="ko-KR" altLang="en-US" dirty="0"/>
              <a:t>주문</a:t>
            </a:r>
            <a:r>
              <a:rPr lang="en-US" altLang="ko-KR" dirty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 </a:t>
            </a:r>
          </a:p>
          <a:p>
            <a:pPr>
              <a:buNone/>
            </a:pPr>
            <a:r>
              <a:rPr lang="en-US" altLang="ko-KR" sz="800" dirty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1188" y="2204864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/>
          </a:p>
          <a:p>
            <a:endParaRPr kumimoji="0" lang="en-US" altLang="ko-KR" dirty="0"/>
          </a:p>
          <a:p>
            <a:r>
              <a:rPr kumimoji="0" lang="ko-KR" altLang="en-US" dirty="0" err="1"/>
              <a:t>카티전</a:t>
            </a:r>
            <a:r>
              <a:rPr kumimoji="0" lang="ko-KR" altLang="en-US" dirty="0"/>
              <a:t> </a:t>
            </a:r>
            <a:r>
              <a:rPr kumimoji="0" lang="ko-KR" altLang="en-US" dirty="0" err="1"/>
              <a:t>프로덕트를</a:t>
            </a:r>
            <a:r>
              <a:rPr kumimoji="0" lang="ko-KR" altLang="en-US" dirty="0"/>
              <a:t> 사용한 연산과 비교</a:t>
            </a:r>
            <a:endParaRPr kumimoji="0" lang="en-US" altLang="ko-KR" dirty="0"/>
          </a:p>
          <a:p>
            <a:pPr>
              <a:buFont typeface="Wingdings" pitchFamily="2" charset="2"/>
              <a:buNone/>
            </a:pPr>
            <a:r>
              <a:rPr kumimoji="0" lang="en-US" altLang="ko-KR" dirty="0"/>
              <a:t>	 </a:t>
            </a:r>
            <a:r>
              <a:rPr kumimoji="0" lang="en-US" altLang="ko-KR" sz="2000" b="0" dirty="0"/>
              <a:t>π</a:t>
            </a:r>
            <a:r>
              <a:rPr kumimoji="0" lang="ko-KR" altLang="en-US" sz="800" dirty="0"/>
              <a:t>주문</a:t>
            </a:r>
            <a:r>
              <a:rPr kumimoji="0" lang="en-US" altLang="ko-KR" sz="800" dirty="0"/>
              <a:t>.</a:t>
            </a:r>
            <a:r>
              <a:rPr kumimoji="0" lang="ko-KR" altLang="en-US" sz="800" dirty="0"/>
              <a:t>주문번호</a:t>
            </a:r>
            <a:r>
              <a:rPr kumimoji="0" lang="en-US" altLang="ko-KR" sz="800" dirty="0"/>
              <a:t>, </a:t>
            </a:r>
            <a:r>
              <a:rPr kumimoji="0" lang="ko-KR" altLang="en-US" sz="800" dirty="0"/>
              <a:t>고객</a:t>
            </a:r>
            <a:r>
              <a:rPr kumimoji="0" lang="en-US" altLang="ko-KR" sz="800" dirty="0"/>
              <a:t>.</a:t>
            </a:r>
            <a:r>
              <a:rPr kumimoji="0" lang="ko-KR" altLang="en-US" sz="800" dirty="0"/>
              <a:t>이름</a:t>
            </a:r>
            <a:r>
              <a:rPr kumimoji="0" lang="en-US" altLang="ko-KR" sz="800" dirty="0"/>
              <a:t>, </a:t>
            </a:r>
            <a:r>
              <a:rPr kumimoji="0" lang="ko-KR" altLang="en-US" sz="800" dirty="0"/>
              <a:t>주문</a:t>
            </a:r>
            <a:r>
              <a:rPr kumimoji="0" lang="en-US" altLang="ko-KR" sz="800" dirty="0"/>
              <a:t>.</a:t>
            </a:r>
            <a:r>
              <a:rPr kumimoji="0" lang="ko-KR" altLang="en-US" sz="800" dirty="0"/>
              <a:t>판매가격 </a:t>
            </a:r>
            <a:r>
              <a:rPr kumimoji="0" lang="en-US" altLang="ko-KR" dirty="0"/>
              <a:t>(</a:t>
            </a:r>
            <a:r>
              <a:rPr kumimoji="0" lang="en-US" altLang="ko-KR" sz="2000" b="0" dirty="0"/>
              <a:t>σ</a:t>
            </a:r>
            <a:r>
              <a:rPr kumimoji="0" lang="ko-KR" altLang="en-US" sz="800" dirty="0"/>
              <a:t>고객</a:t>
            </a:r>
            <a:r>
              <a:rPr kumimoji="0" lang="en-US" altLang="ko-KR" sz="800" dirty="0"/>
              <a:t>.</a:t>
            </a:r>
            <a:r>
              <a:rPr kumimoji="0" lang="ko-KR" altLang="en-US" sz="800" dirty="0"/>
              <a:t>고객번호</a:t>
            </a:r>
            <a:r>
              <a:rPr kumimoji="0" lang="en-US" altLang="ko-KR" sz="800" dirty="0"/>
              <a:t>=</a:t>
            </a:r>
            <a:r>
              <a:rPr kumimoji="0" lang="ko-KR" altLang="en-US" sz="800" dirty="0"/>
              <a:t>주문</a:t>
            </a:r>
            <a:r>
              <a:rPr kumimoji="0" lang="en-US" altLang="ko-KR" sz="800" dirty="0"/>
              <a:t>.</a:t>
            </a:r>
            <a:r>
              <a:rPr kumimoji="0" lang="ko-KR" altLang="en-US" sz="800" dirty="0"/>
              <a:t>고객번호 </a:t>
            </a:r>
            <a:r>
              <a:rPr kumimoji="0" lang="en-US" altLang="ko-KR" sz="800" dirty="0"/>
              <a:t>AND </a:t>
            </a:r>
            <a:r>
              <a:rPr kumimoji="0" lang="ko-KR" altLang="en-US" sz="800" dirty="0"/>
              <a:t>고객</a:t>
            </a:r>
            <a:r>
              <a:rPr kumimoji="0" lang="en-US" altLang="ko-KR" sz="800" dirty="0"/>
              <a:t>.</a:t>
            </a:r>
            <a:r>
              <a:rPr kumimoji="0" lang="ko-KR" altLang="en-US" sz="800" dirty="0"/>
              <a:t>이름</a:t>
            </a:r>
            <a:r>
              <a:rPr kumimoji="0" lang="en-US" altLang="ko-KR" sz="800" dirty="0"/>
              <a:t>=‘</a:t>
            </a:r>
            <a:r>
              <a:rPr kumimoji="0" lang="ko-KR" altLang="en-US" sz="800" dirty="0"/>
              <a:t>박지성’ </a:t>
            </a:r>
            <a:r>
              <a:rPr kumimoji="0" lang="en-US" altLang="ko-KR" dirty="0"/>
              <a:t>(</a:t>
            </a:r>
            <a:r>
              <a:rPr kumimoji="0" lang="ko-KR" altLang="en-US" dirty="0"/>
              <a:t>고객</a:t>
            </a:r>
            <a:r>
              <a:rPr kumimoji="0" lang="en-US" altLang="ko-KR" dirty="0"/>
              <a:t>×</a:t>
            </a:r>
            <a:r>
              <a:rPr kumimoji="0" lang="ko-KR" altLang="en-US" dirty="0"/>
              <a:t>주문</a:t>
            </a:r>
            <a:r>
              <a:rPr kumimoji="0" lang="en-US" altLang="ko-KR" dirty="0"/>
              <a:t>))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13519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5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78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주문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500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9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영국 </a:t>
                      </a:r>
                      <a:r>
                        <a:rPr lang="ko-KR" altLang="en-US" sz="600" dirty="0" err="1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미국 </a:t>
                      </a:r>
                      <a:r>
                        <a:rPr lang="ko-KR" altLang="en-US" sz="600" dirty="0" err="1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17174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6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0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9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2013-07-07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93163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/>
              <a:t>고객     </a:t>
            </a:r>
            <a:r>
              <a:rPr lang="ko-KR" altLang="en-US" sz="1000" b="1" baseline="-25000" dirty="0"/>
              <a:t>고객</a:t>
            </a:r>
            <a:r>
              <a:rPr lang="en-US" altLang="ko-KR" sz="1000" b="1" baseline="-25000" dirty="0"/>
              <a:t>.</a:t>
            </a:r>
            <a:r>
              <a:rPr lang="ko-KR" altLang="en-US" sz="1000" b="1" baseline="-25000" dirty="0"/>
              <a:t>고객번호</a:t>
            </a:r>
            <a:r>
              <a:rPr lang="en-US" altLang="ko-KR" sz="1000" b="1" baseline="-25000" dirty="0"/>
              <a:t>=</a:t>
            </a:r>
            <a:r>
              <a:rPr lang="ko-KR" altLang="en-US" sz="1000" b="1" baseline="-25000" dirty="0"/>
              <a:t>주문</a:t>
            </a:r>
            <a:r>
              <a:rPr lang="en-US" altLang="ko-KR" sz="1000" b="1" baseline="-25000" dirty="0"/>
              <a:t>.</a:t>
            </a:r>
            <a:r>
              <a:rPr lang="ko-KR" altLang="en-US" sz="1000" b="1" baseline="-25000" dirty="0"/>
              <a:t>고객번호</a:t>
            </a:r>
            <a:r>
              <a:rPr lang="ko-KR" altLang="en-US" sz="1000" b="1" dirty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/>
              <a:t>σ</a:t>
            </a:r>
            <a:r>
              <a:rPr lang="ko-KR" altLang="en-US" sz="1000" b="1" baseline="-25000" dirty="0"/>
              <a:t>이름</a:t>
            </a:r>
            <a:r>
              <a:rPr lang="en-US" altLang="ko-KR" sz="1000" b="1" baseline="-25000" dirty="0"/>
              <a:t>=‘</a:t>
            </a:r>
            <a:r>
              <a:rPr lang="ko-KR" altLang="en-US" sz="1000" b="1" baseline="-25000" dirty="0"/>
              <a:t>박지성</a:t>
            </a:r>
            <a:r>
              <a:rPr lang="en-US" altLang="ko-KR" sz="1000" b="1" baseline="-25000" dirty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400" dirty="0"/>
              <a:t>π</a:t>
            </a:r>
            <a:r>
              <a:rPr lang="ko-KR" altLang="en-US" sz="1000" b="1" baseline="-25000" dirty="0">
                <a:latin typeface="+mn-ea"/>
              </a:rPr>
              <a:t>주문번호</a:t>
            </a:r>
            <a:r>
              <a:rPr lang="en-US" altLang="ko-KR" sz="1000" b="1" baseline="-25000" dirty="0">
                <a:latin typeface="+mn-ea"/>
              </a:rPr>
              <a:t>,</a:t>
            </a:r>
            <a:r>
              <a:rPr lang="ko-KR" altLang="en-US" sz="1000" b="1" baseline="-25000" dirty="0">
                <a:latin typeface="+mn-ea"/>
              </a:rPr>
              <a:t>이름</a:t>
            </a:r>
            <a:r>
              <a:rPr lang="en-US" altLang="ko-KR" sz="1000" b="1" baseline="-25000" dirty="0">
                <a:latin typeface="+mn-ea"/>
              </a:rPr>
              <a:t>,</a:t>
            </a:r>
            <a:r>
              <a:rPr lang="ko-KR" altLang="en-US" sz="1000" b="1" baseline="-25000" dirty="0">
                <a:latin typeface="+mn-ea"/>
              </a:rPr>
              <a:t>판매가격 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조인을 사용한 연산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88820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99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22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35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69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74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740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1393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2013-07-07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72608"/>
          </a:xfrm>
        </p:spPr>
        <p:txBody>
          <a:bodyPr/>
          <a:lstStyle/>
          <a:p>
            <a:r>
              <a:rPr lang="en-US" altLang="ko-KR" sz="1400" b="1" dirty="0"/>
              <a:t>6.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수직적 부분 집합을 반환하는 관계대수 연산자는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① </a:t>
            </a:r>
            <a:r>
              <a:rPr lang="en-US" altLang="ko-KR" sz="1400" b="1" dirty="0">
                <a:solidFill>
                  <a:srgbClr val="FF0000"/>
                </a:solidFill>
              </a:rPr>
              <a:t>projection </a:t>
            </a:r>
            <a:r>
              <a:rPr lang="en-US" altLang="ko-KR" sz="1400" b="1" dirty="0"/>
              <a:t>	</a:t>
            </a:r>
            <a:r>
              <a:rPr lang="ko-KR" altLang="en-US" sz="1400" b="1" dirty="0"/>
              <a:t>② </a:t>
            </a:r>
            <a:r>
              <a:rPr lang="en-US" altLang="ko-KR" sz="1400" b="1" dirty="0"/>
              <a:t>join		</a:t>
            </a:r>
            <a:r>
              <a:rPr lang="ko-KR" altLang="en-US" sz="1400" b="1" dirty="0"/>
              <a:t>③ </a:t>
            </a:r>
            <a:r>
              <a:rPr lang="en-US" altLang="ko-KR" sz="1400" b="1" dirty="0"/>
              <a:t>division		 </a:t>
            </a:r>
            <a:r>
              <a:rPr lang="ko-KR" altLang="en-US" sz="1400" b="1" dirty="0"/>
              <a:t>④ </a:t>
            </a:r>
            <a:r>
              <a:rPr lang="en-US" altLang="ko-KR" sz="1400" b="1" dirty="0"/>
              <a:t>selection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(*).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프로젝션한</a:t>
            </a:r>
            <a:r>
              <a:rPr lang="ko-KR" altLang="en-US" sz="1400" b="1" dirty="0"/>
              <a:t> 결과일 때 다음 중 맞는 설명을 모두 고르시오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r>
              <a:rPr lang="ko-KR" altLang="en-US" sz="1400" b="1" dirty="0"/>
              <a:t>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r>
              <a:rPr lang="ko-KR" altLang="en-US" sz="1400" b="1" dirty="0"/>
              <a:t>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많다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⑤ 모두 틀리다</a:t>
            </a:r>
            <a:r>
              <a:rPr lang="en-US" altLang="ko-KR" sz="1400" b="1" dirty="0"/>
              <a:t>.</a:t>
            </a:r>
          </a:p>
          <a:p>
            <a:endParaRPr lang="ko-KR" altLang="en-US" sz="1400" b="1" dirty="0"/>
          </a:p>
          <a:p>
            <a:r>
              <a:rPr lang="en-US" altLang="ko-KR" sz="1400" b="1" dirty="0"/>
              <a:t>(*).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고르시오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r>
              <a:rPr lang="ko-KR" altLang="en-US" sz="1400" b="1" dirty="0"/>
              <a:t>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r>
              <a:rPr lang="ko-KR" altLang="en-US" sz="1400" b="1" dirty="0"/>
              <a:t>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많다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r>
              <a:rPr lang="ko-KR" altLang="en-US" sz="1400" b="1" dirty="0"/>
              <a:t>⑤ 모두 틀리다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>
              <a:lnSpc>
                <a:spcPct val="100000"/>
              </a:lnSpc>
            </a:pPr>
            <a:endParaRPr lang="ko-KR" altLang="en-US" sz="1400" b="1" dirty="0"/>
          </a:p>
          <a:p>
            <a:pPr>
              <a:lnSpc>
                <a:spcPct val="100000"/>
              </a:lnSpc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58068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85698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12. </a:t>
            </a:r>
            <a:r>
              <a:rPr lang="ko-KR" altLang="en-US" sz="1400" b="1" dirty="0">
                <a:latin typeface="+mj-ea"/>
                <a:ea typeface="+mj-ea"/>
              </a:rPr>
              <a:t>다음은 가상의 </a:t>
            </a:r>
            <a:r>
              <a:rPr lang="ko-KR" altLang="en-US" sz="1400" b="1" dirty="0" err="1">
                <a:latin typeface="+mj-ea"/>
                <a:ea typeface="+mj-ea"/>
              </a:rPr>
              <a:t>릴레이션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R(A, B, C)</a:t>
            </a:r>
            <a:r>
              <a:rPr lang="ko-KR" altLang="en-US" sz="1400" b="1" dirty="0">
                <a:latin typeface="+mj-ea"/>
                <a:ea typeface="+mj-ea"/>
              </a:rPr>
              <a:t>와 </a:t>
            </a:r>
            <a:r>
              <a:rPr lang="en-US" altLang="ko-KR" sz="1400" b="1" dirty="0">
                <a:latin typeface="+mj-ea"/>
                <a:ea typeface="+mj-ea"/>
              </a:rPr>
              <a:t>S(C, D, E)</a:t>
            </a:r>
            <a:r>
              <a:rPr lang="ko-KR" altLang="en-US" sz="1400" b="1" dirty="0">
                <a:latin typeface="+mj-ea"/>
                <a:ea typeface="+mj-ea"/>
              </a:rPr>
              <a:t>이다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릴레이션에서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관계대수식의</a:t>
            </a:r>
            <a:r>
              <a:rPr lang="ko-KR" altLang="en-US" sz="1400" b="1" dirty="0">
                <a:latin typeface="+mj-ea"/>
                <a:ea typeface="+mj-ea"/>
              </a:rPr>
              <a:t> 결과를 적으시오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endParaRPr lang="ko-KR" altLang="en-US" sz="500" b="1" dirty="0">
              <a:latin typeface="+mj-ea"/>
              <a:ea typeface="+mj-ea"/>
            </a:endParaRPr>
          </a:p>
          <a:p>
            <a:r>
              <a:rPr lang="pt-BR" altLang="ko-KR" sz="1400" b="1" dirty="0">
                <a:latin typeface="+mj-ea"/>
                <a:ea typeface="+mj-ea"/>
              </a:rPr>
              <a:t>  (1)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="1" baseline="-25000" dirty="0">
                <a:latin typeface="+mj-ea"/>
                <a:ea typeface="+mj-ea"/>
              </a:rPr>
              <a:t>A=a2 </a:t>
            </a:r>
            <a:r>
              <a:rPr lang="pt-BR" altLang="ko-KR" sz="1400" b="1" dirty="0">
                <a:latin typeface="+mj-ea"/>
                <a:ea typeface="+mj-ea"/>
              </a:rPr>
              <a:t>(R)</a:t>
            </a:r>
          </a:p>
          <a:p>
            <a:r>
              <a:rPr lang="pt-BR" altLang="ko-KR" sz="1400" b="1" dirty="0">
                <a:latin typeface="+mj-ea"/>
                <a:ea typeface="+mj-ea"/>
              </a:rPr>
              <a:t>  (2) </a:t>
            </a:r>
            <a:r>
              <a:rPr lang="pt-BR" altLang="ko-KR" sz="2000" dirty="0">
                <a:latin typeface="+mj-ea"/>
                <a:ea typeface="+mj-ea"/>
              </a:rPr>
              <a:t>π</a:t>
            </a:r>
            <a:r>
              <a:rPr lang="pt-BR" altLang="ko-KR" sz="1400" b="1" baseline="-25000" dirty="0">
                <a:latin typeface="+mj-ea"/>
                <a:ea typeface="+mj-ea"/>
              </a:rPr>
              <a:t>A,B </a:t>
            </a:r>
            <a:r>
              <a:rPr lang="pt-BR" altLang="ko-KR" sz="1400" b="1" dirty="0">
                <a:latin typeface="+mj-ea"/>
                <a:ea typeface="+mj-ea"/>
              </a:rPr>
              <a:t>(R)</a:t>
            </a:r>
          </a:p>
          <a:p>
            <a:r>
              <a:rPr lang="pt-BR" altLang="ko-KR" sz="1400" b="1" dirty="0">
                <a:latin typeface="+mj-ea"/>
                <a:ea typeface="+mj-ea"/>
              </a:rPr>
              <a:t>  (3) R(A, B, C)      </a:t>
            </a:r>
            <a:r>
              <a:rPr lang="pt-BR" altLang="ko-KR" sz="1400" b="1" baseline="-25000" dirty="0">
                <a:latin typeface="+mj-ea"/>
                <a:ea typeface="+mj-ea"/>
              </a:rPr>
              <a:t>R.c=S.c</a:t>
            </a:r>
            <a:r>
              <a:rPr lang="pt-BR" altLang="ko-KR" sz="1400" b="1" dirty="0">
                <a:latin typeface="+mj-ea"/>
                <a:ea typeface="+mj-ea"/>
              </a:rPr>
              <a:t> S(C, D, E) 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pPr algn="ctr"/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13.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endParaRPr lang="ko-KR" altLang="en-US" sz="8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ko-KR" altLang="en-US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(1) </a:t>
            </a:r>
            <a:r>
              <a:rPr lang="ko-KR" altLang="en-US" sz="1400" b="1" dirty="0">
                <a:latin typeface="+mj-ea"/>
                <a:ea typeface="+mj-ea"/>
              </a:rPr>
              <a:t>과목코드가 </a:t>
            </a:r>
            <a:r>
              <a:rPr lang="en-US" altLang="ko-KR" sz="1400" b="1" dirty="0">
                <a:latin typeface="+mj-ea"/>
                <a:ea typeface="+mj-ea"/>
              </a:rPr>
              <a:t>1234</a:t>
            </a:r>
            <a:r>
              <a:rPr lang="ko-KR" altLang="en-US" sz="1400" b="1" dirty="0">
                <a:latin typeface="+mj-ea"/>
                <a:ea typeface="+mj-ea"/>
              </a:rPr>
              <a:t>이고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성적이 </a:t>
            </a:r>
            <a:r>
              <a:rPr lang="en-US" altLang="ko-KR" sz="1400" b="1" dirty="0">
                <a:latin typeface="+mj-ea"/>
                <a:ea typeface="+mj-ea"/>
              </a:rPr>
              <a:t>A</a:t>
            </a:r>
            <a:r>
              <a:rPr lang="ko-KR" altLang="en-US" sz="1400" b="1" dirty="0">
                <a:latin typeface="+mj-ea"/>
                <a:ea typeface="+mj-ea"/>
              </a:rPr>
              <a:t>인 모든 학생의 학번을 검색하시오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(2) </a:t>
            </a:r>
            <a:r>
              <a:rPr lang="ko-KR" altLang="en-US" sz="1400" b="1" dirty="0">
                <a:latin typeface="+mj-ea"/>
                <a:ea typeface="+mj-ea"/>
              </a:rPr>
              <a:t>과목코드가 </a:t>
            </a:r>
            <a:r>
              <a:rPr lang="en-US" altLang="ko-KR" sz="1400" b="1" dirty="0">
                <a:latin typeface="+mj-ea"/>
                <a:ea typeface="+mj-ea"/>
              </a:rPr>
              <a:t>1234</a:t>
            </a:r>
            <a:r>
              <a:rPr lang="ko-KR" altLang="en-US" sz="1400" b="1" dirty="0">
                <a:latin typeface="+mj-ea"/>
                <a:ea typeface="+mj-ea"/>
              </a:rPr>
              <a:t>인 과목을 등록한 학생의 이름과 전공을 검색하시오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(3) </a:t>
            </a:r>
            <a:r>
              <a:rPr lang="ko-KR" altLang="en-US" sz="1400" b="1" dirty="0">
                <a:latin typeface="+mj-ea"/>
                <a:ea typeface="+mj-ea"/>
              </a:rPr>
              <a:t>과목 </a:t>
            </a:r>
            <a:r>
              <a:rPr lang="en-US" altLang="ko-KR" sz="1400" b="1" dirty="0">
                <a:latin typeface="+mj-ea"/>
                <a:ea typeface="+mj-ea"/>
              </a:rPr>
              <a:t>1234</a:t>
            </a:r>
            <a:r>
              <a:rPr lang="ko-KR" altLang="en-US" sz="1400" b="1" dirty="0">
                <a:latin typeface="+mj-ea"/>
                <a:ea typeface="+mj-ea"/>
              </a:rPr>
              <a:t>에 등록하지 않은 학생의 이름을 검색하시오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0958"/>
              </p:ext>
            </p:extLst>
          </p:nvPr>
        </p:nvGraphicFramePr>
        <p:xfrm>
          <a:off x="1043608" y="2580730"/>
          <a:ext cx="2051050" cy="12954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62097"/>
              </p:ext>
            </p:extLst>
          </p:nvPr>
        </p:nvGraphicFramePr>
        <p:xfrm>
          <a:off x="3779912" y="2586618"/>
          <a:ext cx="2063750" cy="12573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e2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481" y="2170944"/>
            <a:ext cx="257888" cy="16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560" y="4653136"/>
            <a:ext cx="5653136" cy="857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학생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학번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이름，전공，학년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수강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과목코드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학번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수강학기，성적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과목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과목코드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과목이름，강의실，요일，담당교수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964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472608"/>
          </a:xfrm>
        </p:spPr>
        <p:txBody>
          <a:bodyPr/>
          <a:lstStyle/>
          <a:p>
            <a:pPr marL="360363" indent="-360363" algn="just"/>
            <a:r>
              <a:rPr lang="en-US" altLang="ko-KR" sz="1400" b="1" dirty="0">
                <a:latin typeface="+mj-ea"/>
                <a:ea typeface="+mj-ea"/>
              </a:rPr>
              <a:t>15. 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판매원</a:t>
            </a:r>
            <a:r>
              <a:rPr lang="en-US" altLang="ko-KR" sz="1400" b="1" dirty="0">
                <a:latin typeface="+mj-ea"/>
                <a:ea typeface="+mj-ea"/>
              </a:rPr>
              <a:t>, 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>
                <a:latin typeface="+mj-ea"/>
                <a:ea typeface="+mj-ea"/>
              </a:rPr>
              <a:t>기본키이고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ko-KR" altLang="en-US" sz="1400" b="1" dirty="0">
                <a:latin typeface="+mj-ea"/>
                <a:ea typeface="+mj-ea"/>
              </a:rPr>
              <a:t>과</a:t>
            </a:r>
            <a:r>
              <a:rPr lang="en-US" altLang="ko-KR" sz="1400" b="1" dirty="0">
                <a:latin typeface="+mj-ea"/>
                <a:ea typeface="+mj-ea"/>
              </a:rPr>
              <a:t> salesperson</a:t>
            </a:r>
            <a:r>
              <a:rPr lang="ko-KR" altLang="en-US" sz="1400" b="1" dirty="0">
                <a:latin typeface="+mj-ea"/>
                <a:ea typeface="+mj-ea"/>
              </a:rPr>
              <a:t>은 각각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dirty="0" err="1">
                <a:latin typeface="+mj-ea"/>
                <a:ea typeface="+mj-ea"/>
              </a:rPr>
              <a:t>외래키이다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pPr marL="360363" indent="-360363"/>
            <a:endParaRPr lang="en-US" altLang="ko-KR" sz="1400" b="1" dirty="0">
              <a:latin typeface="+mj-ea"/>
              <a:ea typeface="+mj-ea"/>
            </a:endParaRP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(1) </a:t>
            </a:r>
            <a:r>
              <a:rPr lang="ko-KR" altLang="en-US" sz="1400" b="1" dirty="0">
                <a:latin typeface="+mj-ea"/>
                <a:ea typeface="+mj-ea"/>
              </a:rPr>
              <a:t>모든 판매원</a:t>
            </a:r>
            <a:r>
              <a:rPr lang="en-US" altLang="ko-KR" sz="1400" b="1" dirty="0">
                <a:latin typeface="+mj-ea"/>
                <a:ea typeface="+mj-ea"/>
              </a:rPr>
              <a:t>(Salesperson)</a:t>
            </a:r>
            <a:r>
              <a:rPr lang="ko-KR" altLang="en-US" sz="1400" b="1" dirty="0">
                <a:latin typeface="+mj-ea"/>
                <a:ea typeface="+mj-ea"/>
              </a:rPr>
              <a:t>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(2)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(3) </a:t>
            </a:r>
            <a:r>
              <a:rPr lang="ko-KR" altLang="en-US" sz="1400" b="1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(4) </a:t>
            </a:r>
            <a:r>
              <a:rPr lang="ko-KR" altLang="en-US" sz="1400" b="1" dirty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(5)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나이를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(6) </a:t>
            </a:r>
            <a:r>
              <a:rPr lang="ko-KR" altLang="en-US" sz="1400" b="1" dirty="0">
                <a:latin typeface="+mj-ea"/>
                <a:ea typeface="+mj-ea"/>
              </a:rPr>
              <a:t>나이가 </a:t>
            </a:r>
            <a:r>
              <a:rPr lang="en-US" altLang="ko-KR" sz="1400" b="1" dirty="0">
                <a:latin typeface="+mj-ea"/>
                <a:ea typeface="+mj-ea"/>
              </a:rPr>
              <a:t>25</a:t>
            </a:r>
            <a:r>
              <a:rPr lang="ko-KR" altLang="en-US" sz="1400" b="1" dirty="0">
                <a:latin typeface="+mj-ea"/>
                <a:ea typeface="+mj-ea"/>
              </a:rPr>
              <a:t>살인 판매원에게 주문한 고객의 </a:t>
            </a:r>
            <a:r>
              <a:rPr lang="en-US" altLang="ko-KR" sz="1400" b="1" dirty="0">
                <a:latin typeface="+mj-ea"/>
                <a:ea typeface="+mj-ea"/>
              </a:rPr>
              <a:t>city </a:t>
            </a:r>
            <a:r>
              <a:rPr lang="ko-KR" altLang="en-US" sz="1400" b="1" dirty="0">
                <a:latin typeface="+mj-ea"/>
                <a:ea typeface="+mj-ea"/>
              </a:rPr>
              <a:t>값을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20725" indent="-360363" algn="just"/>
            <a:r>
              <a:rPr lang="en-US" altLang="ko-KR" sz="1400" b="1" dirty="0">
                <a:latin typeface="+mj-ea"/>
                <a:ea typeface="+mj-ea"/>
              </a:rPr>
              <a:t>(7) </a:t>
            </a:r>
            <a:r>
              <a:rPr lang="ko-KR" altLang="en-US" sz="1400" b="1" dirty="0">
                <a:latin typeface="+mj-ea"/>
                <a:ea typeface="+mj-ea"/>
              </a:rPr>
              <a:t>판매원의 이름과 그 판매원에게 주문을 한 고객의 이름을 보이시오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단 주문이 없는 판매원도 포함하여 구한다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220486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338028"/>
            <a:ext cx="7920880" cy="1080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Salesperson(name, age, salary)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Order(number, </a:t>
            </a:r>
            <a:r>
              <a:rPr lang="en-US" altLang="ko-KR" sz="1400" dirty="0" err="1">
                <a:latin typeface="+mj-ea"/>
              </a:rPr>
              <a:t>custname</a:t>
            </a:r>
            <a:r>
              <a:rPr lang="en-US" altLang="ko-KR" sz="1400" dirty="0">
                <a:latin typeface="+mj-ea"/>
              </a:rPr>
              <a:t>, salesperson, amount)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Customer(name, city, </a:t>
            </a:r>
            <a:r>
              <a:rPr lang="en-US" altLang="ko-KR" sz="1400" dirty="0" err="1">
                <a:latin typeface="+mj-ea"/>
              </a:rPr>
              <a:t>industrytype</a:t>
            </a:r>
            <a:r>
              <a:rPr lang="en-US" altLang="ko-KR" sz="1400" dirty="0"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85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</a:t>
            </a:r>
            <a:r>
              <a:rPr lang="en-US" altLang="ko-KR" dirty="0">
                <a:sym typeface="Wingdings"/>
              </a:rPr>
              <a:t>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내에서 생성되는 관계 </a:t>
            </a:r>
            <a:r>
              <a:rPr lang="en-US" altLang="ko-KR" sz="1400" b="0" dirty="0"/>
              <a:t>: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내 데이터들의 관계</a:t>
            </a:r>
            <a:endParaRPr lang="en-US" altLang="ko-KR" sz="1400" b="0" dirty="0"/>
          </a:p>
          <a:p>
            <a:pPr>
              <a:buNone/>
            </a:pPr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</a:t>
            </a:r>
            <a:r>
              <a:rPr lang="en-US" altLang="ko-KR" sz="1400" dirty="0">
                <a:sym typeface="Wingdings"/>
              </a:rPr>
              <a:t>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간에 생성되는 관계 </a:t>
            </a:r>
            <a:r>
              <a:rPr lang="en-US" altLang="ko-KR" sz="1400" b="0" dirty="0"/>
              <a:t>: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간의 관계</a:t>
            </a:r>
            <a:r>
              <a:rPr lang="en-US" altLang="ko-KR" sz="1400" b="0" dirty="0"/>
              <a:t> </a:t>
            </a:r>
            <a:endParaRPr lang="ko-KR" alt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617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간의 관계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9984" y="339299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67291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1307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12976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681028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smtClean="0"/>
              <a:t>스키마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표에서 </a:t>
            </a:r>
            <a:r>
              <a:rPr lang="ko-KR" altLang="en-US" dirty="0" err="1" smtClean="0"/>
              <a:t>맨위</a:t>
            </a:r>
            <a:r>
              <a:rPr lang="ko-KR" altLang="en-US" dirty="0" smtClean="0"/>
              <a:t> 즉 속성 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표에서 스키마 제외한 데이터 덩어리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관계 데이터베이스 시스템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투플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구분할 수 있는 절대적 기준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ko-KR" altLang="en-US" dirty="0" smtClean="0"/>
              <a:t>제약조건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 개체 참조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도개참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제약조건의 옵션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관계대수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셀렉션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프로젝션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집합연산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후에 </a:t>
            </a:r>
            <a:r>
              <a:rPr lang="ko-KR" altLang="en-US" dirty="0" err="1" smtClean="0"/>
              <a:t>의미있는것들을</a:t>
            </a:r>
            <a:r>
              <a:rPr lang="ko-KR" altLang="en-US" dirty="0" smtClean="0"/>
              <a:t> 조건을 </a:t>
            </a:r>
            <a:r>
              <a:rPr lang="ko-KR" altLang="en-US" smtClean="0"/>
              <a:t>넣어 뽑아낸 것</a:t>
            </a:r>
            <a:r>
              <a:rPr lang="en-US" altLang="ko-KR" dirty="0"/>
              <a:t>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디비전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스키마와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애트리뷰트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), </a:t>
            </a:r>
          </a:p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열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(column)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부름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차수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=4)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642411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79512" y="3139226"/>
            <a:ext cx="189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투플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(tuple), </a:t>
            </a:r>
          </a:p>
          <a:p>
            <a:pPr algn="r"/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행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(row)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부름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카디널리티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28692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오른쪽 대괄호 6"/>
          <p:cNvSpPr/>
          <p:nvPr/>
        </p:nvSpPr>
        <p:spPr>
          <a:xfrm rot="10800000">
            <a:off x="2080295" y="2913678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연결선 12"/>
          <p:cNvCxnSpPr/>
          <p:nvPr/>
        </p:nvCxnSpPr>
        <p:spPr>
          <a:xfrm>
            <a:off x="2080295" y="3231191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080295" y="354870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80295" y="38662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42251"/>
              </p:ext>
            </p:extLst>
          </p:nvPr>
        </p:nvGraphicFramePr>
        <p:xfrm>
          <a:off x="2267744" y="2506013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60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663746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419147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스키마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내포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571275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35525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인스턴스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외연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7584" y="44371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도서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2172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도서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1.2.1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스키마의 요소</a:t>
            </a:r>
          </a:p>
          <a:p>
            <a:pPr lvl="1"/>
            <a:r>
              <a:rPr lang="ko-KR" altLang="en-US" sz="1600" dirty="0">
                <a:latin typeface="+mn-ea"/>
              </a:rPr>
              <a:t>속성</a:t>
            </a:r>
            <a:r>
              <a:rPr lang="en-US" altLang="ko-KR" sz="1600" dirty="0">
                <a:latin typeface="+mn-ea"/>
              </a:rPr>
              <a:t>(attribute) : </a:t>
            </a:r>
            <a:r>
              <a:rPr lang="ko-KR" altLang="en-US" sz="1600" dirty="0" err="1">
                <a:latin typeface="+mn-ea"/>
              </a:rPr>
              <a:t>릴레이션</a:t>
            </a:r>
            <a:r>
              <a:rPr lang="ko-KR" altLang="en-US" sz="1600" dirty="0">
                <a:latin typeface="+mn-ea"/>
              </a:rPr>
              <a:t> 스키마의 열</a:t>
            </a:r>
          </a:p>
          <a:p>
            <a:pPr lvl="1"/>
            <a:r>
              <a:rPr lang="ko-KR" altLang="en-US" sz="1600" dirty="0">
                <a:latin typeface="+mn-ea"/>
              </a:rPr>
              <a:t>도메인</a:t>
            </a:r>
            <a:r>
              <a:rPr lang="en-US" altLang="ko-KR" sz="1600" dirty="0">
                <a:latin typeface="+mn-ea"/>
              </a:rPr>
              <a:t>(domain) : </a:t>
            </a:r>
            <a:r>
              <a:rPr lang="ko-KR" altLang="en-US" sz="1600" dirty="0">
                <a:latin typeface="+mn-ea"/>
              </a:rPr>
              <a:t>속성이 가질 수 있는 값의 집합</a:t>
            </a:r>
          </a:p>
          <a:p>
            <a:pPr lvl="1"/>
            <a:r>
              <a:rPr lang="ko-KR" altLang="en-US" sz="1600" dirty="0">
                <a:latin typeface="+mn-ea"/>
              </a:rPr>
              <a:t>차수</a:t>
            </a:r>
            <a:r>
              <a:rPr lang="en-US" altLang="ko-KR" sz="1600" dirty="0">
                <a:latin typeface="+mn-ea"/>
              </a:rPr>
              <a:t>(degree) : </a:t>
            </a:r>
            <a:r>
              <a:rPr lang="ko-KR" altLang="en-US" sz="1600" dirty="0">
                <a:latin typeface="+mn-ea"/>
              </a:rPr>
              <a:t>속성의 개수</a:t>
            </a:r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스키마의 표현</a:t>
            </a:r>
          </a:p>
          <a:p>
            <a:pPr lvl="1"/>
            <a:r>
              <a:rPr lang="ko-KR" altLang="en-US" sz="1600" dirty="0" err="1">
                <a:latin typeface="+mn-ea"/>
              </a:rPr>
              <a:t>릴레이션</a:t>
            </a:r>
            <a:r>
              <a:rPr lang="ko-KR" altLang="en-US" sz="1600" dirty="0">
                <a:latin typeface="+mn-ea"/>
              </a:rPr>
              <a:t> 이름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속성</a:t>
            </a:r>
            <a:r>
              <a:rPr lang="en-US" altLang="ko-KR" sz="1600" dirty="0">
                <a:latin typeface="+mn-ea"/>
              </a:rPr>
              <a:t>1 : </a:t>
            </a:r>
            <a:r>
              <a:rPr lang="ko-KR" altLang="en-US" sz="1600" dirty="0">
                <a:latin typeface="+mn-ea"/>
              </a:rPr>
              <a:t>도메인</a:t>
            </a:r>
            <a:r>
              <a:rPr lang="en-US" altLang="ko-KR" sz="1600" dirty="0">
                <a:latin typeface="+mn-ea"/>
              </a:rPr>
              <a:t>1, </a:t>
            </a:r>
            <a:r>
              <a:rPr lang="ko-KR" altLang="en-US" sz="1600" dirty="0">
                <a:latin typeface="+mn-ea"/>
              </a:rPr>
              <a:t>속성</a:t>
            </a:r>
            <a:r>
              <a:rPr lang="en-US" altLang="ko-KR" sz="1600" dirty="0">
                <a:latin typeface="+mn-ea"/>
              </a:rPr>
              <a:t>2 : </a:t>
            </a:r>
            <a:r>
              <a:rPr lang="ko-KR" altLang="en-US" sz="1600" dirty="0">
                <a:latin typeface="+mn-ea"/>
              </a:rPr>
              <a:t>도메인</a:t>
            </a:r>
            <a:r>
              <a:rPr lang="en-US" altLang="ko-KR" sz="1600" dirty="0">
                <a:latin typeface="+mn-ea"/>
              </a:rPr>
              <a:t>2, </a:t>
            </a:r>
            <a:r>
              <a:rPr lang="ko-KR" altLang="en-US" sz="1600" dirty="0">
                <a:latin typeface="+mn-ea"/>
              </a:rPr>
              <a:t>속성</a:t>
            </a:r>
            <a:r>
              <a:rPr lang="en-US" altLang="ko-KR" sz="1600" dirty="0">
                <a:latin typeface="+mn-ea"/>
              </a:rPr>
              <a:t>3 : </a:t>
            </a:r>
            <a:r>
              <a:rPr lang="ko-KR" altLang="en-US" sz="1600" dirty="0">
                <a:latin typeface="+mn-ea"/>
              </a:rPr>
              <a:t>도메인</a:t>
            </a:r>
            <a:r>
              <a:rPr lang="en-US" altLang="ko-KR" sz="1600" dirty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600" dirty="0">
                <a:latin typeface="+mn-ea"/>
              </a:rPr>
              <a:t>	EX) </a:t>
            </a:r>
            <a:r>
              <a:rPr lang="ko-KR" altLang="en-US" sz="1600" dirty="0">
                <a:latin typeface="+mn-ea"/>
              </a:rPr>
              <a:t>도서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도서번호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도서이름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출판사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가격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 </a:t>
            </a:r>
          </a:p>
          <a:p>
            <a:pPr lvl="1">
              <a:buNone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>
              <a:buNone/>
            </a:pPr>
            <a:r>
              <a:rPr lang="en-US" altLang="ko-KR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5833</Words>
  <Application>Microsoft Office PowerPoint</Application>
  <PresentationFormat>화면 슬라이드 쇼(4:3)</PresentationFormat>
  <Paragraphs>2892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1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Symbol</vt:lpstr>
      <vt:lpstr>Tahoma</vt:lpstr>
      <vt:lpstr>Wingdings</vt:lpstr>
      <vt:lpstr>Office 테마</vt:lpstr>
      <vt:lpstr>Chapter2. 관계 데이터 모델</vt:lpstr>
      <vt:lpstr>PowerPoint 프레젠테이션</vt:lpstr>
      <vt:lpstr>PowerPoint 프레젠테이션</vt:lpstr>
      <vt:lpstr>01. 관계 데이터 모델의 개념</vt:lpstr>
      <vt:lpstr>1.1 릴레이션</vt:lpstr>
      <vt:lpstr>1.1 릴레이션</vt:lpstr>
      <vt:lpstr>1.1 릴레이션</vt:lpstr>
      <vt:lpstr>1.2 릴레이션 스키마와 인스턴스</vt:lpstr>
      <vt:lpstr>1.2.1 릴레이션 스키마</vt:lpstr>
      <vt:lpstr>1.2.2 릴레이션 인스턴스</vt:lpstr>
      <vt:lpstr>1.3 릴레이션의 특징</vt:lpstr>
      <vt:lpstr>1.3 릴레이션의 특징</vt:lpstr>
      <vt:lpstr>1.4 관계 데이터 모델</vt:lpstr>
      <vt:lpstr>연습문제 풀이 </vt:lpstr>
      <vt:lpstr>02. 무결성 제약조건</vt:lpstr>
      <vt:lpstr>2.1 키</vt:lpstr>
      <vt:lpstr>2.1 키</vt:lpstr>
      <vt:lpstr>2.1.1 슈퍼키(여러 조합을 통해 여러개가 가능)</vt:lpstr>
      <vt:lpstr>2.1.2 후보키(키로 쓰일수 있는 요소들)</vt:lpstr>
      <vt:lpstr>2.1.3 기본키</vt:lpstr>
      <vt:lpstr>2.1.4 대리키(몰라도 된다)</vt:lpstr>
      <vt:lpstr>2.1.5 대체키(하지마시오)</vt:lpstr>
      <vt:lpstr>2.1.6 외래키</vt:lpstr>
      <vt:lpstr>2.1.6 외래키</vt:lpstr>
      <vt:lpstr>2.1.6 외래키</vt:lpstr>
      <vt:lpstr>2.1 키 – 내용 요약(그림중요!)</vt:lpstr>
      <vt:lpstr>2.2 무결성 제약조건</vt:lpstr>
      <vt:lpstr>2.2 무결성 제약조건(무시하시오)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연습문제 풀이</vt:lpstr>
      <vt:lpstr>03. 관계대수(표와 표를 갖고 하는 연산)</vt:lpstr>
      <vt:lpstr>3.1 관계대수</vt:lpstr>
      <vt:lpstr>3.1.1 관계의 수학적 의미(무시하시오)</vt:lpstr>
      <vt:lpstr>3.1.1 관계의 수학적 의미</vt:lpstr>
      <vt:lpstr>3.1.2 관계대수 연산자</vt:lpstr>
      <vt:lpstr>3.1.3 관계대수식</vt:lpstr>
      <vt:lpstr>PowerPoint 프레젠테이션</vt:lpstr>
      <vt:lpstr>3.2.1 셀렉션(selection)</vt:lpstr>
      <vt:lpstr>셀렉션의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</vt:lpstr>
      <vt:lpstr>3.4.2 자연조인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PowerPoint 프레젠테이션</vt:lpstr>
      <vt:lpstr>3.6.2 카티전 프로덕트를 사용한 연산과 조인을 사용한 연산</vt:lpstr>
      <vt:lpstr>PowerPoint 프레젠테이션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admin</cp:lastModifiedBy>
  <cp:revision>574</cp:revision>
  <dcterms:created xsi:type="dcterms:W3CDTF">2012-07-11T10:23:22Z</dcterms:created>
  <dcterms:modified xsi:type="dcterms:W3CDTF">2019-11-12T07:38:18Z</dcterms:modified>
</cp:coreProperties>
</file>