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66" r:id="rId2"/>
    <p:sldId id="383" r:id="rId3"/>
    <p:sldId id="382" r:id="rId4"/>
    <p:sldId id="384" r:id="rId5"/>
    <p:sldId id="385" r:id="rId6"/>
    <p:sldId id="386" r:id="rId7"/>
    <p:sldId id="387" r:id="rId8"/>
    <p:sldId id="388" r:id="rId9"/>
    <p:sldId id="393" r:id="rId10"/>
    <p:sldId id="394" r:id="rId11"/>
    <p:sldId id="395" r:id="rId12"/>
    <p:sldId id="396" r:id="rId13"/>
    <p:sldId id="389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390" r:id="rId26"/>
    <p:sldId id="408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1" r:id="rId38"/>
    <p:sldId id="420" r:id="rId39"/>
    <p:sldId id="422" r:id="rId40"/>
    <p:sldId id="391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6" r:id="rId59"/>
    <p:sldId id="447" r:id="rId60"/>
    <p:sldId id="440" r:id="rId61"/>
    <p:sldId id="444" r:id="rId62"/>
    <p:sldId id="443" r:id="rId6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7842" autoAdjust="0"/>
  </p:normalViewPr>
  <p:slideViewPr>
    <p:cSldViewPr>
      <p:cViewPr varScale="1">
        <p:scale>
          <a:sx n="112" d="100"/>
          <a:sy n="112" d="100"/>
        </p:scale>
        <p:origin x="1782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28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5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8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41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5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44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35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4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3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9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3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31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6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3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8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06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8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2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SQL</a:t>
            </a:r>
            <a:r>
              <a:rPr kumimoji="0" lang="en-US" altLang="ko-KR" sz="1800" baseline="0" dirty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" y="184448"/>
            <a:ext cx="9065138" cy="419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SQL</a:t>
            </a:r>
            <a:r>
              <a:rPr kumimoji="0" lang="en-US" altLang="ko-KR" sz="1800" baseline="0" dirty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SQL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Server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로 배우는 데이터베이스 개론과 실습 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2019-11-05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/>
              <a:t>데이터베이스와 데이터베이스 시스템</a:t>
            </a:r>
            <a:endParaRPr lang="en-US" altLang="ko-KR" dirty="0"/>
          </a:p>
          <a:p>
            <a:r>
              <a:rPr lang="ko-KR" altLang="en-US" dirty="0"/>
              <a:t>데이터베이스 시스템의 발전</a:t>
            </a:r>
            <a:endParaRPr lang="en-US" altLang="ko-KR" dirty="0"/>
          </a:p>
          <a:p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</a:p>
          <a:p>
            <a:r>
              <a:rPr lang="ko-KR" altLang="en-US" dirty="0"/>
              <a:t>데이터베이스 시스템의 구성</a:t>
            </a:r>
          </a:p>
          <a:p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데이터베이스의 개념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6792"/>
            <a:ext cx="7560642" cy="403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1918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1-4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데이터베이스의 개념 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데이터베이스는 운영 데이터를 통합하여 저장하며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, </a:t>
            </a:r>
          </a:p>
          <a:p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                                          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공용으로 사용된다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데이터베이스의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실시간 </a:t>
            </a:r>
            <a:r>
              <a:rPr lang="ko-KR" altLang="en-US" dirty="0" err="1"/>
              <a:t>접근성</a:t>
            </a:r>
            <a:r>
              <a:rPr lang="en-US" altLang="ko-KR" dirty="0"/>
              <a:t>(real time accessibility)</a:t>
            </a:r>
          </a:p>
          <a:p>
            <a:pPr algn="just">
              <a:buNone/>
            </a:pPr>
            <a:r>
              <a:rPr lang="en-US" altLang="ko-KR" dirty="0"/>
              <a:t>     </a:t>
            </a:r>
            <a:r>
              <a:rPr lang="ko-KR" altLang="en-US" b="0" dirty="0"/>
              <a:t>데이터베이스는 실시간으로 서비스된다</a:t>
            </a:r>
            <a:r>
              <a:rPr lang="en-US" altLang="ko-KR" b="0" dirty="0"/>
              <a:t>. </a:t>
            </a:r>
            <a:r>
              <a:rPr lang="ko-KR" altLang="en-US" b="0" dirty="0"/>
              <a:t>사용자가 데이터를 요청하면 몇 시간이나 몇 일 뒤에 결과를 전송하는 것이 아니라 수 초 내에 결과를 서비스한다</a:t>
            </a:r>
            <a:r>
              <a:rPr lang="en-US" altLang="ko-KR" b="0" dirty="0"/>
              <a:t>.</a:t>
            </a:r>
          </a:p>
          <a:p>
            <a:pPr>
              <a:buNone/>
            </a:pPr>
            <a:endParaRPr lang="en-US" altLang="ko-KR" sz="800" dirty="0"/>
          </a:p>
          <a:p>
            <a:pPr>
              <a:buFont typeface="Wingdings" pitchFamily="2" charset="2"/>
              <a:buChar char=""/>
            </a:pPr>
            <a:r>
              <a:rPr lang="ko-KR" altLang="en-US" dirty="0"/>
              <a:t>계속적인 변화</a:t>
            </a:r>
            <a:r>
              <a:rPr lang="en-US" altLang="ko-KR" dirty="0"/>
              <a:t>(continuous change)</a:t>
            </a:r>
          </a:p>
          <a:p>
            <a:pPr algn="just">
              <a:buNone/>
            </a:pPr>
            <a:r>
              <a:rPr lang="en-US" altLang="ko-KR" dirty="0"/>
              <a:t>     </a:t>
            </a:r>
            <a:r>
              <a:rPr lang="ko-KR" altLang="en-US" b="0" dirty="0"/>
              <a:t>데이터베이스에 저장된 내용은 어느 한 순간의 상태를 나타내지만</a:t>
            </a:r>
            <a:r>
              <a:rPr lang="en-US" altLang="ko-KR" b="0" dirty="0"/>
              <a:t>, </a:t>
            </a:r>
            <a:r>
              <a:rPr lang="ko-KR" altLang="en-US" b="0" dirty="0"/>
              <a:t>데이터 값은 시간에 따라 항상 바뀐다</a:t>
            </a:r>
            <a:r>
              <a:rPr lang="en-US" altLang="ko-KR" b="0" dirty="0"/>
              <a:t>. </a:t>
            </a:r>
            <a:r>
              <a:rPr lang="ko-KR" altLang="en-US" b="0" dirty="0"/>
              <a:t>데이터베이스는 삽입</a:t>
            </a:r>
            <a:r>
              <a:rPr lang="en-US" altLang="ko-KR" b="0" dirty="0"/>
              <a:t>(insert), </a:t>
            </a:r>
            <a:r>
              <a:rPr lang="ko-KR" altLang="en-US" b="0" dirty="0"/>
              <a:t>삭제</a:t>
            </a:r>
            <a:r>
              <a:rPr lang="en-US" altLang="ko-KR" b="0" dirty="0"/>
              <a:t>(delete), </a:t>
            </a:r>
            <a:r>
              <a:rPr lang="ko-KR" altLang="en-US" b="0" dirty="0"/>
              <a:t>수정</a:t>
            </a:r>
            <a:r>
              <a:rPr lang="en-US" altLang="ko-KR" b="0" dirty="0"/>
              <a:t>(update) </a:t>
            </a:r>
            <a:r>
              <a:rPr lang="ko-KR" altLang="en-US" b="0" dirty="0"/>
              <a:t>등의 작업을 통하여 바뀐 데이터 값을 저장한다</a:t>
            </a:r>
            <a:r>
              <a:rPr lang="en-US" altLang="ko-KR" b="0" dirty="0"/>
              <a:t>.</a:t>
            </a:r>
          </a:p>
          <a:p>
            <a:pPr>
              <a:buNone/>
            </a:pPr>
            <a:endParaRPr lang="en-US" altLang="ko-KR" sz="800" dirty="0"/>
          </a:p>
          <a:p>
            <a:pPr>
              <a:buFont typeface="Wingdings" pitchFamily="2" charset="2"/>
              <a:buChar char=""/>
            </a:pPr>
            <a:r>
              <a:rPr lang="ko-KR" altLang="en-US" dirty="0"/>
              <a:t>동시 공유</a:t>
            </a:r>
            <a:r>
              <a:rPr lang="en-US" altLang="ko-KR" dirty="0"/>
              <a:t>(concurrent sharing)</a:t>
            </a:r>
          </a:p>
          <a:p>
            <a:pPr algn="just">
              <a:buNone/>
            </a:pPr>
            <a:r>
              <a:rPr lang="en-US" altLang="ko-KR" dirty="0"/>
              <a:t>     </a:t>
            </a:r>
            <a:r>
              <a:rPr lang="ko-KR" altLang="en-US" b="0" dirty="0"/>
              <a:t>데이터베이스는 서로 다른 업무 또는 여러 사용자에게 동시에 공유된다</a:t>
            </a:r>
            <a:r>
              <a:rPr lang="en-US" altLang="ko-KR" b="0" dirty="0"/>
              <a:t>. </a:t>
            </a:r>
            <a:r>
              <a:rPr lang="ko-KR" altLang="en-US" b="0" dirty="0"/>
              <a:t>동시</a:t>
            </a:r>
            <a:r>
              <a:rPr lang="en-US" altLang="ko-KR" b="0" dirty="0"/>
              <a:t>(concurrent)</a:t>
            </a:r>
            <a:r>
              <a:rPr lang="ko-KR" altLang="en-US" b="0" dirty="0"/>
              <a:t>는 병행이라고도 하며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데이터베이스에 접근하는 프로그램이 여러 개 있다는 의미다</a:t>
            </a:r>
            <a:r>
              <a:rPr lang="en-US" altLang="ko-KR" b="0" dirty="0"/>
              <a:t>.</a:t>
            </a:r>
          </a:p>
          <a:p>
            <a:pPr>
              <a:buNone/>
            </a:pPr>
            <a:endParaRPr lang="en-US" altLang="ko-KR" sz="800" dirty="0"/>
          </a:p>
          <a:p>
            <a:pPr>
              <a:buFont typeface="Wingdings" pitchFamily="2" charset="2"/>
              <a:buChar char=""/>
            </a:pPr>
            <a:r>
              <a:rPr lang="ko-KR" altLang="en-US" dirty="0"/>
              <a:t>내용에 따른 참조</a:t>
            </a:r>
            <a:r>
              <a:rPr lang="en-US" altLang="ko-KR" dirty="0"/>
              <a:t>(reference by content)</a:t>
            </a:r>
          </a:p>
          <a:p>
            <a:pPr>
              <a:buNone/>
            </a:pPr>
            <a:r>
              <a:rPr lang="en-US" altLang="ko-KR" dirty="0"/>
              <a:t>     </a:t>
            </a:r>
            <a:r>
              <a:rPr lang="ko-KR" altLang="en-US" b="0" dirty="0"/>
              <a:t>데이터베이스에 저장된 데이터는 데이터의 물리적인 위치가 아니라 데이터 값에 따라 참조된다</a:t>
            </a:r>
            <a:r>
              <a:rPr lang="en-US" altLang="ko-KR" b="0" dirty="0"/>
              <a:t>.</a:t>
            </a:r>
          </a:p>
          <a:p>
            <a:pPr>
              <a:buNone/>
            </a:pPr>
            <a:r>
              <a:rPr lang="en-US" altLang="ko-KR"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/>
              <a:t>데이터베이스 시스템의 개념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784"/>
            <a:ext cx="7488634" cy="427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1955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1-5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데이터베이스 시스템의 구성 요소와 물리적인 위치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데이터베이스 시스템의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마당서점과 데이터베이스 시스템</a:t>
            </a:r>
            <a:endParaRPr lang="en-US" altLang="ko-KR" dirty="0"/>
          </a:p>
          <a:p>
            <a:r>
              <a:rPr lang="ko-KR" altLang="en-US" dirty="0"/>
              <a:t>정보 시스템의 발전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2.1.1 [1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마당서점의 시작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1844824"/>
            <a:ext cx="7393260" cy="2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사장이 직접 도서 안내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장부에 기록</a:t>
                      </a:r>
                      <a:endParaRPr kumimoji="0"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1-6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마당서점 초기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2.1.2 [2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컴퓨터의 도입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6767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컴퓨터를 이용하여 도서 검색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직원 고용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시스템</a:t>
                      </a:r>
                      <a:endParaRPr kumimoji="0"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1-7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마당서점 전산화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50157"/>
            <a:ext cx="6048151" cy="258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2.1.3 [3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지점 개설 및 데이터베이스 구축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서울 지역 고객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시스템으로 지점을 연결하여 도서 검색 서비스 제공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시스템</a:t>
                      </a:r>
                      <a:endParaRPr kumimoji="0"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1-8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마당서점 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DBMS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도입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62114"/>
            <a:ext cx="7668344" cy="268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2.1.4 [4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홈페이지 구축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인터넷으로 도서 검색 및 주문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시스템으로 지점 간 연계</a:t>
                      </a:r>
                      <a:endParaRPr kumimoji="0"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1-9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마당서점 인터넷 서비스 실시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8256"/>
            <a:ext cx="7344816" cy="254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2.1.5 [5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인터넷 쇼핑몰 운영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1,000,000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종합 쇼핑 서비스 제공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DB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여러 개 구축</a:t>
                      </a:r>
                      <a:endParaRPr kumimoji="0"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1-10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마당서점 인터넷 쇼핑몰 운영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6984776" cy="254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마당서점과 데이터베이스 시스템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16" y="120844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정보통신기술의 발전과 마당서점의 성장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95582"/>
              </p:ext>
            </p:extLst>
          </p:nvPr>
        </p:nvGraphicFramePr>
        <p:xfrm>
          <a:off x="611560" y="1628800"/>
          <a:ext cx="7814853" cy="4721640"/>
        </p:xfrm>
        <a:graphic>
          <a:graphicData uri="http://schemas.openxmlformats.org/drawingml/2006/table">
            <a:tbl>
              <a:tblPr/>
              <a:tblGrid>
                <a:gridCol w="15729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2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90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347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단계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시기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주요 특징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정보기술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마당서점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1970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사장이 모든 도서의 제목과 가격을 기억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매출과 판매가 컴퓨터 없이 관리됨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매출에 대한 내용이 정확하지 않음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 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초기전산화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1980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컴퓨터를 이용한 초기 응용 프로그램으로 업무 처리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 시스템 사용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대의 컴퓨터에서만 판매 및 매출 관리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지점 간 클라이언트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 시스템을 도입하여 업무 처리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관리 시스템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(DBMS)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도입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원격통신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홈페이지 구축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인터넷을 이용하여 도서 검색 및 주문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시스템으로 불특정 다수 고객 유치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고객이 지리적으로 넓게 분산됨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 쇼핑몰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도서뿐만 아니라 음반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액세서리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공연 티켓까지 판매하는 인터넷 쇼핑몰로 확대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 외 상품의 매출 비중이 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이상으로 늘어남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데이터베이스의 유형을 알아보고 개념 및 특징을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시스템을 중심으로 한 정보 시스템의 발전 과정을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프로그램과 데이터가 컴퓨터에 어떻게 저장되는지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시스템의 구성요소를 알아본다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sz="1800" dirty="0"/>
              <a:t>파일 시스템</a:t>
            </a:r>
            <a:endParaRPr lang="en-US" altLang="ko-KR" sz="1800" dirty="0"/>
          </a:p>
          <a:p>
            <a:pPr indent="-166688">
              <a:buFont typeface="Arial" panose="020B0604020202020204" pitchFamily="34" charset="0"/>
              <a:buChar char="•"/>
            </a:pPr>
            <a:r>
              <a:rPr lang="ko-KR" altLang="en-US" b="0" dirty="0"/>
              <a:t>데이터를 파일 단위로 파일 서버에 저장</a:t>
            </a:r>
            <a:endParaRPr lang="en-US" altLang="ko-KR" b="0" dirty="0"/>
          </a:p>
          <a:p>
            <a:pPr indent="-166688">
              <a:buFont typeface="Arial" panose="020B0604020202020204" pitchFamily="34" charset="0"/>
              <a:buChar char="•"/>
            </a:pPr>
            <a:r>
              <a:rPr lang="ko-KR" altLang="en-US" b="0" dirty="0"/>
              <a:t>각각의</a:t>
            </a:r>
            <a:r>
              <a:rPr lang="en-US" altLang="ko-KR" b="0" dirty="0"/>
              <a:t> </a:t>
            </a:r>
            <a:r>
              <a:rPr lang="ko-KR" altLang="en-US" b="0" dirty="0"/>
              <a:t>컴퓨터는 </a:t>
            </a:r>
            <a:r>
              <a:rPr lang="en-US" altLang="ko-KR" b="0" dirty="0"/>
              <a:t>LAN(Local Area Network)</a:t>
            </a:r>
            <a:r>
              <a:rPr lang="ko-KR" altLang="en-US" b="0" dirty="0"/>
              <a:t>을 통하여 파일 서버에 연결되어 있고</a:t>
            </a:r>
            <a:r>
              <a:rPr lang="en-US" altLang="ko-KR" b="0" dirty="0"/>
              <a:t>, </a:t>
            </a:r>
            <a:r>
              <a:rPr lang="ko-KR" altLang="en-US" b="0" dirty="0"/>
              <a:t>파일 서버에 저장된 데이터를 사용하기 위해 각 컴퓨터의 응용 프로그램에서 열기</a:t>
            </a:r>
            <a:r>
              <a:rPr lang="en-US" altLang="ko-KR" b="0" dirty="0"/>
              <a:t>/</a:t>
            </a:r>
            <a:r>
              <a:rPr lang="ko-KR" altLang="en-US" b="0" dirty="0"/>
              <a:t>닫기를 요청함</a:t>
            </a:r>
            <a:endParaRPr lang="en-US" altLang="ko-KR" b="0" dirty="0"/>
          </a:p>
          <a:p>
            <a:pPr indent="-166688">
              <a:buFont typeface="Arial" panose="020B0604020202020204" pitchFamily="34" charset="0"/>
              <a:buChar char="•"/>
            </a:pPr>
            <a:r>
              <a:rPr lang="ko-KR" altLang="en-US" b="0" dirty="0"/>
              <a:t>각 응용 프로그램이 독립적으로 파일을 다루기 때문에 데이터가 중복 저장될 가능성이 있고</a:t>
            </a:r>
            <a:r>
              <a:rPr lang="en-US" altLang="ko-KR" b="0" dirty="0"/>
              <a:t>, </a:t>
            </a:r>
            <a:r>
              <a:rPr lang="ko-KR" altLang="en-US" b="0" dirty="0"/>
              <a:t>동시에 파일을 다루기 때문에 데이터의 일관성이 훼손될 수 있음</a:t>
            </a:r>
            <a:endParaRPr lang="en-US" altLang="ko-KR" b="0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604" y="3807788"/>
            <a:ext cx="3312368" cy="288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11960" y="633605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1-11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파일 시스템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sz="1800" dirty="0"/>
              <a:t>데이터베이스 시스템</a:t>
            </a:r>
            <a:endParaRPr lang="en-US" altLang="ko-KR" sz="1800" dirty="0"/>
          </a:p>
          <a:p>
            <a:pPr indent="-166688" algn="just">
              <a:buFont typeface="Arial" panose="020B0604020202020204" pitchFamily="34" charset="0"/>
              <a:buChar char="•"/>
            </a:pPr>
            <a:r>
              <a:rPr lang="en-US" altLang="ko-KR" b="0" dirty="0"/>
              <a:t>DBMS</a:t>
            </a:r>
            <a:r>
              <a:rPr lang="ko-KR" altLang="en-US" b="0" dirty="0"/>
              <a:t>를 도입하여 데이터를 통합 관리하는 시스템</a:t>
            </a:r>
            <a:endParaRPr lang="en-US" altLang="ko-KR" b="0" dirty="0"/>
          </a:p>
          <a:p>
            <a:pPr indent="-166688" algn="just">
              <a:buFont typeface="Arial" panose="020B0604020202020204" pitchFamily="34" charset="0"/>
              <a:buChar char="•"/>
            </a:pPr>
            <a:r>
              <a:rPr lang="en-US" altLang="ko-KR" b="0" dirty="0"/>
              <a:t>DBMS</a:t>
            </a:r>
            <a:r>
              <a:rPr lang="ko-KR" altLang="en-US" b="0" dirty="0"/>
              <a:t>가 설치되어 데이터를 가진 쪽을 서버</a:t>
            </a:r>
            <a:r>
              <a:rPr lang="en-US" altLang="ko-KR" b="0" dirty="0"/>
              <a:t>(server),</a:t>
            </a:r>
            <a:r>
              <a:rPr lang="ko-KR" altLang="en-US" b="0" dirty="0"/>
              <a:t> 외부에서 데이터를 요청하는 쪽을 클라이언트</a:t>
            </a:r>
            <a:r>
              <a:rPr lang="en-US" altLang="ko-KR" b="0" dirty="0"/>
              <a:t>(client)</a:t>
            </a:r>
            <a:r>
              <a:rPr lang="ko-KR" altLang="en-US" b="0" dirty="0"/>
              <a:t>라고 함</a:t>
            </a:r>
            <a:endParaRPr lang="en-US" altLang="ko-KR" b="0" dirty="0"/>
          </a:p>
          <a:p>
            <a:pPr indent="-166688" algn="just">
              <a:buFont typeface="Arial" panose="020B0604020202020204" pitchFamily="34" charset="0"/>
              <a:buChar char="•"/>
            </a:pPr>
            <a:r>
              <a:rPr lang="en-US" altLang="ko-KR" b="0" dirty="0"/>
              <a:t>DBMS </a:t>
            </a:r>
            <a:r>
              <a:rPr lang="ko-KR" altLang="en-US" b="0" dirty="0"/>
              <a:t>서버가 파일을 다루며 데이터의 일관성 유지</a:t>
            </a:r>
            <a:r>
              <a:rPr lang="en-US" altLang="ko-KR" b="0" dirty="0"/>
              <a:t>, </a:t>
            </a:r>
            <a:r>
              <a:rPr lang="ko-KR" altLang="en-US" b="0" dirty="0"/>
              <a:t>복구</a:t>
            </a:r>
            <a:r>
              <a:rPr lang="en-US" altLang="ko-KR" b="0" dirty="0"/>
              <a:t>, </a:t>
            </a:r>
            <a:r>
              <a:rPr lang="ko-KR" altLang="en-US" b="0" dirty="0"/>
              <a:t>동시 접근 제어 등의 기능을 수행하고</a:t>
            </a:r>
            <a:r>
              <a:rPr lang="en-US" altLang="ko-KR" b="0" dirty="0"/>
              <a:t>, </a:t>
            </a:r>
            <a:r>
              <a:rPr lang="ko-KR" altLang="en-US" b="0" dirty="0"/>
              <a:t>데이터를 저장하기 전 설계</a:t>
            </a:r>
            <a:r>
              <a:rPr lang="en-US" altLang="ko-KR" b="0" dirty="0"/>
              <a:t>(design) </a:t>
            </a:r>
            <a:r>
              <a:rPr lang="ko-KR" altLang="en-US" b="0" dirty="0"/>
              <a:t>과정을 거치기 때문에 데이터의 중복을 줄이고 데이터를 표준화하며 </a:t>
            </a:r>
            <a:r>
              <a:rPr lang="ko-KR" altLang="en-US" b="0" dirty="0" err="1"/>
              <a:t>무결성을</a:t>
            </a:r>
            <a:r>
              <a:rPr lang="ko-KR" altLang="en-US" b="0" dirty="0"/>
              <a:t> 유지함</a:t>
            </a:r>
            <a:endParaRPr lang="en-US" altLang="ko-KR" b="0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3703" y="641409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1-12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데이터베이스 시스템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798" y="3821807"/>
            <a:ext cx="3163905" cy="290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sz="1800" dirty="0"/>
              <a:t>웹 데이터베이스 시스템</a:t>
            </a:r>
            <a:endParaRPr lang="en-US" altLang="ko-KR" sz="1800" dirty="0"/>
          </a:p>
          <a:p>
            <a:pPr indent="-166688">
              <a:buFont typeface="Arial" panose="020B0604020202020204" pitchFamily="34" charset="0"/>
              <a:buChar char="•"/>
            </a:pPr>
            <a:r>
              <a:rPr lang="ko-KR" altLang="en-US" b="0" dirty="0"/>
              <a:t>데이터베이스를 웹 브라우저에서 사용할 수 있도록 서비스하는 시스템</a:t>
            </a:r>
            <a:endParaRPr lang="en-US" altLang="ko-KR" b="0" dirty="0"/>
          </a:p>
          <a:p>
            <a:pPr indent="-166688">
              <a:buFont typeface="Arial" panose="020B0604020202020204" pitchFamily="34" charset="0"/>
              <a:buChar char="•"/>
            </a:pPr>
            <a:r>
              <a:rPr lang="ko-KR" altLang="en-US" b="0" dirty="0"/>
              <a:t>불특정 다수 고객을 상대로 하는 온라인 상거래나 공공 민원 서비스 등에 사용됨</a:t>
            </a:r>
            <a:endParaRPr lang="en-US" altLang="ko-KR" b="0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62545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1-13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웹 데이터베이스 시스템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14140"/>
            <a:ext cx="5638204" cy="31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"/>
            </a:pPr>
            <a:r>
              <a:rPr lang="ko-KR" altLang="en-US" sz="1800" dirty="0"/>
              <a:t>분산 데이터베이스 시스템</a:t>
            </a:r>
            <a:endParaRPr lang="en-US" altLang="ko-KR" sz="1800" dirty="0"/>
          </a:p>
          <a:p>
            <a:pPr indent="-166688">
              <a:buFont typeface="Arial" panose="020B0604020202020204" pitchFamily="34" charset="0"/>
              <a:buChar char="•"/>
            </a:pPr>
            <a:r>
              <a:rPr lang="ko-KR" altLang="en-US" b="0" dirty="0"/>
              <a:t>여러 곳에 분산된 </a:t>
            </a:r>
            <a:r>
              <a:rPr lang="en-US" altLang="ko-KR" b="0" dirty="0"/>
              <a:t>DBMS </a:t>
            </a:r>
            <a:r>
              <a:rPr lang="ko-KR" altLang="en-US" b="0" dirty="0"/>
              <a:t>서버를 연결하여 운영하는 시스템</a:t>
            </a:r>
            <a:endParaRPr lang="en-US" altLang="ko-KR" b="0" dirty="0"/>
          </a:p>
          <a:p>
            <a:pPr indent="-166688">
              <a:buFont typeface="Arial" panose="020B0604020202020204" pitchFamily="34" charset="0"/>
              <a:buChar char="•"/>
            </a:pPr>
            <a:r>
              <a:rPr lang="ko-KR" altLang="en-US" b="0" dirty="0"/>
              <a:t>대규모의 응용 시스템에 사용됨</a:t>
            </a:r>
            <a:endParaRPr lang="en-US" altLang="ko-KR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601277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1-14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분산 데이터베이스 시스템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636912"/>
            <a:ext cx="6687427" cy="319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55576" y="1772816"/>
          <a:ext cx="3048000" cy="48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716" y="126878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1-15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정보 시스템의 발전과 기업의 업무 환경 변화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314972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327544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307081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281285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187624" y="1772816"/>
            <a:ext cx="91440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7984" y="2420888"/>
            <a:ext cx="914400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56023" y="186387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소매상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실체 시스템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0690" y="28529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소기업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파일 시스템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9632" y="384199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중소기업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데이터베이스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0690" y="4806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대기업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인터넷 통신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8207" y="579573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종합그룹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인터넷 통신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08487" y="16341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1970</a:t>
            </a:r>
            <a:r>
              <a:rPr lang="ko-KR" altLang="en-US" sz="1200" dirty="0">
                <a:latin typeface="+mn-ea"/>
                <a:ea typeface="+mn-ea"/>
              </a:rPr>
              <a:t>년대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정보 시스템 없음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수작업으로 회계 업무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08487" y="26088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1980</a:t>
            </a:r>
            <a:r>
              <a:rPr lang="ko-KR" altLang="en-US" sz="1200" dirty="0">
                <a:latin typeface="+mn-ea"/>
                <a:ea typeface="+mn-ea"/>
              </a:rPr>
              <a:t>년대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파일 시스템 사용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파일을 이용한 응용 프로그램으로 업무 처리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08487" y="3495675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1990</a:t>
            </a:r>
            <a:r>
              <a:rPr lang="ko-KR" altLang="en-US" sz="1200" dirty="0">
                <a:latin typeface="+mn-ea"/>
                <a:ea typeface="+mn-ea"/>
              </a:rPr>
              <a:t>년대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정보 시스템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데이터베이스 시스템 사용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DBMS</a:t>
            </a:r>
            <a:r>
              <a:rPr lang="ko-KR" altLang="en-US" sz="1200" dirty="0">
                <a:latin typeface="+mn-ea"/>
                <a:ea typeface="+mn-ea"/>
              </a:rPr>
              <a:t>를 이용하여 업무 처리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정보 공유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실시간 서비스</a:t>
            </a:r>
            <a:r>
              <a:rPr lang="en-US" altLang="ko-KR" sz="1200" dirty="0">
                <a:latin typeface="+mn-ea"/>
                <a:ea typeface="+mn-ea"/>
              </a:rPr>
              <a:t>, LAN </a:t>
            </a:r>
            <a:r>
              <a:rPr lang="ko-KR" altLang="en-US" sz="1200" dirty="0">
                <a:latin typeface="+mn-ea"/>
                <a:ea typeface="+mn-ea"/>
              </a:rPr>
              <a:t>기술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08487" y="4498454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2000</a:t>
            </a:r>
            <a:r>
              <a:rPr lang="ko-KR" altLang="en-US" sz="1200" dirty="0">
                <a:latin typeface="+mn-ea"/>
                <a:ea typeface="+mn-ea"/>
              </a:rPr>
              <a:t>년대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정보 시스템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웹 데이터베이스 시스템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인터넷 사용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인터넷 쇼핑몰을 개설하여 온라인 상거래 실시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실시간 서비스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웹 브라우저 기술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08487" y="5505162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2010</a:t>
            </a:r>
            <a:r>
              <a:rPr lang="ko-KR" altLang="en-US" sz="1200" dirty="0">
                <a:latin typeface="+mn-ea"/>
                <a:ea typeface="+mn-ea"/>
              </a:rPr>
              <a:t>년대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정보 시스템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분산 데이터베이스 시스템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인터넷 사용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고객 서비스 및 내부 업무를 인터넷으로 처리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대규모 응용 시스템에 사용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마당서점 데이터를 저장하는 방법</a:t>
            </a:r>
            <a:endParaRPr lang="en-US" altLang="ko-KR" dirty="0"/>
          </a:p>
          <a:p>
            <a:r>
              <a:rPr lang="ko-KR" altLang="en-US" dirty="0"/>
              <a:t>마당서점 데이터의 저장 방법 비교</a:t>
            </a:r>
            <a:endParaRPr lang="en-US" altLang="ko-KR" dirty="0"/>
          </a:p>
          <a:p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데이터를 프로그램 내부에 저장하는 방법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데이터를 프로그램과 분리하여 파일에 저장하는 방법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DBMS</a:t>
            </a:r>
            <a:r>
              <a:rPr lang="ko-KR" altLang="en-US" dirty="0"/>
              <a:t>를 사용하는 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21459"/>
            <a:ext cx="6668039" cy="253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52292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1-16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고객 서비스를 온라인 정보 서비스로 전환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</a:t>
            </a:r>
            <a:r>
              <a:rPr lang="ko-KR" altLang="en-US" dirty="0"/>
              <a:t>데이터를 프로그램 내부에 저장하는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프로그램 </a:t>
            </a:r>
            <a:r>
              <a:rPr lang="en-US" altLang="ko-KR" dirty="0">
                <a:solidFill>
                  <a:srgbClr val="FF0000"/>
                </a:solidFill>
              </a:rPr>
              <a:t>1]</a:t>
            </a:r>
          </a:p>
          <a:p>
            <a:r>
              <a:rPr lang="en-US" altLang="ko-KR" dirty="0"/>
              <a:t>C </a:t>
            </a:r>
            <a:r>
              <a:rPr lang="ko-KR" altLang="en-US" dirty="0"/>
              <a:t>언어의 구조체 </a:t>
            </a:r>
            <a:r>
              <a:rPr lang="en-US" altLang="ko-KR" dirty="0"/>
              <a:t>BOOK</a:t>
            </a:r>
            <a:r>
              <a:rPr lang="ko-KR" altLang="en-US" dirty="0"/>
              <a:t>을 먼저 선언하고 </a:t>
            </a:r>
            <a:r>
              <a:rPr lang="en-US" altLang="ko-KR" dirty="0"/>
              <a:t>main() </a:t>
            </a:r>
            <a:r>
              <a:rPr lang="ko-KR" altLang="en-US" dirty="0"/>
              <a:t>프로그램에서 구조체 배열 변수 </a:t>
            </a:r>
            <a:r>
              <a:rPr lang="en-US" altLang="ko-KR" dirty="0"/>
              <a:t>BOOKS[]</a:t>
            </a:r>
            <a:r>
              <a:rPr lang="ko-KR" altLang="en-US" dirty="0"/>
              <a:t>에 데이터를 저장</a:t>
            </a:r>
            <a:r>
              <a:rPr lang="en-US" altLang="ko-KR" dirty="0"/>
              <a:t>, </a:t>
            </a:r>
            <a:r>
              <a:rPr lang="ko-KR" altLang="en-US" dirty="0"/>
              <a:t>도서 데이터는 프로그램 내 구조체 변수에 저장</a:t>
            </a:r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새로운 데이터가 생길 때마다 프로그램을 수정한 후 다시 </a:t>
            </a:r>
            <a:r>
              <a:rPr lang="ko-KR" altLang="en-US" dirty="0" err="1"/>
              <a:t>컴파일해야</a:t>
            </a:r>
            <a:r>
              <a:rPr lang="ko-KR" altLang="en-US" dirty="0"/>
              <a:t> 함</a:t>
            </a:r>
          </a:p>
        </p:txBody>
      </p:sp>
      <p:pic>
        <p:nvPicPr>
          <p:cNvPr id="4" name="Picture 2" descr="C:\Documents and Settings\Administrator\바탕 화면\DB_개론과_실습_강의교안_제작\04. 캡처 이미지\1장 이미지\ch01_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4536504" cy="29617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1560" y="608280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1-17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도서 검색 프로그램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</a:t>
            </a:r>
            <a:r>
              <a:rPr lang="ko-KR" altLang="en-US" dirty="0"/>
              <a:t>데이터를 프로그램 내부에 저장하는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프로그램 </a:t>
            </a:r>
            <a:r>
              <a:rPr lang="en-US" altLang="ko-KR" dirty="0">
                <a:solidFill>
                  <a:srgbClr val="FF0000"/>
                </a:solidFill>
              </a:rPr>
              <a:t>1] </a:t>
            </a:r>
            <a:r>
              <a:rPr lang="ko-KR" altLang="en-US" dirty="0">
                <a:solidFill>
                  <a:srgbClr val="FF0000"/>
                </a:solidFill>
              </a:rPr>
              <a:t>소스코드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196752"/>
            <a:ext cx="5832648" cy="54105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/* BOOK </a:t>
            </a:r>
            <a:r>
              <a:rPr lang="ko-KR" altLang="en-US" sz="1000" dirty="0">
                <a:latin typeface="+mn-ea"/>
                <a:ea typeface="+mn-ea"/>
              </a:rPr>
              <a:t>데이터 구조 정의 *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typedef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struct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{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en-US" altLang="ko-KR" sz="1000" dirty="0" err="1">
                <a:latin typeface="+mn-ea"/>
                <a:ea typeface="+mn-ea"/>
              </a:rPr>
              <a:t>int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bookid</a:t>
            </a:r>
            <a:r>
              <a:rPr lang="en-US" altLang="ko-KR" sz="1000" dirty="0">
                <a:latin typeface="+mn-ea"/>
                <a:ea typeface="+mn-ea"/>
              </a:rPr>
              <a:t>[5];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char </a:t>
            </a:r>
            <a:r>
              <a:rPr lang="en-US" altLang="ko-KR" sz="1000" dirty="0" err="1">
                <a:latin typeface="+mn-ea"/>
                <a:ea typeface="+mn-ea"/>
              </a:rPr>
              <a:t>bookname</a:t>
            </a:r>
            <a:r>
              <a:rPr lang="en-US" altLang="ko-KR" sz="1000" dirty="0">
                <a:latin typeface="+mn-ea"/>
                <a:ea typeface="+mn-ea"/>
              </a:rPr>
              <a:t>[20];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char publisher[20];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en-US" altLang="ko-KR" sz="1000" dirty="0" err="1">
                <a:latin typeface="+mn-ea"/>
                <a:ea typeface="+mn-ea"/>
              </a:rPr>
              <a:t>int</a:t>
            </a:r>
            <a:r>
              <a:rPr lang="en-US" altLang="ko-KR" sz="1000" dirty="0">
                <a:latin typeface="+mn-ea"/>
                <a:ea typeface="+mn-ea"/>
              </a:rPr>
              <a:t> price;</a:t>
            </a:r>
          </a:p>
          <a:p>
            <a:r>
              <a:rPr lang="en-US" altLang="ko-KR" sz="1000" dirty="0">
                <a:latin typeface="+mn-ea"/>
                <a:ea typeface="+mn-ea"/>
              </a:rPr>
              <a:t>} BOOK;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 err="1">
                <a:latin typeface="+mn-ea"/>
                <a:ea typeface="+mn-ea"/>
              </a:rPr>
              <a:t>int</a:t>
            </a:r>
            <a:r>
              <a:rPr lang="en-US" altLang="ko-KR" sz="1000" dirty="0">
                <a:latin typeface="+mn-ea"/>
                <a:ea typeface="+mn-ea"/>
              </a:rPr>
              <a:t> main() {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BOOK BOOKS[10];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/* </a:t>
            </a:r>
            <a:r>
              <a:rPr lang="ko-KR" altLang="en-US" sz="1000" dirty="0">
                <a:latin typeface="+mn-ea"/>
                <a:ea typeface="+mn-ea"/>
              </a:rPr>
              <a:t>구조체 배열 변수에 데이터 저장 *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/* </a:t>
            </a:r>
            <a:r>
              <a:rPr lang="ko-KR" altLang="en-US" sz="1000" dirty="0">
                <a:latin typeface="+mn-ea"/>
                <a:ea typeface="+mn-ea"/>
              </a:rPr>
              <a:t>첫 번째 도서 저장 *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BOOKS[1].</a:t>
            </a:r>
            <a:r>
              <a:rPr lang="en-US" altLang="ko-KR" sz="1000" dirty="0" err="1">
                <a:latin typeface="+mn-ea"/>
                <a:ea typeface="+mn-ea"/>
              </a:rPr>
              <a:t>bookid</a:t>
            </a:r>
            <a:r>
              <a:rPr lang="en-US" altLang="ko-KR" sz="1000" dirty="0">
                <a:latin typeface="+mn-ea"/>
                <a:ea typeface="+mn-ea"/>
              </a:rPr>
              <a:t>=1;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en-US" altLang="ko-KR" sz="1000" dirty="0" err="1">
                <a:latin typeface="+mn-ea"/>
                <a:ea typeface="+mn-ea"/>
              </a:rPr>
              <a:t>strcpy</a:t>
            </a:r>
            <a:r>
              <a:rPr lang="en-US" altLang="ko-KR" sz="1000" dirty="0">
                <a:latin typeface="+mn-ea"/>
                <a:ea typeface="+mn-ea"/>
              </a:rPr>
              <a:t>(BOOKS[1].</a:t>
            </a:r>
            <a:r>
              <a:rPr lang="en-US" altLang="ko-KR" sz="1000" dirty="0" err="1">
                <a:latin typeface="+mn-ea"/>
                <a:ea typeface="+mn-ea"/>
              </a:rPr>
              <a:t>bookname</a:t>
            </a:r>
            <a:r>
              <a:rPr lang="en-US" altLang="ko-KR" sz="1000" dirty="0">
                <a:latin typeface="+mn-ea"/>
                <a:ea typeface="+mn-ea"/>
              </a:rPr>
              <a:t>, "</a:t>
            </a:r>
            <a:r>
              <a:rPr lang="ko-KR" altLang="en-US" sz="1000" dirty="0">
                <a:latin typeface="+mn-ea"/>
                <a:ea typeface="+mn-ea"/>
              </a:rPr>
              <a:t>축구의 역사</a:t>
            </a:r>
            <a:r>
              <a:rPr lang="en-US" altLang="ko-KR" sz="1000" dirty="0">
                <a:latin typeface="+mn-ea"/>
                <a:ea typeface="+mn-ea"/>
              </a:rPr>
              <a:t>");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en-US" altLang="ko-KR" sz="1000" dirty="0" err="1">
                <a:latin typeface="+mn-ea"/>
                <a:ea typeface="+mn-ea"/>
              </a:rPr>
              <a:t>strcpy</a:t>
            </a:r>
            <a:r>
              <a:rPr lang="en-US" altLang="ko-KR" sz="1000" dirty="0">
                <a:latin typeface="+mn-ea"/>
                <a:ea typeface="+mn-ea"/>
              </a:rPr>
              <a:t>(BOOKS[1].publisher, "</a:t>
            </a:r>
            <a:r>
              <a:rPr lang="ko-KR" altLang="en-US" sz="1000" dirty="0" err="1">
                <a:latin typeface="+mn-ea"/>
                <a:ea typeface="+mn-ea"/>
              </a:rPr>
              <a:t>굿스포츠</a:t>
            </a:r>
            <a:r>
              <a:rPr lang="en-US" altLang="ko-KR" sz="1000" dirty="0">
                <a:latin typeface="+mn-ea"/>
                <a:ea typeface="+mn-ea"/>
              </a:rPr>
              <a:t>"); 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BOOKS[1].price=7000;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   /* </a:t>
            </a:r>
            <a:r>
              <a:rPr lang="ko-KR" altLang="en-US" sz="1000" dirty="0">
                <a:latin typeface="+mn-ea"/>
                <a:ea typeface="+mn-ea"/>
              </a:rPr>
              <a:t>두 번째 도서 저장 *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BOOKS[2].</a:t>
            </a:r>
            <a:r>
              <a:rPr lang="en-US" altLang="ko-KR" sz="1000" dirty="0" err="1">
                <a:latin typeface="+mn-ea"/>
                <a:ea typeface="+mn-ea"/>
              </a:rPr>
              <a:t>bookid</a:t>
            </a:r>
            <a:r>
              <a:rPr lang="en-US" altLang="ko-KR" sz="1000" dirty="0">
                <a:latin typeface="+mn-ea"/>
                <a:ea typeface="+mn-ea"/>
              </a:rPr>
              <a:t>=2;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en-US" altLang="ko-KR" sz="1000" dirty="0" err="1">
                <a:latin typeface="+mn-ea"/>
                <a:ea typeface="+mn-ea"/>
              </a:rPr>
              <a:t>strcpy</a:t>
            </a:r>
            <a:r>
              <a:rPr lang="en-US" altLang="ko-KR" sz="1000" dirty="0">
                <a:latin typeface="+mn-ea"/>
                <a:ea typeface="+mn-ea"/>
              </a:rPr>
              <a:t>(BOOKS[2].</a:t>
            </a:r>
            <a:r>
              <a:rPr lang="en-US" altLang="ko-KR" sz="1000" dirty="0" err="1">
                <a:latin typeface="+mn-ea"/>
                <a:ea typeface="+mn-ea"/>
              </a:rPr>
              <a:t>bookname</a:t>
            </a:r>
            <a:r>
              <a:rPr lang="en-US" altLang="ko-KR" sz="1000" dirty="0">
                <a:latin typeface="+mn-ea"/>
                <a:ea typeface="+mn-ea"/>
              </a:rPr>
              <a:t>, "</a:t>
            </a:r>
            <a:r>
              <a:rPr lang="ko-KR" altLang="en-US" sz="1000" dirty="0">
                <a:latin typeface="+mn-ea"/>
                <a:ea typeface="+mn-ea"/>
              </a:rPr>
              <a:t>축구 아는 여자</a:t>
            </a:r>
            <a:r>
              <a:rPr lang="en-US" altLang="ko-KR" sz="1000" dirty="0">
                <a:latin typeface="+mn-ea"/>
                <a:ea typeface="+mn-ea"/>
              </a:rPr>
              <a:t>");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en-US" altLang="ko-KR" sz="1000" dirty="0" err="1">
                <a:latin typeface="+mn-ea"/>
                <a:ea typeface="+mn-ea"/>
              </a:rPr>
              <a:t>strcpy</a:t>
            </a:r>
            <a:r>
              <a:rPr lang="en-US" altLang="ko-KR" sz="1000" dirty="0">
                <a:latin typeface="+mn-ea"/>
                <a:ea typeface="+mn-ea"/>
              </a:rPr>
              <a:t>(BOOKS[2].publisher, "</a:t>
            </a:r>
            <a:r>
              <a:rPr lang="ko-KR" altLang="en-US" sz="1000" dirty="0" err="1">
                <a:latin typeface="+mn-ea"/>
                <a:ea typeface="+mn-ea"/>
              </a:rPr>
              <a:t>나무수</a:t>
            </a:r>
            <a:r>
              <a:rPr lang="en-US" altLang="ko-KR" sz="1000" dirty="0">
                <a:latin typeface="+mn-ea"/>
                <a:ea typeface="+mn-ea"/>
              </a:rPr>
              <a:t>");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BOOKS[2].price=13000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/* </a:t>
            </a:r>
            <a:r>
              <a:rPr lang="ko-KR" altLang="en-US" sz="1000" dirty="0">
                <a:latin typeface="+mn-ea"/>
                <a:ea typeface="+mn-ea"/>
              </a:rPr>
              <a:t>나머지 다른 도서 저장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생략</a:t>
            </a:r>
            <a:r>
              <a:rPr lang="en-US" altLang="ko-KR" sz="1000" dirty="0">
                <a:latin typeface="+mn-ea"/>
                <a:ea typeface="+mn-ea"/>
              </a:rPr>
              <a:t>) */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.....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/* </a:t>
            </a:r>
            <a:r>
              <a:rPr lang="ko-KR" altLang="en-US" sz="1000" dirty="0">
                <a:latin typeface="+mn-ea"/>
                <a:ea typeface="+mn-ea"/>
              </a:rPr>
              <a:t>모든 도서보기 프로그램 호출 *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en-US" altLang="ko-KR" sz="1000" dirty="0" err="1">
                <a:latin typeface="+mn-ea"/>
                <a:ea typeface="+mn-ea"/>
              </a:rPr>
              <a:t>search_all</a:t>
            </a:r>
            <a:r>
              <a:rPr lang="en-US" altLang="ko-KR" sz="1000" dirty="0"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/* </a:t>
            </a:r>
            <a:r>
              <a:rPr lang="ko-KR" altLang="en-US" sz="1000" dirty="0">
                <a:latin typeface="+mn-ea"/>
                <a:ea typeface="+mn-ea"/>
              </a:rPr>
              <a:t>기타 프로그램 코드 *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.....</a:t>
            </a:r>
          </a:p>
          <a:p>
            <a:r>
              <a:rPr lang="en-US" altLang="ko-KR" sz="1000" dirty="0">
                <a:latin typeface="+mn-ea"/>
                <a:ea typeface="+mn-ea"/>
              </a:rPr>
              <a:t>}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</a:t>
            </a:r>
            <a:r>
              <a:rPr lang="ko-KR" altLang="en-US" dirty="0"/>
              <a:t>파일 시스템을 사용하는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프로그램 </a:t>
            </a:r>
            <a:r>
              <a:rPr lang="en-US" altLang="ko-KR" dirty="0">
                <a:solidFill>
                  <a:srgbClr val="FF0000"/>
                </a:solidFill>
              </a:rPr>
              <a:t>2]</a:t>
            </a:r>
          </a:p>
          <a:p>
            <a:pPr algn="just"/>
            <a:r>
              <a:rPr lang="en-US" altLang="ko-KR" dirty="0"/>
              <a:t>BOOK </a:t>
            </a:r>
            <a:r>
              <a:rPr lang="ko-KR" altLang="en-US" dirty="0"/>
              <a:t>데이터 구조를 먼저 선언하고 </a:t>
            </a:r>
            <a:r>
              <a:rPr lang="en-US" altLang="ko-KR" dirty="0"/>
              <a:t>main() </a:t>
            </a:r>
            <a:r>
              <a:rPr lang="ko-KR" altLang="en-US" dirty="0"/>
              <a:t>프로그램에서 파일로부터 데이터를 불러와 구조체 배열 변수 </a:t>
            </a:r>
            <a:r>
              <a:rPr lang="en-US" altLang="ko-KR" dirty="0"/>
              <a:t>BOOKS[]</a:t>
            </a:r>
            <a:r>
              <a:rPr lang="ko-KR" altLang="en-US" dirty="0"/>
              <a:t>에 저장</a:t>
            </a:r>
            <a:r>
              <a:rPr lang="en-US" altLang="ko-KR" dirty="0"/>
              <a:t>, </a:t>
            </a:r>
            <a:r>
              <a:rPr lang="ko-KR" altLang="en-US" dirty="0"/>
              <a:t>새로운 데이터가 추가되어도 프로그램을 수정할 필요가 없음</a:t>
            </a:r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같은 파일을 두 개의 프로그램이 공유하는 것이 운영체제의 도움 없이 불가능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64834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1-18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도서 검색 프로그램에서 도서를 등록하는 화면</a:t>
            </a:r>
          </a:p>
        </p:txBody>
      </p:sp>
      <p:pic>
        <p:nvPicPr>
          <p:cNvPr id="5122" name="Picture 2" descr="C:\Documents and Settings\Administrator\바탕 화면\DB_개론과_실습_강의교안_제작\04. 캡처 이미지\1장 이미지\ch01_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457575"/>
            <a:ext cx="4536504" cy="29617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데이터베이스와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endParaRPr lang="en-US" altLang="ko-KR" dirty="0"/>
          </a:p>
          <a:p>
            <a:r>
              <a:rPr lang="ko-KR" altLang="en-US" dirty="0"/>
              <a:t>일상생활의 데이터베이스</a:t>
            </a:r>
            <a:endParaRPr lang="en-US" altLang="ko-KR" dirty="0"/>
          </a:p>
          <a:p>
            <a:r>
              <a:rPr lang="ko-KR" altLang="en-US" dirty="0"/>
              <a:t>데이터베이스의 개념 및 특징</a:t>
            </a:r>
            <a:endParaRPr lang="en-US" altLang="ko-KR" dirty="0"/>
          </a:p>
          <a:p>
            <a:r>
              <a:rPr lang="ko-KR" altLang="en-US" dirty="0"/>
              <a:t>데이터베이스 시스템의 개념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</a:t>
            </a:r>
            <a:r>
              <a:rPr lang="ko-KR" altLang="en-US" dirty="0"/>
              <a:t>파일 시스템을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프로그램 </a:t>
            </a:r>
            <a:r>
              <a:rPr lang="en-US" altLang="ko-KR" dirty="0">
                <a:solidFill>
                  <a:srgbClr val="FF0000"/>
                </a:solidFill>
              </a:rPr>
              <a:t>2] </a:t>
            </a:r>
            <a:r>
              <a:rPr lang="ko-KR" altLang="en-US" dirty="0">
                <a:solidFill>
                  <a:srgbClr val="FF0000"/>
                </a:solidFill>
              </a:rPr>
              <a:t>소스코드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1124744"/>
            <a:ext cx="5832648" cy="5661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000" dirty="0"/>
              <a:t>/* BOOK </a:t>
            </a:r>
            <a:r>
              <a:rPr lang="ko-KR" altLang="en-US" sz="1000" dirty="0"/>
              <a:t>데이터 구조 정의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 err="1"/>
              <a:t>typedef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bookid</a:t>
            </a:r>
            <a:r>
              <a:rPr lang="en-US" altLang="ko-KR" sz="1000" dirty="0"/>
              <a:t>[5];</a:t>
            </a:r>
          </a:p>
          <a:p>
            <a:r>
              <a:rPr lang="en-US" altLang="ko-KR" sz="1000" dirty="0"/>
              <a:t>char </a:t>
            </a:r>
            <a:r>
              <a:rPr lang="en-US" altLang="ko-KR" sz="1000" dirty="0" err="1"/>
              <a:t>bookname</a:t>
            </a:r>
            <a:r>
              <a:rPr lang="en-US" altLang="ko-KR" sz="1000" dirty="0"/>
              <a:t>[20];</a:t>
            </a:r>
          </a:p>
          <a:p>
            <a:r>
              <a:rPr lang="en-US" altLang="ko-KR" sz="1000" dirty="0"/>
              <a:t>char publisher[20];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price;</a:t>
            </a:r>
          </a:p>
          <a:p>
            <a:r>
              <a:rPr lang="en-US" altLang="ko-KR" sz="1000" dirty="0"/>
              <a:t>} BOOK;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BOOK BOOKS[10];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=1;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/* </a:t>
            </a:r>
            <a:r>
              <a:rPr lang="ko-KR" altLang="en-US" sz="1000" dirty="0"/>
              <a:t>도서 입력 함수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insert();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/* </a:t>
            </a:r>
            <a:r>
              <a:rPr lang="ko-KR" altLang="en-US" sz="1000" dirty="0"/>
              <a:t>파일에 저장된 데이터를 배열 </a:t>
            </a:r>
            <a:r>
              <a:rPr lang="en-US" altLang="ko-KR" sz="1000" dirty="0"/>
              <a:t>BOOKS[]</a:t>
            </a:r>
            <a:r>
              <a:rPr lang="ko-KR" altLang="en-US" sz="1000" dirty="0"/>
              <a:t>에 저장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 err="1"/>
              <a:t>fp</a:t>
            </a:r>
            <a:r>
              <a:rPr lang="en-US" altLang="ko-KR" sz="1000" dirty="0"/>
              <a:t>=</a:t>
            </a:r>
            <a:r>
              <a:rPr lang="en-US" altLang="ko-KR" sz="1000" dirty="0" err="1"/>
              <a:t>fopen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book.dat","rb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 err="1"/>
              <a:t>bp</a:t>
            </a:r>
            <a:r>
              <a:rPr lang="en-US" altLang="ko-KR" sz="1000" dirty="0"/>
              <a:t>=(BOOK *)</a:t>
            </a:r>
            <a:r>
              <a:rPr lang="en-US" altLang="ko-KR" sz="1000" dirty="0" err="1"/>
              <a:t>calloc</a:t>
            </a:r>
            <a:r>
              <a:rPr lang="en-US" altLang="ko-KR" sz="1000" dirty="0"/>
              <a:t>(1,sizeof(BOOK));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/* </a:t>
            </a:r>
            <a:r>
              <a:rPr lang="ko-KR" altLang="en-US" sz="1000" dirty="0"/>
              <a:t>파일에서 책을 읽는다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while(</a:t>
            </a:r>
            <a:r>
              <a:rPr lang="en-US" altLang="ko-KR" sz="1000" dirty="0" err="1"/>
              <a:t>fread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bp,sizeof</a:t>
            </a:r>
            <a:r>
              <a:rPr lang="en-US" altLang="ko-KR" sz="1000" dirty="0"/>
              <a:t>(BOOK),1,fp) != 0)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BOOKS[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</a:t>
            </a:r>
            <a:r>
              <a:rPr lang="en-US" altLang="ko-KR" sz="1000" dirty="0" err="1"/>
              <a:t>bookid</a:t>
            </a:r>
            <a:r>
              <a:rPr lang="en-US" altLang="ko-KR" sz="1000" dirty="0"/>
              <a:t> =</a:t>
            </a:r>
            <a:r>
              <a:rPr lang="en-US" altLang="ko-KR" sz="1000" dirty="0" err="1"/>
              <a:t>bp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bookid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strcpy</a:t>
            </a:r>
            <a:r>
              <a:rPr lang="en-US" altLang="ko-KR" sz="1000" dirty="0"/>
              <a:t>(BOOKS[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</a:t>
            </a:r>
            <a:r>
              <a:rPr lang="en-US" altLang="ko-KR" sz="1000" dirty="0" err="1"/>
              <a:t>bookname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bp</a:t>
            </a:r>
            <a:r>
              <a:rPr lang="en-US" altLang="ko-KR" sz="1000" dirty="0"/>
              <a:t> -&gt;</a:t>
            </a:r>
            <a:r>
              <a:rPr lang="en-US" altLang="ko-KR" sz="1000" dirty="0" err="1"/>
              <a:t>bookname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 err="1"/>
              <a:t>strcpy</a:t>
            </a:r>
            <a:r>
              <a:rPr lang="en-US" altLang="ko-KR" sz="1000" dirty="0"/>
              <a:t>(BOOKS[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].publisher, </a:t>
            </a:r>
            <a:r>
              <a:rPr lang="en-US" altLang="ko-KR" sz="1000" dirty="0" err="1"/>
              <a:t>bp</a:t>
            </a:r>
            <a:r>
              <a:rPr lang="en-US" altLang="ko-KR" sz="1000" dirty="0"/>
              <a:t> -&gt;publisher);</a:t>
            </a:r>
          </a:p>
          <a:p>
            <a:r>
              <a:rPr lang="en-US" altLang="ko-KR" sz="1000" dirty="0"/>
              <a:t>BOOKS[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].price =</a:t>
            </a:r>
            <a:r>
              <a:rPr lang="en-US" altLang="ko-KR" sz="1000" dirty="0" err="1"/>
              <a:t>bp</a:t>
            </a:r>
            <a:r>
              <a:rPr lang="en-US" altLang="ko-KR" sz="1000" dirty="0"/>
              <a:t> -&gt;price;</a:t>
            </a:r>
          </a:p>
          <a:p>
            <a:r>
              <a:rPr lang="en-US" altLang="ko-KR" sz="1000" dirty="0" err="1"/>
              <a:t>i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/* </a:t>
            </a:r>
            <a:r>
              <a:rPr lang="ko-KR" altLang="en-US" sz="1000" dirty="0"/>
              <a:t>모든 도서보기 프로그램 호출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 err="1"/>
              <a:t>search_all</a:t>
            </a:r>
            <a:r>
              <a:rPr lang="en-US" altLang="ko-KR" sz="1000" dirty="0"/>
              <a:t>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/* </a:t>
            </a:r>
            <a:r>
              <a:rPr lang="ko-KR" altLang="en-US" sz="1000" dirty="0"/>
              <a:t>기타 프로그램 코드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.....</a:t>
            </a:r>
          </a:p>
          <a:p>
            <a:r>
              <a:rPr lang="en-US" altLang="ko-KR" sz="1000" dirty="0"/>
              <a:t>}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DBMS</a:t>
            </a:r>
            <a:r>
              <a:rPr lang="ko-KR" altLang="en-US" dirty="0"/>
              <a:t>를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프로그램 </a:t>
            </a:r>
            <a:r>
              <a:rPr lang="en-US" altLang="ko-KR" dirty="0">
                <a:solidFill>
                  <a:srgbClr val="FF0000"/>
                </a:solidFill>
              </a:rPr>
              <a:t>3]</a:t>
            </a:r>
          </a:p>
          <a:p>
            <a:r>
              <a:rPr lang="ko-KR" altLang="en-US" dirty="0"/>
              <a:t>데이터 정의와 데이터 값은 </a:t>
            </a:r>
            <a:r>
              <a:rPr lang="en-US" altLang="ko-KR" dirty="0"/>
              <a:t>DBMS</a:t>
            </a:r>
            <a:r>
              <a:rPr lang="ko-KR" altLang="en-US" dirty="0"/>
              <a:t>가 관리</a:t>
            </a:r>
            <a:endParaRPr lang="en-US" altLang="ko-KR" dirty="0"/>
          </a:p>
          <a:p>
            <a:r>
              <a:rPr lang="ko-KR" altLang="en-US" dirty="0"/>
              <a:t>프로그램에 데이터 정의나 데이터 값을 포함하지 않기 때문에 데이터 구조가 바뀌어도 다시 </a:t>
            </a:r>
            <a:r>
              <a:rPr lang="ko-KR" altLang="en-US" dirty="0" err="1"/>
              <a:t>컴파일할</a:t>
            </a:r>
            <a:r>
              <a:rPr lang="ko-KR" altLang="en-US" dirty="0"/>
              <a:t> 필요가 없음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29027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1-19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SQL Server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의 데이터베이스 관리 화면</a:t>
            </a:r>
          </a:p>
        </p:txBody>
      </p:sp>
      <p:pic>
        <p:nvPicPr>
          <p:cNvPr id="7171" name="Picture 3" descr="C:\Documents and Settings\Administrator\바탕 화면\DB_개론과_실습_강의교안_제작\04. 캡처 이미지\1장 이미지\ch01_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80928"/>
            <a:ext cx="4824535" cy="3377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DBMS</a:t>
            </a:r>
            <a:r>
              <a:rPr lang="ko-KR" altLang="en-US" dirty="0"/>
              <a:t>를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81689"/>
            <a:ext cx="8064896" cy="5472608"/>
          </a:xfrm>
        </p:spPr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프로그램 </a:t>
            </a:r>
            <a:r>
              <a:rPr lang="en-US" altLang="ko-KR" dirty="0">
                <a:solidFill>
                  <a:srgbClr val="FF0000"/>
                </a:solidFill>
              </a:rPr>
              <a:t>3] </a:t>
            </a:r>
            <a:r>
              <a:rPr lang="ko-KR" altLang="en-US" dirty="0">
                <a:solidFill>
                  <a:srgbClr val="FF0000"/>
                </a:solidFill>
              </a:rPr>
              <a:t>소스코드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1392939"/>
            <a:ext cx="5832648" cy="41764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/* </a:t>
            </a:r>
            <a:r>
              <a:rPr lang="ko-KR" altLang="en-US" sz="1000" dirty="0"/>
              <a:t>반환된 행의 수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num_ret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/* DBMS</a:t>
            </a:r>
            <a:r>
              <a:rPr lang="ko-KR" altLang="en-US" sz="1000" dirty="0"/>
              <a:t>에 접속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EXEC SQL CONNECT :username IDENTIFIED BY :password;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/* SQL </a:t>
            </a:r>
            <a:r>
              <a:rPr lang="ko-KR" altLang="en-US" sz="1000" dirty="0"/>
              <a:t>문 실행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EXEC SQL DECLARE c1 CURSOR FOR</a:t>
            </a:r>
          </a:p>
          <a:p>
            <a:r>
              <a:rPr lang="en-US" altLang="ko-KR" sz="1000" dirty="0"/>
              <a:t>SELECT </a:t>
            </a:r>
            <a:r>
              <a:rPr lang="en-US" altLang="ko-KR" sz="1000" dirty="0" err="1"/>
              <a:t>bookname</a:t>
            </a:r>
            <a:r>
              <a:rPr lang="en-US" altLang="ko-KR" sz="1000" dirty="0"/>
              <a:t>, publisher, price FROM BOOK;</a:t>
            </a:r>
          </a:p>
          <a:p>
            <a:r>
              <a:rPr lang="en-US" altLang="ko-KR" sz="1000" dirty="0"/>
              <a:t>EXEC SQL OPEN c1;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/* </a:t>
            </a:r>
            <a:r>
              <a:rPr lang="ko-KR" altLang="en-US" sz="1000" dirty="0"/>
              <a:t>모든 도서보기 프로그램 호출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 err="1"/>
              <a:t>search_all</a:t>
            </a:r>
            <a:r>
              <a:rPr lang="en-US" altLang="ko-KR" sz="1000" dirty="0"/>
              <a:t>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/* SQL </a:t>
            </a:r>
            <a:r>
              <a:rPr lang="ko-KR" altLang="en-US" sz="1000" dirty="0"/>
              <a:t>문 실행 결과 출력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for (;;) {</a:t>
            </a:r>
          </a:p>
          <a:p>
            <a:r>
              <a:rPr lang="en-US" altLang="ko-KR" sz="1000" dirty="0"/>
              <a:t>EXEC SQL FETCH c1 INTO :</a:t>
            </a:r>
            <a:r>
              <a:rPr lang="en-US" altLang="ko-KR" sz="1000" dirty="0" err="1"/>
              <a:t>BOOK_rec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print_rows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num_ret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EXEC SQL CLOSE c1;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/* </a:t>
            </a:r>
            <a:r>
              <a:rPr lang="ko-KR" altLang="en-US" sz="1000" dirty="0"/>
              <a:t>접속 해제 *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EXEC SQL COMMIT WORK RELEASE;</a:t>
            </a:r>
          </a:p>
          <a:p>
            <a:r>
              <a:rPr lang="en-US" altLang="ko-KR" sz="1000" dirty="0"/>
              <a:t>}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endParaRPr lang="en-US" altLang="ko-KR" b="0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1728852"/>
            <a:ext cx="432048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indent="-1809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프로그램에 데이터 정의와 데이터 값을 모두 포함하는 방식</a:t>
            </a:r>
            <a:endParaRPr lang="en-US" altLang="ko-KR" sz="1600" dirty="0">
              <a:latin typeface="+mn-ea"/>
              <a:ea typeface="+mn-ea"/>
            </a:endParaRPr>
          </a:p>
          <a:p>
            <a:pPr marR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프로그램에 </a:t>
            </a:r>
            <a:r>
              <a:rPr lang="en-US" altLang="ko-KR" sz="1600" dirty="0">
                <a:latin typeface="+mn-ea"/>
                <a:ea typeface="+mn-ea"/>
              </a:rPr>
              <a:t>BOOK </a:t>
            </a:r>
            <a:r>
              <a:rPr lang="ko-KR" altLang="en-US" sz="1600" dirty="0">
                <a:latin typeface="+mn-ea"/>
                <a:ea typeface="+mn-ea"/>
              </a:rPr>
              <a:t>데이터 구조를 정의하고 데이터 값도 직접 변수에 저장함</a:t>
            </a:r>
            <a:endParaRPr lang="en-US" altLang="ko-KR" sz="1600" dirty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dirty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데이터 구조 혹은 데이터 값이 바뀌면 프로그램을 다시 </a:t>
            </a:r>
            <a:r>
              <a:rPr lang="ko-KR" altLang="en-US" sz="1600" dirty="0" err="1">
                <a:latin typeface="+mn-ea"/>
                <a:ea typeface="+mn-ea"/>
              </a:rPr>
              <a:t>컴파일해야</a:t>
            </a:r>
            <a:r>
              <a:rPr lang="ko-KR" altLang="en-US" sz="1600" dirty="0">
                <a:latin typeface="+mn-ea"/>
                <a:ea typeface="+mn-ea"/>
              </a:rPr>
              <a:t> 함</a:t>
            </a:r>
            <a:endParaRPr lang="en-US" altLang="ko-KR" sz="1600" dirty="0">
              <a:latin typeface="+mn-ea"/>
              <a:ea typeface="+mn-ea"/>
            </a:endParaRPr>
          </a:p>
          <a:p>
            <a:pPr marL="180975" marR="0" indent="-1809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700808"/>
            <a:ext cx="3528392" cy="2733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Book </a:t>
            </a:r>
            <a:r>
              <a:rPr lang="ko-KR" altLang="en-US" sz="1200" dirty="0"/>
              <a:t>데이터 타입 선언</a:t>
            </a:r>
            <a:r>
              <a:rPr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</a:t>
            </a:r>
            <a:r>
              <a:rPr lang="ko-KR" altLang="en-US" sz="1200" dirty="0"/>
              <a:t>프로그램 내에서 </a:t>
            </a: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     BOOKS[ ] </a:t>
            </a:r>
            <a:r>
              <a:rPr lang="ko-KR" altLang="en-US" sz="1200" dirty="0"/>
              <a:t>배열에 데이터 저장</a:t>
            </a:r>
            <a:r>
              <a:rPr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</a:t>
            </a:r>
            <a:r>
              <a:rPr lang="ko-KR" altLang="en-US" sz="1200" dirty="0"/>
              <a:t>검색 및 데이터 변경 프로그램 수행</a:t>
            </a:r>
            <a:r>
              <a:rPr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619672" y="3254711"/>
            <a:ext cx="2195459" cy="534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38754" y="2238935"/>
            <a:ext cx="2195459" cy="285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구조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44702" y="1694983"/>
            <a:ext cx="457200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파일에 데이터 값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프로그램에 데이터 정의를 포함하는 방식</a:t>
            </a:r>
            <a:endParaRPr lang="en-US" altLang="ko-KR" sz="1600" dirty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dirty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프로그램에 </a:t>
            </a:r>
            <a:r>
              <a:rPr lang="en-US" altLang="ko-KR" sz="1600" dirty="0">
                <a:latin typeface="+mn-ea"/>
                <a:ea typeface="+mn-ea"/>
              </a:rPr>
              <a:t>BOOK </a:t>
            </a:r>
            <a:r>
              <a:rPr lang="ko-KR" altLang="en-US" sz="1600" dirty="0">
                <a:latin typeface="+mn-ea"/>
                <a:ea typeface="+mn-ea"/>
              </a:rPr>
              <a:t>데이터 구조만 정의하고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데이터 값은 </a:t>
            </a:r>
            <a:r>
              <a:rPr lang="en-US" altLang="ko-KR" sz="1600" dirty="0">
                <a:latin typeface="+mn-ea"/>
                <a:ea typeface="+mn-ea"/>
              </a:rPr>
              <a:t>book.dat</a:t>
            </a:r>
            <a:r>
              <a:rPr lang="ko-KR" altLang="en-US" sz="1600" dirty="0">
                <a:latin typeface="+mn-ea"/>
                <a:ea typeface="+mn-ea"/>
              </a:rPr>
              <a:t>라는 파일에 저장됨</a:t>
            </a:r>
            <a:endParaRPr lang="en-US" altLang="ko-KR" sz="1600" dirty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dirty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데이터 값이 바뀌면 프로그램에 변경이 없지만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데이터 구조가 바뀌면 프로그램을 다시 </a:t>
            </a:r>
            <a:r>
              <a:rPr lang="ko-KR" altLang="en-US" sz="1600" dirty="0" err="1">
                <a:latin typeface="+mn-ea"/>
                <a:ea typeface="+mn-ea"/>
              </a:rPr>
              <a:t>컴파일해야</a:t>
            </a:r>
            <a:r>
              <a:rPr lang="ko-KR" altLang="en-US" sz="1600" dirty="0">
                <a:latin typeface="+mn-ea"/>
                <a:ea typeface="+mn-ea"/>
              </a:rPr>
              <a:t> 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3797" y="1694983"/>
            <a:ext cx="3158123" cy="20208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Book </a:t>
            </a:r>
            <a:r>
              <a:rPr kumimoji="0" lang="ko-KR" altLang="en-US" sz="1200" dirty="0"/>
              <a:t>데이터 타입 선언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</a:t>
            </a:r>
            <a:r>
              <a:rPr kumimoji="0" lang="ko-KR" altLang="en-US" sz="1200" dirty="0"/>
              <a:t>파일로부터 데이터를 불러와</a:t>
            </a: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</a:t>
            </a:r>
            <a:r>
              <a:rPr kumimoji="0" lang="en-US" altLang="ko-KR" sz="1200" dirty="0"/>
              <a:t> BOOKS[ ] </a:t>
            </a:r>
            <a:r>
              <a:rPr kumimoji="0" lang="ko-KR" altLang="en-US" sz="1200" dirty="0"/>
              <a:t>배열에 저장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</a:t>
            </a:r>
            <a:r>
              <a:rPr kumimoji="0" lang="ko-KR" altLang="en-US" sz="1200" dirty="0"/>
              <a:t>검색 및 데이터 변경 프로그램 수행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756295" y="4214346"/>
            <a:ext cx="3095625" cy="1223962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ko-KR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꺾인 연결선 17"/>
          <p:cNvCxnSpPr>
            <a:stCxn id="6" idx="3"/>
            <a:endCxn id="10" idx="0"/>
          </p:cNvCxnSpPr>
          <p:nvPr/>
        </p:nvCxnSpPr>
        <p:spPr>
          <a:xfrm flipH="1">
            <a:off x="2309962" y="2705427"/>
            <a:ext cx="1541958" cy="2114021"/>
          </a:xfrm>
          <a:prstGeom prst="bentConnector4">
            <a:avLst>
              <a:gd name="adj1" fmla="val -14825"/>
              <a:gd name="adj2" fmla="val 6024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57437" y="4819448"/>
            <a:ext cx="2305050" cy="3559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ea"/>
              </a:rPr>
              <a:t>B</a:t>
            </a:r>
            <a:r>
              <a:rPr lang="en-US" altLang="ko-KR" sz="1200" dirty="0">
                <a:latin typeface="+mn-ea"/>
              </a:rPr>
              <a:t>OOK</a:t>
            </a:r>
            <a:r>
              <a:rPr kumimoji="0" lang="en-US" altLang="ko-KR" sz="1200" dirty="0">
                <a:latin typeface="+mn-ea"/>
              </a:rPr>
              <a:t> </a:t>
            </a:r>
            <a:r>
              <a:rPr kumimoji="0" lang="ko-KR" altLang="en-US" sz="1200" dirty="0">
                <a:latin typeface="+mn-ea"/>
              </a:rPr>
              <a:t>데이터 파일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2613" y="2233647"/>
            <a:ext cx="2279874" cy="307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구조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3]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99992" y="1700808"/>
            <a:ext cx="453650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DBMS</a:t>
            </a:r>
            <a:r>
              <a:rPr lang="ko-KR" altLang="en-US" sz="1600" dirty="0">
                <a:latin typeface="+mn-ea"/>
                <a:ea typeface="+mn-ea"/>
              </a:rPr>
              <a:t>가 데이터 정의와 데이터 값을 관리하는 방식</a:t>
            </a:r>
            <a:endParaRPr lang="en-US" altLang="ko-KR" sz="1600" dirty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dirty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BOOK </a:t>
            </a:r>
            <a:r>
              <a:rPr lang="ko-KR" altLang="en-US" sz="1600" dirty="0">
                <a:latin typeface="+mn-ea"/>
                <a:ea typeface="+mn-ea"/>
              </a:rPr>
              <a:t>데이터 구조는 </a:t>
            </a:r>
            <a:r>
              <a:rPr lang="en-US" altLang="ko-KR" sz="1600" dirty="0">
                <a:latin typeface="+mn-ea"/>
                <a:ea typeface="+mn-ea"/>
              </a:rPr>
              <a:t>DBMS</a:t>
            </a:r>
            <a:r>
              <a:rPr lang="ko-KR" altLang="en-US" sz="1600" dirty="0">
                <a:latin typeface="+mn-ea"/>
                <a:ea typeface="+mn-ea"/>
              </a:rPr>
              <a:t>가 관리하고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데이터 값은 데이터베이스에 저장됨</a:t>
            </a:r>
            <a:endParaRPr lang="en-US" altLang="ko-KR" sz="1600" dirty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dirty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데이터 값이 바뀌거나 데이터 값이 바뀌어도 프로그램을 다시 </a:t>
            </a:r>
            <a:r>
              <a:rPr lang="ko-KR" altLang="en-US" sz="1600" dirty="0" err="1">
                <a:latin typeface="+mn-ea"/>
                <a:ea typeface="+mn-ea"/>
              </a:rPr>
              <a:t>컴파일할</a:t>
            </a:r>
            <a:r>
              <a:rPr lang="ko-KR" altLang="en-US" sz="1600" dirty="0">
                <a:latin typeface="+mn-ea"/>
                <a:ea typeface="+mn-ea"/>
              </a:rPr>
              <a:t> 필요 없음</a:t>
            </a:r>
            <a:endParaRPr lang="en-US" altLang="ko-KR" sz="1600" dirty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7793" y="1700808"/>
            <a:ext cx="3504499" cy="4608512"/>
            <a:chOff x="4845684" y="1898911"/>
            <a:chExt cx="3504499" cy="4608512"/>
          </a:xfrm>
          <a:effectLst/>
        </p:grpSpPr>
        <p:sp>
          <p:nvSpPr>
            <p:cNvPr id="7" name="직사각형 6"/>
            <p:cNvSpPr/>
            <p:nvPr/>
          </p:nvSpPr>
          <p:spPr>
            <a:xfrm>
              <a:off x="4879451" y="1898911"/>
              <a:ext cx="3470732" cy="1626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/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/>
                <a:t>  /* BOOK </a:t>
              </a:r>
              <a:r>
                <a:rPr kumimoji="0" lang="ko-KR" altLang="en-US" sz="1200" dirty="0"/>
                <a:t>데이터 타입 선언 필요 없음 </a:t>
              </a:r>
              <a:r>
                <a:rPr kumimoji="0" lang="en-US" altLang="ko-KR" sz="1200" dirty="0"/>
                <a:t>*/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/>
                <a:t>   SQL </a:t>
              </a:r>
              <a:r>
                <a:rPr kumimoji="0" lang="ko-KR" altLang="en-US" sz="1200" dirty="0"/>
                <a:t>문을</a:t>
              </a:r>
              <a:r>
                <a:rPr kumimoji="0" lang="en-US" altLang="ko-KR" sz="1200" dirty="0"/>
                <a:t> </a:t>
              </a:r>
              <a:r>
                <a:rPr kumimoji="0" lang="ko-KR" altLang="en-US" sz="1200" dirty="0"/>
                <a:t>실행하여 결과를 가져옴</a:t>
              </a:r>
              <a:r>
                <a:rPr kumimoji="0" lang="en-US" altLang="ko-KR" sz="1200" dirty="0"/>
                <a:t>;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/>
                <a:t>   …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/>
                <a:t>   SQL </a:t>
              </a:r>
              <a:r>
                <a:rPr kumimoji="0" lang="ko-KR" altLang="en-US" sz="1200" dirty="0"/>
                <a:t>문으로 데이터 변경 </a:t>
              </a:r>
              <a:r>
                <a:rPr kumimoji="0" lang="en-US" altLang="ko-KR" sz="1200" dirty="0"/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/>
                <a:t>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/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auto">
            <a:xfrm>
              <a:off x="4845684" y="4692316"/>
              <a:ext cx="3470732" cy="1815107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" name="꺾인 연결선 17"/>
            <p:cNvCxnSpPr>
              <a:stCxn id="7" idx="3"/>
            </p:cNvCxnSpPr>
            <p:nvPr/>
          </p:nvCxnSpPr>
          <p:spPr>
            <a:xfrm flipH="1">
              <a:off x="6663353" y="2712096"/>
              <a:ext cx="1686830" cy="3154415"/>
            </a:xfrm>
            <a:prstGeom prst="bentConnector4">
              <a:avLst>
                <a:gd name="adj1" fmla="val -13552"/>
                <a:gd name="adj2" fmla="val 28856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4845684" y="3918677"/>
              <a:ext cx="3470732" cy="5889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schemeClr val="tx1"/>
                  </a:solidFill>
                </a:rPr>
                <a:t>DBMS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(</a:t>
              </a:r>
              <a:r>
                <a:rPr kumimoji="0" lang="en-US" altLang="ko-KR" sz="1200" b="1" dirty="0" err="1">
                  <a:solidFill>
                    <a:schemeClr val="tx1"/>
                  </a:solidFill>
                </a:rPr>
                <a:t>DataBase</a:t>
              </a:r>
              <a:r>
                <a:rPr kumimoji="0" lang="en-US" altLang="ko-KR" sz="1200" b="1" dirty="0">
                  <a:solidFill>
                    <a:schemeClr val="tx1"/>
                  </a:solidFill>
                </a:rPr>
                <a:t> Management System)</a:t>
              </a:r>
              <a:endParaRPr kumimoji="0"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09284" y="5720256"/>
              <a:ext cx="2303463" cy="5762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latin typeface="+mn-ea"/>
                </a:rPr>
                <a:t>Book </a:t>
              </a:r>
              <a:r>
                <a:rPr kumimoji="0" lang="ko-KR" altLang="en-US" sz="1200" dirty="0">
                  <a:latin typeface="+mn-ea"/>
                </a:rPr>
                <a:t>데이터 파일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48064" y="5266175"/>
              <a:ext cx="1872208" cy="30746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latin typeface="+mn-ea"/>
                </a:rPr>
                <a:t>Book </a:t>
              </a:r>
              <a:r>
                <a:rPr kumimoji="0" lang="ko-KR" altLang="en-US" sz="1200" dirty="0">
                  <a:latin typeface="+mn-ea"/>
                </a:rPr>
                <a:t>데이터 구조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1-5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파일 시스템과 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의 비교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26388"/>
              </p:ext>
            </p:extLst>
          </p:nvPr>
        </p:nvGraphicFramePr>
        <p:xfrm>
          <a:off x="683568" y="1772816"/>
          <a:ext cx="7814853" cy="316835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62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파일 시스템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및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</a:t>
                      </a:r>
                      <a:endParaRPr lang="en-US" altLang="ko-KR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시스템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DBMS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접근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프로그램이 파일에 직접 접근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프로그램이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파일 접근을 요청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언어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C++, C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C++, C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등과 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CPU/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주기억장치 사용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많음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48806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1-20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파일 시스템으로 구축된 구매 및 판매 응용 프로그램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5326930" cy="213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112401"/>
            <a:ext cx="6153299" cy="212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3485" y="62659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1-21 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로 구축된 구매 및 판매 응용 프로그램 </a:t>
            </a:r>
          </a:p>
        </p:txBody>
      </p: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1-6 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의 장점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27762"/>
              </p:ext>
            </p:extLst>
          </p:nvPr>
        </p:nvGraphicFramePr>
        <p:xfrm>
          <a:off x="587956" y="1772816"/>
          <a:ext cx="7776807" cy="4536505"/>
        </p:xfrm>
        <a:graphic>
          <a:graphicData uri="http://schemas.openxmlformats.org/drawingml/2006/table">
            <a:tbl>
              <a:tblPr/>
              <a:tblGrid>
                <a:gridCol w="17563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3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74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파일 시스템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중복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파일 단위로 저장하므로 중복 가능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이용하여 데이터를 공유하기 때문에 중복 가능성 낮음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일관성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데이터의 중복 저장으로 일관성이 결여됨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 제거로 데이터의 일관성이 유지됨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독립성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정의와 프로그램의 독립성 유지 불가능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정의와 프로그램의 독립성 유지 가능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복구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동시성 제어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관리 기능 등을 수행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 생산성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짧은 시간에 큰 프로그램을 개발할 수 있음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장점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무결성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유지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표준 준수 용이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데이터베이스 시스템의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언어</a:t>
            </a:r>
            <a:endParaRPr lang="en-US" altLang="ko-KR" dirty="0"/>
          </a:p>
          <a:p>
            <a:r>
              <a:rPr lang="ko-KR" altLang="en-US" dirty="0"/>
              <a:t>데이터베이스 사용자</a:t>
            </a:r>
            <a:endParaRPr lang="en-US" altLang="ko-KR" dirty="0"/>
          </a:p>
          <a:p>
            <a:r>
              <a:rPr lang="en-US" altLang="ko-KR" dirty="0"/>
              <a:t>DBMS</a:t>
            </a:r>
          </a:p>
          <a:p>
            <a:r>
              <a:rPr lang="ko-KR" altLang="en-US" dirty="0"/>
              <a:t>데이터 모델</a:t>
            </a:r>
            <a:endParaRPr lang="en-US" altLang="ko-KR" dirty="0"/>
          </a:p>
          <a:p>
            <a:r>
              <a:rPr lang="ko-KR" altLang="en-US" dirty="0"/>
              <a:t>데이터베이스의 개념적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관찰의 결과로 나타난 정량적 혹은 정성적인 실제 값</a:t>
            </a:r>
          </a:p>
          <a:p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데이터에 의미를 부여한 것</a:t>
            </a:r>
          </a:p>
          <a:p>
            <a:r>
              <a:rPr lang="ko-KR" altLang="en-US" dirty="0"/>
              <a:t>지식 </a:t>
            </a:r>
            <a:r>
              <a:rPr lang="en-US" altLang="ko-KR" dirty="0"/>
              <a:t>: </a:t>
            </a:r>
            <a:r>
              <a:rPr lang="ko-KR" altLang="en-US" dirty="0"/>
              <a:t>사물이나 현상에 대한 이해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92896"/>
            <a:ext cx="6675450" cy="3096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54931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데이터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정보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지식</a:t>
            </a:r>
          </a:p>
        </p:txBody>
      </p:sp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데이터베이스 시스템의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1-22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데이터베이스 시스템의 구성 </a:t>
            </a:r>
          </a:p>
        </p:txBody>
      </p:sp>
      <p:sp>
        <p:nvSpPr>
          <p:cNvPr id="8" name="AutoShape 83"/>
          <p:cNvSpPr>
            <a:spLocks noChangeArrowheads="1"/>
          </p:cNvSpPr>
          <p:nvPr/>
        </p:nvSpPr>
        <p:spPr bwMode="auto">
          <a:xfrm>
            <a:off x="1637900" y="5013177"/>
            <a:ext cx="5040560" cy="122413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3078060" y="5583266"/>
            <a:ext cx="1080000" cy="3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>
                <a:latin typeface="+mn-ea"/>
                <a:ea typeface="+mn-ea"/>
              </a:rPr>
              <a:t>인덱스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" name="Text Box 85"/>
          <p:cNvSpPr txBox="1">
            <a:spLocks noChangeArrowheads="1"/>
          </p:cNvSpPr>
          <p:nvPr/>
        </p:nvSpPr>
        <p:spPr bwMode="auto">
          <a:xfrm>
            <a:off x="4274092" y="5591106"/>
            <a:ext cx="1080000" cy="3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>
                <a:latin typeface="+mn-ea"/>
                <a:ea typeface="+mn-ea"/>
              </a:rPr>
              <a:t>데이터 통계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1886008" y="5591468"/>
            <a:ext cx="1080000" cy="3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>
                <a:latin typeface="+mn-ea"/>
                <a:ea typeface="+mn-ea"/>
              </a:rPr>
              <a:t>데이터 파일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2" name="Text Box 87"/>
          <p:cNvSpPr txBox="1">
            <a:spLocks noChangeArrowheads="1"/>
          </p:cNvSpPr>
          <p:nvPr/>
        </p:nvSpPr>
        <p:spPr bwMode="auto">
          <a:xfrm>
            <a:off x="5454324" y="5583266"/>
            <a:ext cx="1080000" cy="3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>
                <a:latin typeface="+mn-ea"/>
                <a:ea typeface="+mn-ea"/>
              </a:rPr>
              <a:t>데이터 사전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461914" y="2373025"/>
            <a:ext cx="721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600" b="1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600" b="1">
              <a:latin typeface="+mn-ea"/>
              <a:ea typeface="+mn-ea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590214" y="3883630"/>
            <a:ext cx="5016238" cy="786507"/>
            <a:chOff x="796" y="1969"/>
            <a:chExt cx="3128" cy="505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796" y="1969"/>
              <a:ext cx="3128" cy="505"/>
              <a:chOff x="796" y="1969"/>
              <a:chExt cx="3128" cy="505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ect">
                <a:avLst/>
              </a:prstGeom>
              <a:grpFill/>
              <a:ln w="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8" cy="505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796" y="1969"/>
              <a:ext cx="3128" cy="505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590214" y="2611150"/>
            <a:ext cx="5016238" cy="1200472"/>
            <a:chOff x="829" y="1177"/>
            <a:chExt cx="3127" cy="721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829" y="1177"/>
              <a:ext cx="3127" cy="721"/>
              <a:chOff x="829" y="1177"/>
              <a:chExt cx="3127" cy="721"/>
            </a:xfrm>
            <a:grpFill/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ect">
                <a:avLst/>
              </a:prstGeom>
              <a:grpFill/>
              <a:ln w="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7" cy="721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829" y="1177"/>
              <a:ext cx="3127" cy="721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1663991" y="3172309"/>
            <a:ext cx="1080000" cy="5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오브젝트 </a:t>
            </a:r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latin typeface="+mn-ea"/>
                <a:ea typeface="+mn-ea"/>
              </a:rPr>
              <a:t>코드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543881" y="335568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998653" y="3379574"/>
            <a:ext cx="3464103" cy="2986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질의처리기</a:t>
            </a:r>
            <a:endParaRPr lang="ko-KR" altLang="ko-KR" sz="1200" dirty="0">
              <a:latin typeface="+mn-ea"/>
              <a:ea typeface="+mn-ea"/>
            </a:endParaRPr>
          </a:p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540956" y="3347750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617031" y="342236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72643" y="346681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010581" y="2725449"/>
            <a:ext cx="1080000" cy="5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Embedded </a:t>
            </a: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DML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766256" y="301278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4190706" y="2725450"/>
            <a:ext cx="1080000" cy="5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DML </a:t>
            </a: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컴파일러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5398357" y="2709408"/>
            <a:ext cx="1080000" cy="5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DL</a:t>
            </a: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컴파일러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6050668" y="289531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2176229" y="3982749"/>
            <a:ext cx="1553912" cy="5496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트랜잭션</a:t>
            </a: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관리자</a:t>
            </a:r>
            <a:endParaRPr lang="ko-KR" altLang="ko-KR" sz="1200" dirty="0">
              <a:latin typeface="+mn-ea"/>
              <a:ea typeface="+mn-ea"/>
            </a:endParaRPr>
          </a:p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5122629" y="3992399"/>
            <a:ext cx="1080000" cy="5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버퍼 관리자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41" name="Rectangle 52"/>
          <p:cNvSpPr>
            <a:spLocks noChangeArrowheads="1"/>
          </p:cNvSpPr>
          <p:nvPr/>
        </p:nvSpPr>
        <p:spPr bwMode="auto">
          <a:xfrm>
            <a:off x="4463168" y="4036725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6750047" y="2725450"/>
            <a:ext cx="931862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770384" y="1322414"/>
            <a:ext cx="4616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사용자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44" name="Rectangle 125"/>
          <p:cNvSpPr>
            <a:spLocks noChangeArrowheads="1"/>
          </p:cNvSpPr>
          <p:nvPr/>
        </p:nvSpPr>
        <p:spPr bwMode="auto">
          <a:xfrm>
            <a:off x="3896219" y="3992399"/>
            <a:ext cx="1080000" cy="5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파일 관리자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45" name="Rectangle 127"/>
          <p:cNvSpPr>
            <a:spLocks noChangeArrowheads="1"/>
          </p:cNvSpPr>
          <p:nvPr/>
        </p:nvSpPr>
        <p:spPr bwMode="auto">
          <a:xfrm>
            <a:off x="4290131" y="4379625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46" name="Rectangle 131"/>
          <p:cNvSpPr>
            <a:spLocks noChangeArrowheads="1"/>
          </p:cNvSpPr>
          <p:nvPr/>
        </p:nvSpPr>
        <p:spPr bwMode="auto">
          <a:xfrm>
            <a:off x="1698296" y="13400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grpSp>
        <p:nvGrpSpPr>
          <p:cNvPr id="47" name="Group 138"/>
          <p:cNvGrpSpPr>
            <a:grpSpLocks/>
          </p:cNvGrpSpPr>
          <p:nvPr/>
        </p:nvGrpSpPr>
        <p:grpSpPr bwMode="auto">
          <a:xfrm>
            <a:off x="1565893" y="1106390"/>
            <a:ext cx="5040560" cy="578165"/>
            <a:chOff x="836" y="538"/>
            <a:chExt cx="3353" cy="217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48" name="Group 136"/>
            <p:cNvGrpSpPr>
              <a:grpSpLocks/>
            </p:cNvGrpSpPr>
            <p:nvPr/>
          </p:nvGrpSpPr>
          <p:grpSpPr bwMode="auto">
            <a:xfrm>
              <a:off x="875" y="538"/>
              <a:ext cx="2891" cy="217"/>
              <a:chOff x="875" y="538"/>
              <a:chExt cx="2891" cy="217"/>
            </a:xfrm>
            <a:grpFill/>
          </p:grpSpPr>
          <p:sp>
            <p:nvSpPr>
              <p:cNvPr id="50" name="Rectangle 132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1" name="Rectangle 133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ect">
                <a:avLst/>
              </a:prstGeom>
              <a:grpFill/>
              <a:ln w="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2" name="Rectangle 134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1" cy="217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3" name="Rectangle 135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49" name="Rectangle 137"/>
            <p:cNvSpPr>
              <a:spLocks noChangeArrowheads="1"/>
            </p:cNvSpPr>
            <p:nvPr/>
          </p:nvSpPr>
          <p:spPr bwMode="auto">
            <a:xfrm>
              <a:off x="836" y="538"/>
              <a:ext cx="3353" cy="217"/>
            </a:xfrm>
            <a:prstGeom prst="rect">
              <a:avLst/>
            </a:prstGeom>
            <a:grpFill/>
            <a:ln w="11113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54" name="Rectangle 139"/>
          <p:cNvSpPr>
            <a:spLocks noChangeArrowheads="1"/>
          </p:cNvSpPr>
          <p:nvPr/>
        </p:nvSpPr>
        <p:spPr bwMode="auto">
          <a:xfrm>
            <a:off x="1875447" y="1295867"/>
            <a:ext cx="81913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일반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사용자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5" name="Rectangle 140"/>
          <p:cNvSpPr>
            <a:spLocks noChangeArrowheads="1"/>
          </p:cNvSpPr>
          <p:nvPr/>
        </p:nvSpPr>
        <p:spPr bwMode="auto">
          <a:xfrm>
            <a:off x="2342900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56" name="Rectangle 141"/>
          <p:cNvSpPr>
            <a:spLocks noChangeArrowheads="1"/>
          </p:cNvSpPr>
          <p:nvPr/>
        </p:nvSpPr>
        <p:spPr bwMode="auto">
          <a:xfrm>
            <a:off x="2347216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57" name="Rectangle 142"/>
          <p:cNvSpPr>
            <a:spLocks noChangeArrowheads="1"/>
          </p:cNvSpPr>
          <p:nvPr/>
        </p:nvSpPr>
        <p:spPr bwMode="auto">
          <a:xfrm>
            <a:off x="3130364" y="1173835"/>
            <a:ext cx="769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응용 </a:t>
            </a: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프로그래머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8" name="Rectangle 145"/>
          <p:cNvSpPr>
            <a:spLocks noChangeArrowheads="1"/>
          </p:cNvSpPr>
          <p:nvPr/>
        </p:nvSpPr>
        <p:spPr bwMode="auto">
          <a:xfrm>
            <a:off x="4327551" y="1316752"/>
            <a:ext cx="80631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SQL </a:t>
            </a:r>
            <a:r>
              <a:rPr lang="ko-KR" altLang="en-US" sz="1200" dirty="0">
                <a:latin typeface="+mn-ea"/>
                <a:ea typeface="+mn-ea"/>
              </a:rPr>
              <a:t>사용자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9" name="Rectangle 147"/>
          <p:cNvSpPr>
            <a:spLocks noChangeArrowheads="1"/>
          </p:cNvSpPr>
          <p:nvPr/>
        </p:nvSpPr>
        <p:spPr bwMode="auto">
          <a:xfrm>
            <a:off x="5670230" y="1295867"/>
            <a:ext cx="5182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DBA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60" name="Rectangle 148"/>
          <p:cNvSpPr>
            <a:spLocks noChangeArrowheads="1"/>
          </p:cNvSpPr>
          <p:nvPr/>
        </p:nvSpPr>
        <p:spPr bwMode="auto">
          <a:xfrm>
            <a:off x="5440738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1" name="Rectangle 150"/>
          <p:cNvSpPr>
            <a:spLocks noChangeArrowheads="1"/>
          </p:cNvSpPr>
          <p:nvPr/>
        </p:nvSpPr>
        <p:spPr bwMode="auto">
          <a:xfrm>
            <a:off x="2744338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2" name="Rectangle 154"/>
          <p:cNvSpPr>
            <a:spLocks noChangeArrowheads="1"/>
          </p:cNvSpPr>
          <p:nvPr/>
        </p:nvSpPr>
        <p:spPr bwMode="auto">
          <a:xfrm>
            <a:off x="4201890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3" name="Rectangle 155"/>
          <p:cNvSpPr>
            <a:spLocks noChangeArrowheads="1"/>
          </p:cNvSpPr>
          <p:nvPr/>
        </p:nvSpPr>
        <p:spPr bwMode="auto">
          <a:xfrm>
            <a:off x="4493976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4" name="Rectangle 157"/>
          <p:cNvSpPr>
            <a:spLocks noChangeArrowheads="1"/>
          </p:cNvSpPr>
          <p:nvPr/>
        </p:nvSpPr>
        <p:spPr bwMode="auto">
          <a:xfrm>
            <a:off x="5666637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2920186" y="1909561"/>
            <a:ext cx="1237994" cy="461901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응용 프로그램</a:t>
            </a:r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latin typeface="+mn-ea"/>
                <a:ea typeface="+mn-ea"/>
              </a:rPr>
              <a:t>개발</a:t>
            </a:r>
          </a:p>
        </p:txBody>
      </p:sp>
      <p:sp>
        <p:nvSpPr>
          <p:cNvPr id="66" name="Rectangle 167"/>
          <p:cNvSpPr>
            <a:spLocks noChangeArrowheads="1"/>
          </p:cNvSpPr>
          <p:nvPr/>
        </p:nvSpPr>
        <p:spPr bwMode="auto">
          <a:xfrm>
            <a:off x="4230187" y="1909561"/>
            <a:ext cx="1009849" cy="461901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SQL</a:t>
            </a:r>
          </a:p>
          <a:p>
            <a:pPr algn="ctr"/>
            <a:r>
              <a:rPr lang="ko-KR" altLang="en-US" sz="1200" dirty="0">
                <a:latin typeface="+mn-ea"/>
                <a:ea typeface="+mn-ea"/>
              </a:rPr>
              <a:t>질의</a:t>
            </a:r>
          </a:p>
        </p:txBody>
      </p:sp>
      <p:sp>
        <p:nvSpPr>
          <p:cNvPr id="67" name="Rectangle 170"/>
          <p:cNvSpPr>
            <a:spLocks noChangeArrowheads="1"/>
          </p:cNvSpPr>
          <p:nvPr/>
        </p:nvSpPr>
        <p:spPr bwMode="auto">
          <a:xfrm>
            <a:off x="5310110" y="1909561"/>
            <a:ext cx="1224333" cy="461901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데이터베이스 </a:t>
            </a:r>
            <a:endParaRPr lang="en-US" altLang="ko-KR" sz="1200" dirty="0"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latin typeface="+mn-ea"/>
                <a:ea typeface="+mn-ea"/>
              </a:rPr>
              <a:t>스키마</a:t>
            </a:r>
          </a:p>
        </p:txBody>
      </p:sp>
      <p:sp>
        <p:nvSpPr>
          <p:cNvPr id="68" name="Rectangle 172"/>
          <p:cNvSpPr>
            <a:spLocks noChangeArrowheads="1"/>
          </p:cNvSpPr>
          <p:nvPr/>
        </p:nvSpPr>
        <p:spPr bwMode="auto">
          <a:xfrm>
            <a:off x="5575989" y="1961948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9" name="Rectangle 174"/>
          <p:cNvSpPr>
            <a:spLocks noChangeArrowheads="1"/>
          </p:cNvSpPr>
          <p:nvPr/>
        </p:nvSpPr>
        <p:spPr bwMode="auto">
          <a:xfrm>
            <a:off x="5521313" y="2081011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70" name="Rectangle 177"/>
          <p:cNvSpPr>
            <a:spLocks noChangeArrowheads="1"/>
          </p:cNvSpPr>
          <p:nvPr/>
        </p:nvSpPr>
        <p:spPr bwMode="auto">
          <a:xfrm>
            <a:off x="6209082" y="138927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71" name="아래쪽 화살표 70"/>
          <p:cNvSpPr/>
          <p:nvPr/>
        </p:nvSpPr>
        <p:spPr>
          <a:xfrm>
            <a:off x="2166977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2" name="위쪽/아래쪽 화살표 71"/>
          <p:cNvSpPr/>
          <p:nvPr/>
        </p:nvSpPr>
        <p:spPr>
          <a:xfrm>
            <a:off x="4046972" y="4667878"/>
            <a:ext cx="135205" cy="345299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73" name="Rectangle 163"/>
          <p:cNvSpPr>
            <a:spLocks noChangeArrowheads="1"/>
          </p:cNvSpPr>
          <p:nvPr/>
        </p:nvSpPr>
        <p:spPr bwMode="auto">
          <a:xfrm>
            <a:off x="1565893" y="1909561"/>
            <a:ext cx="1237994" cy="461901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응용 프로그램 화면</a:t>
            </a:r>
          </a:p>
        </p:txBody>
      </p:sp>
      <p:sp>
        <p:nvSpPr>
          <p:cNvPr id="74" name="아래쪽 화살표 73"/>
          <p:cNvSpPr/>
          <p:nvPr/>
        </p:nvSpPr>
        <p:spPr>
          <a:xfrm rot="16200000">
            <a:off x="2824362" y="3391213"/>
            <a:ext cx="129169" cy="2066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5" name="아래쪽 화살표 74"/>
          <p:cNvSpPr/>
          <p:nvPr/>
        </p:nvSpPr>
        <p:spPr>
          <a:xfrm>
            <a:off x="3479685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6" name="아래쪽 화살표 75"/>
          <p:cNvSpPr/>
          <p:nvPr/>
        </p:nvSpPr>
        <p:spPr>
          <a:xfrm>
            <a:off x="4671208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5829500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8" name="아래쪽 화살표 77"/>
          <p:cNvSpPr/>
          <p:nvPr/>
        </p:nvSpPr>
        <p:spPr>
          <a:xfrm>
            <a:off x="2166977" y="2373025"/>
            <a:ext cx="118037" cy="7992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9" name="Rectangle 172"/>
          <p:cNvSpPr>
            <a:spLocks noChangeArrowheads="1"/>
          </p:cNvSpPr>
          <p:nvPr/>
        </p:nvSpPr>
        <p:spPr bwMode="auto">
          <a:xfrm>
            <a:off x="5575989" y="26386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80" name="아래쪽 화살표 79"/>
          <p:cNvSpPr/>
          <p:nvPr/>
        </p:nvSpPr>
        <p:spPr>
          <a:xfrm>
            <a:off x="3479685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81" name="아래쪽 화살표 80"/>
          <p:cNvSpPr/>
          <p:nvPr/>
        </p:nvSpPr>
        <p:spPr>
          <a:xfrm>
            <a:off x="4695097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82" name="아래쪽 화살표 81"/>
          <p:cNvSpPr/>
          <p:nvPr/>
        </p:nvSpPr>
        <p:spPr>
          <a:xfrm>
            <a:off x="5829921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83" name="Rectangle 54"/>
          <p:cNvSpPr>
            <a:spLocks noChangeArrowheads="1"/>
          </p:cNvSpPr>
          <p:nvPr/>
        </p:nvSpPr>
        <p:spPr bwMode="auto">
          <a:xfrm>
            <a:off x="616497" y="2114502"/>
            <a:ext cx="7694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인터페이스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4" name="Rectangle 54"/>
          <p:cNvSpPr>
            <a:spLocks noChangeArrowheads="1"/>
          </p:cNvSpPr>
          <p:nvPr/>
        </p:nvSpPr>
        <p:spPr bwMode="auto">
          <a:xfrm>
            <a:off x="776797" y="3482654"/>
            <a:ext cx="4488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  <a:ea typeface="+mn-ea"/>
              </a:rPr>
              <a:t>DBMS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5" name="Rectangle 54"/>
          <p:cNvSpPr>
            <a:spLocks noChangeArrowheads="1"/>
          </p:cNvSpPr>
          <p:nvPr/>
        </p:nvSpPr>
        <p:spPr bwMode="auto">
          <a:xfrm>
            <a:off x="539552" y="5570886"/>
            <a:ext cx="9233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데이터베이스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6" name="오른쪽 대괄호 85"/>
          <p:cNvSpPr/>
          <p:nvPr/>
        </p:nvSpPr>
        <p:spPr>
          <a:xfrm>
            <a:off x="6687060" y="2618558"/>
            <a:ext cx="144016" cy="2016224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7" name="오른쪽 대괄호 86"/>
          <p:cNvSpPr/>
          <p:nvPr/>
        </p:nvSpPr>
        <p:spPr>
          <a:xfrm>
            <a:off x="6759068" y="5210846"/>
            <a:ext cx="135632" cy="8640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8" name="TextBox 87"/>
          <p:cNvSpPr txBox="1"/>
          <p:nvPr/>
        </p:nvSpPr>
        <p:spPr>
          <a:xfrm>
            <a:off x="6876256" y="3475299"/>
            <a:ext cx="125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주기억장치</a:t>
            </a:r>
            <a:endParaRPr lang="en-US" altLang="ko-KR" sz="14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48264" y="5484832"/>
            <a:ext cx="125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하드디스크</a:t>
            </a:r>
            <a:endParaRPr lang="en-US" altLang="ko-KR" sz="14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데이터베이스 언어</a:t>
            </a:r>
            <a:r>
              <a:rPr lang="en-US" altLang="ko-KR" dirty="0"/>
              <a:t>(SQL)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(DDL),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</a:t>
            </a:r>
            <a:r>
              <a:rPr lang="en-US" altLang="ko-KR" dirty="0" err="1"/>
              <a:t>DMe</a:t>
            </a:r>
            <a:r>
              <a:rPr lang="en-US" altLang="ko-KR" dirty="0"/>
              <a:t>), </a:t>
            </a:r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(DCL)</a:t>
            </a:r>
            <a:r>
              <a:rPr lang="ko-KR" altLang="en-US" dirty="0"/>
              <a:t>로 구성됨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548" y="35443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dirty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200" b="1" dirty="0">
                <a:latin typeface="돋움" pitchFamily="50" charset="-127"/>
                <a:ea typeface="돋움" pitchFamily="50" charset="-127"/>
              </a:rPr>
              <a:t>테이블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4263" y="3366517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0339" y="3376042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4278"/>
              </p:ext>
            </p:extLst>
          </p:nvPr>
        </p:nvGraphicFramePr>
        <p:xfrm>
          <a:off x="668040" y="1988840"/>
          <a:ext cx="7848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  Book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테이블에서 모든 도서이름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출판사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(publisher)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검색하시오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21014"/>
              </p:ext>
            </p:extLst>
          </p:nvPr>
        </p:nvGraphicFramePr>
        <p:xfrm>
          <a:off x="668040" y="3861048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20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9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08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bookid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86805"/>
              </p:ext>
            </p:extLst>
          </p:nvPr>
        </p:nvGraphicFramePr>
        <p:xfrm>
          <a:off x="5492576" y="3861048"/>
          <a:ext cx="2736304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2707" y="2636912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</a:rPr>
              <a:t>SELECT	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bookname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publisher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FROM	Book;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데이터베이스 언어</a:t>
            </a:r>
            <a:r>
              <a:rPr lang="en-US" altLang="ko-KR" dirty="0"/>
              <a:t>(SQL)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423" y="31409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dirty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200" b="1" dirty="0">
                <a:latin typeface="돋움" pitchFamily="50" charset="-127"/>
                <a:ea typeface="돋움" pitchFamily="50" charset="-127"/>
              </a:rPr>
              <a:t>테이블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33636" y="1412776"/>
          <a:ext cx="8280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(price)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10,000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이상인 도서이름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출판사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(publisher)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검색하시오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4423" y="3501006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20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9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08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bookid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580112" y="3501006"/>
          <a:ext cx="2611309" cy="110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93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 아는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059163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9645" y="2972701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9" name="직사각형 8"/>
          <p:cNvSpPr/>
          <p:nvPr/>
        </p:nvSpPr>
        <p:spPr>
          <a:xfrm>
            <a:off x="429444" y="208523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</a:rPr>
              <a:t>SELECT	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bookname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publisher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FROM	Book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Where	price &gt;= 10000;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/>
              <a:t>일반사용자</a:t>
            </a:r>
            <a:endParaRPr lang="en-US" altLang="ko-KR" dirty="0"/>
          </a:p>
          <a:p>
            <a:pPr indent="-166688" algn="just">
              <a:buFont typeface="Arial" panose="020B0604020202020204" pitchFamily="34" charset="0"/>
              <a:buChar char="•"/>
            </a:pPr>
            <a:r>
              <a:rPr lang="ko-KR" altLang="en-US" sz="1200" b="0" dirty="0"/>
              <a:t>프로그래머가 개발한 프로그램을 이용하여 데이터베이스에 접근</a:t>
            </a:r>
            <a:endParaRPr lang="en-US" altLang="ko-KR" sz="1200" b="0" dirty="0"/>
          </a:p>
          <a:p>
            <a:pPr indent="-166688" algn="just">
              <a:buFont typeface="Arial" panose="020B0604020202020204" pitchFamily="34" charset="0"/>
              <a:buChar char="•"/>
            </a:pPr>
            <a:r>
              <a:rPr lang="ko-KR" altLang="en-US" sz="1200" b="0" dirty="0"/>
              <a:t>자신이 </a:t>
            </a:r>
            <a:r>
              <a:rPr lang="en-US" altLang="ko-KR" sz="1200" b="0" dirty="0"/>
              <a:t>DBMS</a:t>
            </a:r>
            <a:r>
              <a:rPr lang="ko-KR" altLang="en-US" sz="1200" b="0" dirty="0"/>
              <a:t>를 이용하는지 알지 못함</a:t>
            </a:r>
            <a:endParaRPr lang="en-US" altLang="ko-KR" sz="1200" b="0" dirty="0"/>
          </a:p>
          <a:p>
            <a:pPr algn="just">
              <a:buNone/>
            </a:pPr>
            <a:endParaRPr lang="en-US" altLang="ko-KR" sz="500" dirty="0"/>
          </a:p>
          <a:p>
            <a:r>
              <a:rPr lang="ko-KR" altLang="en-US" dirty="0"/>
              <a:t>응용프로그래머</a:t>
            </a:r>
            <a:endParaRPr lang="en-US" altLang="ko-KR" dirty="0"/>
          </a:p>
          <a:p>
            <a:pPr indent="-161925" algn="just">
              <a:buFont typeface="Arial" panose="020B0604020202020204" pitchFamily="34" charset="0"/>
              <a:buChar char="•"/>
            </a:pPr>
            <a:r>
              <a:rPr lang="ko-KR" altLang="en-US" sz="1200" b="0" dirty="0"/>
              <a:t>자바</a:t>
            </a:r>
            <a:r>
              <a:rPr lang="en-US" altLang="ko-KR" sz="1200" b="0" dirty="0"/>
              <a:t>, C, JSP </a:t>
            </a:r>
            <a:r>
              <a:rPr lang="ko-KR" altLang="en-US" sz="1200" b="0" dirty="0"/>
              <a:t>등의 프로그래밍 언어와 </a:t>
            </a:r>
            <a:r>
              <a:rPr lang="en-US" altLang="ko-KR" sz="1200" b="0" dirty="0"/>
              <a:t>SQL</a:t>
            </a:r>
            <a:r>
              <a:rPr lang="ko-KR" altLang="en-US" sz="1200" b="0" dirty="0"/>
              <a:t>을 사용하여 일반 사용자를 위한 사용자 인터페이스와 데이터를 관리하는 응용 </a:t>
            </a:r>
            <a:r>
              <a:rPr lang="ko-KR" altLang="en-US" sz="1200" b="0" dirty="0" err="1"/>
              <a:t>로직을</a:t>
            </a:r>
            <a:r>
              <a:rPr lang="ko-KR" altLang="en-US" sz="1200" b="0" dirty="0"/>
              <a:t> 개발</a:t>
            </a:r>
            <a:endParaRPr lang="en-US" altLang="ko-KR" sz="1200" b="0" dirty="0"/>
          </a:p>
          <a:p>
            <a:pPr indent="-161925" algn="just">
              <a:buFont typeface="Arial" panose="020B0604020202020204" pitchFamily="34" charset="0"/>
              <a:buChar char="•"/>
            </a:pPr>
            <a:r>
              <a:rPr lang="ko-KR" altLang="en-US" sz="1200" b="0" dirty="0"/>
              <a:t>특별히 데이터베이스 프로그래머라고 부르기도 함</a:t>
            </a:r>
            <a:endParaRPr lang="en-US" altLang="ko-KR" sz="1200" b="0" dirty="0"/>
          </a:p>
          <a:p>
            <a:pPr algn="just">
              <a:buNone/>
            </a:pPr>
            <a:endParaRPr lang="en-US" altLang="ko-KR" sz="500" dirty="0"/>
          </a:p>
          <a:p>
            <a:r>
              <a:rPr lang="en-US" altLang="ko-KR" dirty="0"/>
              <a:t>SQL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en-US" altLang="ko-KR" sz="1200" b="0" dirty="0"/>
              <a:t>SQL</a:t>
            </a:r>
            <a:r>
              <a:rPr lang="ko-KR" altLang="en-US" sz="1200" b="0" dirty="0"/>
              <a:t>을 사용하여 업무를 처리하는 </a:t>
            </a:r>
            <a:r>
              <a:rPr lang="en-US" altLang="ko-KR" sz="1200" b="0" dirty="0"/>
              <a:t>IT </a:t>
            </a:r>
            <a:r>
              <a:rPr lang="ko-KR" altLang="en-US" sz="1200" b="0" dirty="0"/>
              <a:t>부서의 담당자로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응용 프로그램으로 구현되어 있지 않은 업무를 </a:t>
            </a:r>
            <a:r>
              <a:rPr lang="en-US" altLang="ko-KR" sz="1200" b="0" dirty="0"/>
              <a:t>SQL</a:t>
            </a:r>
            <a:r>
              <a:rPr lang="ko-KR" altLang="en-US" sz="1200" b="0" dirty="0"/>
              <a:t>을 사용하여 처리함</a:t>
            </a:r>
            <a:endParaRPr lang="en-US" altLang="ko-KR" sz="1200" b="0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sz="1200" b="0" dirty="0"/>
              <a:t>주로 데이터 검색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데이터 구조 변경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데이터에 관한 통계 처리 등 데이터를 </a:t>
            </a:r>
            <a:r>
              <a:rPr lang="ko-KR" altLang="en-US" sz="1200" b="0" dirty="0" err="1"/>
              <a:t>모니터링하는</a:t>
            </a:r>
            <a:r>
              <a:rPr lang="ko-KR" altLang="en-US" sz="1200" b="0" dirty="0"/>
              <a:t> 업무를 하거나 보고서 형태로 만들어 상부에 보고하는 업무를 함</a:t>
            </a:r>
            <a:endParaRPr lang="en-US" altLang="ko-KR" sz="1200" dirty="0"/>
          </a:p>
          <a:p>
            <a:pPr>
              <a:buNone/>
            </a:pPr>
            <a:endParaRPr lang="en-US" altLang="ko-KR" sz="500" dirty="0"/>
          </a:p>
          <a:p>
            <a:r>
              <a:rPr lang="ko-KR" altLang="en-US" dirty="0"/>
              <a:t>데이터베이스 관리자</a:t>
            </a:r>
            <a:r>
              <a:rPr lang="en-US" altLang="ko-KR" dirty="0"/>
              <a:t>(DBA, Database Administrator)</a:t>
            </a:r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sz="1200" b="0" dirty="0"/>
              <a:t>데이터베이스 운영 조직의 데이터베이스 시스템을 총괄하는 사람</a:t>
            </a:r>
            <a:endParaRPr lang="en-US" altLang="ko-KR" sz="1200" b="0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sz="1200" b="0" dirty="0"/>
              <a:t>데이터 설계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구현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유지보수의 전 과정을 담당하며 데이터베이스 사용자 통제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보안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성능 모니터링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데이터 전체 파악 및 관리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데이터 이동 및 복사 등 제반 업무를 맡음</a:t>
            </a:r>
            <a:endParaRPr lang="en-US" altLang="ko-KR" sz="1200" b="0" dirty="0"/>
          </a:p>
          <a:p>
            <a:pPr>
              <a:buNone/>
            </a:pPr>
            <a:r>
              <a:rPr lang="en-US" altLang="ko-KR" dirty="0"/>
              <a:t>     </a:t>
            </a:r>
          </a:p>
          <a:p>
            <a:pP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1-7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데이터베이스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dirty="0" err="1">
                <a:latin typeface="돋움" pitchFamily="50" charset="-127"/>
                <a:ea typeface="돋움" pitchFamily="50" charset="-127"/>
              </a:rPr>
              <a:t>사용자별로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갖추어야 할 지식 수준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(× :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없음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  <a:sym typeface="Wingdings 2"/>
              </a:rPr>
              <a:t>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 :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보통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, ◎ :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높음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26022"/>
              </p:ext>
            </p:extLst>
          </p:nvPr>
        </p:nvGraphicFramePr>
        <p:xfrm>
          <a:off x="578828" y="1772816"/>
          <a:ext cx="7920880" cy="26642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8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668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934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프로그래밍 능력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일반사용자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SQL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응용 프로그래머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데이터베이스 관리자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en-US" altLang="ko-KR" dirty="0" smtClean="0"/>
              <a:t>DBMS(Data Base Management System)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536" y="13407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1-8 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의 기능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44963"/>
              </p:ext>
            </p:extLst>
          </p:nvPr>
        </p:nvGraphicFramePr>
        <p:xfrm>
          <a:off x="538436" y="1772816"/>
          <a:ext cx="8064896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정의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(Definition)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데이터의 구조를 정의하고 데이터 구조에 대한 삭제 및 변경 기능을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조작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(manipulation)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데이터를 조작하는 소프트웨어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응용 프로그램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요청하는 데이터의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작업을 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추출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(Retrieval)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조회하는 데이터 혹은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응용프로그램의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데이터를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추출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제어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(Control)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 사용자를 생성하고 모니터링하며 접근을 제어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백업과 회복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동시성 제어 등의 기능을 지원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 데이터 모델</a:t>
            </a:r>
            <a:r>
              <a:rPr lang="en-US" altLang="ko-KR" dirty="0"/>
              <a:t>(hierarchical data model)</a:t>
            </a:r>
          </a:p>
          <a:p>
            <a:r>
              <a:rPr lang="ko-KR" altLang="en-US" dirty="0"/>
              <a:t>네트워크 데이터 모델</a:t>
            </a:r>
            <a:r>
              <a:rPr lang="en-US" altLang="ko-KR" dirty="0"/>
              <a:t>(network data model) </a:t>
            </a:r>
          </a:p>
          <a:p>
            <a:r>
              <a:rPr lang="ko-KR" altLang="en-US" dirty="0"/>
              <a:t>관계 데이터 모델</a:t>
            </a:r>
            <a:r>
              <a:rPr lang="en-US" altLang="ko-KR" dirty="0"/>
              <a:t>(object data model)</a:t>
            </a:r>
          </a:p>
          <a:p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관계 데이터 모델</a:t>
            </a:r>
            <a:r>
              <a:rPr lang="en-US" altLang="ko-KR" dirty="0"/>
              <a:t>(object-relational data model)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※ </a:t>
            </a:r>
            <a:r>
              <a:rPr lang="ko-KR" altLang="en-US" dirty="0" err="1" smtClean="0"/>
              <a:t>빅데이터용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: Mongo DB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769021"/>
            <a:ext cx="2088232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→ </a:t>
            </a:r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</a:rPr>
              <a:t>가장 많이 쓰임</a:t>
            </a:r>
            <a:endParaRPr lang="en-US" altLang="ko-KR" sz="1400" b="1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2204864"/>
            <a:ext cx="288032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→ 관계 데이터 모델과 객체 데이터 </a:t>
            </a:r>
            <a:endParaRPr lang="en-US" altLang="ko-KR" sz="14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    </a:t>
            </a:r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모델의 장점을 결합한 모델</a:t>
            </a:r>
            <a:endParaRPr lang="en-US" altLang="ko-KR" sz="14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포인터 사용 </a:t>
            </a:r>
            <a:r>
              <a:rPr lang="en-US" altLang="ko-KR" dirty="0"/>
              <a:t>: </a:t>
            </a:r>
            <a:r>
              <a:rPr lang="ko-KR" altLang="en-US" dirty="0"/>
              <a:t>계층 데이터 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모델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1-23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관계 표현을 위한 예시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629293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1-24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포인터를 사용하여 관계 표현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3568" y="421423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76481"/>
              </p:ext>
            </p:extLst>
          </p:nvPr>
        </p:nvGraphicFramePr>
        <p:xfrm>
          <a:off x="1331640" y="4862304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49126"/>
              </p:ext>
            </p:extLst>
          </p:nvPr>
        </p:nvGraphicFramePr>
        <p:xfrm>
          <a:off x="2123728" y="5438368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27984" y="421423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45595"/>
              </p:ext>
            </p:extLst>
          </p:nvPr>
        </p:nvGraphicFramePr>
        <p:xfrm>
          <a:off x="5292080" y="4790296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86563"/>
              </p:ext>
            </p:extLst>
          </p:nvPr>
        </p:nvGraphicFramePr>
        <p:xfrm>
          <a:off x="5868144" y="5275302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81885"/>
              </p:ext>
            </p:extLst>
          </p:nvPr>
        </p:nvGraphicFramePr>
        <p:xfrm>
          <a:off x="4644008" y="572640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꺾인 연결선 25"/>
          <p:cNvCxnSpPr/>
          <p:nvPr/>
        </p:nvCxnSpPr>
        <p:spPr>
          <a:xfrm>
            <a:off x="2627784" y="5006320"/>
            <a:ext cx="2016224" cy="864096"/>
          </a:xfrm>
          <a:prstGeom prst="bentConnector3">
            <a:avLst>
              <a:gd name="adj1" fmla="val 65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flipV="1">
            <a:off x="3419872" y="4934312"/>
            <a:ext cx="1872208" cy="648072"/>
          </a:xfrm>
          <a:prstGeom prst="bentConnector3">
            <a:avLst>
              <a:gd name="adj1" fmla="val 744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/>
              <a:t>속성 값 사용 </a:t>
            </a:r>
            <a:r>
              <a:rPr lang="en-US" altLang="ko-KR" dirty="0"/>
              <a:t>: </a:t>
            </a:r>
            <a:r>
              <a:rPr lang="ko-KR" altLang="en-US" dirty="0" err="1"/>
              <a:t>관계형</a:t>
            </a:r>
            <a:r>
              <a:rPr lang="ko-KR" altLang="en-US" dirty="0"/>
              <a:t> 데이터 모델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1-23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관계 표현을 위한 예시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001" y="629293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1-25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속성 값을 사용하여 관계 표현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3568" y="423328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0677"/>
              </p:ext>
            </p:extLst>
          </p:nvPr>
        </p:nvGraphicFramePr>
        <p:xfrm>
          <a:off x="1115616" y="4953362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0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58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427984" y="423328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54925"/>
              </p:ext>
            </p:extLst>
          </p:nvPr>
        </p:nvGraphicFramePr>
        <p:xfrm>
          <a:off x="5292080" y="4809346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50862"/>
              </p:ext>
            </p:extLst>
          </p:nvPr>
        </p:nvGraphicFramePr>
        <p:xfrm>
          <a:off x="5868144" y="5294352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28761"/>
              </p:ext>
            </p:extLst>
          </p:nvPr>
        </p:nvGraphicFramePr>
        <p:xfrm>
          <a:off x="4644008" y="574545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2955"/>
              </p:ext>
            </p:extLst>
          </p:nvPr>
        </p:nvGraphicFramePr>
        <p:xfrm>
          <a:off x="1619672" y="5471130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0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58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dirty="0" err="1"/>
              <a:t>객체식별자</a:t>
            </a:r>
            <a:r>
              <a:rPr lang="ko-KR" altLang="en-US" dirty="0"/>
              <a:t> 사용 </a:t>
            </a:r>
            <a:r>
              <a:rPr lang="en-US" altLang="ko-KR" dirty="0"/>
              <a:t>: </a:t>
            </a:r>
            <a:r>
              <a:rPr lang="ko-KR" altLang="en-US" dirty="0"/>
              <a:t>객체 데이터 모델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1-23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관계 표현을 위한 예시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901" y="626245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1-26 </a:t>
            </a:r>
            <a:r>
              <a:rPr lang="ko-KR" altLang="en-US" sz="1600" b="1" dirty="0" err="1">
                <a:latin typeface="돋움" pitchFamily="50" charset="-127"/>
                <a:ea typeface="돋움" pitchFamily="50" charset="-127"/>
              </a:rPr>
              <a:t>객체식별자를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사용하여 관계 표현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3568" y="421766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objectid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094"/>
              </p:ext>
            </p:extLst>
          </p:nvPr>
        </p:nvGraphicFramePr>
        <p:xfrm>
          <a:off x="1115616" y="4937740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0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58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427984" y="421766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11666"/>
              </p:ext>
            </p:extLst>
          </p:nvPr>
        </p:nvGraphicFramePr>
        <p:xfrm>
          <a:off x="5292080" y="479372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24039"/>
              </p:ext>
            </p:extLst>
          </p:nvPr>
        </p:nvGraphicFramePr>
        <p:xfrm>
          <a:off x="5868144" y="527873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5720"/>
              </p:ext>
            </p:extLst>
          </p:nvPr>
        </p:nvGraphicFramePr>
        <p:xfrm>
          <a:off x="4644008" y="572982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48332"/>
              </p:ext>
            </p:extLst>
          </p:nvPr>
        </p:nvGraphicFramePr>
        <p:xfrm>
          <a:off x="1619672" y="5455508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0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58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일상생활의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: </a:t>
            </a:r>
            <a:r>
              <a:rPr lang="ko-KR" altLang="en-US" dirty="0"/>
              <a:t>조직에 필요한 정보를 얻기 위해 논리적으로 연관된 데이터를 모아 구조적으로 통합해 놓은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51" y="618054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일상생활에서 생성되는 데이터베이스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103376"/>
            <a:ext cx="7896351" cy="40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데이터 모델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1-9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데이터 모델과 각 모델에서 관계의 표현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69132"/>
              </p:ext>
            </p:extLst>
          </p:nvPr>
        </p:nvGraphicFramePr>
        <p:xfrm>
          <a:off x="572716" y="1716706"/>
          <a:ext cx="8064897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72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모델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관계의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계층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포인터 사용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네트워크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포인터 사용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414764" y="2205246"/>
            <a:ext cx="2696203" cy="1800000"/>
            <a:chOff x="3649429" y="2076165"/>
            <a:chExt cx="3669238" cy="2449604"/>
          </a:xfrm>
        </p:grpSpPr>
        <p:sp>
          <p:nvSpPr>
            <p:cNvPr id="10" name="직사각형 9"/>
            <p:cNvSpPr/>
            <p:nvPr/>
          </p:nvSpPr>
          <p:spPr>
            <a:xfrm>
              <a:off x="5175527" y="2076165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2"/>
              <a:endCxn id="14" idx="0"/>
            </p:cNvCxnSpPr>
            <p:nvPr/>
          </p:nvCxnSpPr>
          <p:spPr>
            <a:xfrm>
              <a:off x="5675593" y="2647669"/>
              <a:ext cx="1143008" cy="3675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10" idx="2"/>
              <a:endCxn id="13" idx="0"/>
            </p:cNvCxnSpPr>
            <p:nvPr/>
          </p:nvCxnSpPr>
          <p:spPr>
            <a:xfrm flipH="1">
              <a:off x="4746899" y="2647669"/>
              <a:ext cx="928694" cy="3675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246833" y="3015215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18535" y="3015215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5246965" y="2147603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5747031" y="2147603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5389841" y="2219041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5889907" y="2219041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18271" y="3086653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818337" y="3086653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4461147" y="3158091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4961213" y="3158091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6389973" y="3086653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6890039" y="3086653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6532849" y="3158091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7032915" y="3158091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75527" y="3954265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0"/>
              <a:endCxn id="13" idx="2"/>
            </p:cNvCxnSpPr>
            <p:nvPr/>
          </p:nvCxnSpPr>
          <p:spPr>
            <a:xfrm flipH="1" flipV="1">
              <a:off x="4746899" y="3586719"/>
              <a:ext cx="928694" cy="3675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3" idx="2"/>
            </p:cNvCxnSpPr>
            <p:nvPr/>
          </p:nvCxnSpPr>
          <p:spPr>
            <a:xfrm rot="5400000">
              <a:off x="4162246" y="3420410"/>
              <a:ext cx="418345" cy="75096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649429" y="3954265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5255039" y="4025703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5755105" y="4025703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5397915" y="4097141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5897981" y="4097141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3702437" y="4078711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4202503" y="4078711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auto">
            <a:xfrm>
              <a:off x="3845313" y="4150149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4345379" y="4150149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2961842" y="3448432"/>
            <a:ext cx="1466142" cy="504000"/>
            <a:chOff x="1070901" y="3864868"/>
            <a:chExt cx="1890058" cy="762000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45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51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52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46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49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50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47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53" name="Text Box 41"/>
          <p:cNvSpPr txBox="1">
            <a:spLocks noChangeArrowheads="1"/>
          </p:cNvSpPr>
          <p:nvPr/>
        </p:nvSpPr>
        <p:spPr bwMode="auto">
          <a:xfrm>
            <a:off x="3040227" y="2224296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3040227" y="3171433"/>
            <a:ext cx="492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5400000">
            <a:off x="3610723" y="3074777"/>
            <a:ext cx="777664" cy="372846"/>
          </a:xfrm>
          <a:prstGeom prst="bentConnector3">
            <a:avLst>
              <a:gd name="adj1" fmla="val 2305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>
            <a:grpSpLocks noChangeAspect="1"/>
          </p:cNvGrpSpPr>
          <p:nvPr/>
        </p:nvGrpSpPr>
        <p:grpSpPr>
          <a:xfrm>
            <a:off x="3033851" y="2512328"/>
            <a:ext cx="1328748" cy="396000"/>
            <a:chOff x="1165276" y="2384410"/>
            <a:chExt cx="1723107" cy="6096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0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p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2961842" y="5392704"/>
            <a:ext cx="1466142" cy="504000"/>
            <a:chOff x="1070901" y="3864868"/>
            <a:chExt cx="1890058" cy="762000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60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66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67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61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64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65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62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3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68" name="Text Box 41"/>
          <p:cNvSpPr txBox="1">
            <a:spLocks noChangeArrowheads="1"/>
          </p:cNvSpPr>
          <p:nvPr/>
        </p:nvSpPr>
        <p:spPr bwMode="auto">
          <a:xfrm>
            <a:off x="3040227" y="4168568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040227" y="5115705"/>
            <a:ext cx="492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cxnSp>
        <p:nvCxnSpPr>
          <p:cNvPr id="70" name="꺾인 연결선 69"/>
          <p:cNvCxnSpPr/>
          <p:nvPr/>
        </p:nvCxnSpPr>
        <p:spPr>
          <a:xfrm rot="5400000">
            <a:off x="3610723" y="5019049"/>
            <a:ext cx="777664" cy="372846"/>
          </a:xfrm>
          <a:prstGeom prst="bentConnector3">
            <a:avLst>
              <a:gd name="adj1" fmla="val 2182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>
            <a:grpSpLocks noChangeAspect="1"/>
          </p:cNvGrpSpPr>
          <p:nvPr/>
        </p:nvGrpSpPr>
        <p:grpSpPr>
          <a:xfrm>
            <a:off x="3033851" y="4456600"/>
            <a:ext cx="1328748" cy="396000"/>
            <a:chOff x="1165276" y="2384410"/>
            <a:chExt cx="1723107" cy="6096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4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p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grpSp>
        <p:nvGrpSpPr>
          <p:cNvPr id="109" name="그룹 108"/>
          <p:cNvGrpSpPr>
            <a:grpSpLocks noChangeAspect="1"/>
          </p:cNvGrpSpPr>
          <p:nvPr/>
        </p:nvGrpSpPr>
        <p:grpSpPr>
          <a:xfrm>
            <a:off x="5555729" y="4206612"/>
            <a:ext cx="2490509" cy="1800000"/>
            <a:chOff x="4611716" y="2136215"/>
            <a:chExt cx="3389308" cy="2449604"/>
          </a:xfrm>
        </p:grpSpPr>
        <p:sp>
          <p:nvSpPr>
            <p:cNvPr id="110" name="직사각형 109"/>
            <p:cNvSpPr/>
            <p:nvPr/>
          </p:nvSpPr>
          <p:spPr>
            <a:xfrm>
              <a:off x="5857884" y="2136215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stCxn id="127" idx="0"/>
              <a:endCxn id="114" idx="2"/>
            </p:cNvCxnSpPr>
            <p:nvPr/>
          </p:nvCxnSpPr>
          <p:spPr>
            <a:xfrm flipV="1">
              <a:off x="7143768" y="3646769"/>
              <a:ext cx="357190" cy="357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110" idx="2"/>
              <a:endCxn id="113" idx="0"/>
            </p:cNvCxnSpPr>
            <p:nvPr/>
          </p:nvCxnSpPr>
          <p:spPr>
            <a:xfrm flipH="1">
              <a:off x="5286380" y="2707719"/>
              <a:ext cx="1071570" cy="2246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/>
            <p:cNvSpPr/>
            <p:nvPr/>
          </p:nvSpPr>
          <p:spPr>
            <a:xfrm>
              <a:off x="4786314" y="2932389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000892" y="3075265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AutoShape 6"/>
            <p:cNvSpPr>
              <a:spLocks noChangeArrowheads="1"/>
            </p:cNvSpPr>
            <p:nvPr/>
          </p:nvSpPr>
          <p:spPr bwMode="auto">
            <a:xfrm>
              <a:off x="5929322" y="2207653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6429388" y="2207653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17" name="AutoShape 6"/>
            <p:cNvSpPr>
              <a:spLocks noChangeArrowheads="1"/>
            </p:cNvSpPr>
            <p:nvPr/>
          </p:nvSpPr>
          <p:spPr bwMode="auto">
            <a:xfrm>
              <a:off x="6072198" y="2279091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>
              <a:off x="6572264" y="2279091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19" name="AutoShape 6"/>
            <p:cNvSpPr>
              <a:spLocks noChangeArrowheads="1"/>
            </p:cNvSpPr>
            <p:nvPr/>
          </p:nvSpPr>
          <p:spPr bwMode="auto">
            <a:xfrm>
              <a:off x="4857752" y="3003827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20" name="Line 10"/>
            <p:cNvSpPr>
              <a:spLocks noChangeShapeType="1"/>
            </p:cNvSpPr>
            <p:nvPr/>
          </p:nvSpPr>
          <p:spPr bwMode="auto">
            <a:xfrm>
              <a:off x="5357818" y="3003827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21" name="AutoShape 6"/>
            <p:cNvSpPr>
              <a:spLocks noChangeArrowheads="1"/>
            </p:cNvSpPr>
            <p:nvPr/>
          </p:nvSpPr>
          <p:spPr bwMode="auto">
            <a:xfrm>
              <a:off x="5000628" y="3075265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22" name="Line 10"/>
            <p:cNvSpPr>
              <a:spLocks noChangeShapeType="1"/>
            </p:cNvSpPr>
            <p:nvPr/>
          </p:nvSpPr>
          <p:spPr bwMode="auto">
            <a:xfrm>
              <a:off x="5500694" y="3075265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23" name="AutoShape 6"/>
            <p:cNvSpPr>
              <a:spLocks noChangeArrowheads="1"/>
            </p:cNvSpPr>
            <p:nvPr/>
          </p:nvSpPr>
          <p:spPr bwMode="auto">
            <a:xfrm>
              <a:off x="7072330" y="3146703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24" name="Line 10"/>
            <p:cNvSpPr>
              <a:spLocks noChangeShapeType="1"/>
            </p:cNvSpPr>
            <p:nvPr/>
          </p:nvSpPr>
          <p:spPr bwMode="auto">
            <a:xfrm>
              <a:off x="7572396" y="3146703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25" name="AutoShape 6"/>
            <p:cNvSpPr>
              <a:spLocks noChangeArrowheads="1"/>
            </p:cNvSpPr>
            <p:nvPr/>
          </p:nvSpPr>
          <p:spPr bwMode="auto">
            <a:xfrm>
              <a:off x="7215206" y="3218141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26" name="Line 10"/>
            <p:cNvSpPr>
              <a:spLocks noChangeShapeType="1"/>
            </p:cNvSpPr>
            <p:nvPr/>
          </p:nvSpPr>
          <p:spPr bwMode="auto">
            <a:xfrm>
              <a:off x="7715272" y="3218141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643702" y="4003959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stCxn id="127" idx="0"/>
              <a:endCxn id="113" idx="2"/>
            </p:cNvCxnSpPr>
            <p:nvPr/>
          </p:nvCxnSpPr>
          <p:spPr>
            <a:xfrm flipH="1" flipV="1">
              <a:off x="5286380" y="3503893"/>
              <a:ext cx="1857388" cy="5000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>
              <a:stCxn id="113" idx="2"/>
              <a:endCxn id="130" idx="0"/>
            </p:cNvCxnSpPr>
            <p:nvPr/>
          </p:nvCxnSpPr>
          <p:spPr>
            <a:xfrm flipH="1">
              <a:off x="5111782" y="3503893"/>
              <a:ext cx="174598" cy="510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/>
            <p:cNvSpPr/>
            <p:nvPr/>
          </p:nvSpPr>
          <p:spPr>
            <a:xfrm>
              <a:off x="4611716" y="4014315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AutoShape 6"/>
            <p:cNvSpPr>
              <a:spLocks noChangeArrowheads="1"/>
            </p:cNvSpPr>
            <p:nvPr/>
          </p:nvSpPr>
          <p:spPr bwMode="auto">
            <a:xfrm>
              <a:off x="6723214" y="4075397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32" name="Line 10"/>
            <p:cNvSpPr>
              <a:spLocks noChangeShapeType="1"/>
            </p:cNvSpPr>
            <p:nvPr/>
          </p:nvSpPr>
          <p:spPr bwMode="auto">
            <a:xfrm>
              <a:off x="7223280" y="4075397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33" name="AutoShape 6"/>
            <p:cNvSpPr>
              <a:spLocks noChangeArrowheads="1"/>
            </p:cNvSpPr>
            <p:nvPr/>
          </p:nvSpPr>
          <p:spPr bwMode="auto">
            <a:xfrm>
              <a:off x="6866090" y="4146835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34" name="Line 10"/>
            <p:cNvSpPr>
              <a:spLocks noChangeShapeType="1"/>
            </p:cNvSpPr>
            <p:nvPr/>
          </p:nvSpPr>
          <p:spPr bwMode="auto">
            <a:xfrm>
              <a:off x="7366156" y="4146835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35" name="AutoShape 6"/>
            <p:cNvSpPr>
              <a:spLocks noChangeArrowheads="1"/>
            </p:cNvSpPr>
            <p:nvPr/>
          </p:nvSpPr>
          <p:spPr bwMode="auto">
            <a:xfrm>
              <a:off x="4664724" y="4138761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36" name="Line 10"/>
            <p:cNvSpPr>
              <a:spLocks noChangeShapeType="1"/>
            </p:cNvSpPr>
            <p:nvPr/>
          </p:nvSpPr>
          <p:spPr bwMode="auto">
            <a:xfrm>
              <a:off x="5164790" y="4138761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37" name="AutoShape 6"/>
            <p:cNvSpPr>
              <a:spLocks noChangeArrowheads="1"/>
            </p:cNvSpPr>
            <p:nvPr/>
          </p:nvSpPr>
          <p:spPr bwMode="auto">
            <a:xfrm>
              <a:off x="4807600" y="4210199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38" name="Line 10"/>
            <p:cNvSpPr>
              <a:spLocks noChangeShapeType="1"/>
            </p:cNvSpPr>
            <p:nvPr/>
          </p:nvSpPr>
          <p:spPr bwMode="auto">
            <a:xfrm>
              <a:off x="5307666" y="4210199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cxnSp>
          <p:nvCxnSpPr>
            <p:cNvPr id="139" name="직선 연결선 138"/>
            <p:cNvCxnSpPr>
              <a:stCxn id="114" idx="0"/>
              <a:endCxn id="110" idx="3"/>
            </p:cNvCxnSpPr>
            <p:nvPr/>
          </p:nvCxnSpPr>
          <p:spPr>
            <a:xfrm flipH="1" flipV="1">
              <a:off x="6858016" y="2421967"/>
              <a:ext cx="642942" cy="65329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데이터 모델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1-9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데이터 모델과 각 모델에서 관계의 표현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37016"/>
              </p:ext>
            </p:extLst>
          </p:nvPr>
        </p:nvGraphicFramePr>
        <p:xfrm>
          <a:off x="572702" y="1807964"/>
          <a:ext cx="8064897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72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모델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관계의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속성 값 사용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객체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객체식별자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사용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2961842" y="3509392"/>
            <a:ext cx="1466142" cy="504000"/>
            <a:chOff x="1070901" y="3864868"/>
            <a:chExt cx="1890058" cy="762000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16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14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15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12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X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3040227" y="2285256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3040227" y="3232393"/>
            <a:ext cx="492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grpSp>
        <p:nvGrpSpPr>
          <p:cNvPr id="21" name="그룹 20"/>
          <p:cNvGrpSpPr>
            <a:grpSpLocks noChangeAspect="1"/>
          </p:cNvGrpSpPr>
          <p:nvPr/>
        </p:nvGrpSpPr>
        <p:grpSpPr>
          <a:xfrm>
            <a:off x="3033851" y="2573288"/>
            <a:ext cx="1328748" cy="396000"/>
            <a:chOff x="1165276" y="2384410"/>
            <a:chExt cx="1723107" cy="6096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 </a:t>
              </a:r>
              <a:r>
                <a:rPr kumimoji="0" lang="en-US" altLang="ko-KR" sz="1000" dirty="0">
                  <a:solidFill>
                    <a:sysClr val="windowText" lastClr="000000"/>
                  </a:solidFill>
                  <a:latin typeface="Gill Sans MT"/>
                  <a:ea typeface="굴림" charset="-127"/>
                </a:rPr>
                <a:t>X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547400" y="2301655"/>
            <a:ext cx="2490509" cy="1800000"/>
            <a:chOff x="4047622" y="2022475"/>
            <a:chExt cx="3389308" cy="2449604"/>
          </a:xfrm>
        </p:grpSpPr>
        <p:sp>
          <p:nvSpPr>
            <p:cNvPr id="27" name="직사각형 26"/>
            <p:cNvSpPr/>
            <p:nvPr/>
          </p:nvSpPr>
          <p:spPr>
            <a:xfrm>
              <a:off x="5293790" y="2022475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22220" y="2818649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36798" y="2961525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auto">
            <a:xfrm>
              <a:off x="5365228" y="2093913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5865294" y="2093913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5508104" y="2165351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6008170" y="2165351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auto">
            <a:xfrm>
              <a:off x="4293658" y="2890087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93724" y="2890087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>
              <a:off x="4436534" y="2961525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4936600" y="2961525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auto">
            <a:xfrm>
              <a:off x="6508236" y="3032963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7008302" y="3032963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auto">
            <a:xfrm>
              <a:off x="6651112" y="3104401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7151178" y="3104401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079608" y="3890219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47622" y="3900575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auto">
            <a:xfrm>
              <a:off x="6159120" y="3961657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6659186" y="3961657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6" name="AutoShape 6"/>
            <p:cNvSpPr>
              <a:spLocks noChangeArrowheads="1"/>
            </p:cNvSpPr>
            <p:nvPr/>
          </p:nvSpPr>
          <p:spPr bwMode="auto">
            <a:xfrm>
              <a:off x="6301996" y="4033095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6802062" y="4033095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4100630" y="4025021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600696" y="4025021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4243506" y="4096459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4743572" y="4096459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961842" y="5381600"/>
            <a:ext cx="1466142" cy="504000"/>
            <a:chOff x="1070901" y="3864868"/>
            <a:chExt cx="1890058" cy="762000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53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59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60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54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57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58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55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56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3040227" y="4157464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3040227" y="5104601"/>
            <a:ext cx="492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cxnSp>
        <p:nvCxnSpPr>
          <p:cNvPr id="63" name="꺾인 연결선 62"/>
          <p:cNvCxnSpPr/>
          <p:nvPr/>
        </p:nvCxnSpPr>
        <p:spPr>
          <a:xfrm rot="5400000">
            <a:off x="3610723" y="5007945"/>
            <a:ext cx="777664" cy="372846"/>
          </a:xfrm>
          <a:prstGeom prst="bentConnector3">
            <a:avLst>
              <a:gd name="adj1" fmla="val 2182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>
            <a:grpSpLocks noChangeAspect="1"/>
          </p:cNvGrpSpPr>
          <p:nvPr/>
        </p:nvGrpSpPr>
        <p:grpSpPr>
          <a:xfrm>
            <a:off x="3033851" y="4445496"/>
            <a:ext cx="1328748" cy="396000"/>
            <a:chOff x="1165276" y="2384410"/>
            <a:chExt cx="1723107" cy="6096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5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</a:t>
              </a:r>
              <a:r>
                <a:rPr kumimoji="0" lang="en-US" altLang="ko-KR" sz="1400" dirty="0" err="1">
                  <a:solidFill>
                    <a:sysClr val="windowText" lastClr="000000"/>
                  </a:solidFill>
                  <a:latin typeface="Gill Sans MT"/>
                  <a:ea typeface="굴림" charset="-127"/>
                </a:rPr>
                <a:t>oid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230347" y="5885600"/>
            <a:ext cx="11256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굴림" pitchFamily="50" charset="-127"/>
              </a:rPr>
              <a:t>객체 번호 </a:t>
            </a:r>
            <a:r>
              <a:rPr lang="en-US" altLang="ko-KR" sz="1200" dirty="0" err="1">
                <a:latin typeface="굴림" pitchFamily="50" charset="-127"/>
              </a:rPr>
              <a:t>oid</a:t>
            </a:r>
            <a:endParaRPr lang="en-US" altLang="ko-KR" sz="1200" dirty="0">
              <a:latin typeface="굴림" pitchFamily="50" charset="-127"/>
            </a:endParaRPr>
          </a:p>
        </p:txBody>
      </p:sp>
      <p:grpSp>
        <p:nvGrpSpPr>
          <p:cNvPr id="70" name="그룹 69"/>
          <p:cNvGrpSpPr>
            <a:grpSpLocks noChangeAspect="1"/>
          </p:cNvGrpSpPr>
          <p:nvPr/>
        </p:nvGrpSpPr>
        <p:grpSpPr>
          <a:xfrm>
            <a:off x="5546916" y="4293296"/>
            <a:ext cx="2492134" cy="1800000"/>
            <a:chOff x="3792758" y="1929616"/>
            <a:chExt cx="3389308" cy="2449604"/>
          </a:xfrm>
        </p:grpSpPr>
        <p:sp>
          <p:nvSpPr>
            <p:cNvPr id="71" name="직사각형 70"/>
            <p:cNvSpPr/>
            <p:nvPr/>
          </p:nvSpPr>
          <p:spPr>
            <a:xfrm>
              <a:off x="5038926" y="1929616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>
              <a:stCxn id="88" idx="0"/>
              <a:endCxn id="75" idx="2"/>
            </p:cNvCxnSpPr>
            <p:nvPr/>
          </p:nvCxnSpPr>
          <p:spPr>
            <a:xfrm flipV="1">
              <a:off x="6324810" y="3440170"/>
              <a:ext cx="357190" cy="357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71" idx="2"/>
              <a:endCxn id="74" idx="0"/>
            </p:cNvCxnSpPr>
            <p:nvPr/>
          </p:nvCxnSpPr>
          <p:spPr>
            <a:xfrm flipH="1">
              <a:off x="4467422" y="2501120"/>
              <a:ext cx="1071570" cy="2246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3967356" y="2725790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181934" y="2868666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AutoShape 6"/>
            <p:cNvSpPr>
              <a:spLocks noChangeArrowheads="1"/>
            </p:cNvSpPr>
            <p:nvPr/>
          </p:nvSpPr>
          <p:spPr bwMode="auto">
            <a:xfrm>
              <a:off x="5110364" y="2001054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>
              <a:off x="5610430" y="2001054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8" name="AutoShape 6"/>
            <p:cNvSpPr>
              <a:spLocks noChangeArrowheads="1"/>
            </p:cNvSpPr>
            <p:nvPr/>
          </p:nvSpPr>
          <p:spPr bwMode="auto">
            <a:xfrm>
              <a:off x="5253240" y="2072492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>
              <a:off x="5753306" y="2072492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0" name="AutoShape 6"/>
            <p:cNvSpPr>
              <a:spLocks noChangeArrowheads="1"/>
            </p:cNvSpPr>
            <p:nvPr/>
          </p:nvSpPr>
          <p:spPr bwMode="auto">
            <a:xfrm>
              <a:off x="4038794" y="2797228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4538860" y="2797228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2" name="AutoShape 6"/>
            <p:cNvSpPr>
              <a:spLocks noChangeArrowheads="1"/>
            </p:cNvSpPr>
            <p:nvPr/>
          </p:nvSpPr>
          <p:spPr bwMode="auto">
            <a:xfrm>
              <a:off x="4181670" y="2868666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3" name="Line 10"/>
            <p:cNvSpPr>
              <a:spLocks noChangeShapeType="1"/>
            </p:cNvSpPr>
            <p:nvPr/>
          </p:nvSpPr>
          <p:spPr bwMode="auto">
            <a:xfrm>
              <a:off x="4681736" y="2868666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4" name="AutoShape 6"/>
            <p:cNvSpPr>
              <a:spLocks noChangeArrowheads="1"/>
            </p:cNvSpPr>
            <p:nvPr/>
          </p:nvSpPr>
          <p:spPr bwMode="auto">
            <a:xfrm>
              <a:off x="6253372" y="2940104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>
              <a:off x="6753438" y="2940104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6" name="AutoShape 6"/>
            <p:cNvSpPr>
              <a:spLocks noChangeArrowheads="1"/>
            </p:cNvSpPr>
            <p:nvPr/>
          </p:nvSpPr>
          <p:spPr bwMode="auto">
            <a:xfrm>
              <a:off x="6396248" y="3011542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6896314" y="3011542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824744" y="3797360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0"/>
              <a:endCxn id="74" idx="2"/>
            </p:cNvCxnSpPr>
            <p:nvPr/>
          </p:nvCxnSpPr>
          <p:spPr>
            <a:xfrm flipH="1" flipV="1">
              <a:off x="4467422" y="3297294"/>
              <a:ext cx="1857388" cy="5000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74" idx="2"/>
              <a:endCxn id="91" idx="0"/>
            </p:cNvCxnSpPr>
            <p:nvPr/>
          </p:nvCxnSpPr>
          <p:spPr>
            <a:xfrm flipH="1">
              <a:off x="4292824" y="3297294"/>
              <a:ext cx="174598" cy="510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3792758" y="3807716"/>
              <a:ext cx="1000132" cy="5715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AutoShape 6"/>
            <p:cNvSpPr>
              <a:spLocks noChangeArrowheads="1"/>
            </p:cNvSpPr>
            <p:nvPr/>
          </p:nvSpPr>
          <p:spPr bwMode="auto">
            <a:xfrm>
              <a:off x="5904256" y="3868798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6404322" y="3868798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4" name="AutoShape 6"/>
            <p:cNvSpPr>
              <a:spLocks noChangeArrowheads="1"/>
            </p:cNvSpPr>
            <p:nvPr/>
          </p:nvSpPr>
          <p:spPr bwMode="auto">
            <a:xfrm>
              <a:off x="6047132" y="3940236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6547198" y="3940236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6" name="AutoShape 6"/>
            <p:cNvSpPr>
              <a:spLocks noChangeArrowheads="1"/>
            </p:cNvSpPr>
            <p:nvPr/>
          </p:nvSpPr>
          <p:spPr bwMode="auto">
            <a:xfrm>
              <a:off x="3845766" y="3932162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7" name="Line 10"/>
            <p:cNvSpPr>
              <a:spLocks noChangeShapeType="1"/>
            </p:cNvSpPr>
            <p:nvPr/>
          </p:nvSpPr>
          <p:spPr bwMode="auto">
            <a:xfrm>
              <a:off x="4345832" y="3932162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8" name="AutoShape 6"/>
            <p:cNvSpPr>
              <a:spLocks noChangeArrowheads="1"/>
            </p:cNvSpPr>
            <p:nvPr/>
          </p:nvSpPr>
          <p:spPr bwMode="auto">
            <a:xfrm>
              <a:off x="3988642" y="4003600"/>
              <a:ext cx="725636" cy="214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9" name="Line 10"/>
            <p:cNvSpPr>
              <a:spLocks noChangeShapeType="1"/>
            </p:cNvSpPr>
            <p:nvPr/>
          </p:nvSpPr>
          <p:spPr bwMode="auto">
            <a:xfrm>
              <a:off x="4488708" y="4003600"/>
              <a:ext cx="0" cy="214314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cxnSp>
          <p:nvCxnSpPr>
            <p:cNvPr id="100" name="직선 연결선 99"/>
            <p:cNvCxnSpPr>
              <a:stCxn id="75" idx="0"/>
              <a:endCxn id="71" idx="3"/>
            </p:cNvCxnSpPr>
            <p:nvPr/>
          </p:nvCxnSpPr>
          <p:spPr>
            <a:xfrm flipH="1" flipV="1">
              <a:off x="6039058" y="2215368"/>
              <a:ext cx="642942" cy="65329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데이터 모델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1-10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데이터 모델의 역사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81037"/>
              </p:ext>
            </p:extLst>
          </p:nvPr>
        </p:nvGraphicFramePr>
        <p:xfrm>
          <a:off x="539499" y="1772816"/>
          <a:ext cx="806489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81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모델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1980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1990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2010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제품 종류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계층데이터모델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IMS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네트워크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데이터 모델 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IDS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DB2,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Oracle, SQL Server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객체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Orion,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GemStone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객체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UniSQL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1-27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ANSI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의 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단계 데이터베이스 구조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96200" y="1753006"/>
            <a:ext cx="1332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  <a:ea typeface="+mn-ea"/>
              </a:rPr>
              <a:t>외부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스키마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2659" y="1753006"/>
            <a:ext cx="1332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  <a:ea typeface="+mn-ea"/>
              </a:rPr>
              <a:t>외부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스키마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69600" y="1753006"/>
            <a:ext cx="1332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  <a:ea typeface="+mn-ea"/>
              </a:rPr>
              <a:t>외부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스키마 </a:t>
            </a:r>
            <a:r>
              <a:rPr lang="en-US" altLang="ko-KR" sz="1400" dirty="0"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83880" y="2795855"/>
            <a:ext cx="3024336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  <a:ea typeface="+mn-ea"/>
              </a:rPr>
              <a:t>개념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스키마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98022" y="3731959"/>
            <a:ext cx="3024336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  <a:ea typeface="+mn-ea"/>
              </a:rPr>
              <a:t>내부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스키마</a:t>
            </a:r>
            <a:endParaRPr lang="en-US" altLang="ko-KR" sz="1400" dirty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3287700" y="1687506"/>
            <a:ext cx="682849" cy="15338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4055930" y="2453125"/>
            <a:ext cx="682849" cy="26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4824400" y="1684654"/>
            <a:ext cx="682849" cy="15395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H="1">
            <a:off x="4115067" y="3436836"/>
            <a:ext cx="576104" cy="14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83"/>
          <p:cNvSpPr>
            <a:spLocks noChangeArrowheads="1"/>
          </p:cNvSpPr>
          <p:nvPr/>
        </p:nvSpPr>
        <p:spPr bwMode="auto">
          <a:xfrm>
            <a:off x="3052256" y="4858734"/>
            <a:ext cx="2769664" cy="1018538"/>
          </a:xfrm>
          <a:prstGeom prst="flowChartMagneticDisk">
            <a:avLst/>
          </a:prstGeom>
          <a:solidFill>
            <a:schemeClr val="bg1">
              <a:lumMod val="85000"/>
              <a:alpha val="50195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ko-KR" altLang="en-US" sz="1400" dirty="0">
                <a:latin typeface="+mn-ea"/>
                <a:ea typeface="+mn-ea"/>
              </a:rPr>
              <a:t>데이터베이스</a:t>
            </a:r>
            <a:endParaRPr lang="en-US" altLang="ko-KR" sz="1400" dirty="0">
              <a:latin typeface="+mn-ea"/>
              <a:ea typeface="+mn-ea"/>
            </a:endParaRPr>
          </a:p>
          <a:p>
            <a:pPr algn="ctr" eaLnBrk="0" hangingPunct="0"/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물리적인 데이터 구조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ko-KR" sz="1400" dirty="0"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V="1">
            <a:off x="4038963" y="4463186"/>
            <a:ext cx="752672" cy="102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772219" y="2291799"/>
            <a:ext cx="1944216" cy="36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외부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개념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매핑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72219" y="3299911"/>
            <a:ext cx="1944216" cy="36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개념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내부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매핑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000597" y="2475632"/>
            <a:ext cx="768286" cy="21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6000597" y="3474414"/>
            <a:ext cx="768286" cy="21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544" y="1859751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사용자가 보는 데이터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35696" y="2867863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전체 데이터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7624" y="3803967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DBMS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가 보는 데이터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280920" cy="5472608"/>
          </a:xfrm>
        </p:spPr>
        <p:txBody>
          <a:bodyPr/>
          <a:lstStyle/>
          <a:p>
            <a:r>
              <a:rPr lang="ko-KR" altLang="en-US" sz="1800" dirty="0"/>
              <a:t>외부 단계</a:t>
            </a:r>
            <a:endParaRPr lang="en-US" altLang="ko-KR" sz="1800" dirty="0"/>
          </a:p>
          <a:p>
            <a:pPr indent="-165100">
              <a:buFont typeface="Arial" panose="020B0604020202020204" pitchFamily="34" charset="0"/>
              <a:buChar char="•"/>
            </a:pPr>
            <a:r>
              <a:rPr lang="ko-KR" altLang="en-US" b="0" dirty="0"/>
              <a:t>일반 사용자나 응용 프로그래머가 접근하는 계층으로 전체 데이터베이스 중에서 하나의 논리적인 부분을 의미</a:t>
            </a:r>
            <a:endParaRPr lang="en-US" altLang="ko-KR" b="0" dirty="0"/>
          </a:p>
          <a:p>
            <a:pPr indent="-165100">
              <a:buFont typeface="Arial" panose="020B0604020202020204" pitchFamily="34" charset="0"/>
              <a:buChar char="•"/>
            </a:pPr>
            <a:r>
              <a:rPr lang="ko-KR" altLang="en-US" b="0" dirty="0"/>
              <a:t>외부 스키마</a:t>
            </a:r>
            <a:r>
              <a:rPr lang="en-US" altLang="ko-KR" b="0" dirty="0"/>
              <a:t>(external schema)</a:t>
            </a:r>
            <a:r>
              <a:rPr lang="ko-KR" altLang="en-US" b="0" dirty="0"/>
              <a:t>는 서브 스키마</a:t>
            </a:r>
            <a:r>
              <a:rPr lang="en-US" altLang="ko-KR" b="0" dirty="0"/>
              <a:t>(sub schema)</a:t>
            </a:r>
            <a:r>
              <a:rPr lang="ko-KR" altLang="en-US" b="0" dirty="0"/>
              <a:t>라고도 부르며</a:t>
            </a:r>
            <a:r>
              <a:rPr lang="en-US" altLang="ko-KR" b="0" dirty="0"/>
              <a:t>, </a:t>
            </a:r>
            <a:r>
              <a:rPr lang="ko-KR" altLang="en-US" b="0" dirty="0" err="1"/>
              <a:t>뷰</a:t>
            </a:r>
            <a:r>
              <a:rPr lang="en-US" altLang="ko-KR" b="0" dirty="0"/>
              <a:t>(view)</a:t>
            </a:r>
            <a:r>
              <a:rPr lang="ko-KR" altLang="en-US" b="0" dirty="0"/>
              <a:t>의 개념임</a:t>
            </a:r>
            <a:endParaRPr lang="en-US" altLang="ko-KR" b="0" dirty="0"/>
          </a:p>
          <a:p>
            <a:pPr>
              <a:buNone/>
            </a:pPr>
            <a:endParaRPr lang="en-US" altLang="ko-KR" sz="800" b="0" dirty="0"/>
          </a:p>
          <a:p>
            <a:r>
              <a:rPr lang="ko-KR" altLang="en-US" sz="1800" dirty="0"/>
              <a:t>개념 단계</a:t>
            </a:r>
            <a:endParaRPr lang="en-US" altLang="ko-KR" sz="1800" dirty="0"/>
          </a:p>
          <a:p>
            <a:pPr indent="-165100">
              <a:buFont typeface="Arial" panose="020B0604020202020204" pitchFamily="34" charset="0"/>
              <a:buChar char="•"/>
            </a:pPr>
            <a:r>
              <a:rPr lang="ko-KR" altLang="en-US" b="0" dirty="0"/>
              <a:t>전체 데이터베이스의 정의를 의미하며</a:t>
            </a:r>
            <a:r>
              <a:rPr lang="en-US" altLang="ko-KR" b="0" dirty="0"/>
              <a:t>, </a:t>
            </a:r>
            <a:r>
              <a:rPr lang="ko-KR" altLang="en-US" b="0" dirty="0"/>
              <a:t>통합 </a:t>
            </a:r>
            <a:r>
              <a:rPr lang="ko-KR" altLang="en-US" b="0" dirty="0" err="1"/>
              <a:t>조직별로</a:t>
            </a:r>
            <a:r>
              <a:rPr lang="ko-KR" altLang="en-US" b="0" dirty="0"/>
              <a:t> 하나만 존재하며 </a:t>
            </a:r>
            <a:r>
              <a:rPr lang="en-US" altLang="ko-KR" b="0" dirty="0"/>
              <a:t>DBA</a:t>
            </a:r>
            <a:r>
              <a:rPr lang="ko-KR" altLang="en-US" b="0" dirty="0"/>
              <a:t>가 관리</a:t>
            </a:r>
            <a:endParaRPr lang="en-US" altLang="ko-KR" b="0" dirty="0"/>
          </a:p>
          <a:p>
            <a:pPr indent="-165100">
              <a:buFont typeface="Arial" panose="020B0604020202020204" pitchFamily="34" charset="0"/>
              <a:buChar char="•"/>
            </a:pPr>
            <a:r>
              <a:rPr lang="ko-KR" altLang="en-US" b="0" dirty="0"/>
              <a:t>개념 스키마</a:t>
            </a:r>
            <a:r>
              <a:rPr lang="en-US" altLang="ko-KR" b="0" dirty="0"/>
              <a:t>(conceptual schema)</a:t>
            </a:r>
            <a:r>
              <a:rPr lang="ko-KR" altLang="en-US" b="0" dirty="0"/>
              <a:t>는 저장장치에 독립적으로 기술되며</a:t>
            </a:r>
            <a:r>
              <a:rPr lang="en-US" altLang="ko-KR" b="0" dirty="0"/>
              <a:t>, </a:t>
            </a:r>
            <a:r>
              <a:rPr lang="ko-KR" altLang="en-US" b="0" dirty="0"/>
              <a:t>데이터와 관계</a:t>
            </a:r>
            <a:r>
              <a:rPr lang="en-US" altLang="ko-KR" b="0" dirty="0"/>
              <a:t>, </a:t>
            </a:r>
            <a:r>
              <a:rPr lang="ko-KR" altLang="en-US" b="0" dirty="0"/>
              <a:t>제약사항</a:t>
            </a:r>
            <a:r>
              <a:rPr lang="en-US" altLang="ko-KR" b="0" dirty="0"/>
              <a:t>, </a:t>
            </a:r>
            <a:r>
              <a:rPr lang="ko-KR" altLang="en-US" b="0" dirty="0"/>
              <a:t>무결성에 대한 내용이 포함됨</a:t>
            </a:r>
            <a:endParaRPr lang="en-US" altLang="ko-KR" b="0" dirty="0"/>
          </a:p>
          <a:p>
            <a:pPr>
              <a:buNone/>
            </a:pPr>
            <a:endParaRPr lang="en-US" altLang="ko-KR" sz="900" b="0" dirty="0"/>
          </a:p>
          <a:p>
            <a:r>
              <a:rPr lang="ko-KR" altLang="en-US" sz="1800" dirty="0"/>
              <a:t>내부 단계</a:t>
            </a:r>
            <a:endParaRPr lang="en-US" altLang="ko-KR" sz="1800" dirty="0"/>
          </a:p>
          <a:p>
            <a:pPr indent="-165100">
              <a:buFont typeface="Arial" panose="020B0604020202020204" pitchFamily="34" charset="0"/>
              <a:buChar char="•"/>
            </a:pPr>
            <a:r>
              <a:rPr lang="ko-KR" altLang="en-US" b="0" dirty="0"/>
              <a:t>물리적 저장 장치에 데이터베이스가 실제로 저장되는 방법의 표현</a:t>
            </a:r>
            <a:endParaRPr lang="en-US" altLang="ko-KR" b="0" dirty="0"/>
          </a:p>
          <a:p>
            <a:pPr indent="-165100">
              <a:buFont typeface="Arial" panose="020B0604020202020204" pitchFamily="34" charset="0"/>
              <a:buChar char="•"/>
            </a:pPr>
            <a:r>
              <a:rPr lang="ko-KR" altLang="en-US" b="0" dirty="0"/>
              <a:t>내부 스키마</a:t>
            </a:r>
            <a:r>
              <a:rPr lang="en-US" altLang="ko-KR" b="0" dirty="0"/>
              <a:t>(</a:t>
            </a:r>
            <a:r>
              <a:rPr lang="en-US" altLang="ko-KR" b="0" dirty="0" err="1"/>
              <a:t>intenal</a:t>
            </a:r>
            <a:r>
              <a:rPr lang="en-US" altLang="ko-KR" b="0" dirty="0"/>
              <a:t> schema)</a:t>
            </a:r>
            <a:r>
              <a:rPr lang="ko-KR" altLang="en-US" b="0" dirty="0"/>
              <a:t>는 하나며</a:t>
            </a:r>
            <a:r>
              <a:rPr lang="en-US" altLang="ko-KR" b="0" dirty="0"/>
              <a:t>, </a:t>
            </a:r>
            <a:r>
              <a:rPr lang="ko-KR" altLang="en-US" b="0" dirty="0"/>
              <a:t>인덱스</a:t>
            </a:r>
            <a:r>
              <a:rPr lang="en-US" altLang="ko-KR" b="0" dirty="0"/>
              <a:t>, </a:t>
            </a:r>
            <a:r>
              <a:rPr lang="ko-KR" altLang="en-US" b="0" dirty="0"/>
              <a:t>데이터 레코드의 배치 방법</a:t>
            </a:r>
            <a:r>
              <a:rPr lang="en-US" altLang="ko-KR" b="0" dirty="0"/>
              <a:t>, </a:t>
            </a:r>
            <a:r>
              <a:rPr lang="ko-KR" altLang="en-US" b="0" dirty="0"/>
              <a:t>데이터 압축 등에 관한 사항이 포함됨</a:t>
            </a:r>
            <a:endParaRPr lang="en-US" altLang="ko-KR" b="0" dirty="0"/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4.5.1 </a:t>
            </a:r>
            <a:r>
              <a:rPr lang="ko-KR" altLang="en-US" dirty="0" err="1"/>
              <a:t>매핑</a:t>
            </a:r>
            <a:r>
              <a:rPr lang="en-US" altLang="ko-KR" dirty="0"/>
              <a:t>(mapping, </a:t>
            </a:r>
            <a:r>
              <a:rPr lang="ko-KR" altLang="en-US" dirty="0"/>
              <a:t>사상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외부</a:t>
            </a:r>
            <a:r>
              <a:rPr lang="en-US" altLang="ko-KR" sz="1800" dirty="0"/>
              <a:t>/</a:t>
            </a:r>
            <a:r>
              <a:rPr lang="ko-KR" altLang="en-US" sz="1800" dirty="0"/>
              <a:t>개념 </a:t>
            </a:r>
            <a:r>
              <a:rPr lang="ko-KR" altLang="en-US" sz="1800" dirty="0" err="1"/>
              <a:t>매핑</a:t>
            </a:r>
            <a:endParaRPr lang="en-US" altLang="ko-KR" sz="1800" dirty="0"/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b="0" dirty="0"/>
              <a:t>사용자의 외부 스키마와 개념 스키마 간의 </a:t>
            </a:r>
            <a:r>
              <a:rPr lang="ko-KR" altLang="en-US" b="0" dirty="0" err="1"/>
              <a:t>매핑</a:t>
            </a:r>
            <a:r>
              <a:rPr lang="en-US" altLang="ko-KR" b="0" dirty="0"/>
              <a:t>(</a:t>
            </a:r>
            <a:r>
              <a:rPr lang="ko-KR" altLang="en-US" b="0" dirty="0"/>
              <a:t>사상</a:t>
            </a:r>
            <a:r>
              <a:rPr lang="en-US" altLang="ko-KR" b="0" dirty="0"/>
              <a:t>)</a:t>
            </a:r>
          </a:p>
          <a:p>
            <a:pPr indent="-161925">
              <a:buFont typeface="Arial" panose="020B0604020202020204" pitchFamily="34" charset="0"/>
              <a:buChar char="•"/>
            </a:pPr>
            <a:r>
              <a:rPr lang="ko-KR" altLang="en-US" b="0" dirty="0"/>
              <a:t>외부 스키마의 데이터가 개념 스키마의 어느 부분에 해당되는지 대응시킴</a:t>
            </a:r>
            <a:endParaRPr lang="en-US" altLang="ko-KR" b="0" dirty="0"/>
          </a:p>
          <a:p>
            <a:pPr>
              <a:buNone/>
            </a:pPr>
            <a:endParaRPr lang="en-US" altLang="ko-KR" sz="900" b="0" dirty="0"/>
          </a:p>
          <a:p>
            <a:r>
              <a:rPr lang="ko-KR" altLang="en-US" sz="1800" dirty="0"/>
              <a:t>개념</a:t>
            </a:r>
            <a:r>
              <a:rPr lang="en-US" altLang="ko-KR" sz="1800" dirty="0"/>
              <a:t>/</a:t>
            </a:r>
            <a:r>
              <a:rPr lang="ko-KR" altLang="en-US" sz="1800" dirty="0"/>
              <a:t>내부 </a:t>
            </a:r>
            <a:r>
              <a:rPr lang="ko-KR" altLang="en-US" sz="1800" dirty="0" err="1"/>
              <a:t>매핑</a:t>
            </a:r>
            <a:endParaRPr lang="en-US" altLang="ko-KR" sz="1800" dirty="0"/>
          </a:p>
          <a:p>
            <a:pPr marL="352425" indent="-171450">
              <a:buFont typeface="Arial" panose="020B0604020202020204" pitchFamily="34" charset="0"/>
              <a:buChar char="•"/>
            </a:pPr>
            <a:r>
              <a:rPr lang="ko-KR" altLang="en-US" b="0" dirty="0"/>
              <a:t>개념 스키마의 데이터가 내부 스키마의 물리적 장치 어디에 어떤 방법으로 저장되는지 대응시킴</a:t>
            </a:r>
            <a:endParaRPr lang="en-US" altLang="ko-KR" b="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1-28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수강신청 데이터베이스의 개념 스키마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5244516" cy="388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1-29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수강등록 담당 부서에서 필요한 데이터베이스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외부 스키마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1)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5707394" cy="392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1-30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시간표 담당 부서에서 필요한 데이터베이스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외부 스키마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2)</a:t>
            </a: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" y="1285947"/>
            <a:ext cx="5868144" cy="43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94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1-31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수강신청 데이터베이스의 내부 스키마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35266"/>
            <a:ext cx="6732240" cy="44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5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일상생활의 데이터베이스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80" y="525495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패스트푸드 체인점과 철도청의 데이터베이스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3126391" cy="3429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99" y="3015656"/>
            <a:ext cx="4572000" cy="2042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22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4.5.1 3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4" y="62109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1-32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 수강신청 데이터베이스의 </a:t>
            </a:r>
            <a:r>
              <a:rPr lang="en-US" altLang="ko-KR" sz="1600" b="1" dirty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단계 구조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75184" y="1058069"/>
            <a:ext cx="4536504" cy="5733256"/>
            <a:chOff x="539552" y="1268760"/>
            <a:chExt cx="4981052" cy="7023223"/>
          </a:xfrm>
        </p:grpSpPr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268760"/>
              <a:ext cx="4981052" cy="4326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9197" y="5589240"/>
              <a:ext cx="2822599" cy="2702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4.5.2 </a:t>
            </a:r>
            <a:r>
              <a:rPr lang="ko-KR" altLang="en-US" dirty="0"/>
              <a:t>데이터 독립성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논리적 데이터 독립성</a:t>
            </a:r>
            <a:r>
              <a:rPr lang="en-US" altLang="ko-KR" sz="1800" dirty="0"/>
              <a:t>(logical data independence)</a:t>
            </a:r>
          </a:p>
          <a:p>
            <a:pPr indent="-168275">
              <a:buFont typeface="Arial" panose="020B0604020202020204" pitchFamily="34" charset="0"/>
              <a:buChar char="•"/>
            </a:pPr>
            <a:r>
              <a:rPr lang="ko-KR" altLang="en-US" b="0" dirty="0"/>
              <a:t>외부 단계와 개념 단계 사이의 독립성으로</a:t>
            </a:r>
            <a:r>
              <a:rPr lang="en-US" altLang="ko-KR" b="0" dirty="0"/>
              <a:t>, </a:t>
            </a:r>
            <a:r>
              <a:rPr lang="ko-KR" altLang="en-US" b="0" dirty="0"/>
              <a:t>개념 스키마가 변경되어도 외부 스키마에는 영향을 미치지 않도록 지원한다</a:t>
            </a:r>
            <a:r>
              <a:rPr lang="en-US" altLang="ko-KR" b="0" dirty="0"/>
              <a:t>. </a:t>
            </a:r>
          </a:p>
          <a:p>
            <a:pPr indent="-168275">
              <a:buFont typeface="Arial" panose="020B0604020202020204" pitchFamily="34" charset="0"/>
              <a:buChar char="•"/>
            </a:pPr>
            <a:r>
              <a:rPr lang="ko-KR" altLang="en-US" b="0" dirty="0"/>
              <a:t>논리적 구조가 변경되어도 응용 프로그램에는 영향이 없도록 하는 개념이다</a:t>
            </a:r>
            <a:r>
              <a:rPr lang="en-US" altLang="ko-KR" b="0" dirty="0"/>
              <a:t>. </a:t>
            </a:r>
          </a:p>
          <a:p>
            <a:pPr>
              <a:buNone/>
            </a:pPr>
            <a:endParaRPr lang="en-US" altLang="ko-KR" sz="1800" dirty="0"/>
          </a:p>
          <a:p>
            <a:r>
              <a:rPr lang="ko-KR" altLang="en-US" sz="1800" dirty="0"/>
              <a:t>물리적 데이터 독립성</a:t>
            </a:r>
            <a:r>
              <a:rPr lang="en-US" altLang="ko-KR" sz="1800" dirty="0"/>
              <a:t>(physical data independence)</a:t>
            </a:r>
          </a:p>
          <a:p>
            <a:pPr indent="-168275">
              <a:buFont typeface="Arial" panose="020B0604020202020204" pitchFamily="34" charset="0"/>
              <a:buChar char="•"/>
            </a:pPr>
            <a:r>
              <a:rPr lang="ko-KR" altLang="en-US" b="0" dirty="0"/>
              <a:t>개념 단계와 내부 단계 사이의 독립성으로</a:t>
            </a:r>
            <a:r>
              <a:rPr lang="en-US" altLang="ko-KR" b="0" dirty="0"/>
              <a:t>, </a:t>
            </a:r>
            <a:r>
              <a:rPr lang="ko-KR" altLang="en-US" b="0" dirty="0"/>
              <a:t>저장장치 구조 변경과 같이 내부 스키마가 변경되어도 개념 스키마에 영향을 미치지 않도록 지원한다</a:t>
            </a:r>
            <a:r>
              <a:rPr lang="en-US" altLang="ko-KR" b="0" dirty="0"/>
              <a:t>. </a:t>
            </a:r>
          </a:p>
          <a:p>
            <a:pPr indent="-168275">
              <a:buFont typeface="Arial" panose="020B0604020202020204" pitchFamily="34" charset="0"/>
              <a:buChar char="•"/>
            </a:pPr>
            <a:r>
              <a:rPr lang="ko-KR" altLang="en-US" b="0" dirty="0"/>
              <a:t>물리적 독립성은 논리적 독립성보다 구현하기 쉽다</a:t>
            </a:r>
            <a:r>
              <a:rPr lang="en-US" altLang="ko-KR" b="0" dirty="0"/>
              <a:t>.</a:t>
            </a:r>
            <a:endParaRPr lang="ko-KR" altLang="en-US" b="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데이터베이스의 개념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데이터베이스의 특징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 시스템의 구성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정보 시스템의 발전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DBMS</a:t>
            </a:r>
            <a:r>
              <a:rPr lang="ko-KR" altLang="en-US" dirty="0"/>
              <a:t>의 장점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SQL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관리자</a:t>
            </a:r>
            <a:r>
              <a:rPr lang="en-US" altLang="ko-KR" dirty="0"/>
              <a:t>(DBA)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  <a:endParaRPr lang="en-US" altLang="ko-KR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데이터 독립성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일상생활의 데이터베이스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340768"/>
            <a:ext cx="284715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데이터베이스의 활용 분야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443639"/>
              </p:ext>
            </p:extLst>
          </p:nvPr>
        </p:nvGraphicFramePr>
        <p:xfrm>
          <a:off x="467544" y="1772816"/>
          <a:ext cx="8319764" cy="47727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3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4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91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생활과 문화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기상정보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날씨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교통정보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교통상황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문화예술정보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공연이나 인물에 관한 정보를 제공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378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비즈니스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금융정보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금융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증권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신용에 관한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취업정보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노동부와 기업의 채용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부동산정보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공공기관이나 민간의 토지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매물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세금 정보를 제공</a:t>
                      </a:r>
                      <a:endParaRPr lang="en-US" altLang="ko-KR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7836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학술정보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연구학술정보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서적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저작물에 관한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특허정보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특허청의 정보를 기업과 연구자에게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법률정보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법제처와 대법원의 법률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통계정보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국가기관의 통계 정보를 제공</a:t>
                      </a:r>
                      <a:endParaRPr lang="en-US" altLang="ko-KR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일상생활의 데이터베이스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4208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 </a:t>
            </a:r>
            <a:r>
              <a:rPr lang="ko-KR" altLang="en-US" sz="1600" b="1" dirty="0">
                <a:latin typeface="돋움" pitchFamily="50" charset="-127"/>
                <a:ea typeface="돋움" pitchFamily="50" charset="-127"/>
              </a:rPr>
              <a:t>검색과 변경 빈도에 따른 데이터베이스 유형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971600" y="2780929"/>
          <a:ext cx="7776865" cy="38164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7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67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884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2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검색 빈도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변경 빈도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데이터베이스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8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유형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dirty="0"/>
                        <a:t>적다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dirty="0"/>
                        <a:t>적다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dirty="0"/>
                        <a:t>공룡 </a:t>
                      </a:r>
                      <a:endParaRPr lang="en-US" altLang="ko-KR" sz="1200" dirty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dirty="0"/>
                        <a:t>검색이 많지 않아 데이터베이스를 구축할 필요 없음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dirty="0"/>
                        <a:t>보존가치가 있는 경우에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유형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수 보통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검색은 많지만 데이터에 대한 변경은 적음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5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유형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비행기 예약 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변경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등 데이터 변경은 많지만 검색은 적음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실시간 검색 및 변경이 중요함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5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유형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증권 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수 많음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검색도 많고 거래로 인한 변경도 많음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11560" y="1067247"/>
            <a:ext cx="8280920" cy="5472608"/>
          </a:xfrm>
        </p:spPr>
        <p:txBody>
          <a:bodyPr/>
          <a:lstStyle/>
          <a:p>
            <a:r>
              <a:rPr lang="ko-KR" altLang="en-US" dirty="0"/>
              <a:t>데이터베이스 시스템은 데이터의 검색과 변경 작업을 주로 수행한다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변경이란 시간에 따라 변하는 데이터 값을 데이터베이스에 반영하기 위해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수행하는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등의 작업을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67544" y="3650357"/>
            <a:ext cx="0" cy="2366739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lg" len="med"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614" y="3158607"/>
            <a:ext cx="540060" cy="4752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구축이</a:t>
            </a: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쉬움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614" y="6089104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구축이 </a:t>
            </a: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어려움</a:t>
            </a:r>
          </a:p>
        </p:txBody>
      </p:sp>
    </p:spTree>
    <p:extLst>
      <p:ext uri="{BB962C8B-B14F-4D97-AF65-F5344CB8AC3E}">
        <p14:creationId xmlns:p14="http://schemas.microsoft.com/office/powerpoint/2010/main" val="39140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데이터베이스의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5472608"/>
          </a:xfrm>
        </p:spPr>
        <p:txBody>
          <a:bodyPr/>
          <a:lstStyle/>
          <a:p>
            <a:pPr algn="just">
              <a:buFont typeface="Wingdings" pitchFamily="2" charset="2"/>
              <a:buChar char=""/>
            </a:pPr>
            <a:r>
              <a:rPr lang="ko-KR" altLang="en-US" sz="1800" dirty="0"/>
              <a:t>통합된 데이터</a:t>
            </a:r>
            <a:r>
              <a:rPr lang="en-US" altLang="ko-KR" sz="1800" dirty="0"/>
              <a:t>(integrated data)</a:t>
            </a:r>
          </a:p>
          <a:p>
            <a:pPr algn="just">
              <a:buNone/>
            </a:pPr>
            <a:r>
              <a:rPr lang="en-US" altLang="ko-KR" sz="1400" b="0" dirty="0"/>
              <a:t>	</a:t>
            </a:r>
            <a:r>
              <a:rPr lang="ko-KR" altLang="en-US" b="0" dirty="0"/>
              <a:t>데이터를 통합하는 개념으로</a:t>
            </a:r>
            <a:r>
              <a:rPr lang="en-US" altLang="ko-KR" b="0" dirty="0"/>
              <a:t>, </a:t>
            </a:r>
            <a:r>
              <a:rPr lang="ko-KR" altLang="en-US" b="0" dirty="0"/>
              <a:t>각자 사용하던 데이터의 중복을 최소화하여 중복으로 인한 데이터 불일치 현상을 없앤다</a:t>
            </a:r>
            <a:r>
              <a:rPr lang="en-US" altLang="ko-KR" b="0" dirty="0"/>
              <a:t>.</a:t>
            </a:r>
          </a:p>
          <a:p>
            <a:pPr algn="just">
              <a:buNone/>
            </a:pPr>
            <a:endParaRPr lang="en-US" altLang="ko-KR" sz="600" b="0" dirty="0"/>
          </a:p>
          <a:p>
            <a:pPr algn="just">
              <a:buFont typeface="Wingdings" pitchFamily="2" charset="2"/>
              <a:buChar char=""/>
            </a:pPr>
            <a:r>
              <a:rPr lang="ko-KR" altLang="en-US" sz="1800" dirty="0"/>
              <a:t>저장된 데이터</a:t>
            </a:r>
            <a:r>
              <a:rPr lang="en-US" altLang="ko-KR" sz="1800" dirty="0"/>
              <a:t>(stored data)</a:t>
            </a:r>
          </a:p>
          <a:p>
            <a:pPr algn="just">
              <a:buNone/>
            </a:pPr>
            <a:r>
              <a:rPr lang="en-US" altLang="ko-KR" sz="1800" dirty="0"/>
              <a:t>    </a:t>
            </a:r>
            <a:r>
              <a:rPr lang="ko-KR" altLang="en-US" b="0" dirty="0"/>
              <a:t>문서로 보관된 데이터가 아니라 디스크</a:t>
            </a:r>
            <a:r>
              <a:rPr lang="en-US" altLang="ko-KR" b="0" dirty="0"/>
              <a:t>, </a:t>
            </a:r>
            <a:r>
              <a:rPr lang="ko-KR" altLang="en-US" b="0" dirty="0"/>
              <a:t>테이프 같은 컴퓨터 저장장치에 저장된 데이터를 의미한다</a:t>
            </a:r>
            <a:r>
              <a:rPr lang="en-US" altLang="ko-KR" b="0" dirty="0"/>
              <a:t>.</a:t>
            </a:r>
          </a:p>
          <a:p>
            <a:pPr algn="just">
              <a:buNone/>
            </a:pPr>
            <a:endParaRPr lang="en-US" altLang="ko-KR" sz="600" b="0" dirty="0"/>
          </a:p>
          <a:p>
            <a:pPr algn="just">
              <a:buFont typeface="Wingdings" pitchFamily="2" charset="2"/>
              <a:buChar char=""/>
            </a:pPr>
            <a:r>
              <a:rPr lang="ko-KR" altLang="en-US" sz="1800" dirty="0"/>
              <a:t>운영 데이터</a:t>
            </a:r>
            <a:r>
              <a:rPr lang="en-US" altLang="ko-KR" sz="1800" dirty="0"/>
              <a:t>(operational data)</a:t>
            </a:r>
          </a:p>
          <a:p>
            <a:pPr algn="just">
              <a:buNone/>
            </a:pPr>
            <a:r>
              <a:rPr lang="en-US" altLang="ko-KR" sz="1800" dirty="0"/>
              <a:t>  </a:t>
            </a:r>
            <a:r>
              <a:rPr lang="en-US" altLang="ko-KR" sz="2000" dirty="0"/>
              <a:t>  </a:t>
            </a:r>
            <a:r>
              <a:rPr lang="ko-KR" altLang="en-US" b="0" dirty="0"/>
              <a:t>조직의 목적을 위해 사용되는 데이터를 의미한다</a:t>
            </a:r>
            <a:r>
              <a:rPr lang="en-US" altLang="ko-KR" b="0" dirty="0"/>
              <a:t>. </a:t>
            </a:r>
            <a:r>
              <a:rPr lang="ko-KR" altLang="en-US" b="0" dirty="0"/>
              <a:t>즉 업무를 위한 검색을 할 목적으로 저장된 데이터다</a:t>
            </a:r>
            <a:r>
              <a:rPr lang="en-US" altLang="ko-KR" b="0" dirty="0"/>
              <a:t>.</a:t>
            </a:r>
          </a:p>
          <a:p>
            <a:pPr algn="just">
              <a:buNone/>
            </a:pPr>
            <a:endParaRPr lang="en-US" altLang="ko-KR" sz="600" b="0" dirty="0"/>
          </a:p>
          <a:p>
            <a:pPr algn="just">
              <a:buFont typeface="Wingdings" pitchFamily="2" charset="2"/>
              <a:buChar char=""/>
            </a:pPr>
            <a:r>
              <a:rPr lang="ko-KR" altLang="en-US" sz="1800" dirty="0"/>
              <a:t>공용 데이터</a:t>
            </a:r>
            <a:r>
              <a:rPr lang="en-US" altLang="ko-KR" sz="1800" dirty="0"/>
              <a:t>(shared data)</a:t>
            </a:r>
          </a:p>
          <a:p>
            <a:pPr algn="just">
              <a:buNone/>
            </a:pPr>
            <a:r>
              <a:rPr lang="en-US" altLang="ko-KR" sz="2000" dirty="0"/>
              <a:t>    </a:t>
            </a:r>
            <a:r>
              <a:rPr lang="ko-KR" altLang="en-US" b="0" dirty="0"/>
              <a:t>한 사람 또는 한 업무를 위해 사용되는 데이터가 아니라 공동으로 사용되는 데이터를 의미한다</a:t>
            </a:r>
            <a:r>
              <a:rPr lang="en-US" altLang="ko-KR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5368</TotalTime>
  <Words>3611</Words>
  <Application>Microsoft Office PowerPoint</Application>
  <PresentationFormat>화면 슬라이드 쇼(4:3)</PresentationFormat>
  <Paragraphs>993</Paragraphs>
  <Slides>62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4" baseType="lpstr">
      <vt:lpstr>HY견고딕</vt:lpstr>
      <vt:lpstr>HY엽서L</vt:lpstr>
      <vt:lpstr>굴림</vt:lpstr>
      <vt:lpstr>돋움</vt:lpstr>
      <vt:lpstr>맑은 고딕</vt:lpstr>
      <vt:lpstr>바탕</vt:lpstr>
      <vt:lpstr>Arial</vt:lpstr>
      <vt:lpstr>Gill Sans MT</vt:lpstr>
      <vt:lpstr>Tahoma</vt:lpstr>
      <vt:lpstr>Wingdings</vt:lpstr>
      <vt:lpstr>Wingdings 2</vt:lpstr>
      <vt:lpstr>Office 테마</vt:lpstr>
      <vt:lpstr>PowerPoint 프레젠테이션</vt:lpstr>
      <vt:lpstr>PowerPoint 프레젠테이션</vt:lpstr>
      <vt:lpstr>01. 데이터베이스와 데이터베이스 시스템</vt:lpstr>
      <vt:lpstr>1.1 데이터, 정보, 지식</vt:lpstr>
      <vt:lpstr>1.2 일상생활의 데이터베이스</vt:lpstr>
      <vt:lpstr>1.2 일상생활의 데이터베이스</vt:lpstr>
      <vt:lpstr>1.2 일상생활의 데이터베이스</vt:lpstr>
      <vt:lpstr>1.2 일상생활의 데이터베이스</vt:lpstr>
      <vt:lpstr>1.3 데이터베이스의 개념</vt:lpstr>
      <vt:lpstr>1.3 데이터베이스의 개념 </vt:lpstr>
      <vt:lpstr>1.3 데이터베이스의 특징</vt:lpstr>
      <vt:lpstr>1.4 데이터베이스 시스템의 개념</vt:lpstr>
      <vt:lpstr>02. 데이터베이스 시스템의 발전</vt:lpstr>
      <vt:lpstr>2.1.1 [1단계] 마당서점의 시작</vt:lpstr>
      <vt:lpstr>2.1.2 [2단계] 컴퓨터의 도입</vt:lpstr>
      <vt:lpstr>2.1.3 [3단계] 지점 개설 및 데이터베이스 구축</vt:lpstr>
      <vt:lpstr>2.1.4 [4단계] 홈페이지 구축</vt:lpstr>
      <vt:lpstr>2.1.5 [5단계] 인터넷 쇼핑몰 운영</vt:lpstr>
      <vt:lpstr>2.1 마당서점과 데이터베이스 시스템</vt:lpstr>
      <vt:lpstr>2.2 정보 시스템의 발전</vt:lpstr>
      <vt:lpstr>2.2 정보 시스템의 발전</vt:lpstr>
      <vt:lpstr>2.2 정보 시스템의 발전</vt:lpstr>
      <vt:lpstr>2.2 정보 시스템의 발전</vt:lpstr>
      <vt:lpstr>2.2 정보 시스템의 발전</vt:lpstr>
      <vt:lpstr>03. 파일 시스템과 DBMS</vt:lpstr>
      <vt:lpstr>3.1 마당서점 데이터를 저장하는 방법</vt:lpstr>
      <vt:lpstr>3.1.1 데이터를 프로그램 내부에 저장하는 방법</vt:lpstr>
      <vt:lpstr>3.1.1 데이터를 프로그램 내부에 저장하는 방법</vt:lpstr>
      <vt:lpstr>3.1.2 파일 시스템을 사용하는 방법</vt:lpstr>
      <vt:lpstr>3.1.2 파일 시스템을 사용하는 방법</vt:lpstr>
      <vt:lpstr>3.1.3 DBMS를 사용하는 방법</vt:lpstr>
      <vt:lpstr>3.1.3 DBMS를 사용하는 방법</vt:lpstr>
      <vt:lpstr>3.2 마당서점 데이터의 저장 방법 비교</vt:lpstr>
      <vt:lpstr>3.2 마당서점 데이터의 저장 방법 비교</vt:lpstr>
      <vt:lpstr>3.2 마당서점 데이터의 저장 방법 비교</vt:lpstr>
      <vt:lpstr>3.3 파일 시스템과 DBMS의 비교</vt:lpstr>
      <vt:lpstr>3.3 파일 시스템과 DBMS의 비교</vt:lpstr>
      <vt:lpstr>3.3 파일 시스템과 DBMS의 비교</vt:lpstr>
      <vt:lpstr>04. 데이터베이스 시스템의 구성</vt:lpstr>
      <vt:lpstr>04. 데이터베이스 시스템의 구성</vt:lpstr>
      <vt:lpstr>4.1 데이터베이스 언어(SQL)</vt:lpstr>
      <vt:lpstr>4.1 데이터베이스 언어(SQL)</vt:lpstr>
      <vt:lpstr>4.2 데이터베이스 사용자</vt:lpstr>
      <vt:lpstr>4.2 데이터베이스 사용자</vt:lpstr>
      <vt:lpstr>4.3 DBMS(Data Base Management System)</vt:lpstr>
      <vt:lpstr>4.4 데이터 모델</vt:lpstr>
      <vt:lpstr>4.4 데이터 모델</vt:lpstr>
      <vt:lpstr>4.4 데이터 모델</vt:lpstr>
      <vt:lpstr>4.4 데이터 모델</vt:lpstr>
      <vt:lpstr>4.4 데이터 모델</vt:lpstr>
      <vt:lpstr>4.4 데이터 모델</vt:lpstr>
      <vt:lpstr>4.4 데이터 모델</vt:lpstr>
      <vt:lpstr>4.5.1 3단계 데이터베이스 구조</vt:lpstr>
      <vt:lpstr>4.5.1 3단계 데이터베이스 구조</vt:lpstr>
      <vt:lpstr>4.5.1 매핑(mapping, 사상)</vt:lpstr>
      <vt:lpstr>4.5.1 3단계 데이터베이스 구조</vt:lpstr>
      <vt:lpstr>4.5.1 3단계 데이터베이스 구조</vt:lpstr>
      <vt:lpstr>4.5.1 3단계 데이터베이스 구조</vt:lpstr>
      <vt:lpstr>4.5.1 3단계 데이터베이스 구조</vt:lpstr>
      <vt:lpstr>4.5.1 3단계 데이터베이스 구조</vt:lpstr>
      <vt:lpstr>4.5.2 데이터 독립성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admin</cp:lastModifiedBy>
  <cp:revision>575</cp:revision>
  <dcterms:created xsi:type="dcterms:W3CDTF">2012-07-11T10:23:22Z</dcterms:created>
  <dcterms:modified xsi:type="dcterms:W3CDTF">2019-11-05T06:49:17Z</dcterms:modified>
</cp:coreProperties>
</file>