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5"/>
  </p:handoutMasterIdLst>
  <p:sldIdLst>
    <p:sldId id="256" r:id="rId2"/>
    <p:sldId id="266" r:id="rId3"/>
    <p:sldId id="383" r:id="rId4"/>
    <p:sldId id="382" r:id="rId5"/>
    <p:sldId id="384" r:id="rId6"/>
    <p:sldId id="389" r:id="rId7"/>
    <p:sldId id="390" r:id="rId8"/>
    <p:sldId id="391" r:id="rId9"/>
    <p:sldId id="385" r:id="rId10"/>
    <p:sldId id="455" r:id="rId11"/>
    <p:sldId id="392" r:id="rId12"/>
    <p:sldId id="393" r:id="rId13"/>
    <p:sldId id="395" r:id="rId14"/>
    <p:sldId id="403" r:id="rId15"/>
    <p:sldId id="404" r:id="rId16"/>
    <p:sldId id="405" r:id="rId17"/>
    <p:sldId id="398" r:id="rId18"/>
    <p:sldId id="394" r:id="rId19"/>
    <p:sldId id="396" r:id="rId20"/>
    <p:sldId id="397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7" r:id="rId32"/>
    <p:sldId id="418" r:id="rId33"/>
    <p:sldId id="419" r:id="rId34"/>
    <p:sldId id="420" r:id="rId35"/>
    <p:sldId id="421" r:id="rId36"/>
    <p:sldId id="459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  <p:sldId id="430" r:id="rId46"/>
    <p:sldId id="431" r:id="rId47"/>
    <p:sldId id="432" r:id="rId48"/>
    <p:sldId id="433" r:id="rId49"/>
    <p:sldId id="434" r:id="rId50"/>
    <p:sldId id="435" r:id="rId51"/>
    <p:sldId id="436" r:id="rId52"/>
    <p:sldId id="437" r:id="rId53"/>
    <p:sldId id="438" r:id="rId54"/>
    <p:sldId id="460" r:id="rId55"/>
    <p:sldId id="399" r:id="rId56"/>
    <p:sldId id="440" r:id="rId57"/>
    <p:sldId id="441" r:id="rId58"/>
    <p:sldId id="442" r:id="rId59"/>
    <p:sldId id="443" r:id="rId60"/>
    <p:sldId id="444" r:id="rId61"/>
    <p:sldId id="445" r:id="rId62"/>
    <p:sldId id="446" r:id="rId63"/>
    <p:sldId id="447" r:id="rId64"/>
    <p:sldId id="448" r:id="rId65"/>
    <p:sldId id="400" r:id="rId66"/>
    <p:sldId id="449" r:id="rId67"/>
    <p:sldId id="450" r:id="rId68"/>
    <p:sldId id="451" r:id="rId69"/>
    <p:sldId id="452" r:id="rId70"/>
    <p:sldId id="453" r:id="rId71"/>
    <p:sldId id="439" r:id="rId72"/>
    <p:sldId id="458" r:id="rId73"/>
    <p:sldId id="401" r:id="rId7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8898" autoAdjust="0"/>
  </p:normalViewPr>
  <p:slideViewPr>
    <p:cSldViewPr>
      <p:cViewPr varScale="1">
        <p:scale>
          <a:sx n="160" d="100"/>
          <a:sy n="160" d="100"/>
        </p:scale>
        <p:origin x="2088" y="150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4080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2016-12-04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4459288"/>
            <a:ext cx="9144000" cy="2398712"/>
          </a:xfrm>
          <a:prstGeom prst="rect">
            <a:avLst/>
          </a:prstGeom>
          <a:solidFill>
            <a:srgbClr val="4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SQL</a:t>
            </a:r>
            <a:r>
              <a:rPr kumimoji="0" lang="en-US" altLang="ko-KR" sz="1800" baseline="0" dirty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" y="184448"/>
            <a:ext cx="9065138" cy="41986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88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4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감사합니다</a:t>
            </a:r>
          </a:p>
        </p:txBody>
      </p:sp>
      <p:sp>
        <p:nvSpPr>
          <p:cNvPr id="15" name="직사각형 10"/>
          <p:cNvSpPr/>
          <p:nvPr userDrawn="1"/>
        </p:nvSpPr>
        <p:spPr>
          <a:xfrm>
            <a:off x="-180975" y="6091238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+mn-lt"/>
                <a:ea typeface="+mn-ea"/>
              </a:rPr>
              <a:t>SQL</a:t>
            </a:r>
            <a:r>
              <a:rPr kumimoji="0" lang="en-US" altLang="ko-KR" sz="1800" baseline="0" dirty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0"/>
            <a:ext cx="27718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880542" y="981075"/>
            <a:ext cx="7186612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18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en-US" altLang="ko-KR" sz="1800" dirty="0">
                <a:latin typeface="HY견고딕" pitchFamily="18" charset="-127"/>
                <a:ea typeface="HY견고딕" pitchFamily="18" charset="-127"/>
              </a:rPr>
              <a:t>SQL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 Server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로 배우는 데이터베이스 개론과 실습 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3542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dirty="0" err="1">
                <a:ea typeface="맑은 고딕" pitchFamily="50" charset="-127"/>
              </a:rPr>
              <a:t>한빛아카데미</a:t>
            </a:r>
            <a:r>
              <a:rPr kumimoji="0" lang="ko-KR" altLang="en-US" sz="1000" dirty="0">
                <a:ea typeface="맑은 고딕" pitchFamily="50" charset="-127"/>
              </a:rPr>
              <a:t>㈜에 있습니다</a:t>
            </a:r>
            <a:r>
              <a:rPr kumimoji="0" lang="en-US" altLang="ko-KR" sz="1000" dirty="0">
                <a:ea typeface="맑은 고딕" pitchFamily="50" charset="-127"/>
              </a:rPr>
              <a:t>.</a:t>
            </a:r>
            <a:r>
              <a:rPr kumimoji="0" lang="ko-KR" altLang="en-US" sz="10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0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0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2016-12-04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3" r:id="rId7"/>
    <p:sldLayoutId id="2147483685" r:id="rId8"/>
    <p:sldLayoutId id="2147483687" r:id="rId9"/>
    <p:sldLayoutId id="2147483688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blab.duksung.ac.kr/mssql" TargetMode="External"/><Relationship Id="rId2" Type="http://schemas.openxmlformats.org/officeDocument/2006/relationships/hyperlink" Target="http://www.microsoft.com/ko-kr/download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blab.duksung.ac.kr/mssql/SOURCE/&#48512;&#47197;&#48143;&#49444;&#52824;&#54028;&#51068;/SQLEXPRWT_x86_KOR.ex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ctrTitle"/>
          </p:nvPr>
        </p:nvSpPr>
        <p:spPr>
          <a:xfrm>
            <a:off x="323850" y="45815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Chapter3.</a:t>
            </a:r>
            <a:br>
              <a:rPr lang="en-US" altLang="ko-KR" dirty="0"/>
            </a:br>
            <a:r>
              <a:rPr lang="en-US" altLang="ko-KR" dirty="0"/>
              <a:t>SQL </a:t>
            </a:r>
            <a:r>
              <a:rPr lang="ko-KR" altLang="en-US" dirty="0"/>
              <a:t>기초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</a:t>
            </a:r>
            <a:r>
              <a:rPr lang="en-US" altLang="ko-KR"/>
              <a:t>SQL Server 2012 Express</a:t>
            </a:r>
            <a:r>
              <a:rPr lang="ko-KR" altLang="en-US"/>
              <a:t>와 </a:t>
            </a:r>
            <a:r>
              <a:rPr lang="ko-KR" altLang="en-US" dirty="0"/>
              <a:t>샘플 데이터 설치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2548" y="1052736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SQL Server </a:t>
            </a:r>
            <a:r>
              <a:rPr lang="ko-KR" altLang="en-US" sz="1600" b="1" dirty="0">
                <a:latin typeface="+mj-ea"/>
                <a:ea typeface="+mj-ea"/>
              </a:rPr>
              <a:t>설치</a:t>
            </a:r>
            <a:r>
              <a:rPr lang="en-US" altLang="ko-KR" sz="1600" b="1" dirty="0">
                <a:latin typeface="+mj-ea"/>
                <a:ea typeface="+mj-ea"/>
              </a:rPr>
              <a:t>(</a:t>
            </a:r>
            <a:r>
              <a:rPr lang="ko-KR" altLang="en-US" sz="1600" b="1" dirty="0">
                <a:latin typeface="+mj-ea"/>
                <a:ea typeface="+mj-ea"/>
              </a:rPr>
              <a:t>부록 </a:t>
            </a:r>
            <a:r>
              <a:rPr lang="en-US" altLang="ko-KR" sz="1600" b="1" dirty="0">
                <a:latin typeface="+mj-ea"/>
                <a:ea typeface="+mj-ea"/>
              </a:rPr>
              <a:t>A)</a:t>
            </a:r>
            <a:endParaRPr lang="ko-KR" altLang="en-US" sz="1600" b="1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8174" y="1519445"/>
            <a:ext cx="7575484" cy="51619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[A.1] </a:t>
            </a:r>
            <a:r>
              <a:rPr lang="ko-KR" altLang="en-US" sz="1400" b="1" dirty="0">
                <a:latin typeface="+mj-ea"/>
                <a:ea typeface="+mj-ea"/>
              </a:rPr>
              <a:t>소개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en-US" altLang="ko-KR" sz="1400" dirty="0">
                <a:latin typeface="+mj-ea"/>
                <a:ea typeface="+mj-ea"/>
              </a:rPr>
              <a:t> SQL Server 2012</a:t>
            </a:r>
            <a:r>
              <a:rPr lang="ko-KR" altLang="en-US" sz="1400" dirty="0">
                <a:latin typeface="+mj-ea"/>
                <a:ea typeface="+mj-ea"/>
              </a:rPr>
              <a:t>는 마이크로소프트사에서 제공하는 </a:t>
            </a:r>
            <a:r>
              <a:rPr lang="en-US" altLang="ko-KR" sz="1400" dirty="0">
                <a:latin typeface="+mj-ea"/>
                <a:ea typeface="+mj-ea"/>
              </a:rPr>
              <a:t>RDBMS(Relational </a:t>
            </a:r>
            <a:r>
              <a:rPr lang="en-US" altLang="ko-KR" sz="1400" dirty="0" err="1">
                <a:latin typeface="+mj-ea"/>
                <a:ea typeface="+mj-ea"/>
              </a:rPr>
              <a:t>DataBase</a:t>
            </a:r>
            <a:r>
              <a:rPr lang="en-US" altLang="ko-KR" sz="1400" dirty="0">
                <a:latin typeface="+mj-ea"/>
                <a:ea typeface="+mj-ea"/>
              </a:rPr>
              <a:t> Management System)</a:t>
            </a:r>
            <a:r>
              <a:rPr lang="ko-KR" altLang="en-US" sz="1400" dirty="0">
                <a:latin typeface="+mj-ea"/>
                <a:ea typeface="+mj-ea"/>
              </a:rPr>
              <a:t>다</a:t>
            </a:r>
            <a:r>
              <a:rPr lang="en-US" altLang="ko-KR" sz="1400" dirty="0">
                <a:latin typeface="+mj-ea"/>
                <a:ea typeface="+mj-ea"/>
              </a:rPr>
              <a:t>.  </a:t>
            </a:r>
            <a:r>
              <a:rPr lang="ko-KR" altLang="en-US" sz="1400" dirty="0">
                <a:latin typeface="+mj-ea"/>
                <a:ea typeface="+mj-ea"/>
              </a:rPr>
              <a:t>마이크로소프트사는 </a:t>
            </a:r>
            <a:r>
              <a:rPr lang="ko-KR" altLang="en-US" sz="1400" dirty="0" err="1">
                <a:latin typeface="+mj-ea"/>
                <a:ea typeface="+mj-ea"/>
              </a:rPr>
              <a:t>스탠다드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버전 이상의 상업용 </a:t>
            </a:r>
            <a:r>
              <a:rPr lang="ko-KR" altLang="en-US" sz="1400" dirty="0" err="1">
                <a:latin typeface="+mj-ea"/>
                <a:ea typeface="+mj-ea"/>
              </a:rPr>
              <a:t>에디션과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익스프레스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버전의 무료 </a:t>
            </a:r>
            <a:r>
              <a:rPr lang="ko-KR" altLang="en-US" sz="1400" dirty="0" err="1">
                <a:latin typeface="+mj-ea"/>
                <a:ea typeface="+mj-ea"/>
              </a:rPr>
              <a:t>에디션을</a:t>
            </a:r>
            <a:r>
              <a:rPr lang="ko-KR" altLang="en-US" sz="1400" dirty="0">
                <a:latin typeface="+mj-ea"/>
                <a:ea typeface="+mj-ea"/>
              </a:rPr>
              <a:t> 제공하는데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 책에서는 실습을 위해 </a:t>
            </a:r>
            <a:r>
              <a:rPr lang="en-US" altLang="ko-KR" sz="1400" dirty="0">
                <a:latin typeface="+mj-ea"/>
                <a:ea typeface="+mj-ea"/>
              </a:rPr>
              <a:t>SQL Server 2012 </a:t>
            </a:r>
            <a:r>
              <a:rPr lang="ko-KR" altLang="en-US" sz="1400" dirty="0" err="1">
                <a:latin typeface="+mj-ea"/>
                <a:ea typeface="+mj-ea"/>
              </a:rPr>
              <a:t>익스프레스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에디션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SP1</a:t>
            </a:r>
            <a:r>
              <a:rPr lang="ko-KR" altLang="en-US" sz="1400" dirty="0">
                <a:latin typeface="+mj-ea"/>
                <a:ea typeface="+mj-ea"/>
              </a:rPr>
              <a:t>을 사용한다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[A.2]  </a:t>
            </a:r>
            <a:r>
              <a:rPr lang="ko-KR" altLang="en-US" sz="1400" b="1" dirty="0">
                <a:latin typeface="+mj-ea"/>
                <a:ea typeface="+mj-ea"/>
              </a:rPr>
              <a:t>다운로드 </a:t>
            </a:r>
            <a:r>
              <a:rPr lang="en-US" altLang="ko-KR" sz="1400" dirty="0">
                <a:latin typeface="+mj-ea"/>
                <a:ea typeface="+mj-ea"/>
              </a:rPr>
              <a:t>- </a:t>
            </a:r>
            <a:r>
              <a:rPr lang="en-US" altLang="ko-KR" sz="1400" dirty="0">
                <a:latin typeface="+mj-ea"/>
                <a:ea typeface="+mj-ea"/>
                <a:hlinkClick r:id="rId2"/>
              </a:rPr>
              <a:t>http://www.microsoft.com/ko-kr/download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에 접속한다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</a:t>
            </a:r>
            <a:r>
              <a:rPr lang="ko-KR" altLang="en-US" sz="1400" dirty="0" err="1">
                <a:latin typeface="+mj-ea"/>
                <a:ea typeface="+mj-ea"/>
              </a:rPr>
              <a:t>검색창에</a:t>
            </a:r>
            <a:r>
              <a:rPr lang="ko-KR" altLang="en-US" sz="1400" dirty="0">
                <a:latin typeface="+mj-ea"/>
                <a:ea typeface="+mj-ea"/>
              </a:rPr>
              <a:t> ‘</a:t>
            </a:r>
            <a:r>
              <a:rPr lang="en-US" altLang="ko-KR" sz="1400" dirty="0" err="1">
                <a:latin typeface="+mj-ea"/>
                <a:ea typeface="+mj-ea"/>
              </a:rPr>
              <a:t>sql</a:t>
            </a:r>
            <a:r>
              <a:rPr lang="en-US" altLang="ko-KR" sz="1400" dirty="0">
                <a:latin typeface="+mj-ea"/>
                <a:ea typeface="+mj-ea"/>
              </a:rPr>
              <a:t> server 2012 </a:t>
            </a:r>
            <a:r>
              <a:rPr lang="en-US" altLang="ko-KR" sz="1400" dirty="0" err="1">
                <a:latin typeface="+mj-ea"/>
                <a:ea typeface="+mj-ea"/>
              </a:rPr>
              <a:t>express’</a:t>
            </a:r>
            <a:r>
              <a:rPr lang="ko-KR" altLang="en-US" sz="1400" dirty="0">
                <a:latin typeface="+mj-ea"/>
                <a:ea typeface="+mj-ea"/>
              </a:rPr>
              <a:t>를 입력하고 검색을 클릭한다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j-ea"/>
                <a:ea typeface="+mj-ea"/>
              </a:rPr>
              <a:t>   검색 결과 중 </a:t>
            </a:r>
            <a:r>
              <a:rPr lang="en-US" altLang="ko-KR" sz="1400" dirty="0">
                <a:latin typeface="+mj-ea"/>
                <a:ea typeface="+mj-ea"/>
              </a:rPr>
              <a:t>[MicrosoftⓇ SQL ServerⓇ 2012 </a:t>
            </a:r>
            <a:r>
              <a:rPr lang="ko-KR" altLang="en-US" sz="1400" dirty="0">
                <a:latin typeface="+mj-ea"/>
                <a:ea typeface="+mj-ea"/>
              </a:rPr>
              <a:t>서비스 팩 </a:t>
            </a:r>
            <a:r>
              <a:rPr lang="en-US" altLang="ko-KR" sz="1400" dirty="0">
                <a:latin typeface="+mj-ea"/>
                <a:ea typeface="+mj-ea"/>
              </a:rPr>
              <a:t>1(SP1) Express]</a:t>
            </a:r>
            <a:r>
              <a:rPr lang="ko-KR" altLang="en-US" sz="1400" dirty="0">
                <a:latin typeface="+mj-ea"/>
                <a:ea typeface="+mj-ea"/>
              </a:rPr>
              <a:t>를 선택한다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SQL Server 2012 </a:t>
            </a:r>
            <a:r>
              <a:rPr lang="ko-KR" altLang="en-US" sz="1400" dirty="0" err="1">
                <a:latin typeface="+mj-ea"/>
                <a:ea typeface="+mj-ea"/>
              </a:rPr>
              <a:t>익스프레스</a:t>
            </a:r>
            <a:r>
              <a:rPr lang="ko-KR" altLang="en-US" sz="1400" dirty="0">
                <a:latin typeface="+mj-ea"/>
                <a:ea typeface="+mj-ea"/>
              </a:rPr>
              <a:t> 버전 중 ‘</a:t>
            </a:r>
            <a:r>
              <a:rPr lang="en-US" altLang="ko-KR" sz="1400" dirty="0">
                <a:latin typeface="+mj-ea"/>
                <a:ea typeface="+mj-ea"/>
              </a:rPr>
              <a:t>SQLEXPRWT_x86_KOR.exe’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dirty="0">
                <a:latin typeface="+mj-ea"/>
                <a:ea typeface="+mj-ea"/>
              </a:rPr>
              <a:t>[</a:t>
            </a:r>
            <a:r>
              <a:rPr lang="ko-KR" altLang="en-US" sz="1400" dirty="0">
                <a:latin typeface="+mj-ea"/>
                <a:ea typeface="+mj-ea"/>
              </a:rPr>
              <a:t>다운로드</a:t>
            </a:r>
            <a:r>
              <a:rPr lang="en-US" altLang="ko-KR" sz="1400" dirty="0">
                <a:latin typeface="+mj-ea"/>
                <a:ea typeface="+mj-ea"/>
              </a:rPr>
              <a:t>]</a:t>
            </a:r>
            <a:r>
              <a:rPr lang="ko-KR" altLang="en-US" sz="1400" dirty="0">
                <a:latin typeface="+mj-ea"/>
                <a:ea typeface="+mj-ea"/>
              </a:rPr>
              <a:t>를 클릭한다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  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+mj-ea"/>
                <a:ea typeface="+mj-ea"/>
              </a:rPr>
              <a:t>빠른 다운 로드</a:t>
            </a:r>
            <a:r>
              <a:rPr lang="en-US" altLang="ko-KR" sz="1400" b="1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  <a:hlinkClick r:id="rId3"/>
              </a:rPr>
              <a:t>http://dblab.duksung.ac.kr/mssql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</a:rPr>
              <a:t>→</a:t>
            </a:r>
            <a:r>
              <a:rPr lang="en-US" altLang="ko-KR" sz="1400" dirty="0">
                <a:latin typeface="+mj-ea"/>
                <a:ea typeface="+mj-ea"/>
              </a:rPr>
              <a:t> [</a:t>
            </a:r>
            <a:r>
              <a:rPr lang="ko-KR" altLang="en-US" sz="1400" dirty="0">
                <a:latin typeface="+mj-ea"/>
                <a:ea typeface="+mj-ea"/>
              </a:rPr>
              <a:t>이용안내</a:t>
            </a:r>
            <a:r>
              <a:rPr lang="en-US" altLang="ko-KR" sz="1400" dirty="0">
                <a:latin typeface="+mj-ea"/>
                <a:ea typeface="+mj-ea"/>
              </a:rPr>
              <a:t>] </a:t>
            </a:r>
          </a:p>
          <a:p>
            <a:pPr marL="1436688">
              <a:lnSpc>
                <a:spcPct val="150000"/>
              </a:lnSpc>
            </a:pP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</a:rPr>
              <a:t>→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부록파일 부록</a:t>
            </a:r>
            <a:r>
              <a:rPr lang="en-US" altLang="ko-KR" sz="1400" dirty="0">
                <a:latin typeface="+mj-ea"/>
                <a:ea typeface="+mj-ea"/>
              </a:rPr>
              <a:t>A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en-US" altLang="ko-KR" sz="1400" b="1" dirty="0">
                <a:latin typeface="+mj-ea"/>
                <a:ea typeface="+mj-ea"/>
              </a:rPr>
              <a:t>SQLEXPRWT_x86_KOR</a:t>
            </a:r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클릭</a:t>
            </a:r>
            <a:r>
              <a:rPr lang="en-US" altLang="ko-KR" sz="1400" dirty="0">
                <a:latin typeface="+mj-ea"/>
                <a:ea typeface="+mj-ea"/>
              </a:rPr>
              <a:t>(1GB, 15~20</a:t>
            </a:r>
            <a:r>
              <a:rPr lang="ko-KR" altLang="en-US" sz="1400" dirty="0">
                <a:latin typeface="+mj-ea"/>
                <a:ea typeface="+mj-ea"/>
              </a:rPr>
              <a:t>분 소요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br>
              <a:rPr lang="en-US" altLang="ko-KR" sz="1400" u="sng" dirty="0">
                <a:latin typeface="+mj-ea"/>
                <a:ea typeface="+mj-ea"/>
                <a:hlinkClick r:id="rId4" action="ppaction://hlinkfile"/>
              </a:rPr>
            </a:b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[A.3]  SQL Server 2012 Express </a:t>
            </a:r>
            <a:r>
              <a:rPr lang="ko-KR" altLang="en-US" sz="1400" b="1" dirty="0">
                <a:latin typeface="+mj-ea"/>
                <a:ea typeface="+mj-ea"/>
              </a:rPr>
              <a:t>설치 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[A.4]  </a:t>
            </a:r>
            <a:r>
              <a:rPr lang="ko-KR" altLang="en-US" sz="1400" b="1" dirty="0">
                <a:latin typeface="+mj-ea"/>
                <a:ea typeface="+mj-ea"/>
              </a:rPr>
              <a:t>마당 서점 데이터베이스 설치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sz="1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14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SQL Server 2012 </a:t>
            </a:r>
            <a:r>
              <a:rPr lang="ko-KR" altLang="en-US"/>
              <a:t>시작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559" y="1243261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sym typeface="Wingdings 2"/>
              </a:rPr>
              <a:t>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4924" y="1172381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SQL Server </a:t>
            </a:r>
            <a:r>
              <a:rPr lang="ko-KR" altLang="en-US" sz="1600" b="1" dirty="0">
                <a:latin typeface="+mj-ea"/>
                <a:ea typeface="+mj-ea"/>
              </a:rPr>
              <a:t>시작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8924" y="5615161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sym typeface="Wingdings 2"/>
              </a:rPr>
              <a:t>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62289" y="5553806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600" b="1" dirty="0" err="1">
                <a:latin typeface="+mj-ea"/>
                <a:ea typeface="+mj-ea"/>
              </a:rPr>
              <a:t>쿼리창</a:t>
            </a:r>
            <a:r>
              <a:rPr lang="ko-KR" altLang="en-US" sz="1600" b="1" dirty="0">
                <a:latin typeface="+mj-ea"/>
                <a:ea typeface="+mj-ea"/>
              </a:rPr>
              <a:t> 열기</a:t>
            </a:r>
            <a:endParaRPr lang="en-US" altLang="ko-KR" sz="1600" b="1" dirty="0">
              <a:latin typeface="+mj-ea"/>
              <a:ea typeface="+mj-ea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75" y="1620466"/>
            <a:ext cx="3099019" cy="367961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59" y="2635931"/>
            <a:ext cx="4035072" cy="2697647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791383" y="3525391"/>
            <a:ext cx="1944216" cy="20079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96679" y="3909814"/>
            <a:ext cx="2243512" cy="70485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모서리가 둥근 직사각형 31"/>
          <p:cNvSpPr/>
          <p:nvPr/>
        </p:nvSpPr>
        <p:spPr>
          <a:xfrm>
            <a:off x="4708389" y="4976230"/>
            <a:ext cx="801613" cy="24307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2411" y="3669407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sym typeface="Wingdings 2"/>
              </a:rPr>
              <a:t>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81191" y="4728580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sym typeface="Wingdings 2"/>
              </a:rPr>
              <a:t>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9552" y="3472433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sym typeface="Wingdings 2"/>
              </a:rPr>
              <a:t>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32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SQL Server</a:t>
            </a:r>
            <a:r>
              <a:rPr lang="ko-KR" altLang="en-US" dirty="0"/>
              <a:t>와 샘플 데이터 설치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6" y="1233748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sym typeface="Wingdings 2"/>
              </a:rPr>
              <a:t>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0489" y="1172393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ko-KR" altLang="en-US" sz="1600" b="1" dirty="0">
                <a:latin typeface="+mj-ea"/>
                <a:ea typeface="+mj-ea"/>
              </a:rPr>
              <a:t>데이터베이스 선택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15375" y="2338228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sym typeface="Wingdings 2"/>
              </a:rPr>
              <a:t></a:t>
            </a:r>
            <a:endParaRPr lang="ko-KR" alt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08740" y="2276873"/>
            <a:ext cx="3024336" cy="41074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600" b="1" dirty="0">
                <a:latin typeface="+mj-ea"/>
                <a:ea typeface="+mj-ea"/>
              </a:rPr>
              <a:t>SQL </a:t>
            </a:r>
            <a:r>
              <a:rPr lang="ko-KR" altLang="en-US" sz="1600" b="1" dirty="0">
                <a:latin typeface="+mj-ea"/>
                <a:ea typeface="+mj-ea"/>
              </a:rPr>
              <a:t>문 입력 및 결과 확인</a:t>
            </a:r>
            <a:endParaRPr lang="en-US" altLang="ko-KR" sz="1600" b="1" dirty="0">
              <a:latin typeface="+mj-ea"/>
              <a:ea typeface="+mj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83" b="80505"/>
          <a:stretch/>
        </p:blipFill>
        <p:spPr>
          <a:xfrm>
            <a:off x="539551" y="1635398"/>
            <a:ext cx="2392745" cy="107352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6563" y="2681909"/>
            <a:ext cx="5593489" cy="3915443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4933628" y="3356992"/>
            <a:ext cx="792088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674171" y="3356992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sym typeface="Wingdings 2"/>
              </a:rPr>
              <a:t>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43481" y="4016097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쿼리창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3924" y="5835347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쿼리결과창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5001" y="4797152"/>
            <a:ext cx="95410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개체탐색기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78172" y="4779610"/>
            <a:ext cx="6463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latin typeface="+mn-ea"/>
                <a:ea typeface="+mn-ea"/>
              </a:rPr>
              <a:t>속성창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76614" y="3035052"/>
            <a:ext cx="43204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  <a:sym typeface="Wingdings 2"/>
              </a:rPr>
              <a:t>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4617021" y="3068960"/>
            <a:ext cx="288032" cy="21602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003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SQL </a:t>
            </a:r>
            <a:r>
              <a:rPr lang="ko-KR" altLang="en-US" dirty="0"/>
              <a:t>개요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219" y="1556792"/>
            <a:ext cx="802838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11560" y="479715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3-11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을 사용해 자료를 찾는 과정</a:t>
            </a:r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SQL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800" dirty="0"/>
          </a:p>
          <a:p>
            <a:r>
              <a:rPr lang="en-US" altLang="ko-KR" sz="1400" dirty="0"/>
              <a:t>SQL </a:t>
            </a:r>
            <a:r>
              <a:rPr lang="ko-KR" altLang="en-US" sz="1400" dirty="0"/>
              <a:t>기능에 따른 분류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500" dirty="0"/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데이터 </a:t>
            </a:r>
            <a:r>
              <a:rPr lang="ko-KR" altLang="en-US" sz="1400" dirty="0" err="1">
                <a:latin typeface="+mn-ea"/>
              </a:rPr>
              <a:t>정의어</a:t>
            </a:r>
            <a:r>
              <a:rPr lang="en-US" altLang="ko-KR" sz="1400" dirty="0">
                <a:latin typeface="+mn-ea"/>
              </a:rPr>
              <a:t>(DDL) : </a:t>
            </a:r>
            <a:r>
              <a:rPr lang="ko-KR" altLang="en-US" sz="1400" dirty="0">
                <a:latin typeface="+mn-ea"/>
              </a:rPr>
              <a:t>테이블이나 관계의 구조를 생성하는 데 사용하며 </a:t>
            </a:r>
            <a:r>
              <a:rPr lang="en-US" altLang="ko-KR" sz="1400" dirty="0">
                <a:latin typeface="+mn-ea"/>
              </a:rPr>
              <a:t>CREATE, ALTER,  DROP </a:t>
            </a:r>
            <a:r>
              <a:rPr lang="ko-KR" altLang="en-US" sz="1400" dirty="0">
                <a:latin typeface="+mn-ea"/>
              </a:rPr>
              <a:t>문 등이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데이터 </a:t>
            </a:r>
            <a:r>
              <a:rPr lang="ko-KR" altLang="en-US" sz="1400" dirty="0" err="1">
                <a:latin typeface="+mn-ea"/>
              </a:rPr>
              <a:t>조작어</a:t>
            </a:r>
            <a:r>
              <a:rPr lang="en-US" altLang="ko-KR" sz="1400" dirty="0">
                <a:latin typeface="+mn-ea"/>
              </a:rPr>
              <a:t>(DML) : </a:t>
            </a:r>
            <a:r>
              <a:rPr lang="ko-KR" altLang="en-US" sz="1400" dirty="0">
                <a:latin typeface="+mn-ea"/>
              </a:rPr>
              <a:t>테이블에 데이터를 검색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삽입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수정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삭제하는 데 사용하며 </a:t>
            </a:r>
            <a:r>
              <a:rPr lang="en-US" altLang="ko-KR" sz="1400" dirty="0">
                <a:latin typeface="+mn-ea"/>
              </a:rPr>
              <a:t>SELECT, INSERT, DELETE, UPDATE </a:t>
            </a:r>
            <a:r>
              <a:rPr lang="ko-KR" altLang="en-US" sz="1400" dirty="0">
                <a:latin typeface="+mn-ea"/>
              </a:rPr>
              <a:t>문 등이 있다</a:t>
            </a:r>
            <a:r>
              <a:rPr lang="en-US" altLang="ko-KR" sz="1400" dirty="0">
                <a:latin typeface="+mn-ea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데이터 </a:t>
            </a:r>
            <a:r>
              <a:rPr lang="ko-KR" altLang="en-US" sz="1400" dirty="0" err="1">
                <a:latin typeface="+mn-ea"/>
              </a:rPr>
              <a:t>제어어</a:t>
            </a:r>
            <a:r>
              <a:rPr lang="en-US" altLang="ko-KR" sz="1400" dirty="0">
                <a:latin typeface="+mn-ea"/>
              </a:rPr>
              <a:t>(DCL) : </a:t>
            </a:r>
            <a:r>
              <a:rPr lang="ko-KR" altLang="en-US" sz="1400" dirty="0">
                <a:latin typeface="+mn-ea"/>
              </a:rPr>
              <a:t>데이터의 사용 권한을 관리하는 데 사용하며 </a:t>
            </a:r>
            <a:r>
              <a:rPr lang="en-US" altLang="ko-KR" sz="1400" dirty="0">
                <a:latin typeface="+mn-ea"/>
              </a:rPr>
              <a:t>GRANT, REVOKE </a:t>
            </a:r>
            <a:r>
              <a:rPr lang="ko-KR" altLang="en-US" sz="1400" dirty="0">
                <a:latin typeface="+mn-ea"/>
              </a:rPr>
              <a:t>문 등이 있다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539750" y="1496184"/>
          <a:ext cx="8064501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일반 프로그래밍 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용도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데이터베이스에서 데이터를 추출하여 문제 해결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모든 문제 해결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입출력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입력은 테이블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출력도 테이블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모든 형태의 입출력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DBMS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컴파일러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 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SELECT * 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FROM Book;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Int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main()</a:t>
                      </a:r>
                    </a:p>
                    <a:p>
                      <a:pPr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{…}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7544" y="1124744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과 일반 프로그래밍 언어의 차이점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SQL </a:t>
            </a:r>
            <a:r>
              <a:rPr lang="ko-KR" altLang="en-US" dirty="0"/>
              <a:t>개요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40092" y="1305599"/>
            <a:ext cx="7604316" cy="4180855"/>
            <a:chOff x="640092" y="1305599"/>
            <a:chExt cx="7604316" cy="4180855"/>
          </a:xfrm>
        </p:grpSpPr>
        <p:sp>
          <p:nvSpPr>
            <p:cNvPr id="7" name="위쪽 화살표 6"/>
            <p:cNvSpPr/>
            <p:nvPr/>
          </p:nvSpPr>
          <p:spPr>
            <a:xfrm>
              <a:off x="2007316" y="2328567"/>
              <a:ext cx="252028" cy="360040"/>
            </a:xfrm>
            <a:prstGeom prst="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아래쪽 화살표 7"/>
            <p:cNvSpPr/>
            <p:nvPr/>
          </p:nvSpPr>
          <p:spPr>
            <a:xfrm>
              <a:off x="2017980" y="2994104"/>
              <a:ext cx="252028" cy="336478"/>
            </a:xfrm>
            <a:prstGeom prst="downArrow">
              <a:avLst>
                <a:gd name="adj1" fmla="val 50000"/>
                <a:gd name="adj2" fmla="val 47724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092" y="2042276"/>
              <a:ext cx="12674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505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데이터</a:t>
              </a:r>
              <a:endParaRPr lang="en-US" altLang="ko-KR" b="1" dirty="0">
                <a:solidFill>
                  <a:srgbClr val="FF505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pPr algn="ctr"/>
              <a:r>
                <a:rPr lang="ko-KR" altLang="en-US" b="1" dirty="0" err="1">
                  <a:solidFill>
                    <a:srgbClr val="FF505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정의어</a:t>
              </a:r>
              <a:endParaRPr lang="ko-KR" altLang="en-US" b="1" dirty="0">
                <a:solidFill>
                  <a:srgbClr val="FF505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092" y="2905780"/>
              <a:ext cx="1221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rgbClr val="FF505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데이터</a:t>
              </a:r>
              <a:endParaRPr lang="en-US" altLang="ko-KR" b="1" dirty="0">
                <a:solidFill>
                  <a:srgbClr val="FF505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pPr algn="ctr"/>
              <a:r>
                <a:rPr lang="ko-KR" altLang="en-US" b="1" dirty="0" err="1">
                  <a:solidFill>
                    <a:srgbClr val="FF505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조작어</a:t>
              </a:r>
              <a:endParaRPr lang="ko-KR" altLang="en-US" b="1" dirty="0">
                <a:solidFill>
                  <a:srgbClr val="FF505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</p:txBody>
        </p:sp>
        <p:sp>
          <p:nvSpPr>
            <p:cNvPr id="11" name="위로 구부러진 화살표 10"/>
            <p:cNvSpPr/>
            <p:nvPr/>
          </p:nvSpPr>
          <p:spPr>
            <a:xfrm>
              <a:off x="3375468" y="1680495"/>
              <a:ext cx="4104456" cy="648072"/>
            </a:xfrm>
            <a:prstGeom prst="curved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57930" y="1320455"/>
              <a:ext cx="14936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CREATE(</a:t>
              </a:r>
              <a:r>
                <a:rPr lang="ko-KR" altLang="en-US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생성</a:t>
              </a:r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)</a:t>
              </a:r>
              <a:endParaRPr lang="ko-KR" altLang="en-US" sz="1200" b="1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31852" y="1305599"/>
              <a:ext cx="141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DROP(</a:t>
              </a:r>
              <a:r>
                <a:rPr lang="ko-KR" altLang="en-US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삭제</a:t>
              </a:r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)</a:t>
              </a:r>
              <a:endParaRPr lang="ko-KR" altLang="en-US" sz="1200" b="1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43620" y="1896519"/>
              <a:ext cx="1286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ALTER(</a:t>
              </a:r>
              <a:r>
                <a:rPr lang="ko-KR" altLang="en-US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변경</a:t>
              </a:r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)</a:t>
              </a:r>
              <a:endParaRPr lang="ko-KR" altLang="en-US" sz="1200" b="1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00806" y="5208887"/>
              <a:ext cx="13507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INSERT(</a:t>
              </a:r>
              <a:r>
                <a:rPr lang="ko-KR" altLang="en-US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삽입</a:t>
              </a:r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)</a:t>
              </a:r>
              <a:endParaRPr lang="ko-KR" altLang="en-US" sz="1200" b="1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17564" y="5209455"/>
              <a:ext cx="14125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DELETE(</a:t>
              </a:r>
              <a:r>
                <a:rPr lang="ko-KR" altLang="en-US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삭제</a:t>
              </a:r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)</a:t>
              </a:r>
              <a:endParaRPr lang="ko-KR" altLang="en-US" sz="1200" b="1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01070" y="4776839"/>
              <a:ext cx="14287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UPDATE(</a:t>
              </a:r>
              <a:r>
                <a:rPr lang="ko-KR" altLang="en-US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수정</a:t>
              </a:r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)</a:t>
              </a:r>
              <a:endParaRPr lang="ko-KR" altLang="en-US" sz="1200" b="1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17976" y="4464297"/>
              <a:ext cx="13573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SELECT(</a:t>
              </a:r>
              <a:r>
                <a:rPr lang="ko-KR" altLang="en-US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검색</a:t>
              </a:r>
              <a:r>
                <a:rPr lang="en-US" altLang="ko-KR" sz="1200" b="1" dirty="0">
                  <a:solidFill>
                    <a:schemeClr val="accent3">
                      <a:lumMod val="75000"/>
                    </a:schemeClr>
                  </a:solidFill>
                  <a:latin typeface="HY엽서L" pitchFamily="18" charset="-127"/>
                  <a:ea typeface="HY엽서L" pitchFamily="18" charset="-127"/>
                </a:rPr>
                <a:t>)</a:t>
              </a:r>
              <a:endParaRPr lang="ko-KR" altLang="en-US" sz="1200" b="1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endParaRPr>
            </a:p>
          </p:txBody>
        </p:sp>
        <p:sp>
          <p:nvSpPr>
            <p:cNvPr id="19" name="오른쪽 화살표 18"/>
            <p:cNvSpPr/>
            <p:nvPr/>
          </p:nvSpPr>
          <p:spPr>
            <a:xfrm flipH="1">
              <a:off x="1187623" y="4177405"/>
              <a:ext cx="956369" cy="286892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Picture 2" descr="C:\Users\hwi\Documents\Pine\02-데이터베이스-최종\3장\3장 이미지\ch03_15.bmp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57" t="60579" r="34903" b="20573"/>
            <a:stretch/>
          </p:blipFill>
          <p:spPr bwMode="auto">
            <a:xfrm>
              <a:off x="2640925" y="2524071"/>
              <a:ext cx="5491599" cy="216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721576" y="2806710"/>
              <a:ext cx="7410948" cy="793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위로 구부러진 화살표 23"/>
            <p:cNvSpPr/>
            <p:nvPr/>
          </p:nvSpPr>
          <p:spPr>
            <a:xfrm flipV="1">
              <a:off x="3375468" y="4632823"/>
              <a:ext cx="4104456" cy="504056"/>
            </a:xfrm>
            <a:prstGeom prst="curvedUp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683568" y="573325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3-12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데이터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정의어와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데이터 조작어의 주요 명령어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SQL </a:t>
            </a:r>
            <a:r>
              <a:rPr lang="ko-KR" altLang="en-US" dirty="0"/>
              <a:t>개요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190833"/>
              </p:ext>
            </p:extLst>
          </p:nvPr>
        </p:nvGraphicFramePr>
        <p:xfrm>
          <a:off x="755576" y="1196975"/>
          <a:ext cx="7704856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EX)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김연아 고객의 전화번호를 찾으시오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SELECT   phone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FROM   </a:t>
                      </a:r>
                      <a:r>
                        <a:rPr lang="en-US" altLang="ko-KR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Customer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Where   </a:t>
                      </a:r>
                      <a:r>
                        <a:rPr lang="en-US" altLang="ko-KR" sz="14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name=‘</a:t>
                      </a:r>
                      <a:r>
                        <a:rPr lang="ko-KR" altLang="en-US" sz="1400" dirty="0">
                          <a:solidFill>
                            <a:sysClr val="windowText" lastClr="000000"/>
                          </a:solidFill>
                        </a:rPr>
                        <a:t>김연아</a:t>
                      </a:r>
                      <a:r>
                        <a:rPr lang="en-US" altLang="ko-KR" sz="1400" dirty="0">
                          <a:solidFill>
                            <a:sysClr val="windowText" lastClr="000000"/>
                          </a:solidFill>
                        </a:rPr>
                        <a:t>’;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4272056" y="3037412"/>
            <a:ext cx="20505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② WHERE name='</a:t>
            </a:r>
            <a:r>
              <a:rPr lang="ko-KR" altLang="en-US" sz="1200" b="1" dirty="0">
                <a:latin typeface="+mn-ea"/>
                <a:ea typeface="+mn-ea"/>
              </a:rPr>
              <a:t>김연아</a:t>
            </a:r>
            <a:r>
              <a:rPr lang="en-US" altLang="ko-KR" sz="1400" dirty="0"/>
              <a:t>'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00631" y="4423748"/>
            <a:ext cx="14798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③  SELECT phone</a:t>
            </a:r>
            <a:endParaRPr lang="ko-KR" altLang="en-US" sz="1200" b="1" dirty="0"/>
          </a:p>
        </p:txBody>
      </p:sp>
      <p:sp>
        <p:nvSpPr>
          <p:cNvPr id="11" name="직사각형 10"/>
          <p:cNvSpPr/>
          <p:nvPr/>
        </p:nvSpPr>
        <p:spPr>
          <a:xfrm>
            <a:off x="746051" y="3006477"/>
            <a:ext cx="15960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① FROM Customer</a:t>
            </a:r>
          </a:p>
        </p:txBody>
      </p:sp>
      <p:cxnSp>
        <p:nvCxnSpPr>
          <p:cNvPr id="18" name="직선 연결선 17"/>
          <p:cNvCxnSpPr/>
          <p:nvPr/>
        </p:nvCxnSpPr>
        <p:spPr>
          <a:xfrm>
            <a:off x="3861073" y="3472433"/>
            <a:ext cx="3600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4876695" y="4221088"/>
            <a:ext cx="36004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7986" y="530120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3-13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SQL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문의 내부적 실행 순서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345189"/>
            <a:ext cx="2809875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735" y="3406901"/>
            <a:ext cx="2695575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735" y="4762696"/>
            <a:ext cx="895350" cy="419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ko-KR" altLang="en-US" dirty="0"/>
              <a:t>집계 함수와 </a:t>
            </a:r>
            <a:r>
              <a:rPr lang="en-US" altLang="ko-KR" dirty="0"/>
              <a:t>GROUP BY</a:t>
            </a:r>
          </a:p>
          <a:p>
            <a:r>
              <a:rPr lang="ko-KR" altLang="en-US" dirty="0"/>
              <a:t>두 개 이상 테이블에서 </a:t>
            </a:r>
            <a:r>
              <a:rPr lang="en-US" altLang="ko-KR" dirty="0"/>
              <a:t>SQL </a:t>
            </a:r>
            <a:r>
              <a:rPr lang="ko-KR" altLang="en-US" dirty="0"/>
              <a:t>질의</a:t>
            </a:r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문의 구성 요소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문의 기본 문법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144" y="3933056"/>
            <a:ext cx="5616624" cy="20973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rmAutofit lnSpcReduction="10000"/>
          </a:bodyPr>
          <a:lstStyle/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SELECT [ALL┃DISTINCT] </a:t>
            </a:r>
            <a:r>
              <a:rPr lang="ko-KR" altLang="en-US" sz="1200" dirty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FROM </a:t>
            </a:r>
            <a:r>
              <a:rPr lang="ko-KR" altLang="en-US" sz="1200" dirty="0">
                <a:latin typeface="+mn-ea"/>
                <a:ea typeface="+mn-ea"/>
              </a:rPr>
              <a:t>테이블이름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[WHERE </a:t>
            </a:r>
            <a:r>
              <a:rPr lang="ko-KR" altLang="en-US" sz="1200" dirty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[GROUP BY </a:t>
            </a:r>
            <a:r>
              <a:rPr lang="ko-KR" altLang="en-US" sz="1200" dirty="0">
                <a:latin typeface="+mn-ea"/>
                <a:ea typeface="+mn-ea"/>
              </a:rPr>
              <a:t>속성이름</a:t>
            </a:r>
            <a:r>
              <a:rPr lang="en-US" altLang="ko-KR" sz="1200" dirty="0">
                <a:latin typeface="+mn-ea"/>
                <a:ea typeface="+mn-ea"/>
              </a:rPr>
              <a:t>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[HAVING </a:t>
            </a:r>
            <a:r>
              <a:rPr lang="ko-KR" altLang="en-US" sz="1200" dirty="0">
                <a:latin typeface="+mn-ea"/>
                <a:ea typeface="+mn-ea"/>
              </a:rPr>
              <a:t>검색조건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들</a:t>
            </a:r>
            <a:r>
              <a:rPr lang="en-US" altLang="ko-KR" sz="1200" dirty="0">
                <a:latin typeface="+mn-ea"/>
                <a:ea typeface="+mn-ea"/>
              </a:rPr>
              <a:t>)]</a:t>
            </a:r>
          </a:p>
          <a:p>
            <a:pPr marL="266700" lvl="1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[ORDER BY </a:t>
            </a:r>
            <a:r>
              <a:rPr lang="ko-KR" altLang="en-US" sz="1200" dirty="0">
                <a:latin typeface="+mn-ea"/>
                <a:ea typeface="+mn-ea"/>
              </a:rPr>
              <a:t>속성이름 </a:t>
            </a:r>
            <a:r>
              <a:rPr lang="en-US" altLang="ko-KR" sz="1200" dirty="0">
                <a:latin typeface="+mn-ea"/>
                <a:ea typeface="+mn-ea"/>
              </a:rPr>
              <a:t>[ASC┃DESC]]</a:t>
            </a:r>
          </a:p>
          <a:p>
            <a:pPr marL="266700" lvl="1" indent="0">
              <a:buNone/>
            </a:pPr>
            <a:r>
              <a:rPr lang="en-US" altLang="ko-KR" sz="1200" dirty="0">
                <a:latin typeface="+mn-ea"/>
                <a:ea typeface="+mn-ea"/>
              </a:rPr>
              <a:t>--------------------------------------------------------------------------------</a:t>
            </a:r>
            <a:endParaRPr lang="en-US" altLang="ko-KR" sz="1000" dirty="0">
              <a:latin typeface="+mn-ea"/>
              <a:ea typeface="+mn-ea"/>
            </a:endParaRPr>
          </a:p>
          <a:p>
            <a:pPr marL="266700" lvl="1" indent="0">
              <a:buNone/>
            </a:pPr>
            <a:r>
              <a:rPr lang="en-US" altLang="ko-KR" sz="900" dirty="0">
                <a:latin typeface="+mn-ea"/>
                <a:ea typeface="+mn-ea"/>
              </a:rPr>
              <a:t>[ ] : </a:t>
            </a:r>
            <a:r>
              <a:rPr lang="ko-KR" altLang="en-US" sz="900" dirty="0">
                <a:latin typeface="+mn-ea"/>
                <a:ea typeface="+mn-ea"/>
              </a:rPr>
              <a:t>대괄호 안의 </a:t>
            </a:r>
            <a:r>
              <a:rPr lang="en-US" altLang="ko-KR" sz="900" dirty="0">
                <a:latin typeface="+mn-ea"/>
                <a:ea typeface="+mn-ea"/>
              </a:rPr>
              <a:t>SQL </a:t>
            </a:r>
            <a:r>
              <a:rPr lang="ko-KR" altLang="en-US" sz="900" dirty="0" err="1">
                <a:latin typeface="+mn-ea"/>
                <a:ea typeface="+mn-ea"/>
              </a:rPr>
              <a:t>예약어들은</a:t>
            </a:r>
            <a:r>
              <a:rPr lang="ko-KR" altLang="en-US" sz="900" dirty="0">
                <a:latin typeface="+mn-ea"/>
                <a:ea typeface="+mn-ea"/>
              </a:rPr>
              <a:t> 선택적으로 사용한다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</a:p>
          <a:p>
            <a:pPr marL="266700" lvl="1" indent="0">
              <a:buNone/>
            </a:pPr>
            <a:r>
              <a:rPr lang="en-US" altLang="ko-KR" sz="900" dirty="0">
                <a:latin typeface="+mn-ea"/>
                <a:ea typeface="+mn-ea"/>
              </a:rPr>
              <a:t>| : </a:t>
            </a:r>
            <a:r>
              <a:rPr lang="ko-KR" altLang="en-US" sz="900" dirty="0">
                <a:latin typeface="+mn-ea"/>
                <a:ea typeface="+mn-ea"/>
              </a:rPr>
              <a:t>선택 가능한 문법들 중 한 개를 사용할 수 있다</a:t>
            </a:r>
            <a:r>
              <a:rPr lang="en-US" altLang="ko-KR" sz="900" dirty="0">
                <a:latin typeface="+mn-ea"/>
                <a:ea typeface="+mn-ea"/>
              </a:rPr>
              <a:t>.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0280" y="1998365"/>
            <a:ext cx="4572000" cy="738664"/>
          </a:xfrm>
          <a:prstGeom prst="rect">
            <a:avLst/>
          </a:prstGeom>
        </p:spPr>
        <p:txBody>
          <a:bodyPr anchor="t">
            <a:spAutoFit/>
          </a:bodyPr>
          <a:lstStyle/>
          <a:p>
            <a:r>
              <a:rPr lang="EN-US" altLang="ko-KR" sz="1400" dirty="0">
                <a:solidFill>
                  <a:sysClr val="windowText" lastClr="000000"/>
                </a:solidFill>
                <a:latin typeface="+mn-ea"/>
                <a:ea typeface="+mn-ea"/>
              </a:rPr>
              <a:t>SELECT   </a:t>
            </a:r>
            <a:r>
              <a:rPr lang="EN-US" altLang="ko-KR" sz="1400" dirty="0" err="1">
                <a:solidFill>
                  <a:sysClr val="windowText" lastClr="000000"/>
                </a:solidFill>
                <a:latin typeface="+mn-ea"/>
                <a:ea typeface="+mn-ea"/>
              </a:rPr>
              <a:t>bookname</a:t>
            </a:r>
            <a:r>
              <a:rPr lang="EN-US" altLang="ko-KR" sz="1400" dirty="0">
                <a:solidFill>
                  <a:sysClr val="windowText" lastClr="000000"/>
                </a:solidFill>
                <a:latin typeface="+mn-ea"/>
                <a:ea typeface="+mn-ea"/>
              </a:rPr>
              <a:t>, publisher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n-ea"/>
                <a:ea typeface="+mn-ea"/>
              </a:rPr>
              <a:t>FROM    Book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+mn-ea"/>
                <a:ea typeface="+mn-ea"/>
              </a:rPr>
              <a:t>Where    price &gt;= 10000;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5" y="2185119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키워드</a:t>
            </a:r>
          </a:p>
        </p:txBody>
      </p:sp>
      <p:cxnSp>
        <p:nvCxnSpPr>
          <p:cNvPr id="11" name="직선 화살표 연결선 10"/>
          <p:cNvCxnSpPr>
            <a:stCxn id="7" idx="3"/>
          </p:cNvCxnSpPr>
          <p:nvPr/>
        </p:nvCxnSpPr>
        <p:spPr>
          <a:xfrm>
            <a:off x="1619673" y="2339008"/>
            <a:ext cx="936103" cy="987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</p:cNvCxnSpPr>
          <p:nvPr/>
        </p:nvCxnSpPr>
        <p:spPr>
          <a:xfrm flipV="1">
            <a:off x="1619673" y="2132856"/>
            <a:ext cx="936103" cy="20615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7" idx="3"/>
          </p:cNvCxnSpPr>
          <p:nvPr/>
        </p:nvCxnSpPr>
        <p:spPr>
          <a:xfrm>
            <a:off x="1619673" y="2339008"/>
            <a:ext cx="936103" cy="29790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995936" y="2348880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5400000" flipH="1" flipV="1">
            <a:off x="3671900" y="188082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779912" y="1772816"/>
            <a:ext cx="2088232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5400000" flipH="1" flipV="1">
            <a:off x="4569110" y="1880034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5400000" flipH="1" flipV="1">
            <a:off x="3887129" y="2816138"/>
            <a:ext cx="216024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995936" y="2924944"/>
            <a:ext cx="187220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40152" y="1623467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속성</a:t>
            </a:r>
            <a:r>
              <a:rPr lang="en-US" altLang="ko-KR" sz="14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이름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940152" y="2204169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테이블 이름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40152" y="277070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검색 조건</a:t>
            </a:r>
          </a:p>
        </p:txBody>
      </p:sp>
    </p:spTree>
    <p:extLst>
      <p:ext uri="{BB962C8B-B14F-4D97-AF65-F5344CB8AC3E}">
        <p14:creationId xmlns:p14="http://schemas.microsoft.com/office/powerpoint/2010/main" val="177659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3.1.1 SELECT/FROM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서점에 어떤 도서가 있는지 알고 싶다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4509552"/>
            <a:ext cx="2497383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>
                <a:solidFill>
                  <a:schemeClr val="dk1"/>
                </a:solidFill>
              </a:rPr>
              <a:t>SELECT	price, </a:t>
            </a:r>
            <a:r>
              <a:rPr lang="en-US" altLang="ko-KR" sz="1400" dirty="0" err="1">
                <a:solidFill>
                  <a:schemeClr val="dk1"/>
                </a:solidFill>
              </a:rPr>
              <a:t>bookname</a:t>
            </a:r>
            <a:endParaRPr lang="en-US" altLang="ko-KR" sz="1400" dirty="0">
              <a:solidFill>
                <a:schemeClr val="dk1"/>
              </a:solidFill>
            </a:endParaRPr>
          </a:p>
          <a:p>
            <a:r>
              <a:rPr lang="en-US" altLang="ko-KR" sz="1400" dirty="0">
                <a:solidFill>
                  <a:schemeClr val="dk1"/>
                </a:solidFill>
              </a:rPr>
              <a:t>FROM 	Book;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879792"/>
              </p:ext>
            </p:extLst>
          </p:nvPr>
        </p:nvGraphicFramePr>
        <p:xfrm>
          <a:off x="569293" y="1124744"/>
          <a:ext cx="529885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8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이름과 가격을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, price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12" y="1124744"/>
            <a:ext cx="1581150" cy="2219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905462"/>
              </p:ext>
            </p:extLst>
          </p:nvPr>
        </p:nvGraphicFramePr>
        <p:xfrm>
          <a:off x="569293" y="4221088"/>
          <a:ext cx="5226843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6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변형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가격과 이름을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price,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	Book;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221088"/>
            <a:ext cx="1685925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757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971550" y="1844675"/>
            <a:ext cx="7056438" cy="4105275"/>
          </a:xfrm>
        </p:spPr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학습을 위한 준비</a:t>
            </a:r>
          </a:p>
          <a:p>
            <a:r>
              <a:rPr lang="en-US" altLang="ko-KR" dirty="0"/>
              <a:t>SQL </a:t>
            </a:r>
            <a:r>
              <a:rPr lang="ko-KR" altLang="en-US" dirty="0"/>
              <a:t>개요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검색</a:t>
            </a:r>
          </a:p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ko-KR" altLang="en-US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  <a:p>
            <a:endParaRPr lang="en-US" altLang="ko-KR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3.1.1 SELECT/FROM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서점에 어떤 도서가 있는지 알고 싶다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525" y="980728"/>
            <a:ext cx="8230939" cy="43204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질의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3-2 </a:t>
            </a:r>
            <a:r>
              <a:rPr lang="ko-KR" altLang="en-US" sz="1400" b="0" dirty="0"/>
              <a:t>모든 도서의 도서번호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도서이름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출판사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가격을 검색하시오</a:t>
            </a:r>
            <a:r>
              <a:rPr lang="en-US" altLang="ko-KR" sz="1400" b="0" dirty="0"/>
              <a:t>.</a:t>
            </a:r>
            <a:endParaRPr lang="en-US" altLang="ko-KR" sz="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634457" y="4404643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60000"/>
              </a:lnSpc>
            </a:pPr>
            <a:r>
              <a:rPr lang="en-US" altLang="ko-KR" sz="1400" dirty="0">
                <a:solidFill>
                  <a:schemeClr val="dk1"/>
                </a:solidFill>
              </a:rPr>
              <a:t>SELECT	*</a:t>
            </a:r>
          </a:p>
          <a:p>
            <a:pPr>
              <a:lnSpc>
                <a:spcPct val="160000"/>
              </a:lnSpc>
            </a:pPr>
            <a:r>
              <a:rPr lang="en-US" altLang="ko-KR" sz="1400" dirty="0">
                <a:solidFill>
                  <a:schemeClr val="dk1"/>
                </a:solidFill>
              </a:rPr>
              <a:t>FROM	Book;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01" y="4444380"/>
            <a:ext cx="2895600" cy="2219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445250"/>
              </p:ext>
            </p:extLst>
          </p:nvPr>
        </p:nvGraphicFramePr>
        <p:xfrm>
          <a:off x="569293" y="1124744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도서의 도서번호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가격을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bookid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bookname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, publisher, price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501" y="1785739"/>
            <a:ext cx="2895600" cy="2219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3.1.1 SELECT/FROM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서점에 어떤 도서가 있는지 알고 싶다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ko-KR" altLang="en-US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525" y="980728"/>
            <a:ext cx="9001695" cy="43204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질의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3-2 </a:t>
            </a:r>
            <a:r>
              <a:rPr lang="ko-KR" altLang="en-US" sz="1400" b="0" dirty="0"/>
              <a:t>모든 도서의 도서번호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도서이름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출판사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가격을 검색하시오</a:t>
            </a:r>
            <a:r>
              <a:rPr lang="en-US" altLang="ko-KR" sz="1400" b="0" dirty="0"/>
              <a:t>.</a:t>
            </a:r>
            <a:endParaRPr lang="en-US" altLang="ko-KR" sz="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517525" y="4005064"/>
            <a:ext cx="612137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중복을 제거하고 싶으면 </a:t>
            </a:r>
            <a:r>
              <a:rPr lang="en-US" altLang="ko-KR" sz="1400" dirty="0"/>
              <a:t>DISTINCT</a:t>
            </a:r>
            <a:r>
              <a:rPr lang="ko-KR" altLang="en-US" sz="1400" dirty="0"/>
              <a:t>라는 키워드를 사용한다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Font typeface="Wingdings" pitchFamily="2" charset="2"/>
              <a:buNone/>
            </a:pPr>
            <a:endParaRPr kumimoji="0" lang="en-US" altLang="ko-KR" sz="800" dirty="0"/>
          </a:p>
          <a:p>
            <a:endParaRPr kumimoji="0" lang="en-US" altLang="ko-KR" dirty="0"/>
          </a:p>
          <a:p>
            <a:endParaRPr kumimoji="0" lang="en-US" altLang="ko-KR" dirty="0"/>
          </a:p>
          <a:p>
            <a:endParaRPr kumimoji="0" lang="en-US" altLang="ko-KR" dirty="0"/>
          </a:p>
          <a:p>
            <a:endParaRPr kumimoji="0" lang="en-US" altLang="ko-KR" dirty="0"/>
          </a:p>
          <a:p>
            <a:endParaRPr kumimoji="0" lang="en-US" altLang="ko-KR" dirty="0"/>
          </a:p>
          <a:p>
            <a:endParaRPr kumimoji="0" lang="en-US" altLang="ko-KR" dirty="0"/>
          </a:p>
          <a:p>
            <a:endParaRPr kumimoji="0" lang="en-US" altLang="ko-KR" dirty="0"/>
          </a:p>
          <a:p>
            <a:endParaRPr kumimoji="0"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605535" y="454121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SELECT	DISTINCT publisher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  <a:ea typeface="+mn-ea"/>
              </a:rPr>
              <a:t>FROM	Book;</a:t>
            </a:r>
            <a:endParaRPr lang="en-US" altLang="ko-KR" sz="14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207386"/>
              </p:ext>
            </p:extLst>
          </p:nvPr>
        </p:nvGraphicFramePr>
        <p:xfrm>
          <a:off x="569293" y="1124744"/>
          <a:ext cx="727280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 테이블에 있는 모든 출판사를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publisher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	Book;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101" name="Picture 5" descr="C:\Documents and Settings\Administrator\바탕 화면\DB_개론과_실습_강의교안_제작\04. 캡처 이미지\3장 이미지\ch03_R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772816"/>
            <a:ext cx="733425" cy="22193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</p:pic>
      <p:pic>
        <p:nvPicPr>
          <p:cNvPr id="4102" name="Picture 6" descr="C:\Documents and Settings\Administrator\바탕 화면\DB_개론과_실습_강의교안_제작\04. 캡처 이미지\3장 이미지\ch03_R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4437112"/>
            <a:ext cx="733425" cy="1419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WHERE </a:t>
            </a:r>
            <a:r>
              <a:rPr lang="ko-KR" altLang="en-US" dirty="0"/>
              <a:t>조건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가격이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20,000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원 미만인 도서가 무엇인지 알고 싶다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05703"/>
              </p:ext>
            </p:extLst>
          </p:nvPr>
        </p:nvGraphicFramePr>
        <p:xfrm>
          <a:off x="582984" y="1412776"/>
          <a:ext cx="7229376" cy="2298954"/>
        </p:xfrm>
        <a:graphic>
          <a:graphicData uri="http://schemas.openxmlformats.org/drawingml/2006/table">
            <a:tbl>
              <a:tblPr/>
              <a:tblGrid>
                <a:gridCol w="104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술어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=, &lt;&gt;, &lt;, &lt;=, &gt;, &gt;=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&lt;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BETWEEN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BETWEEN 10000 AND 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집합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IN, NOT IN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IN (10000, 20000, 30000)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패턴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LIKE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IS NULL, IS NOT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price IS 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복합조건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AND, OR, NOT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(price &lt; 20000) AND (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bookname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LIKE '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1168" y="106668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WHERE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절에 조건으로 사용할 수 있는 술어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754513"/>
              </p:ext>
            </p:extLst>
          </p:nvPr>
        </p:nvGraphicFramePr>
        <p:xfrm>
          <a:off x="569293" y="4221088"/>
          <a:ext cx="7272808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미만인 도서를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WHERE	price &lt; 20000;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2" descr="C:\Documents and Settings\Administrator\바탕 화면\DB_개론과_실습_강의교안_제작\04. 캡처 이미지\3장 이미지\ch03_R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819392"/>
            <a:ext cx="2895600" cy="16097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WHERE </a:t>
            </a:r>
            <a:r>
              <a:rPr lang="ko-KR" altLang="en-US" dirty="0"/>
              <a:t>조건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가격이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20,000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원 미만인 도서가 무엇인지 알고 싶다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범위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※ BETWEEN</a:t>
            </a:r>
            <a:r>
              <a:rPr lang="ko-KR" altLang="en-US" sz="1400" dirty="0"/>
              <a:t>은 논리 연산자인 </a:t>
            </a:r>
            <a:r>
              <a:rPr lang="en-US" altLang="ko-KR" sz="1400" dirty="0"/>
              <a:t>AND</a:t>
            </a:r>
            <a:r>
              <a:rPr lang="ko-KR" altLang="en-US" sz="1400" dirty="0"/>
              <a:t>를 사용할 수 있다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0160337"/>
              </p:ext>
            </p:extLst>
          </p:nvPr>
        </p:nvGraphicFramePr>
        <p:xfrm>
          <a:off x="569293" y="1678568"/>
          <a:ext cx="7272808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이하인 도서를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WHERE	price BETWEEN 10000 AND 20000;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3" name="Picture 3" descr="C:\Documents and Settings\Administrator\바탕 화면\DB_개론과_실습_강의교안_제작\04. 캡처 이미지\3장 이미지\ch03_R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276872"/>
            <a:ext cx="2905125" cy="10096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34457" y="426062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>
                <a:latin typeface="+mn-ea"/>
              </a:rPr>
              <a:t>SELECT	*</a:t>
            </a:r>
          </a:p>
          <a:p>
            <a:r>
              <a:rPr lang="en-US" altLang="ko-KR" sz="1400" dirty="0">
                <a:latin typeface="+mn-ea"/>
              </a:rPr>
              <a:t>FROM	Book</a:t>
            </a:r>
          </a:p>
          <a:p>
            <a:r>
              <a:rPr lang="en-US" altLang="ko-KR" sz="1400" dirty="0">
                <a:latin typeface="+mn-ea"/>
              </a:rPr>
              <a:t>WHERE	price &gt;= 10000 AND price &lt;= 20000;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10" name="Picture 3" descr="C:\Documents and Settings\Administrator\바탕 화면\DB_개론과_실습_강의교안_제작\04. 캡처 이미지\3장 이미지\ch03_R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4363566"/>
            <a:ext cx="2905125" cy="10096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WHERE </a:t>
            </a:r>
            <a:r>
              <a:rPr lang="ko-KR" altLang="en-US" dirty="0"/>
              <a:t>조건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가격이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20,000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원 미만인 도서가 무엇인지 알고 싶다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※ </a:t>
            </a:r>
            <a:r>
              <a:rPr lang="ko-KR" altLang="en-US" sz="1400" dirty="0"/>
              <a:t>출판사가 ‘</a:t>
            </a:r>
            <a:r>
              <a:rPr lang="ko-KR" altLang="en-US" sz="1400" dirty="0" err="1"/>
              <a:t>굿스포츠</a:t>
            </a:r>
            <a:r>
              <a:rPr lang="ko-KR" altLang="en-US" sz="1400" dirty="0"/>
              <a:t>’ 혹은 ‘대한미디어’가 아닌 도서를 검색하시오</a:t>
            </a:r>
            <a:r>
              <a:rPr lang="en-US" altLang="ko-KR" sz="1400" dirty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424155"/>
              </p:ext>
            </p:extLst>
          </p:nvPr>
        </p:nvGraphicFramePr>
        <p:xfrm>
          <a:off x="569292" y="1678568"/>
          <a:ext cx="7531100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3-6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	Book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WHERE	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publisher IN ('</a:t>
                      </a:r>
                      <a:r>
                        <a:rPr lang="ko-KR" altLang="en-US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', '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');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4457" y="4857997"/>
            <a:ext cx="2497383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SELECT	*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FROM	Book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WHERE	</a:t>
            </a:r>
            <a:r>
              <a:rPr lang="en-US" altLang="ko-KR" sz="1400" dirty="0"/>
              <a:t>publisher NOT IN ('</a:t>
            </a:r>
            <a:r>
              <a:rPr lang="ko-KR" altLang="en-US" sz="1400" dirty="0" err="1"/>
              <a:t>굿스포츠</a:t>
            </a:r>
            <a:r>
              <a:rPr lang="en-US" altLang="ko-KR" sz="1400" dirty="0"/>
              <a:t>', '</a:t>
            </a:r>
            <a:r>
              <a:rPr lang="ko-KR" altLang="en-US" sz="1400" dirty="0"/>
              <a:t>대한미디어</a:t>
            </a:r>
            <a:r>
              <a:rPr lang="en-US" altLang="ko-KR" sz="1400" dirty="0"/>
              <a:t>');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6147" name="Picture 3" descr="C:\Documents and Settings\Administrator\바탕 화면\DB_개론과_실습_강의교안_제작\04. 캡처 이미지\3장 이미지\ch03_R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1967" y="2276872"/>
            <a:ext cx="2638425" cy="1219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148" name="Picture 4" descr="C:\Documents and Settings\Administrator\바탕 화면\DB_개론과_실습_강의교안_제작\04. 캡처 이미지\3장 이미지\ch03_R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2932" y="4725144"/>
            <a:ext cx="2895600" cy="1219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WHERE </a:t>
            </a:r>
            <a:r>
              <a:rPr lang="ko-KR" altLang="en-US" dirty="0"/>
              <a:t>조건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가격이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20,000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원 미만인 도서가 무엇인지 알고 싶다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329726"/>
              </p:ext>
            </p:extLst>
          </p:nvPr>
        </p:nvGraphicFramePr>
        <p:xfrm>
          <a:off x="568127" y="1678568"/>
          <a:ext cx="7387083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3-7   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축구의 역사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출간한 출판사를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 LIKE '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</a:rPr>
                        <a:t>축구의 역사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';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70" name="Picture 2" descr="C:\Documents and Settings\Administrator\바탕 화면\DB_개론과_실습_강의교안_제작\04. 캡처 이미지\3장 이미지\ch03_R1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710" y="2333252"/>
            <a:ext cx="1976786" cy="59169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5823976"/>
              </p:ext>
            </p:extLst>
          </p:nvPr>
        </p:nvGraphicFramePr>
        <p:xfrm>
          <a:off x="568127" y="3913480"/>
          <a:ext cx="7387083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3-8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도서이름에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포함된 출판사를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, publisher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71" name="Picture 3" descr="C:\Documents and Settings\Administrator\바탕 화면\DB_개론과_실습_강의교안_제작\04. 캡처 이미지\3장 이미지\ch03_R1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32710" y="4562078"/>
            <a:ext cx="2165756" cy="9551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WHERE </a:t>
            </a:r>
            <a:r>
              <a:rPr lang="ko-KR" altLang="en-US" dirty="0"/>
              <a:t>조건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가격이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20,000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원 미만인 도서가 무엇인지 알고 싶다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525" y="980728"/>
            <a:ext cx="9001695" cy="43204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질의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3-2 </a:t>
            </a:r>
            <a:r>
              <a:rPr lang="ko-KR" altLang="en-US" sz="1400" b="0" dirty="0"/>
              <a:t>모든 도서의 도서번호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도서이름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출판사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가격을 검색하시오</a:t>
            </a:r>
            <a:r>
              <a:rPr lang="en-US" altLang="ko-KR" sz="1400" b="0" dirty="0"/>
              <a:t>.</a:t>
            </a:r>
            <a:endParaRPr lang="en-US" altLang="ko-KR" sz="8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5187947"/>
              </p:ext>
            </p:extLst>
          </p:nvPr>
        </p:nvGraphicFramePr>
        <p:xfrm>
          <a:off x="569293" y="1124744"/>
          <a:ext cx="7272808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3-9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도서이름의 왼쪽 두 번째 위치에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라는 문자열을 갖는 도서를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 LIKE '_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</a:rPr>
                        <a:t>구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%';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133974"/>
              </p:ext>
            </p:extLst>
          </p:nvPr>
        </p:nvGraphicFramePr>
        <p:xfrm>
          <a:off x="582984" y="3906740"/>
          <a:ext cx="7229376" cy="1970532"/>
        </p:xfrm>
        <a:graphic>
          <a:graphicData uri="http://schemas.openxmlformats.org/drawingml/2006/table">
            <a:tbl>
              <a:tblPr/>
              <a:tblGrid>
                <a:gridCol w="1049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3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와일드 문자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문자열을 연결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‘골프 ’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+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바이블’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‘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골프 바이블’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 이상의 문자열과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축구를 포함하는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 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[0-5]%’ : 0-5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[^]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불일치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[^0-5]%’ : 0-5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사이 숫자로 시작하지 않는 문자열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특정 위치의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개의 문자와 일치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%’ :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두 번째 위치에 ‘구’가 들어가는 문자열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5644" y="357301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3-3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와일드 문자의 종류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778" y="1774986"/>
            <a:ext cx="3886601" cy="1509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669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3.1.2 WHERE </a:t>
            </a:r>
            <a:r>
              <a:rPr lang="ko-KR" altLang="en-US" dirty="0"/>
              <a:t>조건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가격이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20,000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원 미만인 도서가 무엇인지 알고 싶다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복합조건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870837"/>
              </p:ext>
            </p:extLst>
          </p:nvPr>
        </p:nvGraphicFramePr>
        <p:xfrm>
          <a:off x="593329" y="1678568"/>
          <a:ext cx="757907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3-10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축구에 관한 도서 중 가격이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 LIKE '%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</a:rPr>
                        <a:t>축구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%' AND price &gt;= 20000;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41742"/>
              </p:ext>
            </p:extLst>
          </p:nvPr>
        </p:nvGraphicFramePr>
        <p:xfrm>
          <a:off x="593329" y="3913480"/>
          <a:ext cx="7651079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1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3-11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출판사가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굿스포츠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 도서를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spc="-100" baseline="0" dirty="0">
                          <a:solidFill>
                            <a:schemeClr val="dk1"/>
                          </a:solidFill>
                          <a:latin typeface="+mn-ea"/>
                        </a:rPr>
                        <a:t>publisher='</a:t>
                      </a:r>
                      <a:r>
                        <a:rPr lang="ko-KR" altLang="en-US" sz="1400" spc="-100" baseline="0" dirty="0" err="1">
                          <a:solidFill>
                            <a:schemeClr val="dk1"/>
                          </a:solidFill>
                          <a:latin typeface="+mn-ea"/>
                        </a:rPr>
                        <a:t>굿스포츠</a:t>
                      </a:r>
                      <a:r>
                        <a:rPr lang="en-US" altLang="ko-KR" sz="1400" spc="-100" baseline="0" dirty="0">
                          <a:solidFill>
                            <a:schemeClr val="dk1"/>
                          </a:solidFill>
                          <a:latin typeface="+mn-ea"/>
                        </a:rPr>
                        <a:t>'  OR  publisher='</a:t>
                      </a:r>
                      <a:r>
                        <a:rPr lang="ko-KR" altLang="en-US" sz="1400" spc="-100" baseline="0" dirty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spc="-100" baseline="0" dirty="0">
                          <a:solidFill>
                            <a:schemeClr val="dk1"/>
                          </a:solidFill>
                        </a:rPr>
                        <a:t>';</a:t>
                      </a:r>
                      <a:endParaRPr lang="en-US" altLang="ko-KR" sz="1400" spc="-100" baseline="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18" name="Picture 2" descr="C:\Documents and Settings\Administrator\바탕 화면\DB_개론과_실습_강의교안_제작\04. 캡처 이미지\3장 이미지\ch03_R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3525" y="2333253"/>
            <a:ext cx="2400300" cy="419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219" name="Picture 3" descr="C:\Documents and Settings\Administrator\바탕 화면\DB_개론과_실습_강의교안_제작\04. 캡처 이미지\3장 이미지\ch03_R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9225" y="4581128"/>
            <a:ext cx="2628900" cy="1219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 ORDER BY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도서를 이름순으로 보고 싶다</a:t>
            </a: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974199"/>
              </p:ext>
            </p:extLst>
          </p:nvPr>
        </p:nvGraphicFramePr>
        <p:xfrm>
          <a:off x="569293" y="1075184"/>
          <a:ext cx="7272808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3-12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이름순으로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42" name="Picture 2" descr="C:\Documents and Settings\Administrator\바탕 화면\DB_개론과_실습_강의교안_제작\04. 캡처 이미지\3장 이미지\ch03_R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46501" y="1579240"/>
            <a:ext cx="2895600" cy="2219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1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8434871"/>
              </p:ext>
            </p:extLst>
          </p:nvPr>
        </p:nvGraphicFramePr>
        <p:xfrm>
          <a:off x="569293" y="4007936"/>
          <a:ext cx="7272808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3-13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가격순으로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검색하고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같으면 이름순으로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ORDER BY	price,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bookname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; 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43" name="Picture 3" descr="C:\Documents and Settings\Administrator\바탕 화면\DB_개론과_실습_강의교안_제작\04. 캡처 이미지\3장 이미지\ch03_R1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6976" y="4531568"/>
            <a:ext cx="2905125" cy="2209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3.1.3 ORDER BY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도서를 이름순으로 보고 싶다</a:t>
            </a:r>
          </a:p>
        </p:txBody>
      </p:sp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521219"/>
              </p:ext>
            </p:extLst>
          </p:nvPr>
        </p:nvGraphicFramePr>
        <p:xfrm>
          <a:off x="569293" y="1340768"/>
          <a:ext cx="727280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3-14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가격의 내림차순으로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만약 가격이 같다면 출판사의 오름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차순으로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검색한다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*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	Book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ORDER BY	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price DESC, publisher ASC;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66" name="Picture 2" descr="C:\Documents and Settings\Administrator\바탕 화면\DB_개론과_실습_강의교안_제작\04. 캡처 이미지\3장 이미지\ch03_R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6976" y="2204864"/>
            <a:ext cx="2905125" cy="2209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SQL</a:t>
            </a:r>
            <a:r>
              <a:rPr lang="ko-KR" altLang="en-US" sz="1600" dirty="0"/>
              <a:t>의 개념과 주요 명령어를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SELECT </a:t>
            </a:r>
            <a:r>
              <a:rPr lang="ko-KR" altLang="en-US" sz="1600" dirty="0"/>
              <a:t>문을 이용하여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집계 함수와 </a:t>
            </a:r>
            <a:r>
              <a:rPr lang="en-US" altLang="ko-KR" sz="1600" dirty="0"/>
              <a:t>GROUP BY </a:t>
            </a:r>
            <a:r>
              <a:rPr lang="ko-KR" altLang="en-US" sz="1600" dirty="0"/>
              <a:t>문을 이용하여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두 개 이상의 테이블을 조회하여 질의를 처리하는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DDL</a:t>
            </a:r>
            <a:r>
              <a:rPr lang="ko-KR" altLang="en-US" sz="1600" dirty="0"/>
              <a:t>을 이용하여 테이블의 구조를 정의하고 변경하는 방법을 알아본다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DML</a:t>
            </a:r>
            <a:r>
              <a:rPr lang="ko-KR" altLang="en-US" sz="1600" dirty="0"/>
              <a:t>을 이용하여 데이터를 삽입</a:t>
            </a:r>
            <a:r>
              <a:rPr lang="en-US" altLang="ko-KR" sz="1600" dirty="0"/>
              <a:t>, </a:t>
            </a:r>
            <a:r>
              <a:rPr lang="ko-KR" altLang="en-US" sz="1600" dirty="0"/>
              <a:t>수정</a:t>
            </a:r>
            <a:r>
              <a:rPr lang="en-US" altLang="ko-KR" sz="1600" dirty="0"/>
              <a:t>, </a:t>
            </a:r>
            <a:r>
              <a:rPr lang="ko-KR" altLang="en-US" sz="1600" dirty="0"/>
              <a:t>삭제하는 방법을 알아본다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2862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</a:t>
            </a:r>
            <a:r>
              <a:rPr lang="ko-KR" altLang="en-US" dirty="0"/>
              <a:t>집계 함수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도서 판매액의 합계를 알고 싶다</a:t>
            </a:r>
          </a:p>
        </p:txBody>
      </p:sp>
      <p:graphicFrame>
        <p:nvGraphicFramePr>
          <p:cNvPr id="15" name="내용 개체 틀 3"/>
          <p:cNvGraphicFramePr>
            <a:graphicFrameLocks/>
          </p:cNvGraphicFramePr>
          <p:nvPr/>
        </p:nvGraphicFramePr>
        <p:xfrm>
          <a:off x="713309" y="1268760"/>
          <a:ext cx="7459091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3-15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판매액을 구하시오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) 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	Orders;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290" name="Picture 2" descr="C:\Documents and Settings\Administrator\바탕 화면\DB_개론과_실습_강의교안_제작\04. 캡처 이미지\3장 이미지\ch03_R2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929780"/>
            <a:ext cx="1526762" cy="7071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0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8064896" cy="5400600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※  </a:t>
            </a:r>
            <a:r>
              <a:rPr lang="ko-KR" altLang="en-US" sz="1400" dirty="0"/>
              <a:t>의미 있는 열 이름을 출력하고 싶으면 속성이름의 별칭을 지칭하는 </a:t>
            </a:r>
            <a:r>
              <a:rPr lang="en-US" altLang="ko-KR" sz="1400" dirty="0"/>
              <a:t>AS </a:t>
            </a:r>
            <a:r>
              <a:rPr lang="ko-KR" altLang="en-US" sz="1400" dirty="0"/>
              <a:t>키워드를 사용하여 </a:t>
            </a:r>
            <a:endParaRPr lang="en-US" altLang="ko-KR" sz="1400" dirty="0"/>
          </a:p>
          <a:p>
            <a:pPr>
              <a:buNone/>
            </a:pPr>
            <a:r>
              <a:rPr lang="ko-KR" altLang="en-US" sz="1400" dirty="0"/>
              <a:t>    열 이름을 부여한다</a:t>
            </a:r>
            <a:r>
              <a:rPr lang="en-US" altLang="ko-KR" sz="1400" dirty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21" name="TextBox 20"/>
          <p:cNvSpPr txBox="1"/>
          <p:nvPr/>
        </p:nvSpPr>
        <p:spPr>
          <a:xfrm>
            <a:off x="899592" y="3900587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dk1"/>
                </a:solidFill>
                <a:latin typeface="+mn-ea"/>
              </a:rPr>
              <a:t>SELECT	SUM(</a:t>
            </a:r>
            <a:r>
              <a:rPr lang="en-US" altLang="ko-KR" sz="1400" dirty="0" err="1">
                <a:solidFill>
                  <a:schemeClr val="dk1"/>
                </a:solidFill>
                <a:latin typeface="+mn-ea"/>
              </a:rPr>
              <a:t>saleprice</a:t>
            </a:r>
            <a:r>
              <a:rPr lang="en-US" altLang="ko-KR" sz="1400" dirty="0">
                <a:solidFill>
                  <a:schemeClr val="dk1"/>
                </a:solidFill>
                <a:latin typeface="+mn-ea"/>
              </a:rPr>
              <a:t>) AS </a:t>
            </a:r>
            <a:r>
              <a:rPr lang="ko-KR" altLang="en-US" sz="1400" dirty="0" err="1">
                <a:solidFill>
                  <a:schemeClr val="dk1"/>
                </a:solidFill>
                <a:latin typeface="+mn-ea"/>
              </a:rPr>
              <a:t>총매출</a:t>
            </a:r>
            <a:endParaRPr lang="en-US" altLang="ko-KR" sz="1400" dirty="0">
              <a:solidFill>
                <a:schemeClr val="dk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dk1"/>
                </a:solidFill>
                <a:latin typeface="+mn-ea"/>
              </a:rPr>
              <a:t>FROM	Orders;</a:t>
            </a:r>
            <a:endParaRPr lang="en-US" altLang="ko-KR" sz="1400" dirty="0">
              <a:solidFill>
                <a:sysClr val="windowText" lastClr="000000"/>
              </a:solidFill>
              <a:latin typeface="+mn-ea"/>
            </a:endParaRPr>
          </a:p>
        </p:txBody>
      </p:sp>
      <p:pic>
        <p:nvPicPr>
          <p:cNvPr id="12291" name="Picture 3" descr="C:\Documents and Settings\Administrator\바탕 화면\DB_개론과_실습_강의교안_제작\04. 캡처 이미지\3장 이미지\ch03_R2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599" y="4653136"/>
            <a:ext cx="883735" cy="720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</a:t>
            </a:r>
            <a:r>
              <a:rPr lang="ko-KR" altLang="en-US" dirty="0"/>
              <a:t>집계 함수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도서 판매액의 합계를 알고 싶다</a:t>
            </a: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0855991"/>
              </p:ext>
            </p:extLst>
          </p:nvPr>
        </p:nvGraphicFramePr>
        <p:xfrm>
          <a:off x="713309" y="1268760"/>
          <a:ext cx="7459091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3-16   2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 김연아 고객이 주문한 도서의 총 판매액을 구하시오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SUM(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총매출</a:t>
                      </a:r>
                      <a:endParaRPr lang="ko-KR" altLang="en-US" sz="1400" dirty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	Orders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WHERE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=2;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338" name="Picture 2" descr="C:\Documents and Settings\Administrator\바탕 화면\DB_개론과_실습_강의교안_제작\04. 캡처 이미지\3장 이미지\ch03_R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7" y="1941215"/>
            <a:ext cx="867916" cy="72053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052675"/>
              </p:ext>
            </p:extLst>
          </p:nvPr>
        </p:nvGraphicFramePr>
        <p:xfrm>
          <a:off x="702618" y="3265408"/>
          <a:ext cx="7459091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3-17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고객이 주문한 도서의 총 판매액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평균값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최저가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최고가를 구하시오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SUM(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) AS Total,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           	AVG(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) AS Average,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           	MIN(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) AS Minimum,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           	MAX(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) AS Maximum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   	Orders;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339" name="Picture 3" descr="C:\Documents and Settings\Administrator\바탕 화면\DB_개론과_실습_강의교안_제작\04. 캡처 이미지\3장 이미지\ch03_R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3452" y="4005064"/>
            <a:ext cx="3220721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3.2.1 </a:t>
            </a:r>
            <a:r>
              <a:rPr lang="ko-KR" altLang="en-US" dirty="0"/>
              <a:t>집계 함수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도서 판매액의 합계를 알고 싶다</a:t>
            </a: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293331"/>
              </p:ext>
            </p:extLst>
          </p:nvPr>
        </p:nvGraphicFramePr>
        <p:xfrm>
          <a:off x="713309" y="1268760"/>
          <a:ext cx="7459091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3-18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마당서점의 도서 판매 건수를 구하시오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COUNT(*)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  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Orders;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2" descr="C:\Documents and Settings\Administrator\바탕 화면\DB_개론과_실습_강의교안_제작\04. 캡처 이미지\3장 이미지\ch03_R2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922574"/>
            <a:ext cx="1360776" cy="62368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937166"/>
              </p:ext>
            </p:extLst>
          </p:nvPr>
        </p:nvGraphicFramePr>
        <p:xfrm>
          <a:off x="713309" y="3618708"/>
          <a:ext cx="7373392" cy="1970532"/>
        </p:xfrm>
        <a:graphic>
          <a:graphicData uri="http://schemas.openxmlformats.org/drawingml/2006/table">
            <a:tbl>
              <a:tblPr/>
              <a:tblGrid>
                <a:gridCol w="1069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집계 함수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 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SUM([ALL | DISTINCT]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SUM(price)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AVG([ALL | DISTINCT]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AVG(price)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COUNT({[[ALL | DISTINCT]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] | *})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COUNT(*)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MAX([ALL | DISTINCT]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MAX(price)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MIN([ALL | DISTINCT]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속성이름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MIN(price)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5576" y="321297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3-4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집계 함수의 종류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07" y="3264966"/>
            <a:ext cx="2828925" cy="2200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GROUP BY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어느 고객이 얼마나 주문했는지 알고 싶다</a:t>
            </a: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6282081"/>
              </p:ext>
            </p:extLst>
          </p:nvPr>
        </p:nvGraphicFramePr>
        <p:xfrm>
          <a:off x="713309" y="1268760"/>
          <a:ext cx="7459091" cy="163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3-19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도서의 총 수량과 총 판매액을 구하시오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, SUM(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) AS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</a:rPr>
                        <a:t>총액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       Orders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GROUP BY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직선 연결선 10"/>
          <p:cNvCxnSpPr/>
          <p:nvPr/>
        </p:nvCxnSpPr>
        <p:spPr>
          <a:xfrm flipV="1">
            <a:off x="796607" y="3993686"/>
            <a:ext cx="4012675" cy="1309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856387" y="4437112"/>
            <a:ext cx="39797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813615" y="5032226"/>
            <a:ext cx="4012675" cy="1309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76834" y="3430715"/>
            <a:ext cx="4012675" cy="29419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03729" y="5465582"/>
            <a:ext cx="403244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789509" y="3460134"/>
            <a:ext cx="793910" cy="533552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789509" y="3993686"/>
            <a:ext cx="793910" cy="137427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4789509" y="4365103"/>
            <a:ext cx="862611" cy="7201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4826290" y="4524030"/>
            <a:ext cx="757129" cy="50819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4836177" y="4778129"/>
            <a:ext cx="747242" cy="687453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4503" y="566124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3-15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GROUP BY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절의 수행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67" y="1900238"/>
            <a:ext cx="1504950" cy="101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419" y="3758953"/>
            <a:ext cx="1504950" cy="1019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GROUP BY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어느 고객이 얼마나 주문했는지 알고 싶다</a:t>
            </a: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945747"/>
              </p:ext>
            </p:extLst>
          </p:nvPr>
        </p:nvGraphicFramePr>
        <p:xfrm>
          <a:off x="713309" y="1268760"/>
          <a:ext cx="7459091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3-20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8,000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 이상인 도서를 구매한 고객에 대하여 고객별 주문 도서의 총 수량을 구하시오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두 권 이상 구매한 고객만 구한다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, COUNT(*) AS 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</a:rPr>
                        <a:t>도서수량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	Orders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WHERE   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saleprice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 &gt;= 8000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GROUP BY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HAVING   	count(*) &gt;= 2;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386" name="Picture 2" descr="C:\Documents and Settings\Administrator\바탕 화면\DB_개론과_실습_강의교안_제작\04. 캡처 이미지\3장 이미지\ch03_R2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2155219"/>
            <a:ext cx="1754017" cy="13232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3.2.2 GROUP BY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어느 고객이 얼마나 주문했는지 알고 싶다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73547"/>
              </p:ext>
            </p:extLst>
          </p:nvPr>
        </p:nvGraphicFramePr>
        <p:xfrm>
          <a:off x="467544" y="1610446"/>
          <a:ext cx="8352928" cy="4911090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8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</a:p>
                  </a:txBody>
                  <a:tcPr marL="64770" marR="64770" marT="17907" marB="179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주의사항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&lt;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Char char="§"/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맞는 예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Orders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en-US" altLang="ko-KR" sz="8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틀린 예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SUM(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   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/* SELECT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</a:t>
                      </a:r>
                      <a:r>
                        <a:rPr lang="en-US" altLang="ko-KR" sz="12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속성이 올 수 없다 *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Orders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&lt;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400" b="1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맞는 예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Orders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count(*)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2;</a:t>
                      </a:r>
                    </a:p>
                    <a:p>
                      <a:endParaRPr lang="en-US" altLang="ko-KR" sz="8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ko-KR" altLang="en-US" sz="1400" b="1" kern="1200" baseline="0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+mn-cs"/>
                        </a:rPr>
                        <a:t> 틀린 예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COUNT(*) AS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도서수량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Orders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HAVING count(*)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2              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/*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순서가 틀렸다 *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endParaRPr lang="en-US" altLang="ko-KR" sz="140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＞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= 8000</a:t>
                      </a:r>
                    </a:p>
                    <a:p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US" altLang="ko-KR" sz="14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4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;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0248" y="115979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3-5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GROUP BY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HAVING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절의 문법과 주의사항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3">
                    <a:lumMod val="75000"/>
                  </a:schemeClr>
                </a:solidFill>
              </a:rPr>
              <a:t>연습문제 풀이</a:t>
            </a:r>
            <a:endParaRPr lang="ko-KR" alt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052736"/>
            <a:ext cx="8136904" cy="5472608"/>
          </a:xfrm>
        </p:spPr>
        <p:txBody>
          <a:bodyPr/>
          <a:lstStyle/>
          <a:p>
            <a:r>
              <a:rPr lang="EN-US" altLang="ko-KR" sz="1400" b="1" dirty="0">
                <a:latin typeface="+mj-ea"/>
                <a:ea typeface="+mj-ea"/>
              </a:rPr>
              <a:t>1. </a:t>
            </a:r>
            <a:r>
              <a:rPr lang="KO-KR" altLang="en-US" sz="1400" b="1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(1) </a:t>
            </a:r>
            <a:r>
              <a:rPr lang="KO-KR" altLang="en-US" sz="1400" b="1" dirty="0">
                <a:latin typeface="+mj-ea"/>
                <a:ea typeface="+mj-ea"/>
              </a:rPr>
              <a:t>도서번호가 </a:t>
            </a:r>
            <a:r>
              <a:rPr lang="EN-US" altLang="ko-KR" sz="1400" b="1" dirty="0">
                <a:latin typeface="+mj-ea"/>
                <a:ea typeface="+mj-ea"/>
              </a:rPr>
              <a:t>1</a:t>
            </a:r>
            <a:r>
              <a:rPr lang="KO-KR" altLang="en-US" sz="1400" b="1" dirty="0">
                <a:latin typeface="+mj-ea"/>
                <a:ea typeface="+mj-ea"/>
              </a:rPr>
              <a:t>인 도서의 이름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(2) </a:t>
            </a:r>
            <a:r>
              <a:rPr lang="KO-KR" altLang="en-US" sz="1400" b="1" dirty="0">
                <a:latin typeface="+mj-ea"/>
                <a:ea typeface="+mj-ea"/>
              </a:rPr>
              <a:t>가격이 </a:t>
            </a:r>
            <a:r>
              <a:rPr lang="EN-US" altLang="ko-KR" sz="1400" b="1" dirty="0">
                <a:latin typeface="+mj-ea"/>
                <a:ea typeface="+mj-ea"/>
              </a:rPr>
              <a:t>20,000</a:t>
            </a:r>
            <a:r>
              <a:rPr lang="KO-KR" altLang="en-US" sz="1400" b="1" dirty="0">
                <a:latin typeface="+mj-ea"/>
                <a:ea typeface="+mj-ea"/>
              </a:rPr>
              <a:t>원 이상인 도서의 이름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(3) </a:t>
            </a:r>
            <a:r>
              <a:rPr lang="KO-KR" altLang="en-US" sz="1400" b="1" dirty="0">
                <a:latin typeface="+mj-ea"/>
                <a:ea typeface="+mj-ea"/>
              </a:rPr>
              <a:t>박지성</a:t>
            </a:r>
            <a:r>
              <a:rPr lang="EN-US" altLang="ko-KR" sz="1400" b="1" dirty="0">
                <a:latin typeface="+mj-ea"/>
                <a:ea typeface="+mj-ea"/>
              </a:rPr>
              <a:t>(1</a:t>
            </a:r>
            <a:r>
              <a:rPr lang="KO-KR" altLang="en-US" sz="1400" b="1" dirty="0">
                <a:latin typeface="+mj-ea"/>
                <a:ea typeface="+mj-ea"/>
              </a:rPr>
              <a:t>번 고객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r>
              <a:rPr lang="KO-KR" altLang="en-US" sz="1400" b="1" dirty="0">
                <a:latin typeface="+mj-ea"/>
                <a:ea typeface="+mj-ea"/>
              </a:rPr>
              <a:t>의 총 구매액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(4) </a:t>
            </a:r>
            <a:r>
              <a:rPr lang="KO-KR" altLang="en-US" sz="1400" b="1" dirty="0">
                <a:latin typeface="+mj-ea"/>
                <a:ea typeface="+mj-ea"/>
              </a:rPr>
              <a:t>박지성</a:t>
            </a:r>
            <a:r>
              <a:rPr lang="EN-US" altLang="ko-KR" sz="1400" b="1" dirty="0">
                <a:latin typeface="+mj-ea"/>
              </a:rPr>
              <a:t> (1</a:t>
            </a:r>
            <a:r>
              <a:rPr lang="KO-KR" altLang="en-US" sz="1400" b="1" dirty="0">
                <a:latin typeface="+mj-ea"/>
              </a:rPr>
              <a:t>번 고객</a:t>
            </a:r>
            <a:r>
              <a:rPr lang="EN-US" altLang="ko-KR" sz="1400" b="1" dirty="0">
                <a:latin typeface="+mj-ea"/>
              </a:rPr>
              <a:t>)</a:t>
            </a:r>
            <a:r>
              <a:rPr lang="KO-KR" altLang="en-US" sz="1400" b="1" dirty="0">
                <a:latin typeface="+mj-ea"/>
              </a:rPr>
              <a:t>이 구매한 도서의 수</a:t>
            </a: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</a:rPr>
              <a:t>2. </a:t>
            </a:r>
            <a:r>
              <a:rPr lang="KO-KR" altLang="en-US" sz="1400" b="1" dirty="0">
                <a:latin typeface="+mj-ea"/>
              </a:rPr>
              <a:t>마당서점의 운영자와 경영자가 요구하는 다음 질문에 대해 </a:t>
            </a:r>
            <a:r>
              <a:rPr lang="EN-US" altLang="ko-KR" sz="1400" b="1" dirty="0">
                <a:latin typeface="+mj-ea"/>
              </a:rPr>
              <a:t>SQL </a:t>
            </a:r>
            <a:r>
              <a:rPr lang="KO-KR" altLang="en-US" sz="1400" b="1" dirty="0">
                <a:latin typeface="+mj-ea"/>
              </a:rPr>
              <a:t>문을 작성하시오</a:t>
            </a:r>
            <a:r>
              <a:rPr lang="EN-US" altLang="ko-KR" sz="1400" b="1" dirty="0">
                <a:latin typeface="+mj-ea"/>
              </a:rPr>
              <a:t>.</a:t>
            </a:r>
          </a:p>
          <a:p>
            <a:r>
              <a:rPr lang="EN-US" altLang="ko-KR" sz="1400" b="1" dirty="0">
                <a:latin typeface="+mj-ea"/>
              </a:rPr>
              <a:t>  (1) </a:t>
            </a:r>
            <a:r>
              <a:rPr lang="KO-KR" altLang="en-US" sz="1400" b="1" dirty="0">
                <a:latin typeface="+mj-ea"/>
              </a:rPr>
              <a:t>마당서점 도서의 총 개수</a:t>
            </a:r>
          </a:p>
          <a:p>
            <a:r>
              <a:rPr lang="EN-US" altLang="ko-KR" sz="1400" b="1" dirty="0">
                <a:latin typeface="+mj-ea"/>
              </a:rPr>
              <a:t>  (2) </a:t>
            </a:r>
            <a:r>
              <a:rPr lang="KO-KR" altLang="en-US" sz="1400" b="1" dirty="0">
                <a:latin typeface="+mj-ea"/>
              </a:rPr>
              <a:t>마당서점에 도서를 출고하는 출판사의 총 개수</a:t>
            </a:r>
          </a:p>
          <a:p>
            <a:r>
              <a:rPr lang="EN-US" altLang="ko-KR" sz="1400" b="1" dirty="0">
                <a:latin typeface="+mj-ea"/>
              </a:rPr>
              <a:t>  (3) </a:t>
            </a:r>
            <a:r>
              <a:rPr lang="KO-KR" altLang="en-US" sz="1400" b="1" dirty="0">
                <a:latin typeface="+mj-ea"/>
              </a:rPr>
              <a:t>모든 고객의 이름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주소</a:t>
            </a:r>
          </a:p>
          <a:p>
            <a:r>
              <a:rPr lang="EN-US" altLang="ko-KR" sz="1400" b="1" dirty="0">
                <a:latin typeface="+mj-ea"/>
              </a:rPr>
              <a:t>  (4) 2013</a:t>
            </a:r>
            <a:r>
              <a:rPr lang="KO-KR" altLang="en-US" sz="1400" b="1" dirty="0">
                <a:latin typeface="+mj-ea"/>
              </a:rPr>
              <a:t>년 </a:t>
            </a:r>
            <a:r>
              <a:rPr lang="EN-US" altLang="ko-KR" sz="1400" b="1" dirty="0">
                <a:latin typeface="+mj-ea"/>
              </a:rPr>
              <a:t>7</a:t>
            </a:r>
            <a:r>
              <a:rPr lang="KO-KR" altLang="en-US" sz="1400" b="1" dirty="0">
                <a:latin typeface="+mj-ea"/>
              </a:rPr>
              <a:t>월 </a:t>
            </a:r>
            <a:r>
              <a:rPr lang="EN-US" altLang="ko-KR" sz="1400" b="1" dirty="0">
                <a:latin typeface="+mj-ea"/>
              </a:rPr>
              <a:t>4</a:t>
            </a:r>
            <a:r>
              <a:rPr lang="KO-KR" altLang="en-US" sz="1400" b="1" dirty="0">
                <a:latin typeface="+mj-ea"/>
              </a:rPr>
              <a:t>일</a:t>
            </a:r>
            <a:r>
              <a:rPr lang="EN-US" altLang="ko-KR" sz="1400" b="1" dirty="0">
                <a:latin typeface="+mj-ea"/>
              </a:rPr>
              <a:t>~7</a:t>
            </a:r>
            <a:r>
              <a:rPr lang="KO-KR" altLang="en-US" sz="1400" b="1" dirty="0">
                <a:latin typeface="+mj-ea"/>
              </a:rPr>
              <a:t>월 </a:t>
            </a:r>
            <a:r>
              <a:rPr lang="EN-US" altLang="ko-KR" sz="1400" b="1" dirty="0">
                <a:latin typeface="+mj-ea"/>
              </a:rPr>
              <a:t>7</a:t>
            </a:r>
            <a:r>
              <a:rPr lang="KO-KR" altLang="en-US" sz="1400" b="1" dirty="0">
                <a:latin typeface="+mj-ea"/>
              </a:rPr>
              <a:t>일 사이에 </a:t>
            </a:r>
            <a:r>
              <a:rPr lang="KO-KR" altLang="en-US" sz="1400" b="1" dirty="0" err="1">
                <a:latin typeface="+mj-ea"/>
              </a:rPr>
              <a:t>주문받은</a:t>
            </a:r>
            <a:r>
              <a:rPr lang="KO-KR" altLang="en-US" sz="1400" b="1" dirty="0">
                <a:latin typeface="+mj-ea"/>
              </a:rPr>
              <a:t> 도서의 주문번호</a:t>
            </a:r>
          </a:p>
          <a:p>
            <a:r>
              <a:rPr lang="EN-US" altLang="ko-KR" sz="1400" b="1" dirty="0">
                <a:latin typeface="+mj-ea"/>
              </a:rPr>
              <a:t>  (5) 2013</a:t>
            </a:r>
            <a:r>
              <a:rPr lang="KO-KR" altLang="en-US" sz="1400" b="1" dirty="0">
                <a:latin typeface="+mj-ea"/>
              </a:rPr>
              <a:t>년 </a:t>
            </a:r>
            <a:r>
              <a:rPr lang="EN-US" altLang="ko-KR" sz="1400" b="1" dirty="0">
                <a:latin typeface="+mj-ea"/>
              </a:rPr>
              <a:t>7</a:t>
            </a:r>
            <a:r>
              <a:rPr lang="KO-KR" altLang="en-US" sz="1400" b="1" dirty="0">
                <a:latin typeface="+mj-ea"/>
              </a:rPr>
              <a:t>월 </a:t>
            </a:r>
            <a:r>
              <a:rPr lang="EN-US" altLang="ko-KR" sz="1400" b="1" dirty="0">
                <a:latin typeface="+mj-ea"/>
              </a:rPr>
              <a:t>4</a:t>
            </a:r>
            <a:r>
              <a:rPr lang="KO-KR" altLang="en-US" sz="1400" b="1" dirty="0">
                <a:latin typeface="+mj-ea"/>
              </a:rPr>
              <a:t>일</a:t>
            </a:r>
            <a:r>
              <a:rPr lang="EN-US" altLang="ko-KR" sz="1400" b="1" dirty="0">
                <a:latin typeface="+mj-ea"/>
              </a:rPr>
              <a:t>~7</a:t>
            </a:r>
            <a:r>
              <a:rPr lang="KO-KR" altLang="en-US" sz="1400" b="1" dirty="0">
                <a:latin typeface="+mj-ea"/>
              </a:rPr>
              <a:t>월 </a:t>
            </a:r>
            <a:r>
              <a:rPr lang="EN-US" altLang="ko-KR" sz="1400" b="1" dirty="0">
                <a:latin typeface="+mj-ea"/>
              </a:rPr>
              <a:t>7</a:t>
            </a:r>
            <a:r>
              <a:rPr lang="KO-KR" altLang="en-US" sz="1400" b="1" dirty="0">
                <a:latin typeface="+mj-ea"/>
              </a:rPr>
              <a:t>일 사이에 </a:t>
            </a:r>
            <a:r>
              <a:rPr lang="KO-KR" altLang="en-US" sz="1400" b="1" dirty="0" err="1">
                <a:latin typeface="+mj-ea"/>
              </a:rPr>
              <a:t>주문받은</a:t>
            </a:r>
            <a:r>
              <a:rPr lang="KO-KR" altLang="en-US" sz="1400" b="1" dirty="0">
                <a:latin typeface="+mj-ea"/>
              </a:rPr>
              <a:t> 도서를 제외한 도서의 주문번호</a:t>
            </a:r>
          </a:p>
          <a:p>
            <a:r>
              <a:rPr lang="EN-US" altLang="ko-KR" sz="1400" b="1" dirty="0">
                <a:latin typeface="+mj-ea"/>
              </a:rPr>
              <a:t>  (6) </a:t>
            </a:r>
            <a:r>
              <a:rPr lang="KO-KR" altLang="en-US" sz="1400" b="1" dirty="0">
                <a:latin typeface="+mj-ea"/>
              </a:rPr>
              <a:t>성이 ‘김’ 씨인 고객의 이름과 주소</a:t>
            </a:r>
          </a:p>
          <a:p>
            <a:r>
              <a:rPr lang="EN-US" altLang="ko-KR" sz="1400" b="1" dirty="0">
                <a:latin typeface="+mj-ea"/>
              </a:rPr>
              <a:t>  (7) </a:t>
            </a:r>
            <a:r>
              <a:rPr lang="KO-KR" altLang="en-US" sz="1400" b="1" dirty="0">
                <a:latin typeface="+mj-ea"/>
              </a:rPr>
              <a:t>성이 ‘김’ 씨이고 이름이 ‘아’로 끝나는 고객의 이름과 주소</a:t>
            </a:r>
          </a:p>
        </p:txBody>
      </p:sp>
    </p:spTree>
    <p:extLst>
      <p:ext uri="{BB962C8B-B14F-4D97-AF65-F5344CB8AC3E}">
        <p14:creationId xmlns:p14="http://schemas.microsoft.com/office/powerpoint/2010/main" val="1523954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</a:t>
            </a:r>
            <a:r>
              <a:rPr lang="ko-KR" altLang="en-US" dirty="0"/>
              <a:t>조인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개의 테이블을 합체해보자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3" y="1266820"/>
            <a:ext cx="8690071" cy="5400600"/>
          </a:xfrm>
        </p:spPr>
        <p:txBody>
          <a:bodyPr/>
          <a:lstStyle/>
          <a:p>
            <a:r>
              <a:rPr lang="en-US" altLang="ko-KR" sz="1400" dirty="0"/>
              <a:t>Customer </a:t>
            </a:r>
            <a:r>
              <a:rPr lang="ko-KR" altLang="en-US" sz="1400" dirty="0"/>
              <a:t>테이블을 </a:t>
            </a:r>
            <a:r>
              <a:rPr lang="en-US" altLang="ko-KR" sz="1400" dirty="0"/>
              <a:t>Orders </a:t>
            </a:r>
            <a:r>
              <a:rPr lang="ko-KR" altLang="en-US" sz="1400" dirty="0"/>
              <a:t>테이블과 조건 없이 연결해보자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6287" y="2031971"/>
            <a:ext cx="3001439" cy="6085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SELECT	*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FROM    	Customer, Orders;</a:t>
            </a:r>
            <a:endParaRPr lang="en-US" altLang="ko-KR" sz="140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612298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3-16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Customer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와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Orders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테이블의 합체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39" y="2031971"/>
            <a:ext cx="4824536" cy="31634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039" y="5578549"/>
            <a:ext cx="4824536" cy="10888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5928107" y="5290917"/>
            <a:ext cx="914400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ko-KR" altLang="en-US" sz="1200" b="1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중략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</a:t>
            </a:r>
            <a:r>
              <a:rPr lang="ko-KR" altLang="en-US" dirty="0"/>
              <a:t>조인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개의 테이블을 합체해보자</a:t>
            </a: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3976020"/>
              </p:ext>
            </p:extLst>
          </p:nvPr>
        </p:nvGraphicFramePr>
        <p:xfrm>
          <a:off x="713309" y="1268760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3-21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모두 보이시오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410" name="Picture 2" descr="C:\Documents and Settings\Administrator\바탕 화면\DB_개론과_실습_강의교안_제작\04. 캡처 이미지\3장 이미지\ch03_R2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5" y="3356992"/>
            <a:ext cx="6787064" cy="26642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</a:t>
            </a:r>
            <a:r>
              <a:rPr lang="ko-KR" altLang="en-US" dirty="0"/>
              <a:t>조인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개의 테이블을 합체해보자</a:t>
            </a: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9342178"/>
              </p:ext>
            </p:extLst>
          </p:nvPr>
        </p:nvGraphicFramePr>
        <p:xfrm>
          <a:off x="713309" y="1268760"/>
          <a:ext cx="7459091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3-22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고객과 고객의 주문에 관한 데이터를 고객번호 순으로 정렬하여 보이시오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*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    	Customer, Orders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WHERE    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ORDER BY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434" name="Picture 2" descr="C:\Documents and Settings\Administrator\바탕 화면\DB_개론과_실습_강의교안_제작\04. 캡처 이미지\3장 이미지\ch03_R2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748" y="3501008"/>
            <a:ext cx="7141828" cy="28083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SQL </a:t>
            </a:r>
            <a:r>
              <a:rPr lang="ko-KR" altLang="en-US" dirty="0"/>
              <a:t>학습을 위한 준비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마당서점의 데이터</a:t>
            </a:r>
          </a:p>
          <a:p>
            <a:r>
              <a:rPr lang="ko-KR" altLang="en-US" dirty="0"/>
              <a:t>누가 어떤 정보를 원하는가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SQL Server</a:t>
            </a:r>
            <a:r>
              <a:rPr lang="ko-KR" altLang="en-US" dirty="0"/>
              <a:t>와 샘플 데이터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</a:t>
            </a:r>
            <a:r>
              <a:rPr lang="ko-KR" altLang="en-US" dirty="0"/>
              <a:t>조인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개의 테이블을 합체해보자</a:t>
            </a: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1137711"/>
              </p:ext>
            </p:extLst>
          </p:nvPr>
        </p:nvGraphicFramePr>
        <p:xfrm>
          <a:off x="735807" y="1268760"/>
          <a:ext cx="7459091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3-23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판매가격을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name,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   	Customer, Orders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458" name="Picture 2" descr="C:\Documents and Settings\Administrator\바탕 화면\DB_개론과_실습_강의교안_제작\04. 캡처 이미지\3장 이미지\ch03_R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3" y="1741640"/>
            <a:ext cx="1234851" cy="24074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071648"/>
              </p:ext>
            </p:extLst>
          </p:nvPr>
        </p:nvGraphicFramePr>
        <p:xfrm>
          <a:off x="735807" y="4417536"/>
          <a:ext cx="7459091" cy="22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3-24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주문한 모든 도서의 총 판매액을 구하고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고객별로 정렬하시오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name, SUM(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saleprice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     	Customer, Orders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WHERE     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Orders.custid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GROUP BY	Customer.name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ORDER BY	Customer.name;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459" name="Picture 3" descr="C:\Documents and Settings\Administrator\바탕 화면\DB_개론과_실습_강의교안_제작\04. 캡처 이미지\3장 이미지\ch03_R3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2390" y="5085184"/>
            <a:ext cx="2002508" cy="14401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60" y="3880098"/>
            <a:ext cx="2838450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908" y="2000647"/>
            <a:ext cx="2905125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76" y="2017043"/>
            <a:ext cx="28003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</a:t>
            </a:r>
            <a:r>
              <a:rPr lang="ko-KR" altLang="en-US" dirty="0"/>
              <a:t>조인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개의 테이블을 합체해보자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94973"/>
              </p:ext>
            </p:extLst>
          </p:nvPr>
        </p:nvGraphicFramePr>
        <p:xfrm>
          <a:off x="899592" y="1268760"/>
          <a:ext cx="6611441" cy="384048"/>
        </p:xfrm>
        <a:graphic>
          <a:graphicData uri="http://schemas.openxmlformats.org/drawingml/2006/table">
            <a:tbl>
              <a:tblPr/>
              <a:tblGrid>
                <a:gridCol w="6611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6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구매한 고객이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주문한 도서의 이름을 구하여라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</a:txBody>
                  <a:tcPr anchor="ctr">
                    <a:lnL w="3556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>
          <a:xfrm>
            <a:off x="899592" y="2017042"/>
            <a:ext cx="489620" cy="187821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89212" y="2021631"/>
            <a:ext cx="494110" cy="183232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05908" y="1988840"/>
            <a:ext cx="470148" cy="216023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14156" y="2000647"/>
            <a:ext cx="1258044" cy="204216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547664" y="3861048"/>
            <a:ext cx="432048" cy="216024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017812" y="3861048"/>
            <a:ext cx="504056" cy="216024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2060314" y="1340768"/>
            <a:ext cx="927509" cy="288032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4648770" y="1350316"/>
            <a:ext cx="854571" cy="259457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 rot="5400000" flipH="1" flipV="1">
            <a:off x="1979712" y="1340768"/>
            <a:ext cx="360040" cy="9361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220072" y="1628800"/>
            <a:ext cx="684076" cy="36003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/>
          <p:nvPr/>
        </p:nvCxnSpPr>
        <p:spPr>
          <a:xfrm rot="5400000">
            <a:off x="2753798" y="1682806"/>
            <a:ext cx="1656184" cy="2700300"/>
          </a:xfrm>
          <a:prstGeom prst="bentConnector3">
            <a:avLst>
              <a:gd name="adj1" fmla="val 73580"/>
            </a:avLst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/>
          <p:nvPr/>
        </p:nvCxnSpPr>
        <p:spPr>
          <a:xfrm rot="5400000">
            <a:off x="669281" y="2675582"/>
            <a:ext cx="1631801" cy="739130"/>
          </a:xfrm>
          <a:prstGeom prst="bentConnector3">
            <a:avLst>
              <a:gd name="adj1" fmla="val 27819"/>
            </a:avLst>
          </a:prstGeom>
          <a:ln w="9525">
            <a:solidFill>
              <a:schemeClr val="tx1"/>
            </a:solidFill>
            <a:prstDash val="solid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84151" y="621826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3-17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마당서점 데이터 간의 연결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</a:t>
            </a:r>
            <a:r>
              <a:rPr lang="ko-KR" altLang="en-US" dirty="0"/>
              <a:t>조인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개의 테이블을 합체해보자</a:t>
            </a: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485646"/>
              </p:ext>
            </p:extLst>
          </p:nvPr>
        </p:nvGraphicFramePr>
        <p:xfrm>
          <a:off x="735807" y="1268760"/>
          <a:ext cx="7652617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3-25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고객의 이름과 고객이 주문한 도서의 이름을 구하시오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WHERE 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400" dirty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Book.bookid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948529"/>
              </p:ext>
            </p:extLst>
          </p:nvPr>
        </p:nvGraphicFramePr>
        <p:xfrm>
          <a:off x="735807" y="4417536"/>
          <a:ext cx="7652617" cy="206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3-26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가격이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20,000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원인 도서를 주문한 고객의 이름과 도서의 이름을 구하시오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book.bookname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   	Customer, Orders, Book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WHERE   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Orders.bookid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Book.bookid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          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</a:rPr>
                        <a:t> 	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AND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Book.price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=20000;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482" name="Picture 2" descr="C:\Documents and Settings\Administrator\바탕 화면\DB_개론과_실습_강의교안_제작\04. 캡처 이미지\3장 이미지\ch03_R3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1889" y="1772816"/>
            <a:ext cx="1876535" cy="23762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483" name="Picture 3" descr="C:\Documents and Settings\Administrator\바탕 화면\DB_개론과_실습_강의교안_제작\04. 캡처 이미지\3장 이미지\ch03_R3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4941168"/>
            <a:ext cx="1873255" cy="6291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</a:t>
            </a:r>
            <a:r>
              <a:rPr lang="ko-KR" altLang="en-US" dirty="0"/>
              <a:t>조인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개의 테이블을 합체해보자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외부조인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5567046"/>
              </p:ext>
            </p:extLst>
          </p:nvPr>
        </p:nvGraphicFramePr>
        <p:xfrm>
          <a:off x="593329" y="1678568"/>
          <a:ext cx="7579071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3-27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구매하지 않은 고객을 포함하여 고객의 이름과 고객이 주문한 도서의 판매가격을 구하시오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Customer.name,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saleprice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   	Customer LEFT OUTER JOIN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           	Orders ON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Customer.custid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=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Orders.custid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;</a:t>
                      </a:r>
                      <a:endParaRPr lang="en-US" altLang="ko-KR" sz="1400" dirty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506" name="Picture 2" descr="C:\Documents and Settings\Administrator\바탕 화면\DB_개론과_실습_강의교안_제작\04. 캡처 이미지\3장 이미지\ch03_R3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7" y="2521818"/>
            <a:ext cx="1656184" cy="359547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3.3.1 </a:t>
            </a:r>
            <a:r>
              <a:rPr lang="ko-KR" altLang="en-US" dirty="0"/>
              <a:t>조인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개의 테이블을 합체해보자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00447"/>
              </p:ext>
            </p:extLst>
          </p:nvPr>
        </p:nvGraphicFramePr>
        <p:xfrm>
          <a:off x="611560" y="1772816"/>
          <a:ext cx="7949456" cy="3456384"/>
        </p:xfrm>
        <a:graphic>
          <a:graphicData uri="http://schemas.openxmlformats.org/drawingml/2006/table">
            <a:tbl>
              <a:tblPr/>
              <a:tblGrid>
                <a:gridCol w="110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1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명령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677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일반적인 조인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 AND &lt;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SQL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문에서는 주로 동등조인을 사용한다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두 가지 문법 중 하나를 사용할 수 있다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419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INNER JOIN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5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외부조인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SELECT &lt;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 {LEFT |RIGHT |FULL [OUTER]} JOIN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      테이블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 ON &lt;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조인조건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WHERE &lt;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검색조건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&gt;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외부조인은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FROM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절에 조인 종류를 적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ON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이용하여 조인조건을 명시한다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11560" y="1340768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3-6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조인 문법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938" y="3790925"/>
            <a:ext cx="2886075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90" y="3787372"/>
            <a:ext cx="2886075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3.3.2 </a:t>
            </a:r>
            <a:r>
              <a:rPr lang="ko-KR" altLang="en-US" dirty="0"/>
              <a:t>부속질의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문 내에 또 다른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문을 작성해보자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638105" y="3494509"/>
            <a:ext cx="0" cy="301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3654873" y="3494509"/>
            <a:ext cx="11562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4811137" y="3494509"/>
            <a:ext cx="0" cy="517482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05946" y="4151815"/>
            <a:ext cx="149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가장 비싼 </a:t>
            </a:r>
            <a:endParaRPr lang="en-US" altLang="ko-KR" sz="1200" dirty="0">
              <a:solidFill>
                <a:schemeClr val="accent3">
                  <a:lumMod val="75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도서의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가격은 →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35,000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  <a:latin typeface="HY엽서L" pitchFamily="18" charset="-127"/>
                <a:ea typeface="HY엽서L" pitchFamily="18" charset="-127"/>
              </a:rPr>
              <a:t>원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811137" y="4912091"/>
            <a:ext cx="0" cy="540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811137" y="5452151"/>
            <a:ext cx="1851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 flipH="1" flipV="1">
            <a:off x="6410413" y="5128115"/>
            <a:ext cx="648072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22081" y="3795967"/>
            <a:ext cx="465584" cy="2232248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067327" y="4569005"/>
            <a:ext cx="1152128" cy="216024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002876" y="6223087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3-18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부속질의의 실행 순서</a:t>
            </a:r>
          </a:p>
        </p:txBody>
      </p:sp>
      <p:graphicFrame>
        <p:nvGraphicFramePr>
          <p:cNvPr id="1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4449600"/>
              </p:ext>
            </p:extLst>
          </p:nvPr>
        </p:nvGraphicFramePr>
        <p:xfrm>
          <a:off x="827584" y="1412776"/>
          <a:ext cx="7579071" cy="1604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9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6505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3-28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도서가격이 가장 비싼 도서의 이름을 보이시오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7671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SELECT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</a:rPr>
                        <a:t>bookname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FROM    	Book</a:t>
                      </a: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WHERE     price = ( SELECT</a:t>
                      </a:r>
                      <a:r>
                        <a:rPr lang="en-US" altLang="ko-KR" sz="1400" baseline="0" dirty="0">
                          <a:solidFill>
                            <a:schemeClr val="dk1"/>
                          </a:solidFill>
                        </a:rPr>
                        <a:t> MAX(price)</a:t>
                      </a:r>
                      <a:endParaRPr lang="en-US" altLang="ko-KR" sz="1400" dirty="0">
                        <a:solidFill>
                          <a:schemeClr val="dk1"/>
                        </a:solidFill>
                      </a:endParaRPr>
                    </a:p>
                    <a:p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            	</a:t>
                      </a:r>
                      <a:r>
                        <a:rPr lang="en-US" altLang="ko-KR" sz="1400" baseline="0" dirty="0">
                          <a:solidFill>
                            <a:schemeClr val="dk1"/>
                          </a:solidFill>
                        </a:rPr>
                        <a:t>            FROM Book) 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</a:rPr>
                        <a:t>; </a:t>
                      </a:r>
                      <a:endParaRPr lang="en-US" altLang="ko-KR" sz="1400" dirty="0">
                        <a:solidFill>
                          <a:schemeClr val="dk1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3.3.2 </a:t>
            </a:r>
            <a:r>
              <a:rPr lang="ko-KR" altLang="en-US" dirty="0"/>
              <a:t>부속질의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문 내에 또 다른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문을 작성해보자</a:t>
            </a:r>
          </a:p>
        </p:txBody>
      </p:sp>
      <p:graphicFrame>
        <p:nvGraphicFramePr>
          <p:cNvPr id="1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86751"/>
              </p:ext>
            </p:extLst>
          </p:nvPr>
        </p:nvGraphicFramePr>
        <p:xfrm>
          <a:off x="735807" y="1268760"/>
          <a:ext cx="7652617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3-29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구매한 적이 있는 고객의 이름을 검색하시오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SELECT	name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FROM     	Customer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WHERE    	</a:t>
                      </a:r>
                      <a:r>
                        <a:rPr lang="en-US" altLang="ko-KR" sz="1400" dirty="0" err="1"/>
                        <a:t>custid</a:t>
                      </a:r>
                      <a:r>
                        <a:rPr lang="en-US" altLang="ko-KR" sz="1400" dirty="0"/>
                        <a:t> IN (SELECT    </a:t>
                      </a:r>
                      <a:r>
                        <a:rPr lang="en-US" altLang="ko-KR" sz="1400" dirty="0" err="1"/>
                        <a:t>custid</a:t>
                      </a:r>
                      <a:endParaRPr lang="en-US" altLang="ko-KR" sz="14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                          	FROM  </a:t>
                      </a:r>
                      <a:r>
                        <a:rPr lang="en-US" altLang="ko-KR" sz="1400" baseline="0" dirty="0"/>
                        <a:t>  </a:t>
                      </a:r>
                      <a:r>
                        <a:rPr lang="en-US" altLang="ko-KR" sz="1400" dirty="0"/>
                        <a:t>Orders);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964950"/>
              </p:ext>
            </p:extLst>
          </p:nvPr>
        </p:nvGraphicFramePr>
        <p:xfrm>
          <a:off x="735807" y="3717032"/>
          <a:ext cx="7652617" cy="291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3-30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대한미디어에서 출판한 도서를 구매한 고객의 이름을 보이시오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SELECT	name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FROM     	Customer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WHERE 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+mn-ea"/>
                        </a:rPr>
                        <a:t>   	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custid</a:t>
                      </a:r>
                      <a:endParaRPr lang="en-US" altLang="ko-KR" sz="1400" dirty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66700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200" dirty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Orders</a:t>
                      </a:r>
                    </a:p>
                    <a:p>
                      <a:pPr marL="1438275" indent="266700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 WHERE   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 IN (SELECT    </a:t>
                      </a:r>
                      <a:r>
                        <a:rPr lang="en-US" altLang="ko-KR" sz="1400" dirty="0" err="1">
                          <a:solidFill>
                            <a:schemeClr val="dk1"/>
                          </a:solidFill>
                          <a:latin typeface="+mn-ea"/>
                        </a:rPr>
                        <a:t>bookid</a:t>
                      </a:r>
                      <a:endParaRPr lang="en-US" altLang="ko-KR" sz="1400" dirty="0">
                        <a:solidFill>
                          <a:schemeClr val="dk1"/>
                        </a:solidFill>
                        <a:latin typeface="+mn-ea"/>
                      </a:endParaRPr>
                    </a:p>
                    <a:p>
                      <a:pPr marL="1438275" indent="2057400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 FROM    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Book</a:t>
                      </a:r>
                    </a:p>
                    <a:p>
                      <a:pPr marL="1438275" indent="2057400"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 WHERE    publisher='</a:t>
                      </a:r>
                      <a:r>
                        <a:rPr lang="ko-KR" altLang="en-US" sz="1400" dirty="0">
                          <a:solidFill>
                            <a:schemeClr val="dk1"/>
                          </a:solidFill>
                          <a:latin typeface="+mn-ea"/>
                        </a:rPr>
                        <a:t>대한미디어</a:t>
                      </a:r>
                      <a:r>
                        <a:rPr lang="en-US" altLang="ko-KR" sz="1400" dirty="0">
                          <a:solidFill>
                            <a:schemeClr val="dk1"/>
                          </a:solidFill>
                          <a:latin typeface="+mn-ea"/>
                        </a:rPr>
                        <a:t>'));</a:t>
                      </a:r>
                      <a:endParaRPr lang="en-US" altLang="ko-KR" sz="1400" dirty="0">
                        <a:solidFill>
                          <a:sysClr val="windowText" lastClr="000000"/>
                        </a:solidFill>
                        <a:latin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530" name="Picture 2" descr="C:\Documents and Settings\Administrator\바탕 화면\DB_개론과_실습_강의교안_제작\04. 캡처 이미지\3장 이미지\ch03_R3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1" y="1700808"/>
            <a:ext cx="936873" cy="18560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531" name="Picture 3" descr="C:\Documents and Settings\Administrator\바탕 화면\DB_개론과_실습_강의교안_제작\04. 캡처 이미지\3장 이미지\ch03_R3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2721" y="4384154"/>
            <a:ext cx="844423" cy="70103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3.3.2 </a:t>
            </a:r>
            <a:r>
              <a:rPr lang="ko-KR" altLang="en-US" dirty="0"/>
              <a:t>부속질의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문 내에 또 다른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문을 작성해보자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52864" y="4725144"/>
            <a:ext cx="3383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(SELECT 	</a:t>
            </a:r>
            <a:r>
              <a:rPr lang="en-US" altLang="ko-KR" sz="1400" dirty="0" err="1">
                <a:latin typeface="+mn-ea"/>
                <a:ea typeface="+mn-ea"/>
              </a:rPr>
              <a:t>bookid</a:t>
            </a:r>
            <a:endParaRPr lang="en-US" altLang="ko-KR" sz="1400" dirty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 FROM	Book</a:t>
            </a:r>
          </a:p>
          <a:p>
            <a:r>
              <a:rPr lang="en-US" altLang="ko-KR" sz="1400" dirty="0">
                <a:latin typeface="+mn-ea"/>
                <a:ea typeface="+mn-ea"/>
              </a:rPr>
              <a:t> WHERE	publisher='</a:t>
            </a:r>
            <a:r>
              <a:rPr lang="ko-KR" altLang="en-US" sz="1400" dirty="0">
                <a:latin typeface="+mn-ea"/>
                <a:ea typeface="+mn-ea"/>
              </a:rPr>
              <a:t>대한미디어</a:t>
            </a:r>
            <a:r>
              <a:rPr lang="en-US" altLang="ko-KR" sz="1400" dirty="0">
                <a:latin typeface="+mn-ea"/>
                <a:ea typeface="+mn-ea"/>
              </a:rPr>
              <a:t>')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6017" y="3554432"/>
            <a:ext cx="337292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(SELECT 	</a:t>
            </a:r>
            <a:r>
              <a:rPr lang="en-US" altLang="ko-KR" sz="1400" dirty="0" err="1">
                <a:latin typeface="+mn-ea"/>
              </a:rPr>
              <a:t>custid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FROM	Orders</a:t>
            </a:r>
          </a:p>
          <a:p>
            <a:r>
              <a:rPr lang="en-US" altLang="ko-KR" sz="1400" dirty="0">
                <a:latin typeface="+mn-ea"/>
              </a:rPr>
              <a:t> WHERE	</a:t>
            </a:r>
            <a:r>
              <a:rPr lang="en-US" altLang="ko-KR" sz="1400" dirty="0" err="1">
                <a:latin typeface="+mn-ea"/>
              </a:rPr>
              <a:t>bookid</a:t>
            </a:r>
            <a:r>
              <a:rPr lang="en-US" altLang="ko-KR" sz="1400" dirty="0">
                <a:latin typeface="+mn-ea"/>
              </a:rPr>
              <a:t> 	IN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56320" y="2420888"/>
            <a:ext cx="33801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SELECT	name</a:t>
            </a:r>
          </a:p>
          <a:p>
            <a:r>
              <a:rPr lang="en-US" altLang="ko-KR" sz="1400" dirty="0">
                <a:latin typeface="+mn-ea"/>
              </a:rPr>
              <a:t>FROM	Customer</a:t>
            </a:r>
          </a:p>
          <a:p>
            <a:r>
              <a:rPr lang="en-US" altLang="ko-KR" sz="1400" dirty="0">
                <a:latin typeface="+mn-ea"/>
              </a:rPr>
              <a:t>WHERE	</a:t>
            </a:r>
            <a:r>
              <a:rPr lang="en-US" altLang="ko-KR" sz="1400" dirty="0" err="1">
                <a:latin typeface="+mn-ea"/>
              </a:rPr>
              <a:t>custid</a:t>
            </a:r>
            <a:r>
              <a:rPr lang="en-US" altLang="ko-KR" sz="1400" dirty="0">
                <a:latin typeface="+mn-ea"/>
              </a:rPr>
              <a:t> 	IN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185495" y="4355579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  <a:latin typeface="+mn-ea"/>
                <a:ea typeface="+mn-ea"/>
              </a:rPr>
              <a:t>①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01050" y="3140968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  <a:latin typeface="+mn-ea"/>
                <a:ea typeface="+mn-ea"/>
              </a:rPr>
              <a:t>②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60376" y="198884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  <a:latin typeface="+mn-ea"/>
                <a:ea typeface="+mn-ea"/>
              </a:rPr>
              <a:t>③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328" y="1484784"/>
            <a:ext cx="876300" cy="3905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8052" y="2636912"/>
            <a:ext cx="733425" cy="37147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880" y="3645024"/>
            <a:ext cx="723900" cy="5429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cxnSp>
        <p:nvCxnSpPr>
          <p:cNvPr id="20" name="직선 연결선 19"/>
          <p:cNvCxnSpPr>
            <a:stCxn id="23554" idx="2"/>
          </p:cNvCxnSpPr>
          <p:nvPr/>
        </p:nvCxnSpPr>
        <p:spPr>
          <a:xfrm rot="5400000">
            <a:off x="1026642" y="210904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rot="5400000">
            <a:off x="3451688" y="3261171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rot="5400000">
            <a:off x="5923185" y="4454823"/>
            <a:ext cx="473571" cy="6102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5576" y="580526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3-19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단계 부속질의의 실행 순서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489" y="2143125"/>
            <a:ext cx="2809875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260" y="2205410"/>
            <a:ext cx="2905125" cy="2190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3.3.2 </a:t>
            </a:r>
            <a:r>
              <a:rPr lang="ko-KR" altLang="en-US" dirty="0"/>
              <a:t>부속질의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문 내에 또 다른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문을 작성해보자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405732"/>
              </p:ext>
            </p:extLst>
          </p:nvPr>
        </p:nvGraphicFramePr>
        <p:xfrm>
          <a:off x="1059260" y="1268760"/>
          <a:ext cx="6870104" cy="619844"/>
        </p:xfrm>
        <a:graphic>
          <a:graphicData uri="http://schemas.openxmlformats.org/drawingml/2006/table">
            <a:tbl>
              <a:tblPr/>
              <a:tblGrid>
                <a:gridCol w="687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98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대한미디어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에서 출판한 도서를 구매한 고객의 이름을 보이시오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34304" y="59683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3-20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3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단계 부속질의의 실행 순서와 데이터 예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971600" y="2780928"/>
            <a:ext cx="504056" cy="432048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52750" y="2780928"/>
            <a:ext cx="792088" cy="432048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2211760" y="1446684"/>
            <a:ext cx="953058" cy="288032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5004048" y="1456234"/>
            <a:ext cx="989062" cy="288032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5561062" y="2329830"/>
            <a:ext cx="576064" cy="216024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/>
          <p:cNvCxnSpPr/>
          <p:nvPr/>
        </p:nvCxnSpPr>
        <p:spPr>
          <a:xfrm>
            <a:off x="2688289" y="1734716"/>
            <a:ext cx="443551" cy="10462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819777" y="1744268"/>
            <a:ext cx="1" cy="579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5400000" flipH="1" flipV="1">
            <a:off x="4929944" y="2986844"/>
            <a:ext cx="876300" cy="80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5400000">
            <a:off x="465702" y="3966474"/>
            <a:ext cx="1511424" cy="44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2843808" y="1791866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  <a:latin typeface="+mn-ea"/>
                <a:ea typeface="+mn-ea"/>
              </a:rPr>
              <a:t>①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691680" y="4725144"/>
            <a:ext cx="3609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  <a:latin typeface="+mn-ea"/>
                <a:ea typeface="+mn-ea"/>
              </a:rPr>
              <a:t>②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595464"/>
            <a:ext cx="283845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8" name="직사각형 77"/>
          <p:cNvSpPr/>
          <p:nvPr/>
        </p:nvSpPr>
        <p:spPr>
          <a:xfrm>
            <a:off x="5830044" y="179186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  <a:latin typeface="+mn-ea"/>
                <a:ea typeface="+mn-ea"/>
              </a:rPr>
              <a:t>③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565873" y="3968688"/>
            <a:ext cx="462086" cy="250887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3765129" y="3429000"/>
            <a:ext cx="0" cy="5396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765129" y="3429000"/>
            <a:ext cx="15989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V="1">
            <a:off x="1223628" y="4705350"/>
            <a:ext cx="3091197" cy="197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5400000" flipH="1" flipV="1">
            <a:off x="4051375" y="4471219"/>
            <a:ext cx="505569" cy="228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5119488" y="2329830"/>
            <a:ext cx="441573" cy="216024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4027959" y="3968688"/>
            <a:ext cx="451098" cy="250887"/>
          </a:xfrm>
          <a:prstGeom prst="roundRect">
            <a:avLst/>
          </a:prstGeom>
          <a:solidFill>
            <a:schemeClr val="accent3">
              <a:lumMod val="50000"/>
              <a:alpha val="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3.3.2 </a:t>
            </a:r>
            <a:r>
              <a:rPr lang="ko-KR" altLang="en-US" dirty="0"/>
              <a:t>부속질의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문 내에 또 다른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문을 작성해보자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상관 부속질의</a:t>
            </a:r>
            <a:r>
              <a:rPr lang="en-US" altLang="ko-KR" dirty="0"/>
              <a:t>(correlated subquery)</a:t>
            </a:r>
            <a:r>
              <a:rPr lang="ko-KR" altLang="en-US" dirty="0"/>
              <a:t> 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상위 부속질의의 투플을 이용하여 하위 부속질의를 계산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즉 상위 부속질의와 하위 부속질의가 독립적이지 않고 서로 관련을 맺고 있음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graphicFrame>
        <p:nvGraphicFramePr>
          <p:cNvPr id="17" name="내용 개체 틀 3"/>
          <p:cNvGraphicFramePr>
            <a:graphicFrameLocks/>
          </p:cNvGraphicFramePr>
          <p:nvPr/>
        </p:nvGraphicFramePr>
        <p:xfrm>
          <a:off x="807815" y="2636912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3-31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출판사별로 출판사의 평균 도서 가격보다 비싼 도서를 구하시오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827584" y="3284984"/>
            <a:ext cx="5112568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SELECT 	b1.bookname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FROM 	Book b1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WHERE 	b1.price &gt; (SELECT 	</a:t>
            </a:r>
            <a:r>
              <a:rPr lang="en-US" altLang="ko-KR" sz="1400" dirty="0" err="1"/>
              <a:t>avg</a:t>
            </a:r>
            <a:r>
              <a:rPr lang="en-US" altLang="ko-KR" sz="1400" dirty="0"/>
              <a:t>(b2.price)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FROM 	Book b2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WHERE 	b2.publisher=b1.publisher);</a:t>
            </a:r>
            <a:endParaRPr lang="ko-KR" altLang="en-US" sz="1400" dirty="0"/>
          </a:p>
        </p:txBody>
      </p:sp>
      <p:pic>
        <p:nvPicPr>
          <p:cNvPr id="25" name="Picture 2" descr="C:\Documents and Settings\Administrator\바탕 화면\DB_개론과_실습_강의교안_제작\04. 캡처 이미지\3장 이미지\ch03_R3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3263856"/>
            <a:ext cx="1386547" cy="14550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SQL </a:t>
            </a:r>
            <a:r>
              <a:rPr lang="ko-KR" altLang="en-US" dirty="0"/>
              <a:t>학습을 위한 준비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085640"/>
            <a:ext cx="5763201" cy="48976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1702" y="6007336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3-1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마당서점 현황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9592" y="1799029"/>
            <a:ext cx="1357164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ko-KR" altLang="en-US" sz="1600">
                <a:latin typeface="+mn-ea"/>
                <a:ea typeface="+mn-ea"/>
                <a:cs typeface="Microsoft Himalaya" panose="01010100010101010101" pitchFamily="2" charset="0"/>
              </a:rPr>
              <a:t>서점 운영팀</a:t>
            </a:r>
            <a:endParaRPr lang="ko-KR" altLang="en-US" sz="1600" dirty="0">
              <a:latin typeface="+mn-ea"/>
              <a:ea typeface="+mn-ea"/>
              <a:cs typeface="Microsoft Himalaya" panose="01010100010101010101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8863" y="3199289"/>
            <a:ext cx="103862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1600" dirty="0">
                <a:latin typeface="+mn-ea"/>
                <a:ea typeface="+mn-ea"/>
                <a:cs typeface="Microsoft Himalaya" panose="01010100010101010101" pitchFamily="2" charset="0"/>
              </a:rPr>
              <a:t>고 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8863" y="4247301"/>
            <a:ext cx="103862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1600">
                <a:latin typeface="+mn-ea"/>
                <a:ea typeface="+mn-ea"/>
                <a:cs typeface="Microsoft Himalaya" panose="01010100010101010101" pitchFamily="2" charset="0"/>
              </a:rPr>
              <a:t>도 서</a:t>
            </a:r>
            <a:endParaRPr lang="ko-KR" altLang="en-US" sz="1600" dirty="0">
              <a:latin typeface="+mn-ea"/>
              <a:ea typeface="+mn-ea"/>
              <a:cs typeface="Microsoft Himalaya" panose="01010100010101010101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321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3.3.2 </a:t>
            </a:r>
            <a:r>
              <a:rPr lang="ko-KR" altLang="en-US" dirty="0"/>
              <a:t>부속질의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문 내에 또 다른 </a:t>
            </a:r>
            <a:r>
              <a:rPr lang="en-US" altLang="ko-KR" sz="1200" dirty="0">
                <a:solidFill>
                  <a:schemeClr val="accent3">
                    <a:lumMod val="75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문을 작성해보자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83407" y="1586149"/>
            <a:ext cx="2808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테이블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Book – b1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으로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나타냄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93892" y="1556792"/>
            <a:ext cx="2808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테이블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Book – b2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로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나타냄</a:t>
            </a:r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80495" y="1868456"/>
            <a:ext cx="1296144" cy="2088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B1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테이블의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 </a:t>
            </a:r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튜플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t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에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해당되는 출판사를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b2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테이블로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가져가서 해당되는 출판사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ko-KR" altLang="en-US" sz="1200" dirty="0" err="1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튜플들의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price </a:t>
            </a:r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값의 평균을 구한다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  <a:latin typeface="HY엽서L" pitchFamily="18" charset="-127"/>
                <a:ea typeface="HY엽서L" pitchFamily="18" charset="-127"/>
              </a:rPr>
              <a:t>.  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  <a:latin typeface="HY엽서L" pitchFamily="18" charset="-127"/>
              <a:ea typeface="HY엽서L" pitchFamily="18" charset="-127"/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5220072" y="278092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아래쪽 화살표 15"/>
          <p:cNvSpPr/>
          <p:nvPr/>
        </p:nvSpPr>
        <p:spPr>
          <a:xfrm>
            <a:off x="3635896" y="2780928"/>
            <a:ext cx="214314" cy="214314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39552" y="4365104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3-21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상관 부속질의의 데이터 예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33" y="1989187"/>
            <a:ext cx="2905125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989187"/>
            <a:ext cx="2905125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3.3.3 </a:t>
            </a:r>
            <a:r>
              <a:rPr lang="ko-KR" altLang="en-US" dirty="0"/>
              <a:t>집합연산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도서를 주문하지 않은 고객을 알고 싶다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08912" cy="5400600"/>
          </a:xfrm>
        </p:spPr>
        <p:txBody>
          <a:bodyPr/>
          <a:lstStyle/>
          <a:p>
            <a:r>
              <a:rPr lang="ko-KR" altLang="en-US" dirty="0"/>
              <a:t>합집합</a:t>
            </a:r>
            <a:r>
              <a:rPr lang="en-US" altLang="ko-KR" dirty="0"/>
              <a:t>(UNION), </a:t>
            </a:r>
            <a:r>
              <a:rPr lang="ko-KR" altLang="en-US" dirty="0" err="1"/>
              <a:t>차집합</a:t>
            </a:r>
            <a:r>
              <a:rPr lang="en-US" altLang="ko-KR" dirty="0"/>
              <a:t>(EXCEPT), </a:t>
            </a:r>
            <a:r>
              <a:rPr lang="ko-KR" altLang="en-US" dirty="0"/>
              <a:t>교집합</a:t>
            </a:r>
            <a:r>
              <a:rPr lang="en-US" altLang="ko-KR" dirty="0"/>
              <a:t>(INTERSECT)</a:t>
            </a:r>
            <a:r>
              <a:rPr lang="ko-KR" altLang="en-US" dirty="0"/>
              <a:t>이 있음</a:t>
            </a:r>
            <a:endParaRPr lang="en-US" altLang="ko-KR" dirty="0"/>
          </a:p>
          <a:p>
            <a:pPr>
              <a:buNone/>
            </a:pPr>
            <a:endParaRPr lang="ko-KR" altLang="en-US" sz="1400" b="0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520523"/>
              </p:ext>
            </p:extLst>
          </p:nvPr>
        </p:nvGraphicFramePr>
        <p:xfrm>
          <a:off x="755576" y="1988840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3-32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도서를 주문하지 않은 고객의 이름을 보이시오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75345" y="2636912"/>
            <a:ext cx="5112568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SELECT 	name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FROM 	Customer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EXCEPT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SELECT 	name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FROM 	Customer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WHERE 	</a:t>
            </a:r>
            <a:r>
              <a:rPr lang="en-US" altLang="ko-KR" sz="1400" dirty="0" err="1"/>
              <a:t>custid</a:t>
            </a:r>
            <a:r>
              <a:rPr lang="en-US" altLang="ko-KR" sz="1400" dirty="0"/>
              <a:t> IN (SELECT </a:t>
            </a:r>
            <a:r>
              <a:rPr lang="en-US" altLang="ko-KR" sz="1400" dirty="0" err="1"/>
              <a:t>custid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              FROM  Orders);</a:t>
            </a:r>
            <a:endParaRPr lang="ko-KR" altLang="en-US" sz="1400" dirty="0"/>
          </a:p>
        </p:txBody>
      </p:sp>
      <p:pic>
        <p:nvPicPr>
          <p:cNvPr id="2050" name="Picture 2" descr="C:\Documents and Settings\Administrator\바탕 화면\DB_개론과_실습_강의교안_제작\04. 캡처 이미지\3장 이미지\ch03_R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6896" y="2699394"/>
            <a:ext cx="1032461" cy="87362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3.3.4 EXISTS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주문이 있는 고객을 알고 싶다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08912" cy="5400600"/>
          </a:xfrm>
        </p:spPr>
        <p:txBody>
          <a:bodyPr/>
          <a:lstStyle/>
          <a:p>
            <a:r>
              <a:rPr lang="ko-KR" altLang="en-US" dirty="0"/>
              <a:t>원래 단어에서 의미하는 것과 같이 조건에 맞는 튜플이 존재하면 결과에 포함시킴</a:t>
            </a:r>
            <a:endParaRPr lang="en-US" altLang="ko-KR" dirty="0"/>
          </a:p>
          <a:p>
            <a:r>
              <a:rPr lang="ko-KR" altLang="en-US" dirty="0"/>
              <a:t>부속질의문의 어떤 행이 조건에 만족하면 참</a:t>
            </a:r>
            <a:r>
              <a:rPr lang="en-US" altLang="ko-KR" dirty="0"/>
              <a:t>(true)</a:t>
            </a:r>
          </a:p>
          <a:p>
            <a:r>
              <a:rPr lang="ko-KR" altLang="en-US" dirty="0"/>
              <a:t>반면 </a:t>
            </a:r>
            <a:r>
              <a:rPr lang="en-US" altLang="ko-KR" dirty="0"/>
              <a:t>NOT EXISTS</a:t>
            </a:r>
            <a:r>
              <a:rPr lang="ko-KR" altLang="en-US" dirty="0"/>
              <a:t>는 부속질의문의 모든 행이 조건에 만족하지 않을 때만 참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674546"/>
              </p:ext>
            </p:extLst>
          </p:nvPr>
        </p:nvGraphicFramePr>
        <p:xfrm>
          <a:off x="879823" y="3006478"/>
          <a:ext cx="7652617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3-33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주문이 있는 고객의 이름과 주소를 보이시오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99592" y="3654550"/>
            <a:ext cx="511256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SELECT 	name, address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FROM 	Customer </a:t>
            </a:r>
            <a:r>
              <a:rPr lang="en-US" altLang="ko-KR" sz="1400" dirty="0" err="1"/>
              <a:t>cs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WHERE 	EXISTS (SELECT *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           FROM  Orders </a:t>
            </a:r>
            <a:r>
              <a:rPr lang="en-US" altLang="ko-KR" sz="1400" dirty="0" err="1"/>
              <a:t>od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	           WHERE </a:t>
            </a:r>
            <a:r>
              <a:rPr lang="en-US" altLang="ko-KR" sz="1400" dirty="0" err="1"/>
              <a:t>cs.custid</a:t>
            </a:r>
            <a:r>
              <a:rPr lang="en-US" altLang="ko-KR" sz="1400" dirty="0"/>
              <a:t> =</a:t>
            </a:r>
            <a:r>
              <a:rPr lang="en-US" altLang="ko-KR" sz="1400" dirty="0" err="1"/>
              <a:t>od.custid</a:t>
            </a:r>
            <a:r>
              <a:rPr lang="en-US" altLang="ko-KR" sz="1400" dirty="0"/>
              <a:t>);</a:t>
            </a:r>
            <a:endParaRPr lang="ko-KR" altLang="en-US" sz="1400" dirty="0"/>
          </a:p>
        </p:txBody>
      </p:sp>
      <p:pic>
        <p:nvPicPr>
          <p:cNvPr id="3074" name="Picture 2" descr="C:\Documents and Settings\Administrator\바탕 화면\DB_개론과_실습_강의교안_제작\04. 캡처 이미지\3장 이미지\ch03_R3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26027" y="3717032"/>
            <a:ext cx="2406414" cy="16456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3.3.4 EXISTS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_</a:t>
            </a:r>
            <a:r>
              <a:rPr lang="ko-KR" altLang="en-US" sz="1200" dirty="0">
                <a:solidFill>
                  <a:schemeClr val="accent3">
                    <a:lumMod val="75000"/>
                  </a:schemeClr>
                </a:solidFill>
              </a:rPr>
              <a:t>주문이 있는 고객을 알고 싶다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237756" y="225889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3237756" y="267037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237756" y="286849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237756" y="308185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237756" y="2472259"/>
            <a:ext cx="1800200" cy="28803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3434348" y="204470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①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3554740" y="229814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②`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3720852" y="254045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③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873862" y="27752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④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4007570" y="298890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</a:rPr>
              <a:t>⑤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256556" y="1613411"/>
            <a:ext cx="1451787" cy="338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064429" y="1634828"/>
            <a:ext cx="14517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Orders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3568" y="4653136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3-24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EXIST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상관 </a:t>
            </a:r>
            <a:r>
              <a:rPr lang="ko-KR" altLang="en-US" sz="1400" b="1" dirty="0" err="1">
                <a:latin typeface="돋움" pitchFamily="50" charset="-127"/>
                <a:ea typeface="돋움" pitchFamily="50" charset="-127"/>
              </a:rPr>
              <a:t>부속질의문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 데이터 예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456" y="1962979"/>
            <a:ext cx="1943100" cy="1209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51966"/>
            <a:ext cx="161925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3">
                    <a:lumMod val="75000"/>
                  </a:schemeClr>
                </a:solidFill>
              </a:rPr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136904" cy="4392488"/>
          </a:xfrm>
        </p:spPr>
        <p:txBody>
          <a:bodyPr/>
          <a:lstStyle/>
          <a:p>
            <a:r>
              <a:rPr lang="EN-US" altLang="ko-KR" sz="1400" b="1" dirty="0">
                <a:latin typeface="+mj-ea"/>
                <a:ea typeface="+mj-ea"/>
              </a:rPr>
              <a:t>1.  </a:t>
            </a:r>
            <a:r>
              <a:rPr lang="KO-KR" altLang="en-US" sz="1400" b="1" dirty="0">
                <a:latin typeface="+mj-ea"/>
                <a:ea typeface="+mj-ea"/>
              </a:rPr>
              <a:t>마당서점의 고객이 요구하는 다음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(5) </a:t>
            </a:r>
            <a:r>
              <a:rPr lang="KO-KR" altLang="en-US" sz="1400" b="1" dirty="0">
                <a:latin typeface="+mj-ea"/>
                <a:ea typeface="+mj-ea"/>
              </a:rPr>
              <a:t>박지성이 구매한 도서의 출판사 수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(6) </a:t>
            </a:r>
            <a:r>
              <a:rPr lang="KO-KR" altLang="en-US" sz="1400" b="1" dirty="0">
                <a:latin typeface="+mj-ea"/>
                <a:ea typeface="+mj-ea"/>
              </a:rPr>
              <a:t>박지성이 구매한 도서의 이름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가격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정가와 판매가격의 차이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(7) </a:t>
            </a:r>
            <a:r>
              <a:rPr lang="KO-KR" altLang="en-US" sz="1400" b="1" dirty="0">
                <a:latin typeface="+mj-ea"/>
                <a:ea typeface="+mj-ea"/>
              </a:rPr>
              <a:t>박지성이 구매하지 않은 도서의 이름</a:t>
            </a: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</a:rPr>
              <a:t>2.  </a:t>
            </a:r>
            <a:r>
              <a:rPr lang="KO-KR" altLang="en-US" sz="1400" b="1" dirty="0">
                <a:latin typeface="+mj-ea"/>
              </a:rPr>
              <a:t>마당서점의 운영자와 경영자가 요구하는 다음 질문에 대해 </a:t>
            </a:r>
            <a:r>
              <a:rPr lang="EN-US" altLang="ko-KR" sz="1400" b="1" dirty="0">
                <a:latin typeface="+mj-ea"/>
              </a:rPr>
              <a:t>SQL </a:t>
            </a:r>
            <a:r>
              <a:rPr lang="KO-KR" altLang="en-US" sz="1400" b="1" dirty="0">
                <a:latin typeface="+mj-ea"/>
              </a:rPr>
              <a:t>문을 작성하시오</a:t>
            </a:r>
            <a:r>
              <a:rPr lang="EN-US" altLang="ko-KR" sz="1400" b="1" dirty="0">
                <a:latin typeface="+mj-ea"/>
              </a:rPr>
              <a:t>.</a:t>
            </a:r>
          </a:p>
          <a:p>
            <a:r>
              <a:rPr lang="EN-US" altLang="ko-KR" sz="1400" b="1" dirty="0">
                <a:latin typeface="+mj-ea"/>
              </a:rPr>
              <a:t>  (8) </a:t>
            </a:r>
            <a:r>
              <a:rPr lang="KO-KR" altLang="en-US" sz="1400" b="1" dirty="0">
                <a:latin typeface="+mj-ea"/>
              </a:rPr>
              <a:t>주문하지 않은 고객의 이름</a:t>
            </a:r>
            <a:r>
              <a:rPr lang="EN-US" altLang="ko-KR" sz="1400" b="1" dirty="0">
                <a:latin typeface="+mj-ea"/>
              </a:rPr>
              <a:t>(</a:t>
            </a:r>
            <a:r>
              <a:rPr lang="KO-KR" altLang="en-US" sz="1400" b="1" dirty="0">
                <a:latin typeface="+mj-ea"/>
              </a:rPr>
              <a:t>조인 사용</a:t>
            </a:r>
            <a:r>
              <a:rPr lang="EN-US" altLang="ko-KR" sz="1400" b="1" dirty="0">
                <a:latin typeface="+mj-ea"/>
              </a:rPr>
              <a:t>)</a:t>
            </a:r>
          </a:p>
          <a:p>
            <a:r>
              <a:rPr lang="EN-US" altLang="ko-KR" sz="1400" b="1" dirty="0">
                <a:latin typeface="+mj-ea"/>
              </a:rPr>
              <a:t>  (9) </a:t>
            </a:r>
            <a:r>
              <a:rPr lang="KO-KR" altLang="en-US" sz="1400" b="1" dirty="0">
                <a:latin typeface="+mj-ea"/>
              </a:rPr>
              <a:t>주문 금액의 총액과 주문의 평균 금액</a:t>
            </a:r>
          </a:p>
          <a:p>
            <a:r>
              <a:rPr lang="EN-US" altLang="ko-KR" sz="1400" b="1" dirty="0">
                <a:latin typeface="+mj-ea"/>
              </a:rPr>
              <a:t>  (10) </a:t>
            </a:r>
            <a:r>
              <a:rPr lang="KO-KR" altLang="en-US" sz="1400" b="1" dirty="0">
                <a:latin typeface="+mj-ea"/>
              </a:rPr>
              <a:t>고객의 이름과 고객별 구매액</a:t>
            </a:r>
          </a:p>
          <a:p>
            <a:r>
              <a:rPr lang="EN-US" altLang="ko-KR" sz="1400" b="1" dirty="0">
                <a:latin typeface="+mj-ea"/>
              </a:rPr>
              <a:t>  (11) </a:t>
            </a:r>
            <a:r>
              <a:rPr lang="KO-KR" altLang="en-US" sz="1400" b="1" dirty="0">
                <a:latin typeface="+mj-ea"/>
              </a:rPr>
              <a:t>고객의 이름과 고객이 구매한 도서 목록</a:t>
            </a:r>
          </a:p>
          <a:p>
            <a:r>
              <a:rPr lang="EN-US" altLang="ko-KR" sz="1400" b="1" dirty="0">
                <a:latin typeface="+mj-ea"/>
              </a:rPr>
              <a:t>  (12) </a:t>
            </a:r>
            <a:r>
              <a:rPr lang="KO-KR" altLang="en-US" sz="1400" b="1" dirty="0">
                <a:latin typeface="+mj-ea"/>
              </a:rPr>
              <a:t>도서의 가격</a:t>
            </a:r>
            <a:r>
              <a:rPr lang="EN-US" altLang="ko-KR" sz="1400" b="1" dirty="0">
                <a:latin typeface="+mj-ea"/>
              </a:rPr>
              <a:t>(Book </a:t>
            </a:r>
            <a:r>
              <a:rPr lang="KO-KR" altLang="en-US" sz="1400" b="1" dirty="0">
                <a:latin typeface="+mj-ea"/>
              </a:rPr>
              <a:t>테이블</a:t>
            </a:r>
            <a:r>
              <a:rPr lang="EN-US" altLang="ko-KR" sz="1400" b="1" dirty="0">
                <a:latin typeface="+mj-ea"/>
              </a:rPr>
              <a:t>)</a:t>
            </a:r>
            <a:r>
              <a:rPr lang="KO-KR" altLang="en-US" sz="1400" b="1" dirty="0">
                <a:latin typeface="+mj-ea"/>
              </a:rPr>
              <a:t>과 판매가격</a:t>
            </a:r>
            <a:r>
              <a:rPr lang="EN-US" altLang="ko-KR" sz="1400" b="1" dirty="0">
                <a:latin typeface="+mj-ea"/>
              </a:rPr>
              <a:t>(Orders </a:t>
            </a:r>
            <a:r>
              <a:rPr lang="KO-KR" altLang="en-US" sz="1400" b="1" dirty="0">
                <a:latin typeface="+mj-ea"/>
              </a:rPr>
              <a:t>테이블</a:t>
            </a:r>
            <a:r>
              <a:rPr lang="EN-US" altLang="ko-KR" sz="1400" b="1" dirty="0">
                <a:latin typeface="+mj-ea"/>
              </a:rPr>
              <a:t>)</a:t>
            </a:r>
            <a:r>
              <a:rPr lang="KO-KR" altLang="en-US" sz="1400" b="1" dirty="0">
                <a:latin typeface="+mj-ea"/>
              </a:rPr>
              <a:t>의 차이가 가장 많은 주문</a:t>
            </a:r>
          </a:p>
          <a:p>
            <a:r>
              <a:rPr lang="EN-US" altLang="ko-KR" sz="1400" b="1" dirty="0">
                <a:latin typeface="+mj-ea"/>
              </a:rPr>
              <a:t>  (13) </a:t>
            </a:r>
            <a:r>
              <a:rPr lang="KO-KR" altLang="en-US" sz="1400" b="1" dirty="0">
                <a:latin typeface="+mj-ea"/>
              </a:rPr>
              <a:t>도서의 판매액 평균보다 자신의 구매액 평균이 더 높은 고객의 이름</a:t>
            </a:r>
          </a:p>
          <a:p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01437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ALTER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DROP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CREATE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064896" cy="5400600"/>
          </a:xfrm>
        </p:spPr>
        <p:txBody>
          <a:bodyPr/>
          <a:lstStyle/>
          <a:p>
            <a:r>
              <a:rPr lang="ko-KR" altLang="en-US" sz="1400" dirty="0"/>
              <a:t>테이블을 구성하고</a:t>
            </a:r>
            <a:r>
              <a:rPr lang="en-US" altLang="ko-KR" sz="1400" dirty="0"/>
              <a:t>, </a:t>
            </a:r>
            <a:r>
              <a:rPr lang="ko-KR" altLang="en-US" sz="1400" dirty="0"/>
              <a:t>속성과 속성에 관한 제약을 정의하며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기본키</a:t>
            </a:r>
            <a:r>
              <a:rPr lang="ko-KR" altLang="en-US" sz="1400" dirty="0"/>
              <a:t> 및 </a:t>
            </a:r>
            <a:r>
              <a:rPr lang="ko-KR" altLang="en-US" sz="1400" dirty="0" err="1"/>
              <a:t>외래키를</a:t>
            </a:r>
            <a:r>
              <a:rPr lang="ko-KR" altLang="en-US" sz="1400" dirty="0"/>
              <a:t> 정의하는 명령</a:t>
            </a:r>
            <a:endParaRPr lang="en-US" altLang="ko-KR" sz="1400" dirty="0"/>
          </a:p>
          <a:p>
            <a:r>
              <a:rPr lang="en-US" altLang="ko-KR" sz="1400" dirty="0"/>
              <a:t>PRIMARY KEY</a:t>
            </a:r>
            <a:r>
              <a:rPr lang="ko-KR" altLang="en-US" sz="1400" dirty="0"/>
              <a:t>는 기본키를 정할 때 사용하고 </a:t>
            </a:r>
            <a:r>
              <a:rPr lang="en-US" altLang="ko-KR" sz="1400" dirty="0"/>
              <a:t>FOREIGN KEY</a:t>
            </a:r>
            <a:r>
              <a:rPr lang="ko-KR" altLang="en-US" sz="1400" dirty="0"/>
              <a:t>는 외래키를 지정할 때 사용</a:t>
            </a:r>
            <a:endParaRPr lang="en-US" altLang="ko-KR" sz="1400" dirty="0"/>
          </a:p>
          <a:p>
            <a:r>
              <a:rPr lang="en-US" altLang="ko-KR" sz="1400" dirty="0"/>
              <a:t>ON UPDATE</a:t>
            </a:r>
            <a:r>
              <a:rPr lang="ko-KR" altLang="en-US" sz="1400" dirty="0"/>
              <a:t>와 </a:t>
            </a:r>
            <a:r>
              <a:rPr lang="en-US" altLang="ko-KR" sz="1400" dirty="0"/>
              <a:t>ON DELETE</a:t>
            </a:r>
            <a:r>
              <a:rPr lang="ko-KR" altLang="en-US" sz="1400" dirty="0"/>
              <a:t>는 외래키 속성의 수정과 </a:t>
            </a:r>
            <a:r>
              <a:rPr lang="ko-KR" altLang="en-US" sz="1400" dirty="0" err="1"/>
              <a:t>투플</a:t>
            </a:r>
            <a:r>
              <a:rPr lang="ko-KR" altLang="en-US" sz="1400" dirty="0"/>
              <a:t> 삭제 시 동작을 나타냄</a:t>
            </a:r>
            <a:endParaRPr lang="en-US" altLang="ko-KR" sz="1400" dirty="0"/>
          </a:p>
          <a:p>
            <a:r>
              <a:rPr lang="en-US" altLang="ko-KR" sz="1400" dirty="0"/>
              <a:t>CREATE </a:t>
            </a:r>
            <a:r>
              <a:rPr lang="ko-KR" altLang="en-US" sz="1400" dirty="0"/>
              <a:t>문의 기본 문법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636912"/>
            <a:ext cx="8280920" cy="3861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CREATE TABLE </a:t>
            </a:r>
            <a:r>
              <a:rPr lang="ko-KR" altLang="en-US" sz="1400" dirty="0">
                <a:latin typeface="+mn-ea"/>
                <a:ea typeface="+mn-ea"/>
              </a:rPr>
              <a:t>테이블이름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 ( { </a:t>
            </a:r>
            <a:r>
              <a:rPr lang="ko-KR" altLang="en-US" sz="1400" dirty="0">
                <a:latin typeface="+mn-ea"/>
                <a:ea typeface="+mn-ea"/>
              </a:rPr>
              <a:t>속성이름 데이터타입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     [NOT NULL]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     [UNIQUE]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     [DEFAULT </a:t>
            </a:r>
            <a:r>
              <a:rPr lang="ko-KR" altLang="en-US" sz="1400" dirty="0">
                <a:latin typeface="+mn-ea"/>
                <a:ea typeface="+mn-ea"/>
              </a:rPr>
              <a:t>기본값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     [CHECK </a:t>
            </a:r>
            <a:r>
              <a:rPr lang="ko-KR" altLang="en-US" sz="1400" dirty="0">
                <a:latin typeface="+mn-ea"/>
                <a:ea typeface="+mn-ea"/>
              </a:rPr>
              <a:t>체크조건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    }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     [PRIMARY KEY </a:t>
            </a:r>
            <a:r>
              <a:rPr lang="ko-KR" altLang="en-US" sz="1400" dirty="0">
                <a:latin typeface="+mn-ea"/>
                <a:ea typeface="+mn-ea"/>
              </a:rPr>
              <a:t>속성이름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들</a:t>
            </a:r>
            <a:r>
              <a:rPr lang="en-US" altLang="ko-KR" sz="1400" dirty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     {[FOREIGN KEY </a:t>
            </a:r>
            <a:r>
              <a:rPr lang="ko-KR" altLang="en-US" sz="1400" dirty="0">
                <a:latin typeface="+mn-ea"/>
                <a:ea typeface="+mn-ea"/>
              </a:rPr>
              <a:t>속성이름 </a:t>
            </a:r>
            <a:r>
              <a:rPr lang="en-US" altLang="ko-KR" sz="1400" dirty="0">
                <a:latin typeface="+mn-ea"/>
                <a:ea typeface="+mn-ea"/>
              </a:rPr>
              <a:t>REFERENCES </a:t>
            </a:r>
            <a:r>
              <a:rPr lang="ko-KR" altLang="en-US" sz="1400" dirty="0">
                <a:latin typeface="+mn-ea"/>
                <a:ea typeface="+mn-ea"/>
              </a:rPr>
              <a:t>테이블이름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속성이름</a:t>
            </a:r>
            <a:r>
              <a:rPr lang="en-US" altLang="ko-KR" sz="1400" dirty="0">
                <a:latin typeface="+mn-ea"/>
                <a:ea typeface="+mn-ea"/>
              </a:rPr>
              <a:t>)]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 	 [ON UPDATE [NO ACTION┃CASCADE┃SET NULL┃SET DEFAULT]]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 	 [ON DELETE [NO ACTION┃CASCADE┃SET NULL┃SET DEFAULT]]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     }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 )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CREATE </a:t>
            </a:r>
            <a:r>
              <a:rPr lang="ko-KR" altLang="en-US" dirty="0"/>
              <a:t>문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3743250"/>
              </p:ext>
            </p:extLst>
          </p:nvPr>
        </p:nvGraphicFramePr>
        <p:xfrm>
          <a:off x="755576" y="1183960"/>
          <a:ext cx="7652617" cy="3564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2911">
                <a:tc>
                  <a:txBody>
                    <a:bodyPr/>
                    <a:lstStyle/>
                    <a:p>
                      <a:pPr latinLnBrk="1"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3-34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다음과 같은 속성을 가진 </a:t>
                      </a:r>
                      <a:r>
                        <a:rPr lang="en-US" altLang="ko-KR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NewBook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테이블을 생성하시오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정수형은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를 사용하며 문자형은 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가변형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문자타입인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VARCHAR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을 사용한다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INT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bookname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VARCHAR(20)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publisher(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출판사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VARCHAR(20)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price(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가격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INT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23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/>
                        <a:t>CREATE TABLE </a:t>
                      </a:r>
                      <a:r>
                        <a:rPr lang="en-US" altLang="ko-KR" sz="1400" b="0" dirty="0" err="1"/>
                        <a:t>NewBook</a:t>
                      </a:r>
                      <a:r>
                        <a:rPr lang="en-US" altLang="ko-KR" sz="1400" b="0" dirty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/>
                        <a:t> </a:t>
                      </a:r>
                      <a:r>
                        <a:rPr lang="en-US" altLang="ko-KR" sz="1400" b="0" dirty="0" err="1"/>
                        <a:t>bookid</a:t>
                      </a:r>
                      <a:r>
                        <a:rPr lang="en-US" altLang="ko-KR" sz="1400" b="0" dirty="0"/>
                        <a:t> 	INT,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/>
                        <a:t> </a:t>
                      </a:r>
                      <a:r>
                        <a:rPr lang="en-US" altLang="ko-KR" sz="1400" b="0" dirty="0" err="1"/>
                        <a:t>bookname</a:t>
                      </a:r>
                      <a:r>
                        <a:rPr lang="en-US" altLang="ko-KR" sz="1400" b="0" dirty="0"/>
                        <a:t> VARCHAR(20),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/>
                        <a:t> publisher 	VARCHAR(20),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0" dirty="0"/>
                        <a:t> price 	INT);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827584" y="5372984"/>
            <a:ext cx="51125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CREATE TABLE </a:t>
            </a:r>
            <a:r>
              <a:rPr lang="en-US" altLang="ko-KR" sz="1200" dirty="0" err="1"/>
              <a:t>NewBook</a:t>
            </a:r>
            <a:r>
              <a:rPr lang="en-US" altLang="ko-KR" sz="1200" dirty="0"/>
              <a:t> (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bookid</a:t>
            </a:r>
            <a:r>
              <a:rPr lang="en-US" altLang="ko-KR" sz="1200" dirty="0"/>
              <a:t> 	INT,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bookname</a:t>
            </a:r>
            <a:r>
              <a:rPr lang="en-US" altLang="ko-KR" sz="1200" dirty="0"/>
              <a:t>	VARCHAR(20),</a:t>
            </a:r>
          </a:p>
          <a:p>
            <a:r>
              <a:rPr lang="en-US" altLang="ko-KR" sz="1200" dirty="0"/>
              <a:t> publisher 	VARCHAR(20),</a:t>
            </a:r>
          </a:p>
          <a:p>
            <a:r>
              <a:rPr lang="en-US" altLang="ko-KR" sz="1200" dirty="0"/>
              <a:t> price 	INT   </a:t>
            </a:r>
          </a:p>
          <a:p>
            <a:r>
              <a:rPr lang="en-US" altLang="ko-KR" sz="1200" b="1" dirty="0"/>
              <a:t> PRIMARY KEY (</a:t>
            </a:r>
            <a:r>
              <a:rPr lang="en-US" altLang="ko-KR" sz="1200" b="1" dirty="0" err="1"/>
              <a:t>bookid</a:t>
            </a:r>
            <a:r>
              <a:rPr lang="en-US" altLang="ko-KR" sz="1200" b="1" dirty="0"/>
              <a:t>));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048318" y="5596431"/>
            <a:ext cx="4796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/>
              <a:t>=</a:t>
            </a:r>
            <a:endParaRPr lang="ko-KR" altLang="en-US" sz="3200" dirty="0"/>
          </a:p>
        </p:txBody>
      </p:sp>
      <p:sp>
        <p:nvSpPr>
          <p:cNvPr id="9" name="직사각형 8"/>
          <p:cNvSpPr/>
          <p:nvPr/>
        </p:nvSpPr>
        <p:spPr>
          <a:xfrm>
            <a:off x="5220072" y="5380988"/>
            <a:ext cx="3384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CREATE TABLE </a:t>
            </a:r>
            <a:r>
              <a:rPr lang="en-US" altLang="ko-KR" sz="1200" dirty="0" err="1"/>
              <a:t>NewBook</a:t>
            </a:r>
            <a:r>
              <a:rPr lang="en-US" altLang="ko-KR" sz="1200" dirty="0"/>
              <a:t> (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bookid</a:t>
            </a:r>
            <a:r>
              <a:rPr lang="en-US" altLang="ko-KR" sz="1200" dirty="0"/>
              <a:t> 	INT 	</a:t>
            </a:r>
            <a:r>
              <a:rPr lang="en-US" altLang="ko-KR" sz="1200" b="1" dirty="0"/>
              <a:t>PRIMARY KEY,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bookname</a:t>
            </a:r>
            <a:r>
              <a:rPr lang="en-US" altLang="ko-KR" sz="1200" dirty="0"/>
              <a:t>  VARCHAR(20),</a:t>
            </a:r>
          </a:p>
          <a:p>
            <a:r>
              <a:rPr lang="en-US" altLang="ko-KR" sz="1200" dirty="0"/>
              <a:t> publisher 	VARCHAR(20),</a:t>
            </a:r>
          </a:p>
          <a:p>
            <a:r>
              <a:rPr lang="en-US" altLang="ko-KR" sz="1200" dirty="0"/>
              <a:t> price 	INT);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28936" y="4915784"/>
            <a:ext cx="4752528" cy="4572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US" altLang="ko-KR" sz="1400" b="1" dirty="0">
                <a:latin typeface="+mj-ea"/>
                <a:ea typeface="+mj-ea"/>
              </a:rPr>
              <a:t>※ </a:t>
            </a:r>
            <a:r>
              <a:rPr lang="ko-KR" altLang="en-US" sz="1400" b="1" dirty="0" err="1">
                <a:latin typeface="+mj-ea"/>
                <a:ea typeface="+mj-ea"/>
              </a:rPr>
              <a:t>기본키를</a:t>
            </a:r>
            <a:r>
              <a:rPr lang="ko-KR" altLang="en-US" sz="1400" b="1" dirty="0">
                <a:latin typeface="+mj-ea"/>
                <a:ea typeface="+mj-ea"/>
              </a:rPr>
              <a:t> 지정하고 싶다면 다음과 같이 생성한다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  <a:p>
            <a:endParaRPr lang="ko-KR" altLang="en-US" sz="1400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CREATE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7280" y="1052736"/>
            <a:ext cx="8064896" cy="54006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400" dirty="0"/>
              <a:t>※ 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 </a:t>
            </a:r>
            <a:r>
              <a:rPr lang="ko-KR" altLang="en-US" sz="1400" dirty="0"/>
              <a:t>속성이 없어서 두 개의 속성 </a:t>
            </a:r>
            <a:r>
              <a:rPr lang="en-US" altLang="ko-KR" sz="1400" dirty="0" err="1"/>
              <a:t>bookname</a:t>
            </a:r>
            <a:r>
              <a:rPr lang="en-US" altLang="ko-KR" sz="1400" dirty="0"/>
              <a:t>, publisher</a:t>
            </a:r>
            <a:r>
              <a:rPr lang="ko-KR" altLang="en-US" sz="1400" dirty="0"/>
              <a:t>가 기본키가 된다면 괄호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</a:t>
            </a:r>
            <a:r>
              <a:rPr lang="ko-KR" altLang="en-US" sz="1400" dirty="0"/>
              <a:t>를 사용하여 </a:t>
            </a:r>
            <a:r>
              <a:rPr lang="ko-KR" altLang="en-US" sz="1400" dirty="0" err="1"/>
              <a:t>복합키를</a:t>
            </a:r>
            <a:r>
              <a:rPr lang="ko-KR" altLang="en-US" sz="1400" dirty="0"/>
              <a:t> 지정한다</a:t>
            </a:r>
            <a:r>
              <a:rPr lang="en-US" altLang="ko-KR" sz="1400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1400" dirty="0"/>
              <a:t>※ </a:t>
            </a:r>
            <a:r>
              <a:rPr lang="en-US" altLang="ko-KR" sz="1400" dirty="0" err="1"/>
              <a:t>NewBook</a:t>
            </a:r>
            <a:r>
              <a:rPr lang="en-US" altLang="ko-KR" sz="1400" dirty="0"/>
              <a:t> </a:t>
            </a:r>
            <a:r>
              <a:rPr lang="ko-KR" altLang="en-US" sz="1400" dirty="0"/>
              <a:t>테이블의 </a:t>
            </a:r>
            <a:r>
              <a:rPr lang="en-US" altLang="ko-KR" sz="1400" dirty="0"/>
              <a:t>CREATE </a:t>
            </a:r>
            <a:r>
              <a:rPr lang="ko-KR" altLang="en-US" sz="1400" dirty="0"/>
              <a:t>문에 좀 더 복잡한 제약사항을 추가한다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778566" y="1916832"/>
            <a:ext cx="4572000" cy="16665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CREATE TABLE </a:t>
            </a:r>
            <a:r>
              <a:rPr lang="en-US" altLang="ko-KR" sz="1400" dirty="0" err="1"/>
              <a:t>NewBook</a:t>
            </a:r>
            <a:r>
              <a:rPr lang="en-US" altLang="ko-KR" sz="1400" dirty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err="1"/>
              <a:t>bookname</a:t>
            </a:r>
            <a:r>
              <a:rPr lang="en-US" altLang="ko-KR" sz="1400" dirty="0"/>
              <a:t> VARCHAR(20),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publisher 	VARCHAR(20),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price 	INT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PRIMARY KEY (</a:t>
            </a:r>
            <a:r>
              <a:rPr lang="en-US" altLang="ko-KR" sz="1400" b="1" dirty="0" err="1"/>
              <a:t>bookname</a:t>
            </a:r>
            <a:r>
              <a:rPr lang="en-US" altLang="ko-KR" sz="1400" b="1" dirty="0"/>
              <a:t>, publisher));</a:t>
            </a:r>
            <a:endParaRPr lang="ko-KR" altLang="en-US" sz="14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865312" y="4296914"/>
            <a:ext cx="7488832" cy="648072"/>
          </a:xfrm>
          <a:prstGeom prst="roundRect">
            <a:avLst>
              <a:gd name="adj" fmla="val 9318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</a:pPr>
            <a:r>
              <a:rPr lang="en-US" altLang="ko-KR" sz="1200" dirty="0" err="1">
                <a:solidFill>
                  <a:schemeClr val="tx1"/>
                </a:solidFill>
                <a:latin typeface="+mn-ea"/>
              </a:rPr>
              <a:t>bookname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NULL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값을 가질 수 없고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, publisher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는 같은 값이 있으면 안 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 price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에 값이 입력되지 않을 경우 기본 값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10000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을 저장한다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또 가격은 최소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1,000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원 이상으로 한다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65312" y="5020738"/>
            <a:ext cx="6768752" cy="1515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CREATE TABLE </a:t>
            </a:r>
            <a:r>
              <a:rPr lang="en-US" altLang="ko-KR" sz="1400" dirty="0" err="1"/>
              <a:t>NewBook</a:t>
            </a:r>
            <a:r>
              <a:rPr lang="en-US" altLang="ko-KR" sz="1400" dirty="0"/>
              <a:t> (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err="1"/>
              <a:t>bookname</a:t>
            </a:r>
            <a:r>
              <a:rPr lang="en-US" altLang="ko-KR" sz="1400" dirty="0"/>
              <a:t>   VARCHAR(20) 	</a:t>
            </a:r>
            <a:r>
              <a:rPr lang="en-US" altLang="ko-KR" sz="1400" b="1" dirty="0"/>
              <a:t>NOT NULL,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publisher 	  VARCHAR(20) 	</a:t>
            </a:r>
            <a:r>
              <a:rPr lang="en-US" altLang="ko-KR" sz="1400" b="1" dirty="0"/>
              <a:t>UNIQUE,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price 	  INT 		</a:t>
            </a:r>
            <a:r>
              <a:rPr lang="en-US" altLang="ko-KR" sz="1400" b="1" dirty="0"/>
              <a:t>DEFAULT 10000 CHECK(price &gt; 1000),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 PRIMARY KEY (</a:t>
            </a:r>
            <a:r>
              <a:rPr lang="en-US" altLang="ko-KR" sz="1400" dirty="0" err="1"/>
              <a:t>bookname</a:t>
            </a:r>
            <a:r>
              <a:rPr lang="en-US" altLang="ko-KR" sz="1400" dirty="0"/>
              <a:t>, publisher));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CREATE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476729"/>
              </p:ext>
            </p:extLst>
          </p:nvPr>
        </p:nvGraphicFramePr>
        <p:xfrm>
          <a:off x="735807" y="1268760"/>
          <a:ext cx="7652617" cy="3756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3-35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INT, </a:t>
                      </a:r>
                      <a:r>
                        <a:rPr lang="ko-KR" altLang="en-US" sz="12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name(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이름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VARCHAR(40)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address(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VARCHAR(40)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phone(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전화번호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VARCHAR(30)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altLang="ko-KR" sz="14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CREATE TABLE </a:t>
                      </a:r>
                      <a:r>
                        <a:rPr lang="en-US" altLang="ko-KR" sz="1400" dirty="0" err="1"/>
                        <a:t>NewCustomer</a:t>
                      </a:r>
                      <a:r>
                        <a:rPr lang="en-US" altLang="ko-KR" sz="1400" dirty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custid</a:t>
                      </a:r>
                      <a:r>
                        <a:rPr lang="en-US" altLang="ko-KR" sz="1400" dirty="0"/>
                        <a:t> 	INT 	PRIMARY KEY,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name 	VARCHAR(40),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address 	VARCHAR(40),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phone 	VARCHAR(30)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);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SQL </a:t>
            </a:r>
            <a:r>
              <a:rPr lang="ko-KR" altLang="en-US" dirty="0"/>
              <a:t>학습을 위한 준비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5536" y="6260620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3-2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마당서점 운영 시스템 환경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88781"/>
            <a:ext cx="8748466" cy="47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531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CREATE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3594387"/>
              </p:ext>
            </p:extLst>
          </p:nvPr>
        </p:nvGraphicFramePr>
        <p:xfrm>
          <a:off x="735807" y="1268760"/>
          <a:ext cx="7652617" cy="455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3-36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다음과 같은 속성을 가진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NewOrders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생성하시오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orderid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주문번호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INT, </a:t>
                      </a:r>
                      <a:r>
                        <a:rPr lang="ko-KR" altLang="en-US" sz="12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endParaRPr lang="ko-KR" altLang="en-US" sz="12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custid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고객번호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INT, NOT NULL 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외래키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NewCustomer.custid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연쇄삭제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도서번호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INT, NOT NULL 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saleprice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판매가격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INT</a:t>
                      </a:r>
                    </a:p>
                    <a:p>
                      <a:pPr lvl="1">
                        <a:lnSpc>
                          <a:spcPts val="21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orderdate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판매일자</a:t>
                      </a:r>
                      <a:r>
                        <a:rPr lang="en-US" altLang="ko-KR" sz="1200" b="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 - DATE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ko-KR" sz="14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CREATE TABLE </a:t>
                      </a:r>
                      <a:r>
                        <a:rPr lang="en-US" altLang="ko-KR" sz="1400" dirty="0" err="1"/>
                        <a:t>NewOrders</a:t>
                      </a:r>
                      <a:r>
                        <a:rPr lang="en-US" altLang="ko-KR" sz="1400" dirty="0"/>
                        <a:t> (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orderid</a:t>
                      </a:r>
                      <a:r>
                        <a:rPr lang="en-US" altLang="ko-KR" sz="1400" dirty="0"/>
                        <a:t> 	INT,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custid</a:t>
                      </a:r>
                      <a:r>
                        <a:rPr lang="en-US" altLang="ko-KR" sz="1400" dirty="0"/>
                        <a:t> 	INT 	NOT NULL,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bookid</a:t>
                      </a:r>
                      <a:r>
                        <a:rPr lang="en-US" altLang="ko-KR" sz="1400" dirty="0"/>
                        <a:t> 	INT 	NOT NULL,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saleprice</a:t>
                      </a:r>
                      <a:r>
                        <a:rPr lang="en-US" altLang="ko-KR" sz="1400" dirty="0"/>
                        <a:t> 	INT,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</a:t>
                      </a:r>
                      <a:r>
                        <a:rPr lang="en-US" altLang="ko-KR" sz="1400" dirty="0" err="1"/>
                        <a:t>orderdate</a:t>
                      </a:r>
                      <a:r>
                        <a:rPr lang="en-US" altLang="ko-KR" sz="1400" dirty="0"/>
                        <a:t> 	DATE,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 PRIMARY KEY (</a:t>
                      </a:r>
                      <a:r>
                        <a:rPr lang="en-US" altLang="ko-KR" sz="1400" dirty="0" err="1"/>
                        <a:t>orderid</a:t>
                      </a:r>
                      <a:r>
                        <a:rPr lang="en-US" altLang="ko-KR" sz="1400" dirty="0"/>
                        <a:t>),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b="1" dirty="0"/>
                        <a:t> FOREIGN KEY (</a:t>
                      </a:r>
                      <a:r>
                        <a:rPr lang="en-US" altLang="ko-KR" sz="1400" b="1" dirty="0" err="1"/>
                        <a:t>custid</a:t>
                      </a:r>
                      <a:r>
                        <a:rPr lang="en-US" altLang="ko-KR" sz="1400" b="1" dirty="0"/>
                        <a:t>) REFERENCES </a:t>
                      </a:r>
                      <a:r>
                        <a:rPr lang="en-US" altLang="ko-KR" sz="1400" b="1" dirty="0" err="1"/>
                        <a:t>NewCustomer</a:t>
                      </a:r>
                      <a:r>
                        <a:rPr lang="en-US" altLang="ko-KR" sz="1400" b="1" dirty="0"/>
                        <a:t>(</a:t>
                      </a:r>
                      <a:r>
                        <a:rPr lang="en-US" altLang="ko-KR" sz="1400" b="1" dirty="0" err="1"/>
                        <a:t>custid</a:t>
                      </a:r>
                      <a:r>
                        <a:rPr lang="en-US" altLang="ko-KR" sz="1400" b="1" dirty="0"/>
                        <a:t>) ON DELETE CASCADE);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CREATE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err="1"/>
              <a:t>외래키</a:t>
            </a:r>
            <a:r>
              <a:rPr lang="ko-KR" altLang="en-US" dirty="0"/>
              <a:t> 제약조건을 명시할 때는 반드시 참조되는 테이블</a:t>
            </a:r>
            <a:r>
              <a:rPr lang="en-US" altLang="ko-KR" dirty="0"/>
              <a:t>(</a:t>
            </a:r>
            <a:r>
              <a:rPr lang="ko-KR" altLang="en-US" dirty="0"/>
              <a:t>부모 </a:t>
            </a:r>
            <a:r>
              <a:rPr lang="ko-KR" altLang="en-US" dirty="0" err="1"/>
              <a:t>릴레이션</a:t>
            </a:r>
            <a:r>
              <a:rPr lang="en-US" altLang="ko-KR" dirty="0"/>
              <a:t>)</a:t>
            </a:r>
            <a:r>
              <a:rPr lang="ko-KR" altLang="en-US" dirty="0"/>
              <a:t>이 존재해야 하며 참조되는 테이블의 </a:t>
            </a:r>
            <a:r>
              <a:rPr lang="ko-KR" altLang="en-US" dirty="0" err="1"/>
              <a:t>기본키여야</a:t>
            </a:r>
            <a:r>
              <a:rPr lang="ko-KR" altLang="en-US" dirty="0"/>
              <a:t> 함</a:t>
            </a:r>
            <a:endParaRPr lang="en-US" altLang="ko-KR" dirty="0"/>
          </a:p>
          <a:p>
            <a:pPr lvl="0"/>
            <a:r>
              <a:rPr lang="ko-KR" altLang="en-US" dirty="0" err="1"/>
              <a:t>외래키</a:t>
            </a:r>
            <a:r>
              <a:rPr lang="ko-KR" altLang="en-US" dirty="0"/>
              <a:t> 지정 시 </a:t>
            </a:r>
            <a:r>
              <a:rPr lang="en-US" altLang="ko-KR" dirty="0"/>
              <a:t>ON DELETE </a:t>
            </a:r>
            <a:r>
              <a:rPr lang="ko-KR" altLang="en-US" dirty="0"/>
              <a:t>또는 </a:t>
            </a:r>
            <a:r>
              <a:rPr lang="en-US" altLang="ko-KR" dirty="0"/>
              <a:t>ON UPDATE </a:t>
            </a:r>
            <a:r>
              <a:rPr lang="ko-KR" altLang="en-US" dirty="0"/>
              <a:t>옵션은 참조되는 테이블의 </a:t>
            </a:r>
            <a:r>
              <a:rPr lang="ko-KR" altLang="en-US" dirty="0" err="1"/>
              <a:t>튜플이</a:t>
            </a:r>
            <a:r>
              <a:rPr lang="ko-KR" altLang="en-US" dirty="0"/>
              <a:t> 삭제되거나 수정될 때 취할 수 있는 동작을 지정</a:t>
            </a:r>
            <a:endParaRPr lang="en-US" altLang="ko-KR" dirty="0"/>
          </a:p>
          <a:p>
            <a:pPr lvl="0"/>
            <a:r>
              <a:rPr lang="en-US" altLang="ko-KR" dirty="0"/>
              <a:t>NO ACTION</a:t>
            </a:r>
            <a:r>
              <a:rPr lang="ko-KR" altLang="en-US" dirty="0"/>
              <a:t>은 어떠한 동작되 취하지 않고</a:t>
            </a:r>
            <a:r>
              <a:rPr lang="en-US" altLang="ko-KR" dirty="0"/>
              <a:t>, SET NULL</a:t>
            </a:r>
            <a:r>
              <a:rPr lang="ko-KR" altLang="en-US" dirty="0"/>
              <a:t>은 </a:t>
            </a:r>
            <a:r>
              <a:rPr lang="en-US" altLang="ko-KR" dirty="0"/>
              <a:t>NULL </a:t>
            </a:r>
            <a:r>
              <a:rPr lang="ko-KR" altLang="en-US" dirty="0"/>
              <a:t>값으로 바꾸며</a:t>
            </a:r>
            <a:r>
              <a:rPr lang="en-US" altLang="ko-KR" dirty="0"/>
              <a:t>, SET DEFAULT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정해진 값으로 바꿈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859480"/>
              </p:ext>
            </p:extLst>
          </p:nvPr>
        </p:nvGraphicFramePr>
        <p:xfrm>
          <a:off x="974109" y="4142936"/>
          <a:ext cx="7373392" cy="1970532"/>
        </p:xfrm>
        <a:graphic>
          <a:graphicData uri="http://schemas.openxmlformats.org/drawingml/2006/table">
            <a:tbl>
              <a:tblPr/>
              <a:tblGrid>
                <a:gridCol w="168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8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타입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비슷한 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정수형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크기는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± 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BIGINT, SMALLINT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NUMERIC(p, s)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실수형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p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정수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s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자리 소수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DECIMAL(p, s)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CHAR(n)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고정길이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VARCHAR(n)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문자형 가변길이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2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날짜형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기본형은 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YYYY-MM-DD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DATETIME, TIME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1126" y="3717032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표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3-7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속성의 데이터 타입 종류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6451" y="4245452"/>
            <a:ext cx="96011" cy="72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ALTER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생성된 테이블의 속성과 속성에 관한 제약을 변경하며</a:t>
            </a:r>
            <a:r>
              <a:rPr lang="en-US" altLang="ko-KR" dirty="0"/>
              <a:t>, </a:t>
            </a:r>
            <a:r>
              <a:rPr lang="ko-KR" altLang="en-US" dirty="0" err="1"/>
              <a:t>기본키</a:t>
            </a:r>
            <a:r>
              <a:rPr lang="ko-KR" altLang="en-US" dirty="0"/>
              <a:t> 및 </a:t>
            </a:r>
            <a:r>
              <a:rPr lang="ko-KR" altLang="en-US" dirty="0" err="1"/>
              <a:t>외래키를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en-US" altLang="ko-KR" dirty="0"/>
              <a:t>ADD, DROP</a:t>
            </a:r>
            <a:r>
              <a:rPr lang="ko-KR" altLang="en-US" dirty="0"/>
              <a:t>은 속성을 추가하거나 제거할 때 사용</a:t>
            </a:r>
            <a:endParaRPr lang="en-US" altLang="ko-KR" dirty="0"/>
          </a:p>
          <a:p>
            <a:r>
              <a:rPr lang="en-US" altLang="ko-KR" dirty="0"/>
              <a:t>DEFAULT</a:t>
            </a:r>
            <a:r>
              <a:rPr lang="ko-KR" altLang="en-US" dirty="0"/>
              <a:t>는 속성의 기본값을 설정하거나 삭제할 때 사용</a:t>
            </a:r>
            <a:endParaRPr lang="en-US" altLang="ko-KR" dirty="0"/>
          </a:p>
          <a:p>
            <a:r>
              <a:rPr lang="en-US" altLang="ko-KR" dirty="0"/>
              <a:t>ADD &lt;</a:t>
            </a:r>
            <a:r>
              <a:rPr lang="ko-KR" altLang="en-US" dirty="0"/>
              <a:t>제약이름</a:t>
            </a:r>
            <a:r>
              <a:rPr lang="en-US" altLang="ko-KR" dirty="0"/>
              <a:t>&gt;, DROP &lt;</a:t>
            </a:r>
            <a:r>
              <a:rPr lang="ko-KR" altLang="en-US" dirty="0"/>
              <a:t>제약이름</a:t>
            </a:r>
            <a:r>
              <a:rPr lang="en-US" altLang="ko-KR" dirty="0"/>
              <a:t>&gt;</a:t>
            </a:r>
            <a:r>
              <a:rPr lang="ko-KR" altLang="en-US" dirty="0"/>
              <a:t>은 제약사항을 추가하거나 삭제할 때 사용</a:t>
            </a:r>
            <a:endParaRPr lang="en-US" altLang="ko-KR" dirty="0"/>
          </a:p>
          <a:p>
            <a:r>
              <a:rPr lang="en-US" altLang="ko-KR" dirty="0"/>
              <a:t>ALTER </a:t>
            </a:r>
            <a:r>
              <a:rPr lang="ko-KR" altLang="en-US" dirty="0"/>
              <a:t>문의 기본 문법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3284984"/>
            <a:ext cx="7985070" cy="2448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ALTER TABLE </a:t>
            </a:r>
            <a:r>
              <a:rPr lang="ko-KR" altLang="en-US" sz="1400" dirty="0">
                <a:latin typeface="+mn-ea"/>
                <a:ea typeface="+mn-ea"/>
              </a:rPr>
              <a:t>테이블이름</a:t>
            </a:r>
          </a:p>
          <a:p>
            <a:pPr marL="447675"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[ADD </a:t>
            </a:r>
            <a:r>
              <a:rPr lang="ko-KR" altLang="en-US" sz="1400" dirty="0">
                <a:latin typeface="+mn-ea"/>
                <a:ea typeface="+mn-ea"/>
              </a:rPr>
              <a:t>속성이름 데이터타입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	[DROP COLUMN </a:t>
            </a:r>
            <a:r>
              <a:rPr lang="ko-KR" altLang="en-US" sz="1400" dirty="0">
                <a:latin typeface="+mn-ea"/>
                <a:ea typeface="+mn-ea"/>
              </a:rPr>
              <a:t>속성이름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	[ALTER COLUMN </a:t>
            </a:r>
            <a:r>
              <a:rPr lang="ko-KR" altLang="en-US" sz="1400" dirty="0">
                <a:latin typeface="+mn-ea"/>
                <a:ea typeface="+mn-ea"/>
              </a:rPr>
              <a:t>속성이름 데이터타입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	[ALTER COLUMN </a:t>
            </a:r>
            <a:r>
              <a:rPr lang="ko-KR" altLang="en-US" sz="1400" dirty="0">
                <a:latin typeface="+mn-ea"/>
                <a:ea typeface="+mn-ea"/>
              </a:rPr>
              <a:t>속성이름 </a:t>
            </a:r>
            <a:r>
              <a:rPr lang="en-US" altLang="ko-KR" sz="1400" dirty="0">
                <a:latin typeface="+mn-ea"/>
                <a:ea typeface="+mn-ea"/>
              </a:rPr>
              <a:t>[NULL┃NOT NULL]]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	[ADD PRIMARY KEY(</a:t>
            </a:r>
            <a:r>
              <a:rPr lang="ko-KR" altLang="en-US" sz="1400" dirty="0">
                <a:latin typeface="+mn-ea"/>
                <a:ea typeface="+mn-ea"/>
              </a:rPr>
              <a:t>속성이름</a:t>
            </a:r>
            <a:r>
              <a:rPr lang="en-US" altLang="ko-KR" sz="1400" dirty="0">
                <a:latin typeface="+mn-ea"/>
                <a:ea typeface="+mn-ea"/>
              </a:rPr>
              <a:t>)]</a:t>
            </a:r>
          </a:p>
          <a:p>
            <a:pPr marL="447675" indent="-447675"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	[[ADD┃DROP] </a:t>
            </a:r>
            <a:r>
              <a:rPr lang="ko-KR" altLang="en-US" sz="1400" dirty="0">
                <a:latin typeface="+mn-ea"/>
                <a:ea typeface="+mn-ea"/>
              </a:rPr>
              <a:t>제약이름</a:t>
            </a:r>
            <a:r>
              <a:rPr lang="en-US" altLang="ko-KR" sz="1400" dirty="0">
                <a:latin typeface="+mn-ea"/>
                <a:ea typeface="+mn-ea"/>
              </a:rPr>
              <a:t>]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ALTER </a:t>
            </a:r>
            <a:r>
              <a:rPr lang="ko-KR" altLang="en-US" dirty="0"/>
              <a:t>문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44233"/>
              </p:ext>
            </p:extLst>
          </p:nvPr>
        </p:nvGraphicFramePr>
        <p:xfrm>
          <a:off x="735807" y="126876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3-37  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VARCHAR(13)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자료형을 가진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추가하시오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</a:t>
                      </a:r>
                      <a:r>
                        <a:rPr lang="en-US" altLang="ko-KR" sz="1400" dirty="0" err="1"/>
                        <a:t>NewBook</a:t>
                      </a:r>
                      <a:r>
                        <a:rPr lang="en-US" altLang="ko-KR" sz="1400" dirty="0"/>
                        <a:t> ADD </a:t>
                      </a:r>
                      <a:r>
                        <a:rPr lang="en-US" altLang="ko-KR" sz="1400" dirty="0" err="1"/>
                        <a:t>isbn</a:t>
                      </a:r>
                      <a:r>
                        <a:rPr lang="en-US" altLang="ko-KR" sz="1400" dirty="0"/>
                        <a:t> VARCHAR(13);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321361"/>
              </p:ext>
            </p:extLst>
          </p:nvPr>
        </p:nvGraphicFramePr>
        <p:xfrm>
          <a:off x="735807" y="234888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3-38  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속성의 데이터 타입을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INT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형으로 변경하시오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</a:t>
                      </a:r>
                      <a:r>
                        <a:rPr lang="en-US" altLang="ko-KR" sz="1400" dirty="0" err="1"/>
                        <a:t>NewBook</a:t>
                      </a:r>
                      <a:r>
                        <a:rPr lang="en-US" altLang="ko-KR" sz="1400" dirty="0"/>
                        <a:t> ALTER COLUMN </a:t>
                      </a:r>
                      <a:r>
                        <a:rPr lang="en-US" altLang="ko-KR" sz="1400" dirty="0" err="1"/>
                        <a:t>isbn</a:t>
                      </a:r>
                      <a:r>
                        <a:rPr lang="en-US" altLang="ko-KR" sz="1400" dirty="0"/>
                        <a:t> INT;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2487444"/>
              </p:ext>
            </p:extLst>
          </p:nvPr>
        </p:nvGraphicFramePr>
        <p:xfrm>
          <a:off x="735807" y="3429000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3-39  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isbn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삭제하시오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</a:t>
                      </a:r>
                      <a:r>
                        <a:rPr lang="en-US" altLang="ko-KR" sz="1400" dirty="0" err="1"/>
                        <a:t>NewBook</a:t>
                      </a:r>
                      <a:r>
                        <a:rPr lang="en-US" altLang="ko-KR" sz="1400" dirty="0"/>
                        <a:t> DROP COLUMN </a:t>
                      </a:r>
                      <a:r>
                        <a:rPr lang="en-US" altLang="ko-KR" sz="1400" dirty="0" err="1"/>
                        <a:t>isbn</a:t>
                      </a:r>
                      <a:r>
                        <a:rPr lang="en-US" altLang="ko-KR" sz="1400" dirty="0"/>
                        <a:t>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304683"/>
              </p:ext>
            </p:extLst>
          </p:nvPr>
        </p:nvGraphicFramePr>
        <p:xfrm>
          <a:off x="735807" y="4489375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3-40  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속성에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NOT NULL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제약조건을 적용하시오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</a:t>
                      </a:r>
                      <a:r>
                        <a:rPr lang="en-US" altLang="ko-KR" sz="1400" dirty="0" err="1"/>
                        <a:t>NewBook</a:t>
                      </a:r>
                      <a:r>
                        <a:rPr lang="en-US" altLang="ko-KR" sz="1400" dirty="0"/>
                        <a:t> ALTER COLUMN </a:t>
                      </a:r>
                      <a:r>
                        <a:rPr lang="en-US" altLang="ko-KR" sz="1400" dirty="0" err="1"/>
                        <a:t>bookid</a:t>
                      </a:r>
                      <a:r>
                        <a:rPr lang="en-US" altLang="ko-KR" sz="1400" dirty="0"/>
                        <a:t> INT NOT NULL;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285867"/>
              </p:ext>
            </p:extLst>
          </p:nvPr>
        </p:nvGraphicFramePr>
        <p:xfrm>
          <a:off x="735807" y="5569495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3-41  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테이블의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bookid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속성을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기본키로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변경하시오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ALTER TABLE </a:t>
                      </a:r>
                      <a:r>
                        <a:rPr lang="en-US" altLang="ko-KR" sz="1400" dirty="0" err="1"/>
                        <a:t>NewBook</a:t>
                      </a:r>
                      <a:r>
                        <a:rPr lang="en-US" altLang="ko-KR" sz="1400" dirty="0"/>
                        <a:t> ADD PRIMARY KEY(</a:t>
                      </a:r>
                      <a:r>
                        <a:rPr lang="en-US" altLang="ko-KR" sz="1400" dirty="0" err="1"/>
                        <a:t>bookid</a:t>
                      </a:r>
                      <a:r>
                        <a:rPr lang="en-US" altLang="ko-KR" sz="1400" dirty="0"/>
                        <a:t>);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DROP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테이블을 삭제하는 명령</a:t>
            </a:r>
            <a:endParaRPr lang="en-US" altLang="ko-KR" dirty="0"/>
          </a:p>
          <a:p>
            <a:r>
              <a:rPr lang="ko-KR" altLang="en-US" dirty="0"/>
              <a:t>테이블의 구조와 데이터를 모두 삭제</a:t>
            </a:r>
            <a:r>
              <a:rPr lang="en-US" altLang="ko-KR" dirty="0"/>
              <a:t>(</a:t>
            </a:r>
            <a:r>
              <a:rPr lang="ko-KR" altLang="en-US" dirty="0"/>
              <a:t>데이터만 삭제하려면 </a:t>
            </a:r>
            <a:r>
              <a:rPr lang="en-US" altLang="ko-KR" dirty="0"/>
              <a:t>DELETE </a:t>
            </a:r>
            <a:r>
              <a:rPr lang="ko-KR" altLang="en-US" dirty="0"/>
              <a:t>문을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DROP</a:t>
            </a:r>
            <a:r>
              <a:rPr lang="ko-KR" altLang="en-US" dirty="0"/>
              <a:t>문의 기본 문법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348880"/>
            <a:ext cx="7776863" cy="3600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1400" dirty="0">
                <a:latin typeface="+mn-ea"/>
                <a:ea typeface="+mn-ea"/>
              </a:rPr>
              <a:t>DROP TABLE </a:t>
            </a:r>
            <a:r>
              <a:rPr lang="ko-KR" altLang="en-US" sz="1400" dirty="0">
                <a:latin typeface="+mn-ea"/>
                <a:ea typeface="+mn-ea"/>
              </a:rPr>
              <a:t>테이블이름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986582"/>
              </p:ext>
            </p:extLst>
          </p:nvPr>
        </p:nvGraphicFramePr>
        <p:xfrm>
          <a:off x="716037" y="3160713"/>
          <a:ext cx="765261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3-42   </a:t>
                      </a:r>
                      <a:r>
                        <a:rPr lang="en-US" altLang="ko-KR" sz="1400" b="1" kern="1200" baseline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NewBook</a:t>
                      </a:r>
                      <a:r>
                        <a:rPr lang="en-US" altLang="ko-KR" sz="1400" b="1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삭제하시요</a:t>
                      </a:r>
                      <a:r>
                        <a:rPr lang="en-US" altLang="ko-KR" sz="1400" b="1" kern="12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/>
                        <a:t>DROP TABLE </a:t>
                      </a:r>
                      <a:r>
                        <a:rPr lang="en-US" altLang="ko-KR" sz="1400" b="0" dirty="0" err="1"/>
                        <a:t>NewBook</a:t>
                      </a:r>
                      <a:r>
                        <a:rPr lang="en-US" altLang="ko-KR" sz="1400" b="0" dirty="0"/>
                        <a:t>;</a:t>
                      </a:r>
                      <a:endParaRPr lang="ko-KR" altLang="en-US" sz="1400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095315"/>
              </p:ext>
            </p:extLst>
          </p:nvPr>
        </p:nvGraphicFramePr>
        <p:xfrm>
          <a:off x="735806" y="4293096"/>
          <a:ext cx="7652617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3-43   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NewCustomer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테이블을 삭제하시오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만약 삭제가 거절된다면 원인을 파악하고 관련된 테이블을 같이 삭제하시오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DROP TABLE </a:t>
                      </a:r>
                      <a:r>
                        <a:rPr lang="en-US" altLang="ko-KR" sz="1400" dirty="0" err="1"/>
                        <a:t>NewCustomer</a:t>
                      </a:r>
                      <a:r>
                        <a:rPr lang="en-US" altLang="ko-KR" sz="1400" dirty="0"/>
                        <a:t>;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INSERT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UPDATE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DELETE </a:t>
            </a:r>
            <a:r>
              <a:rPr lang="ko-KR" altLang="en-US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6421802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INSERT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064896" cy="5400600"/>
          </a:xfrm>
        </p:spPr>
        <p:txBody>
          <a:bodyPr/>
          <a:lstStyle/>
          <a:p>
            <a:r>
              <a:rPr lang="ko-KR" altLang="en-US" dirty="0"/>
              <a:t>테이블에 새로운 </a:t>
            </a:r>
            <a:r>
              <a:rPr lang="ko-KR" altLang="en-US" dirty="0" err="1"/>
              <a:t>튜플을</a:t>
            </a:r>
            <a:r>
              <a:rPr lang="ko-KR" altLang="en-US" dirty="0"/>
              <a:t> 삽입하는 명령</a:t>
            </a:r>
            <a:endParaRPr lang="en-US" altLang="ko-KR" dirty="0"/>
          </a:p>
          <a:p>
            <a:r>
              <a:rPr lang="en-US" altLang="ko-KR" dirty="0"/>
              <a:t>INSERT </a:t>
            </a:r>
            <a:r>
              <a:rPr lang="ko-KR" altLang="en-US" dirty="0"/>
              <a:t>문의 기본 문법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030" y="2132856"/>
            <a:ext cx="806489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INSERT  INTO </a:t>
            </a:r>
            <a:r>
              <a:rPr lang="ko-KR" altLang="en-US" sz="1400" dirty="0">
                <a:latin typeface="+mn-ea"/>
                <a:ea typeface="+mn-ea"/>
              </a:rPr>
              <a:t>테이블이름</a:t>
            </a:r>
            <a:r>
              <a:rPr lang="en-US" altLang="ko-KR" sz="1400" dirty="0">
                <a:latin typeface="+mn-ea"/>
                <a:ea typeface="+mn-ea"/>
              </a:rPr>
              <a:t>[(</a:t>
            </a:r>
            <a:r>
              <a:rPr lang="ko-KR" altLang="en-US" sz="1400" dirty="0">
                <a:latin typeface="+mn-ea"/>
                <a:ea typeface="+mn-ea"/>
              </a:rPr>
              <a:t>속성리스트</a:t>
            </a:r>
            <a:r>
              <a:rPr lang="en-US" altLang="ko-KR" sz="1400" dirty="0">
                <a:latin typeface="+mn-ea"/>
                <a:ea typeface="+mn-ea"/>
              </a:rPr>
              <a:t>)]</a:t>
            </a:r>
          </a:p>
          <a:p>
            <a:pPr marL="542925" indent="-542925"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	 VALUES (</a:t>
            </a:r>
            <a:r>
              <a:rPr lang="ko-KR" altLang="en-US" sz="1400" dirty="0" err="1">
                <a:latin typeface="+mn-ea"/>
                <a:ea typeface="+mn-ea"/>
              </a:rPr>
              <a:t>값리스트</a:t>
            </a:r>
            <a:r>
              <a:rPr lang="en-US" altLang="ko-KR" sz="1400" dirty="0">
                <a:latin typeface="+mn-ea"/>
                <a:ea typeface="+mn-ea"/>
              </a:rPr>
              <a:t>);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611560" y="3212976"/>
          <a:ext cx="8064896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3-44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90,000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원이다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11560" y="4014241"/>
            <a:ext cx="6471487" cy="69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INSERT  INTO Book(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bookname</a:t>
            </a:r>
            <a:r>
              <a:rPr lang="en-US" altLang="ko-KR" sz="1400" dirty="0"/>
              <a:t>, publisher, price)</a:t>
            </a:r>
          </a:p>
          <a:p>
            <a:pPr marL="714375" indent="-714375">
              <a:lnSpc>
                <a:spcPct val="150000"/>
              </a:lnSpc>
            </a:pPr>
            <a:r>
              <a:rPr lang="en-US" altLang="ko-KR" sz="1400" dirty="0"/>
              <a:t>	VALUES (11, '</a:t>
            </a:r>
            <a:r>
              <a:rPr lang="ko-KR" altLang="en-US" sz="1400" dirty="0"/>
              <a:t>스포츠 의학</a:t>
            </a:r>
            <a:r>
              <a:rPr lang="en-US" altLang="ko-KR" sz="1400" dirty="0"/>
              <a:t>', '</a:t>
            </a:r>
            <a:r>
              <a:rPr lang="ko-KR" altLang="en-US" sz="1400" dirty="0" err="1"/>
              <a:t>한솔의학서적</a:t>
            </a:r>
            <a:r>
              <a:rPr lang="en-US" altLang="ko-KR" sz="1400" dirty="0"/>
              <a:t>', 90000);</a:t>
            </a:r>
            <a:endParaRPr lang="ko-KR" altLang="en-US" sz="1400" dirty="0"/>
          </a:p>
        </p:txBody>
      </p:sp>
      <p:pic>
        <p:nvPicPr>
          <p:cNvPr id="6146" name="Picture 2" descr="C:\Documents and Settings\Administrator\바탕 화면\DB_개론과_실습_강의교안_제작\04. 캡처 이미지\3장 이미지\ch03_R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2120" y="4105994"/>
            <a:ext cx="3009900" cy="24193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INSERT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807815" y="1412776"/>
          <a:ext cx="7652617" cy="199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2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3-45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새로운 도서 ‘스포츠 의학’을 삽입하시오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스포츠 의학은 </a:t>
                      </a:r>
                      <a:r>
                        <a:rPr lang="ko-KR" altLang="en-US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한솔의학서적에서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출간했으며 가격은 미정이다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27584" y="2177777"/>
            <a:ext cx="5112568" cy="695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INSERT   INTO Book(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bookname</a:t>
            </a:r>
            <a:r>
              <a:rPr lang="en-US" altLang="ko-KR" sz="1400" dirty="0"/>
              <a:t>, publisher)</a:t>
            </a:r>
          </a:p>
          <a:p>
            <a:pPr marL="714375" indent="-714375">
              <a:lnSpc>
                <a:spcPct val="150000"/>
              </a:lnSpc>
            </a:pPr>
            <a:r>
              <a:rPr lang="en-US" altLang="ko-KR" sz="1400" dirty="0"/>
              <a:t>	VALUES (12, '</a:t>
            </a:r>
            <a:r>
              <a:rPr lang="ko-KR" altLang="en-US" sz="1400" dirty="0"/>
              <a:t>스포츠 의학</a:t>
            </a:r>
            <a:r>
              <a:rPr lang="en-US" altLang="ko-KR" sz="1400" dirty="0"/>
              <a:t>', '</a:t>
            </a:r>
            <a:r>
              <a:rPr lang="ko-KR" altLang="en-US" sz="1400" dirty="0" err="1"/>
              <a:t>한솔의학서적</a:t>
            </a:r>
            <a:r>
              <a:rPr lang="en-US" altLang="ko-KR" sz="1400" dirty="0"/>
              <a:t>');</a:t>
            </a:r>
            <a:endParaRPr lang="ko-KR" altLang="en-US" sz="1400" dirty="0"/>
          </a:p>
        </p:txBody>
      </p:sp>
      <p:pic>
        <p:nvPicPr>
          <p:cNvPr id="7170" name="Picture 2" descr="C:\Documents and Settings\Administrator\바탕 화면\DB_개론과_실습_강의교안_제작\04. 캡처 이미지\3장 이미지\ch03_R4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1482" y="2249785"/>
            <a:ext cx="3028950" cy="26193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ko-KR" altLang="en-US" dirty="0"/>
              <a:t>대량 삽입</a:t>
            </a:r>
            <a:r>
              <a:rPr lang="en-US" altLang="ko-KR" dirty="0"/>
              <a:t>(bulk insert)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한꺼번에 여러 개의 </a:t>
            </a:r>
            <a:r>
              <a:rPr lang="ko-KR" altLang="en-US" dirty="0" err="1"/>
              <a:t>튜플을</a:t>
            </a:r>
            <a:r>
              <a:rPr lang="ko-KR" altLang="en-US" dirty="0"/>
              <a:t> 삽입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827584" y="1844824"/>
          <a:ext cx="7796633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3-46  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수입도서 목록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400" b="1" kern="12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Imported_book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Book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모두 삽입하시오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latinLnBrk="1"/>
                      <a:endParaRPr lang="en-US" altLang="ko-KR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760487" y="2492896"/>
            <a:ext cx="5112568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INSERT   INTO Book(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bookname</a:t>
            </a:r>
            <a:r>
              <a:rPr lang="en-US" altLang="ko-KR" sz="1400" dirty="0"/>
              <a:t>, price, publisher)</a:t>
            </a:r>
          </a:p>
          <a:p>
            <a:pPr marL="714375" indent="-714375">
              <a:lnSpc>
                <a:spcPct val="150000"/>
              </a:lnSpc>
            </a:pPr>
            <a:r>
              <a:rPr lang="en-US" altLang="ko-KR" sz="1400" dirty="0"/>
              <a:t>	SELECT 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bookname</a:t>
            </a:r>
            <a:r>
              <a:rPr lang="en-US" altLang="ko-KR" sz="1400" dirty="0"/>
              <a:t>, price, publisher</a:t>
            </a:r>
          </a:p>
          <a:p>
            <a:pPr indent="714375">
              <a:lnSpc>
                <a:spcPct val="150000"/>
              </a:lnSpc>
            </a:pPr>
            <a:r>
              <a:rPr lang="en-US" altLang="ko-KR" sz="1400" dirty="0"/>
              <a:t>FROM  </a:t>
            </a:r>
            <a:r>
              <a:rPr lang="en-US" altLang="ko-KR" sz="1400" dirty="0" err="1"/>
              <a:t>Imported_book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pic>
        <p:nvPicPr>
          <p:cNvPr id="8194" name="Picture 2" descr="C:\Documents and Settings\Administrator\바탕 화면\DB_개론과_실습_강의교안_제작\04. 캡처 이미지\3장 이미지\ch03_R4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1393" y="2492919"/>
            <a:ext cx="3019425" cy="30194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UPDATE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속성 값을 수정하는 명령</a:t>
            </a:r>
            <a:endParaRPr lang="en-US" altLang="ko-KR" dirty="0"/>
          </a:p>
          <a:p>
            <a:r>
              <a:rPr lang="en-US" altLang="ko-KR" dirty="0"/>
              <a:t>UPDATE </a:t>
            </a:r>
            <a:r>
              <a:rPr lang="ko-KR" altLang="en-US" dirty="0"/>
              <a:t>문의 기본 문법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060848"/>
            <a:ext cx="7796633" cy="11521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UPDATE </a:t>
            </a:r>
            <a:r>
              <a:rPr lang="ko-KR" altLang="en-US" sz="1400" dirty="0">
                <a:latin typeface="+mn-ea"/>
                <a:ea typeface="+mn-ea"/>
              </a:rPr>
              <a:t>테이블이름</a:t>
            </a:r>
          </a:p>
          <a:p>
            <a:pPr marL="809625" indent="-809625"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SET       </a:t>
            </a:r>
            <a:r>
              <a:rPr lang="ko-KR" altLang="en-US" sz="1400" dirty="0">
                <a:latin typeface="+mn-ea"/>
                <a:ea typeface="+mn-ea"/>
              </a:rPr>
              <a:t>속성이름</a:t>
            </a:r>
            <a:r>
              <a:rPr lang="en-US" altLang="ko-KR" sz="1400" dirty="0">
                <a:latin typeface="+mn-ea"/>
                <a:ea typeface="+mn-ea"/>
              </a:rPr>
              <a:t>1=</a:t>
            </a:r>
            <a:r>
              <a:rPr lang="ko-KR" altLang="en-US" sz="1400" dirty="0">
                <a:latin typeface="+mn-ea"/>
                <a:ea typeface="+mn-ea"/>
              </a:rPr>
              <a:t>값</a:t>
            </a:r>
            <a:r>
              <a:rPr lang="en-US" altLang="ko-KR" sz="1400" dirty="0">
                <a:latin typeface="+mn-ea"/>
                <a:ea typeface="+mn-ea"/>
              </a:rPr>
              <a:t>1[, </a:t>
            </a:r>
            <a:r>
              <a:rPr lang="ko-KR" altLang="en-US" sz="1400" dirty="0">
                <a:latin typeface="+mn-ea"/>
                <a:ea typeface="+mn-ea"/>
              </a:rPr>
              <a:t>속성이름</a:t>
            </a:r>
            <a:r>
              <a:rPr lang="en-US" altLang="ko-KR" sz="1400" dirty="0">
                <a:latin typeface="+mn-ea"/>
                <a:ea typeface="+mn-ea"/>
              </a:rPr>
              <a:t>2=</a:t>
            </a:r>
            <a:r>
              <a:rPr lang="ko-KR" altLang="en-US" sz="1400" dirty="0">
                <a:latin typeface="+mn-ea"/>
                <a:ea typeface="+mn-ea"/>
              </a:rPr>
              <a:t>값</a:t>
            </a:r>
            <a:r>
              <a:rPr lang="en-US" altLang="ko-KR" sz="1400" dirty="0">
                <a:latin typeface="+mn-ea"/>
                <a:ea typeface="+mn-ea"/>
              </a:rPr>
              <a:t>2, ...]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[WHERE &lt;</a:t>
            </a:r>
            <a:r>
              <a:rPr lang="ko-KR" altLang="en-US" sz="1400" dirty="0">
                <a:latin typeface="+mn-ea"/>
                <a:ea typeface="+mn-ea"/>
              </a:rPr>
              <a:t>검색조건</a:t>
            </a:r>
            <a:r>
              <a:rPr lang="en-US" altLang="ko-KR" sz="1400" dirty="0">
                <a:latin typeface="+mn-ea"/>
                <a:ea typeface="+mn-ea"/>
              </a:rPr>
              <a:t>&gt;];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마당서점의 데이터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285648"/>
              </p:ext>
            </p:extLst>
          </p:nvPr>
        </p:nvGraphicFramePr>
        <p:xfrm>
          <a:off x="467544" y="1268760"/>
          <a:ext cx="3681440" cy="3076194"/>
        </p:xfrm>
        <a:graphic>
          <a:graphicData uri="http://schemas.openxmlformats.org/drawingml/2006/table">
            <a:tbl>
              <a:tblPr/>
              <a:tblGrid>
                <a:gridCol w="7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bookid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bookname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publisher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price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역사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 아는 여자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나무수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축구의 이해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골프 바이블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대한미디어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35000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피겨 교본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역도 단계별기술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굿스포츠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야구의 추억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야구를 부탁해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이상미디어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올림픽 이야기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삼성당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7500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Olympic Champions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Pearson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12091"/>
              </p:ext>
            </p:extLst>
          </p:nvPr>
        </p:nvGraphicFramePr>
        <p:xfrm>
          <a:off x="451474" y="4748614"/>
          <a:ext cx="3697510" cy="1677924"/>
        </p:xfrm>
        <a:graphic>
          <a:graphicData uri="http://schemas.openxmlformats.org/drawingml/2006/table">
            <a:tbl>
              <a:tblPr/>
              <a:tblGrid>
                <a:gridCol w="601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address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phone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박지성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영국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맨체스타</a:t>
                      </a:r>
                      <a:endParaRPr lang="ko-KR" alt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000-5000-0001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김연아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서울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000-6000-0001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장미란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강원도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000-7000-0001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추신수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미국 클리블랜드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000-8000-0001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박세리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대한민국 대전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NULL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88686"/>
              </p:ext>
            </p:extLst>
          </p:nvPr>
        </p:nvGraphicFramePr>
        <p:xfrm>
          <a:off x="4581032" y="1268760"/>
          <a:ext cx="4104456" cy="3117246"/>
        </p:xfrm>
        <a:graphic>
          <a:graphicData uri="http://schemas.openxmlformats.org/drawingml/2006/table">
            <a:tbl>
              <a:tblPr/>
              <a:tblGrid>
                <a:gridCol w="682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3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orderid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custid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bookid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saleprice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orderdate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2013-07-01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2013-07-03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2013-07-03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2013-07-04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2013-07-05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2013-07-07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2013-07-07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2013-07-08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2013-07-09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386"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397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2013-07-10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6011" y="4362689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3-3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Book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테이블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5536" y="642653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3-4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Customer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테이블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0467" y="4385931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3-4 </a:t>
            </a:r>
            <a:r>
              <a:rPr lang="en-US" altLang="ko-KR" sz="1400" b="1" dirty="0">
                <a:latin typeface="돋움" pitchFamily="50" charset="-127"/>
                <a:ea typeface="돋움" pitchFamily="50" charset="-127"/>
              </a:rPr>
              <a:t>Order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3759123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UPDATE </a:t>
            </a:r>
            <a:r>
              <a:rPr lang="KO-KR" altLang="en-US" dirty="0"/>
              <a:t>문</a:t>
            </a:r>
          </a:p>
        </p:txBody>
      </p:sp>
      <p:graphicFrame>
        <p:nvGraphicFramePr>
          <p:cNvPr id="7" name="내용 개체 틀 3"/>
          <p:cNvGraphicFramePr>
            <a:graphicFrameLocks/>
          </p:cNvGraphicFramePr>
          <p:nvPr/>
        </p:nvGraphicFramePr>
        <p:xfrm>
          <a:off x="746895" y="1412776"/>
          <a:ext cx="7796633" cy="99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3-47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고객의 주소를 ‘대한민국 부산’으로 변경하시오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35807" y="2257127"/>
            <a:ext cx="6655904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UPDATE 	Customer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SET 	address='</a:t>
            </a:r>
            <a:r>
              <a:rPr lang="ko-KR" altLang="en-US" sz="1400" dirty="0"/>
              <a:t>대한민국 부산</a:t>
            </a:r>
            <a:r>
              <a:rPr lang="en-US" altLang="ko-KR" sz="1400" dirty="0"/>
              <a:t>'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WHERE 	</a:t>
            </a:r>
            <a:r>
              <a:rPr lang="en-US" altLang="ko-KR" sz="1400" dirty="0" err="1"/>
              <a:t>custid</a:t>
            </a:r>
            <a:r>
              <a:rPr lang="en-US" altLang="ko-KR" sz="1400" dirty="0"/>
              <a:t>=5;</a:t>
            </a:r>
            <a:endParaRPr lang="ko-KR" altLang="en-US" sz="1400" dirty="0"/>
          </a:p>
        </p:txBody>
      </p:sp>
      <p:pic>
        <p:nvPicPr>
          <p:cNvPr id="9" name="Picture 2" descr="C:\Documents and Settings\Administrator\바탕 화면\DB_개론과_실습_강의교안_제작\04. 캡처 이미지\3장 이미지\ch03_R4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2276872"/>
            <a:ext cx="2819400" cy="1219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10" name="내용 개체 틀 3"/>
          <p:cNvGraphicFramePr>
            <a:graphicFrameLocks/>
          </p:cNvGraphicFramePr>
          <p:nvPr/>
        </p:nvGraphicFramePr>
        <p:xfrm>
          <a:off x="746895" y="386598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3-48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박세리 고객의 주소를 김연아 고객의 주소로 변경하시오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35807" y="4509120"/>
            <a:ext cx="6655904" cy="1665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UPDATE	Customer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SET 	address = (SELECT address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FROM Customer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		WHERE name='</a:t>
            </a:r>
            <a:r>
              <a:rPr lang="ko-KR" altLang="en-US" sz="1400" dirty="0"/>
              <a:t>김연아</a:t>
            </a:r>
            <a:r>
              <a:rPr lang="en-US" altLang="ko-KR" sz="14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WHERE 	name='</a:t>
            </a:r>
            <a:r>
              <a:rPr lang="ko-KR" altLang="en-US" sz="1400" dirty="0"/>
              <a:t>박세리</a:t>
            </a:r>
            <a:r>
              <a:rPr lang="en-US" altLang="ko-KR" sz="1400" dirty="0"/>
              <a:t>';</a:t>
            </a:r>
            <a:endParaRPr lang="ko-KR" altLang="en-US" sz="1400" dirty="0"/>
          </a:p>
        </p:txBody>
      </p:sp>
      <p:pic>
        <p:nvPicPr>
          <p:cNvPr id="12" name="Picture 3" descr="C:\Documents and Settings\Administrator\바탕 화면\DB_개론과_실습_강의교안_제작\04. 캡처 이미지\3장 이미지\ch03_R4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4509120"/>
            <a:ext cx="2809875" cy="1219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DELETE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테이블에 있는 기존 </a:t>
            </a:r>
            <a:r>
              <a:rPr lang="ko-KR" altLang="en-US" dirty="0" err="1"/>
              <a:t>튜플을</a:t>
            </a:r>
            <a:r>
              <a:rPr lang="ko-KR" altLang="en-US" dirty="0"/>
              <a:t> 삭제하는 명령</a:t>
            </a:r>
            <a:endParaRPr lang="en-US" altLang="ko-KR" dirty="0"/>
          </a:p>
          <a:p>
            <a:r>
              <a:rPr lang="en-US" altLang="ko-KR" dirty="0"/>
              <a:t>DELETE </a:t>
            </a:r>
            <a:r>
              <a:rPr lang="ko-KR" altLang="en-US" dirty="0"/>
              <a:t>문의 기본 문법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3799" y="1988840"/>
            <a:ext cx="7796633" cy="100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DELETE</a:t>
            </a:r>
          </a:p>
          <a:p>
            <a:pPr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FROM    </a:t>
            </a:r>
            <a:r>
              <a:rPr lang="ko-KR" altLang="en-US" sz="1400" dirty="0">
                <a:latin typeface="+mn-ea"/>
                <a:ea typeface="+mn-ea"/>
              </a:rPr>
              <a:t>테이블이름</a:t>
            </a:r>
          </a:p>
          <a:p>
            <a:pPr marL="628650" indent="-628650">
              <a:lnSpc>
                <a:spcPct val="140000"/>
              </a:lnSpc>
            </a:pPr>
            <a:r>
              <a:rPr lang="en-US" altLang="ko-KR" sz="1400" dirty="0">
                <a:latin typeface="+mn-ea"/>
                <a:ea typeface="+mn-ea"/>
              </a:rPr>
              <a:t>[WHERE  </a:t>
            </a:r>
            <a:r>
              <a:rPr lang="ko-KR" altLang="en-US" sz="1400" dirty="0">
                <a:latin typeface="+mn-ea"/>
                <a:ea typeface="+mn-ea"/>
              </a:rPr>
              <a:t>검색조건</a:t>
            </a:r>
            <a:r>
              <a:rPr lang="en-US" altLang="ko-KR" sz="1400" dirty="0">
                <a:latin typeface="+mn-ea"/>
                <a:ea typeface="+mn-ea"/>
              </a:rPr>
              <a:t>];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746895" y="3481844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3-49  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테이블에서 고객번호가 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 고객을 삭제하시오</a:t>
                      </a:r>
                      <a:r>
                        <a:rPr lang="en-US" altLang="ko-KR" sz="1400" b="1" kern="12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59511" y="3933056"/>
            <a:ext cx="665590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DELETE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FROM 	Customer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WHERE 	</a:t>
            </a:r>
            <a:r>
              <a:rPr lang="en-US" altLang="ko-KR" sz="1400" dirty="0" err="1"/>
              <a:t>custid</a:t>
            </a:r>
            <a:r>
              <a:rPr lang="en-US" altLang="ko-KR" sz="1400" dirty="0"/>
              <a:t>=5;</a:t>
            </a:r>
            <a:endParaRPr lang="ko-KR" altLang="en-US" sz="1400" dirty="0"/>
          </a:p>
        </p:txBody>
      </p:sp>
      <p:pic>
        <p:nvPicPr>
          <p:cNvPr id="11266" name="Picture 2" descr="C:\Documents and Settings\Administrator\바탕 화면\DB_개론과_실습_강의교안_제작\04. 캡처 이미지\3장 이미지\ch03_R4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4082291"/>
            <a:ext cx="2809875" cy="101917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9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8346892"/>
              </p:ext>
            </p:extLst>
          </p:nvPr>
        </p:nvGraphicFramePr>
        <p:xfrm>
          <a:off x="746895" y="5354052"/>
          <a:ext cx="779663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3-50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 고객을 삭제하시오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55576" y="5805264"/>
            <a:ext cx="66559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DELETE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FROM 	Customer;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solidFill>
                  <a:schemeClr val="accent3">
                    <a:lumMod val="75000"/>
                  </a:schemeClr>
                </a:solidFill>
              </a:rPr>
              <a:t>연습문제 풀이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24744"/>
            <a:ext cx="8136904" cy="5472608"/>
          </a:xfrm>
        </p:spPr>
        <p:txBody>
          <a:bodyPr/>
          <a:lstStyle/>
          <a:p>
            <a:r>
              <a:rPr lang="en-US" altLang="ko-KR" sz="1400" b="1" dirty="0">
                <a:latin typeface="+mj-ea"/>
                <a:ea typeface="+mj-ea"/>
              </a:rPr>
              <a:t>3. </a:t>
            </a:r>
            <a:r>
              <a:rPr lang="ko-KR" altLang="en-US" sz="1400" b="1" dirty="0">
                <a:latin typeface="+mj-ea"/>
                <a:ea typeface="+mj-ea"/>
              </a:rPr>
              <a:t>마당서점에서 다음의 심화된 질문에 대해 </a:t>
            </a:r>
            <a:r>
              <a:rPr lang="en-US" altLang="ko-KR" sz="1400" b="1" dirty="0">
                <a:latin typeface="+mj-ea"/>
                <a:ea typeface="+mj-ea"/>
              </a:rPr>
              <a:t>SQL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(1) </a:t>
            </a:r>
            <a:r>
              <a:rPr lang="ko-KR" altLang="en-US" sz="1400" b="1" dirty="0">
                <a:latin typeface="+mj-ea"/>
                <a:ea typeface="+mj-ea"/>
              </a:rPr>
              <a:t>박지성이 구매한 도서의 출판사와 같은 출판사에서 도서를 구매한 고객의 이름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(2) </a:t>
            </a:r>
            <a:r>
              <a:rPr lang="ko-KR" altLang="en-US" sz="1400" b="1" dirty="0">
                <a:latin typeface="+mj-ea"/>
                <a:ea typeface="+mj-ea"/>
              </a:rPr>
              <a:t>두 개 이상의 서로 다른 출판사에서 도서를 구매한 고객의 이름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(3) </a:t>
            </a:r>
            <a:r>
              <a:rPr lang="ko-KR" altLang="en-US" sz="1400" b="1" dirty="0">
                <a:latin typeface="+mj-ea"/>
                <a:ea typeface="+mj-ea"/>
              </a:rPr>
              <a:t>전체 고객의 </a:t>
            </a:r>
            <a:r>
              <a:rPr lang="en-US" altLang="ko-KR" sz="1400" b="1" dirty="0">
                <a:latin typeface="+mj-ea"/>
                <a:ea typeface="+mj-ea"/>
              </a:rPr>
              <a:t>30% </a:t>
            </a:r>
            <a:r>
              <a:rPr lang="ko-KR" altLang="en-US" sz="1400" b="1" dirty="0">
                <a:latin typeface="+mj-ea"/>
                <a:ea typeface="+mj-ea"/>
              </a:rPr>
              <a:t>이상이 구매한 도서</a:t>
            </a: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4. </a:t>
            </a:r>
            <a:r>
              <a:rPr lang="ko-KR" altLang="en-US" sz="1400" b="1" dirty="0">
                <a:latin typeface="+mj-ea"/>
                <a:ea typeface="+mj-ea"/>
              </a:rPr>
              <a:t>다음 질의에 대해 </a:t>
            </a:r>
            <a:r>
              <a:rPr lang="en-US" altLang="ko-KR" sz="1400" b="1" dirty="0">
                <a:latin typeface="+mj-ea"/>
                <a:ea typeface="+mj-ea"/>
              </a:rPr>
              <a:t>DML </a:t>
            </a:r>
            <a:r>
              <a:rPr lang="ko-KR" altLang="en-US" sz="1400" b="1" dirty="0">
                <a:latin typeface="+mj-ea"/>
                <a:ea typeface="+mj-ea"/>
              </a:rPr>
              <a:t>문을 작성하시오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(1) </a:t>
            </a:r>
            <a:r>
              <a:rPr lang="ko-KR" altLang="en-US" sz="1400" b="1" dirty="0">
                <a:latin typeface="+mj-ea"/>
                <a:ea typeface="+mj-ea"/>
              </a:rPr>
              <a:t>새로운 도서 </a:t>
            </a:r>
            <a:r>
              <a:rPr lang="en-US" altLang="ko-KR" sz="1400" b="1" dirty="0">
                <a:latin typeface="+mj-ea"/>
                <a:ea typeface="+mj-ea"/>
              </a:rPr>
              <a:t>(‘</a:t>
            </a:r>
            <a:r>
              <a:rPr lang="ko-KR" altLang="en-US" sz="1400" b="1" dirty="0">
                <a:latin typeface="+mj-ea"/>
                <a:ea typeface="+mj-ea"/>
              </a:rPr>
              <a:t>스포츠 세계’</a:t>
            </a:r>
            <a:r>
              <a:rPr lang="en-US" altLang="ko-KR" sz="1400" b="1" dirty="0">
                <a:latin typeface="+mj-ea"/>
                <a:ea typeface="+mj-ea"/>
              </a:rPr>
              <a:t>, ‘</a:t>
            </a:r>
            <a:r>
              <a:rPr lang="ko-KR" altLang="en-US" sz="1400" b="1" dirty="0">
                <a:latin typeface="+mj-ea"/>
                <a:ea typeface="+mj-ea"/>
              </a:rPr>
              <a:t>대한미디어’</a:t>
            </a:r>
            <a:r>
              <a:rPr lang="en-US" altLang="ko-KR" sz="1400" b="1" dirty="0">
                <a:latin typeface="+mj-ea"/>
                <a:ea typeface="+mj-ea"/>
              </a:rPr>
              <a:t>, 10000</a:t>
            </a:r>
            <a:r>
              <a:rPr lang="ko-KR" altLang="en-US" sz="1400" b="1" dirty="0">
                <a:latin typeface="+mj-ea"/>
                <a:ea typeface="+mj-ea"/>
              </a:rPr>
              <a:t>원</a:t>
            </a:r>
            <a:r>
              <a:rPr lang="en-US" altLang="ko-KR" sz="1400" b="1" dirty="0">
                <a:latin typeface="+mj-ea"/>
                <a:ea typeface="+mj-ea"/>
              </a:rPr>
              <a:t>)</a:t>
            </a:r>
            <a:r>
              <a:rPr lang="ko-KR" altLang="en-US" sz="1400" b="1" dirty="0">
                <a:latin typeface="+mj-ea"/>
                <a:ea typeface="+mj-ea"/>
              </a:rPr>
              <a:t>이 마당서점에 입고되었다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     </a:t>
            </a:r>
            <a:r>
              <a:rPr lang="ko-KR" altLang="en-US" sz="1400" b="1" dirty="0">
                <a:latin typeface="+mj-ea"/>
                <a:ea typeface="+mj-ea"/>
              </a:rPr>
              <a:t>삽입이 안 될 경우 필요한 데이터가 더 있는지 찾아보자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(2) ‘</a:t>
            </a:r>
            <a:r>
              <a:rPr lang="ko-KR" altLang="en-US" sz="1400" b="1" dirty="0">
                <a:latin typeface="+mj-ea"/>
                <a:ea typeface="+mj-ea"/>
              </a:rPr>
              <a:t>삼성당’에서 출판한 도서를 삭제해야 한다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(3) ‘</a:t>
            </a:r>
            <a:r>
              <a:rPr lang="ko-KR" altLang="en-US" sz="1400" b="1" dirty="0">
                <a:latin typeface="+mj-ea"/>
                <a:ea typeface="+mj-ea"/>
              </a:rPr>
              <a:t>이상미디어’에서 출판한 도서를 삭제해야 한다</a:t>
            </a:r>
            <a:r>
              <a:rPr lang="en-US" altLang="ko-KR" sz="1400" b="1" dirty="0">
                <a:latin typeface="+mj-ea"/>
                <a:ea typeface="+mj-ea"/>
              </a:rPr>
              <a:t>. </a:t>
            </a:r>
            <a:r>
              <a:rPr lang="ko-KR" altLang="en-US" sz="1400" b="1" dirty="0">
                <a:latin typeface="+mj-ea"/>
                <a:ea typeface="+mj-ea"/>
              </a:rPr>
              <a:t>삭제가 안 될 경우 원인을 생각해보자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  (4) </a:t>
            </a:r>
            <a:r>
              <a:rPr lang="ko-KR" altLang="en-US" sz="1400" b="1" dirty="0">
                <a:latin typeface="+mj-ea"/>
                <a:ea typeface="+mj-ea"/>
              </a:rPr>
              <a:t>출판사 ‘대한미디어’가 ‘대한출판사’로 이름을 바꾸었다</a:t>
            </a:r>
            <a:r>
              <a:rPr lang="en-US" altLang="ko-KR" sz="1400" b="1" dirty="0">
                <a:latin typeface="+mj-ea"/>
                <a:ea typeface="+mj-ea"/>
              </a:rPr>
              <a:t>.</a:t>
            </a:r>
            <a:endParaRPr lang="ko-KR" altLang="en-US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77989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ko-KR" dirty="0"/>
              <a:t>SQL Server 2012 </a:t>
            </a:r>
            <a:r>
              <a:rPr lang="ko-KR" altLang="en-US" dirty="0" err="1"/>
              <a:t>익스프레스</a:t>
            </a:r>
            <a:r>
              <a:rPr lang="ko-KR" altLang="en-US" dirty="0"/>
              <a:t> </a:t>
            </a:r>
            <a:r>
              <a:rPr lang="ko-KR" altLang="en-US" dirty="0" err="1"/>
              <a:t>에디션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SQL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(DLL)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>(DML)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WHERE </a:t>
            </a:r>
            <a:r>
              <a:rPr lang="ko-KR" altLang="en-US" dirty="0"/>
              <a:t>조건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집계 함수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GROUP BY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HAVING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조인</a:t>
            </a: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동등조인</a:t>
            </a:r>
            <a:r>
              <a:rPr lang="en-US" altLang="ko-KR" dirty="0"/>
              <a:t>(</a:t>
            </a:r>
            <a:r>
              <a:rPr lang="ko-KR" altLang="en-US" dirty="0"/>
              <a:t>내부조인</a:t>
            </a:r>
            <a:r>
              <a:rPr lang="en-US" altLang="ko-KR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부속질의</a:t>
            </a:r>
            <a:endParaRPr lang="en-US" altLang="ko-KR" dirty="0"/>
          </a:p>
          <a:p>
            <a:pPr>
              <a:buNone/>
            </a:pP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5004048" y="1199704"/>
            <a:ext cx="3960440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 startAt="12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상관 부속질의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 startAt="12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투플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변수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 startAt="12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집합연산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 startAt="12"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집합연산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 startAt="12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EXISTS</a:t>
            </a: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 startAt="12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CREATE</a:t>
            </a: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 startAt="12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ALTER</a:t>
            </a: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 startAt="12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DROP</a:t>
            </a: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 startAt="12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INSERT</a:t>
            </a: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 startAt="12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UPDATE</a:t>
            </a: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+mj-lt"/>
              <a:buAutoNum type="arabicPeriod" startAt="12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79510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</a:t>
            </a:r>
            <a:r>
              <a:rPr lang="ko-KR" altLang="en-US" dirty="0"/>
              <a:t>마당서점의 데이터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9605" y="5016202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3-6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마당서점의 데이터 구성도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0049" y="1844823"/>
            <a:ext cx="3147806" cy="5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050" y="3163068"/>
            <a:ext cx="3872194" cy="5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0050" y="4338439"/>
            <a:ext cx="3807000" cy="540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792088" y="148478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Book(</a:t>
            </a:r>
            <a:r>
              <a:rPr lang="en-US" altLang="ko-KR" sz="1400" u="sng" dirty="0" err="1"/>
              <a:t>bookid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bookname</a:t>
            </a:r>
            <a:r>
              <a:rPr lang="en-US" altLang="ko-KR" sz="1400" dirty="0"/>
              <a:t>, publisher, price)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792088" y="2803029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Orders(</a:t>
            </a:r>
            <a:r>
              <a:rPr lang="en-US" altLang="ko-KR" sz="1400" u="sng" dirty="0" err="1"/>
              <a:t>orderid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custid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bookid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saleprice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orderdate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792088" y="398303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Customer(</a:t>
            </a:r>
            <a:r>
              <a:rPr lang="en-US" altLang="ko-KR" sz="1400" u="sng" dirty="0" err="1"/>
              <a:t>custid</a:t>
            </a:r>
            <a:r>
              <a:rPr lang="en-US" altLang="ko-KR" sz="1400" dirty="0"/>
              <a:t>, name, address, phone)</a:t>
            </a:r>
            <a:endParaRPr lang="ko-KR" altLang="en-US" sz="1400" dirty="0"/>
          </a:p>
        </p:txBody>
      </p:sp>
      <p:cxnSp>
        <p:nvCxnSpPr>
          <p:cNvPr id="20" name="꺾인 연결선 19"/>
          <p:cNvCxnSpPr/>
          <p:nvPr/>
        </p:nvCxnSpPr>
        <p:spPr>
          <a:xfrm rot="5400000">
            <a:off x="1152128" y="3717032"/>
            <a:ext cx="936104" cy="50405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75000"/>
              </a:schemeClr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rot="5400000">
            <a:off x="1152128" y="2420888"/>
            <a:ext cx="28803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1296144" y="2564904"/>
            <a:ext cx="1296144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2592288" y="2564904"/>
            <a:ext cx="0" cy="93610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59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</a:t>
            </a:r>
            <a:r>
              <a:rPr lang="ko-KR" altLang="en-US" dirty="0"/>
              <a:t>누가 어떤 정보를 원하는가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7200800" cy="538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89484" y="6381328"/>
            <a:ext cx="1872208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3-7 </a:t>
            </a:r>
            <a:r>
              <a:rPr lang="ko-KR" altLang="en-US" sz="1400" b="1" dirty="0">
                <a:latin typeface="돋움" pitchFamily="50" charset="-127"/>
                <a:ea typeface="돋움" pitchFamily="50" charset="-127"/>
              </a:rPr>
              <a:t>사용자 그룹별로 원하는 정보</a:t>
            </a:r>
          </a:p>
        </p:txBody>
      </p:sp>
    </p:spTree>
    <p:extLst>
      <p:ext uri="{BB962C8B-B14F-4D97-AF65-F5344CB8AC3E}">
        <p14:creationId xmlns:p14="http://schemas.microsoft.com/office/powerpoint/2010/main" val="421201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5726</TotalTime>
  <Words>3808</Words>
  <Application>Microsoft Office PowerPoint</Application>
  <PresentationFormat>화면 슬라이드 쇼(4:3)</PresentationFormat>
  <Paragraphs>1157</Paragraphs>
  <Slides>73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74" baseType="lpstr">
      <vt:lpstr>Office 테마</vt:lpstr>
      <vt:lpstr>Chapter3. SQL 기초</vt:lpstr>
      <vt:lpstr>PowerPoint 프레젠테이션</vt:lpstr>
      <vt:lpstr>PowerPoint 프레젠테이션</vt:lpstr>
      <vt:lpstr>01. SQL 학습을 위한 준비</vt:lpstr>
      <vt:lpstr>01. SQL 학습을 위한 준비</vt:lpstr>
      <vt:lpstr>01. SQL 학습을 위한 준비</vt:lpstr>
      <vt:lpstr>1.1 마당서점의 데이터</vt:lpstr>
      <vt:lpstr>1.1 마당서점의 데이터</vt:lpstr>
      <vt:lpstr>1.2 누가 어떤 정보를 원하는가?</vt:lpstr>
      <vt:lpstr>1.3 SQL Server 2012 Express와 샘플 데이터 설치</vt:lpstr>
      <vt:lpstr>SQL Server 2012 시작</vt:lpstr>
      <vt:lpstr>1.3 SQL Server와 샘플 데이터 설치</vt:lpstr>
      <vt:lpstr>02. SQL 개요</vt:lpstr>
      <vt:lpstr>02. SQL 개요</vt:lpstr>
      <vt:lpstr>02. SQL 개요</vt:lpstr>
      <vt:lpstr>02. SQL 개요</vt:lpstr>
      <vt:lpstr>03. 데이터 조작어 - 검색</vt:lpstr>
      <vt:lpstr>03. 데이터 조작어 - 검색</vt:lpstr>
      <vt:lpstr>3.1.1 SELECT/FROM_서점에 어떤 도서가 있는지 알고 싶다  </vt:lpstr>
      <vt:lpstr>3.1.1 SELECT/FROM_서점에 어떤 도서가 있는지 알고 싶다  </vt:lpstr>
      <vt:lpstr>3.1.1 SELECT/FROM_서점에 어떤 도서가 있는지 알고 싶다  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3.1.2 WHERE 조건_가격이 20,000원 미만인 도서가 무엇인지 알고 싶다</vt:lpstr>
      <vt:lpstr>3.1.3 ORDER BY_도서를 이름순으로 보고 싶다</vt:lpstr>
      <vt:lpstr>3.1.3 ORDER BY_도서를 이름순으로 보고 싶다</vt:lpstr>
      <vt:lpstr>3.2.1 집계 함수_도서 판매액의 합계를 알고 싶다</vt:lpstr>
      <vt:lpstr>3.2.1 집계 함수_도서 판매액의 합계를 알고 싶다</vt:lpstr>
      <vt:lpstr>3.2.1 집계 함수_도서 판매액의 합계를 알고 싶다</vt:lpstr>
      <vt:lpstr>3.2.2 GROUP BY_어느 고객이 얼마나 주문했는지 알고 싶다</vt:lpstr>
      <vt:lpstr>3.2.2 GROUP BY_어느 고객이 얼마나 주문했는지 알고 싶다</vt:lpstr>
      <vt:lpstr>3.2.2 GROUP BY_어느 고객이 얼마나 주문했는지 알고 싶다</vt:lpstr>
      <vt:lpstr>연습문제 풀이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3.3.1 조인_2개의 테이블을 합체해보자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3.3.2 부속질의_SQL 문 내에 또 다른 SQL 문을 작성해보자</vt:lpstr>
      <vt:lpstr>3.3.3 집합연산_도서를 주문하지 않은 고객을 알고 싶다</vt:lpstr>
      <vt:lpstr>3.3.4 EXISTS_주문이 있는 고객을 알고 싶다</vt:lpstr>
      <vt:lpstr>3.3.4 EXISTS_주문이 있는 고객을 알고 싶다</vt:lpstr>
      <vt:lpstr>연습문제 풀이</vt:lpstr>
      <vt:lpstr>04. 데이터 정의어</vt:lpstr>
      <vt:lpstr>4.1 CREATE 문</vt:lpstr>
      <vt:lpstr>4.1 CREATE 문</vt:lpstr>
      <vt:lpstr>4.1 CREATE 문</vt:lpstr>
      <vt:lpstr>4.1 CREATE 문</vt:lpstr>
      <vt:lpstr>4.1 CREATE 문</vt:lpstr>
      <vt:lpstr>4.1 CREATE 문</vt:lpstr>
      <vt:lpstr>4.2 ALTER 문</vt:lpstr>
      <vt:lpstr>4.2 ALTER 문</vt:lpstr>
      <vt:lpstr>4.3 DROP 문</vt:lpstr>
      <vt:lpstr>05. 데이터 조작어 – 삽입, 수정, 삭제</vt:lpstr>
      <vt:lpstr>5.1 INSERT 문</vt:lpstr>
      <vt:lpstr>5.1 INSERT 문</vt:lpstr>
      <vt:lpstr>5.1 대량 삽입(bulk insert)</vt:lpstr>
      <vt:lpstr>5.2 UPDATE 문</vt:lpstr>
      <vt:lpstr>5.2 UPDATE 문</vt:lpstr>
      <vt:lpstr>5.3 DELETE 문</vt:lpstr>
      <vt:lpstr>연습문제 풀이</vt:lpstr>
      <vt:lpstr>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주동현</cp:lastModifiedBy>
  <cp:revision>569</cp:revision>
  <dcterms:created xsi:type="dcterms:W3CDTF">2012-07-11T10:23:22Z</dcterms:created>
  <dcterms:modified xsi:type="dcterms:W3CDTF">2016-12-04T12:18:01Z</dcterms:modified>
</cp:coreProperties>
</file>