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40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.go.k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92398" y="3882042"/>
            <a:ext cx="6815669" cy="773084"/>
          </a:xfrm>
        </p:spPr>
        <p:txBody>
          <a:bodyPr>
            <a:normAutofit/>
          </a:bodyPr>
          <a:lstStyle/>
          <a:p>
            <a:r>
              <a:rPr lang="ko-KR" altLang="en-US" dirty="0"/>
              <a:t> </a:t>
            </a:r>
            <a:r>
              <a:rPr lang="en-US" altLang="ko-KR" dirty="0"/>
              <a:t>Open API (Open Application Programming Interface)</a:t>
            </a:r>
          </a:p>
        </p:txBody>
      </p:sp>
    </p:spTree>
    <p:extLst>
      <p:ext uri="{BB962C8B-B14F-4D97-AF65-F5344CB8AC3E}">
        <p14:creationId xmlns:p14="http://schemas.microsoft.com/office/powerpoint/2010/main" val="21233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Open API </a:t>
            </a:r>
            <a:r>
              <a:rPr lang="ko-KR" altLang="en-US" dirty="0"/>
              <a:t>의 목적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270290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latin typeface="+mn-ea"/>
              </a:rPr>
              <a:t>Open API</a:t>
            </a:r>
            <a:r>
              <a:rPr lang="ko-KR" altLang="en-US" sz="2000" dirty="0">
                <a:latin typeface="+mn-ea"/>
              </a:rPr>
              <a:t>란 사용자가 일방적으로 웹 검색 결과 및 사용자 화면 등을 제공받는데 그치지 않고 직접 응용 프로그램과 서비스를 개발할 수 있도록 공개된 누구나 사용 할 수 있는 인터페이스 이다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  <a:p>
            <a:r>
              <a:rPr lang="en-US" altLang="ko-KR" sz="2000" b="1" dirty="0">
                <a:latin typeface="+mn-ea"/>
              </a:rPr>
              <a:t>Open API</a:t>
            </a:r>
            <a:r>
              <a:rPr lang="ko-KR" altLang="en-US" sz="2000" dirty="0">
                <a:latin typeface="+mn-ea"/>
              </a:rPr>
              <a:t>를 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활용하여 대용량 자료 및 데이터를 이용하여  확대 연구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기술개발 에 용이하다</a:t>
            </a:r>
            <a:r>
              <a:rPr lang="en-US" altLang="ko-KR" sz="2000" dirty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이는 </a:t>
            </a:r>
            <a:r>
              <a:rPr lang="ko-KR" altLang="en-US" sz="2000" dirty="0" err="1">
                <a:latin typeface="+mn-ea"/>
              </a:rPr>
              <a:t>개발시</a:t>
            </a:r>
            <a:r>
              <a:rPr lang="ko-KR" altLang="en-US" sz="2000" dirty="0">
                <a:latin typeface="+mn-ea"/>
              </a:rPr>
              <a:t> 들어가는 시간을 줄이고 비용을 절감할 수 있고 더욱 양질의 앱 등을 개발할 수 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584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API </a:t>
            </a:r>
            <a:r>
              <a:rPr lang="ko-KR" altLang="en-US" dirty="0"/>
              <a:t>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본 프로젝트는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공공데이터포털</a:t>
            </a:r>
            <a:r>
              <a:rPr lang="en-US" altLang="ko-KR" sz="2000" dirty="0">
                <a:latin typeface="+mn-ea"/>
              </a:rPr>
              <a:t>( </a:t>
            </a:r>
            <a:r>
              <a:rPr lang="en-US" altLang="ko-KR" sz="2000" dirty="0">
                <a:latin typeface="+mn-ea"/>
                <a:hlinkClick r:id="rId2"/>
              </a:rPr>
              <a:t>www.data.go.kr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에서 제공하는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신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 err="1">
                <a:latin typeface="+mn-ea"/>
              </a:rPr>
              <a:t>동네예보정보조회서비스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Open API </a:t>
            </a:r>
            <a:r>
              <a:rPr lang="ko-KR" altLang="en-US" sz="2000" dirty="0">
                <a:latin typeface="+mn-ea"/>
              </a:rPr>
              <a:t>를 제공받아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해당 </a:t>
            </a:r>
            <a:r>
              <a:rPr lang="en-US" altLang="ko-KR" sz="2000" b="1" dirty="0">
                <a:latin typeface="+mn-ea"/>
              </a:rPr>
              <a:t>URL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을 입력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dirty="0">
                <a:latin typeface="+mn-ea"/>
              </a:rPr>
              <a:t>    하고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날씨 정보를 받고 싶은 장소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시간을 입력하여 데이터를 얻습니다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ko-KR" altLang="en-US" sz="2000" dirty="0">
                <a:latin typeface="+mn-ea"/>
              </a:rPr>
              <a:t>우리가 원하는 정보를  웹 서버와 교환을 하는 데 있어서 효율적인 방식 중 하나인 </a:t>
            </a:r>
            <a:r>
              <a:rPr lang="en-US" altLang="ko-KR" sz="2000" b="1" dirty="0">
                <a:latin typeface="+mn-ea"/>
              </a:rPr>
              <a:t>JSON</a:t>
            </a:r>
            <a:r>
              <a:rPr lang="ko-KR" altLang="en-US" sz="2000" dirty="0">
                <a:latin typeface="+mn-ea"/>
              </a:rPr>
              <a:t>을 사용하였고 이 데이터를 </a:t>
            </a:r>
            <a:r>
              <a:rPr lang="en-US" altLang="ko-KR" sz="2000" b="1" dirty="0">
                <a:latin typeface="+mn-ea"/>
              </a:rPr>
              <a:t>Parsing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웹상</a:t>
            </a:r>
            <a:r>
              <a:rPr lang="ko-KR" altLang="en-US" sz="2000" dirty="0">
                <a:latin typeface="+mn-ea"/>
              </a:rPr>
              <a:t> 데이터 가공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을 하여 객체로 만듦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ko-KR" altLang="en-US" sz="2000" dirty="0">
                <a:latin typeface="+mn-ea"/>
              </a:rPr>
              <a:t>단계별로 가공된 데이터를 통해 우리가 원하는 카테고리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b="1" dirty="0">
                <a:latin typeface="+mn-ea"/>
              </a:rPr>
              <a:t>Key</a:t>
            </a:r>
            <a:r>
              <a:rPr lang="ko-KR" altLang="en-US" sz="2000" b="1" dirty="0">
                <a:latin typeface="+mn-ea"/>
              </a:rPr>
              <a:t>값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을 입력하여 원하는 결과</a:t>
            </a:r>
            <a:r>
              <a:rPr lang="en-US" altLang="ko-KR" sz="2000" dirty="0">
                <a:latin typeface="+mn-ea"/>
              </a:rPr>
              <a:t>(</a:t>
            </a:r>
            <a:r>
              <a:rPr lang="en-US" altLang="ko-KR" sz="2000" b="1" dirty="0">
                <a:latin typeface="+mn-ea"/>
              </a:rPr>
              <a:t>Value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를 얻습니다</a:t>
            </a:r>
            <a:r>
              <a:rPr lang="en-US" altLang="ko-KR" sz="20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444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1.daumcdn.net/cfile/tistory/992F5C475AE5C0572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99" y="1531581"/>
            <a:ext cx="6514464" cy="419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58192" y="1361267"/>
            <a:ext cx="4380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Parsing : </a:t>
            </a:r>
            <a:r>
              <a:rPr lang="ko-KR" altLang="en-US" dirty="0">
                <a:latin typeface="+mn-ea"/>
              </a:rPr>
              <a:t>웹 상에서 주어진 정보를 내가 원하는 형태로 가공하여 서버에서 불러들이는 것입니다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 이러한 </a:t>
            </a:r>
            <a:r>
              <a:rPr lang="en-US" altLang="ko-KR" dirty="0">
                <a:latin typeface="+mn-ea"/>
              </a:rPr>
              <a:t>parsing </a:t>
            </a:r>
            <a:r>
              <a:rPr lang="ko-KR" altLang="en-US" dirty="0">
                <a:latin typeface="+mn-ea"/>
              </a:rPr>
              <a:t>기법은 </a:t>
            </a:r>
            <a:r>
              <a:rPr lang="en-US" altLang="ko-KR" dirty="0">
                <a:latin typeface="+mn-ea"/>
              </a:rPr>
              <a:t>XML       </a:t>
            </a:r>
          </a:p>
          <a:p>
            <a:r>
              <a:rPr lang="en-US" altLang="ko-KR" dirty="0">
                <a:latin typeface="+mn-ea"/>
              </a:rPr>
              <a:t>    parsing</a:t>
            </a:r>
            <a:r>
              <a:rPr lang="ko-KR" altLang="en-US" dirty="0">
                <a:latin typeface="+mn-ea"/>
              </a:rPr>
              <a:t>과 </a:t>
            </a:r>
            <a:r>
              <a:rPr lang="en-US" altLang="ko-KR" dirty="0">
                <a:latin typeface="+mn-ea"/>
              </a:rPr>
              <a:t>JSON parsing</a:t>
            </a:r>
            <a:r>
              <a:rPr lang="ko-KR" altLang="en-US" dirty="0">
                <a:latin typeface="+mn-ea"/>
              </a:rPr>
              <a:t>이 있습니다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 Parser :</a:t>
            </a:r>
            <a:r>
              <a:rPr lang="ko-KR" altLang="en-US" dirty="0">
                <a:latin typeface="+mn-ea"/>
              </a:rPr>
              <a:t>  </a:t>
            </a:r>
            <a:r>
              <a:rPr lang="en-US" altLang="ko-KR" dirty="0">
                <a:latin typeface="+mn-ea"/>
              </a:rPr>
              <a:t>Compiler</a:t>
            </a:r>
            <a:r>
              <a:rPr lang="ko-KR" altLang="en-US" dirty="0">
                <a:latin typeface="+mn-ea"/>
              </a:rPr>
              <a:t>나 </a:t>
            </a:r>
            <a:r>
              <a:rPr lang="en-US" altLang="ko-KR" dirty="0">
                <a:latin typeface="+mn-ea"/>
              </a:rPr>
              <a:t>Interpreter</a:t>
            </a:r>
          </a:p>
          <a:p>
            <a:r>
              <a:rPr lang="en-US" altLang="ko-KR" dirty="0"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에서 </a:t>
            </a:r>
            <a:r>
              <a:rPr lang="en-US" altLang="ko-KR" dirty="0">
                <a:latin typeface="+mn-ea"/>
              </a:rPr>
              <a:t>Markup Tag</a:t>
            </a:r>
            <a:r>
              <a:rPr lang="ko-KR" altLang="en-US" dirty="0">
                <a:latin typeface="+mn-ea"/>
              </a:rPr>
              <a:t>형태의 원시 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프로그램을 읽어 들여</a:t>
            </a:r>
            <a:r>
              <a:rPr lang="en-US" altLang="ko-KR" dirty="0">
                <a:latin typeface="+mn-ea"/>
              </a:rPr>
              <a:t>, </a:t>
            </a:r>
            <a:r>
              <a:rPr lang="ko-KR" altLang="en-US" dirty="0">
                <a:latin typeface="+mn-ea"/>
              </a:rPr>
              <a:t>그 문장의 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   구조를 알아내는 </a:t>
            </a:r>
            <a:r>
              <a:rPr lang="en-US" altLang="ko-KR" dirty="0">
                <a:latin typeface="+mn-ea"/>
              </a:rPr>
              <a:t>Parsing</a:t>
            </a:r>
            <a:r>
              <a:rPr lang="ko-KR" altLang="en-US" dirty="0">
                <a:latin typeface="+mn-ea"/>
              </a:rPr>
              <a:t>을 행하여 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 주는 프로그램이다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br>
              <a:rPr lang="ko-KR" altLang="en-US" dirty="0">
                <a:latin typeface="+mn-ea"/>
              </a:rPr>
            </a:br>
            <a:endParaRPr lang="ko-KR" altLang="en-US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8966" y="756458"/>
            <a:ext cx="2389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Parsing </a:t>
            </a:r>
            <a:r>
              <a:rPr lang="ko-KR" altLang="en-US" sz="2400" b="1" dirty="0"/>
              <a:t>이란</a:t>
            </a:r>
            <a:r>
              <a:rPr lang="en-US" altLang="ko-KR" sz="2400" b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51943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0095C9-8484-4272-831E-8ADC4D53D4FF}"/>
              </a:ext>
            </a:extLst>
          </p:cNvPr>
          <p:cNvSpPr txBox="1"/>
          <p:nvPr/>
        </p:nvSpPr>
        <p:spPr>
          <a:xfrm>
            <a:off x="1055805" y="744717"/>
            <a:ext cx="213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JSON</a:t>
            </a:r>
            <a:r>
              <a:rPr lang="ko-KR" altLang="en-US" sz="2400" b="1" dirty="0"/>
              <a:t> 이란 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9676A7-3DEB-4BCC-AEEE-757193040C7C}"/>
              </a:ext>
            </a:extLst>
          </p:cNvPr>
          <p:cNvSpPr txBox="1"/>
          <p:nvPr/>
        </p:nvSpPr>
        <p:spPr>
          <a:xfrm>
            <a:off x="7220935" y="857595"/>
            <a:ext cx="439289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JSON</a:t>
            </a:r>
            <a:r>
              <a:rPr lang="ko-KR" altLang="en-US" sz="1600" dirty="0">
                <a:latin typeface="+mn-ea"/>
              </a:rPr>
              <a:t>이란 </a:t>
            </a:r>
            <a:r>
              <a:rPr lang="en-US" altLang="ko-KR" sz="1600" b="1" dirty="0">
                <a:latin typeface="+mn-ea"/>
              </a:rPr>
              <a:t>JavaScript Object Notation</a:t>
            </a:r>
            <a:r>
              <a:rPr lang="ko-KR" altLang="en-US" sz="1600" dirty="0">
                <a:latin typeface="+mn-ea"/>
              </a:rPr>
              <a:t>의 약자입니다</a:t>
            </a:r>
            <a:r>
              <a:rPr lang="en-US" altLang="ko-KR" sz="1600" dirty="0">
                <a:latin typeface="+mn-ea"/>
              </a:rPr>
              <a:t>.  </a:t>
            </a:r>
            <a:r>
              <a:rPr lang="en-US" altLang="ko-KR" sz="1600" b="1" dirty="0">
                <a:latin typeface="+mn-ea"/>
              </a:rPr>
              <a:t>JSON</a:t>
            </a:r>
            <a:r>
              <a:rPr lang="ko-KR" altLang="en-US" sz="1600" dirty="0">
                <a:latin typeface="+mn-ea"/>
              </a:rPr>
              <a:t>은  </a:t>
            </a:r>
            <a:r>
              <a:rPr lang="en-US" altLang="ko-KR" sz="1600" b="1" dirty="0">
                <a:latin typeface="+mn-ea"/>
              </a:rPr>
              <a:t>XML</a:t>
            </a:r>
            <a:r>
              <a:rPr lang="ko-KR" altLang="en-US" sz="1600" dirty="0">
                <a:latin typeface="+mn-ea"/>
              </a:rPr>
              <a:t>에 비해 효율적인 데이터 </a:t>
            </a:r>
            <a:r>
              <a:rPr lang="ko-KR" altLang="en-US" sz="1600" dirty="0" err="1">
                <a:latin typeface="+mn-ea"/>
              </a:rPr>
              <a:t>교환포맷으로</a:t>
            </a:r>
            <a:r>
              <a:rPr lang="ko-KR" altLang="en-US" sz="1600" dirty="0">
                <a:latin typeface="+mn-ea"/>
              </a:rPr>
              <a:t> 데이터 교환을 쉽게 할 수 있습니다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JSON</a:t>
            </a:r>
            <a:r>
              <a:rPr lang="ko-KR" altLang="en-US" sz="1600" dirty="0">
                <a:latin typeface="+mn-ea"/>
              </a:rPr>
              <a:t>은 인터넷에서 자료를 주고받을 때 그 자료를 표현하는 방식으로써 데이터 </a:t>
            </a:r>
            <a:r>
              <a:rPr lang="en-US" altLang="ko-KR" sz="1600" dirty="0">
                <a:latin typeface="+mn-ea"/>
              </a:rPr>
              <a:t>Parsing</a:t>
            </a:r>
            <a:r>
              <a:rPr lang="ko-KR" altLang="en-US" sz="1600" dirty="0">
                <a:latin typeface="+mn-ea"/>
              </a:rPr>
              <a:t>에서 대표적으로 사용하는 방법 중 하나입니다</a:t>
            </a:r>
            <a:r>
              <a:rPr lang="en-US" altLang="ko-KR" sz="1600" dirty="0">
                <a:latin typeface="+mn-ea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JSON</a:t>
            </a:r>
            <a:r>
              <a:rPr lang="ko-KR" altLang="en-US" sz="1600" dirty="0">
                <a:latin typeface="+mn-ea"/>
              </a:rPr>
              <a:t>은 </a:t>
            </a:r>
            <a:r>
              <a:rPr lang="en-US" altLang="ko-KR" sz="1600" b="1" dirty="0">
                <a:latin typeface="+mn-ea"/>
              </a:rPr>
              <a:t>Key – Value</a:t>
            </a:r>
            <a:r>
              <a:rPr lang="en-US" altLang="ko-KR" sz="1600" dirty="0">
                <a:latin typeface="+mn-ea"/>
              </a:rPr>
              <a:t> </a:t>
            </a:r>
            <a:r>
              <a:rPr lang="ko-KR" altLang="en-US" sz="1600" dirty="0">
                <a:latin typeface="+mn-ea"/>
              </a:rPr>
              <a:t>형태의 쌍으로 이루어져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{ }</a:t>
            </a:r>
            <a:r>
              <a:rPr lang="ko-KR" altLang="en-US" sz="1600" dirty="0">
                <a:latin typeface="+mn-ea"/>
              </a:rPr>
              <a:t>중괄호 는 </a:t>
            </a:r>
            <a:r>
              <a:rPr lang="en-US" altLang="ko-KR" sz="1600" dirty="0">
                <a:latin typeface="+mn-ea"/>
              </a:rPr>
              <a:t>Object  </a:t>
            </a:r>
            <a:r>
              <a:rPr lang="ko-KR" altLang="en-US" sz="1600" b="1" dirty="0">
                <a:latin typeface="+mn-ea"/>
              </a:rPr>
              <a:t>객체</a:t>
            </a:r>
            <a:r>
              <a:rPr lang="ko-KR" altLang="en-US" sz="1600" dirty="0">
                <a:latin typeface="+mn-ea"/>
              </a:rPr>
              <a:t>를 의미합니다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[] </a:t>
            </a:r>
            <a:r>
              <a:rPr lang="ko-KR" altLang="en-US" sz="1600" dirty="0">
                <a:latin typeface="+mn-ea"/>
              </a:rPr>
              <a:t>대괄호는 </a:t>
            </a:r>
            <a:r>
              <a:rPr lang="ko-KR" altLang="en-US" sz="1600" b="1" dirty="0">
                <a:latin typeface="+mn-ea"/>
              </a:rPr>
              <a:t>배열</a:t>
            </a:r>
            <a:r>
              <a:rPr lang="ko-KR" altLang="en-US" sz="1600" dirty="0">
                <a:latin typeface="+mn-ea"/>
              </a:rPr>
              <a:t>을 의미합니다</a:t>
            </a:r>
            <a:r>
              <a:rPr lang="en-US" altLang="ko-KR" sz="1600" dirty="0">
                <a:latin typeface="+mn-ea"/>
              </a:rPr>
              <a:t>. </a:t>
            </a:r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   배열 안에 요소들은 기본    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   </a:t>
            </a:r>
            <a:r>
              <a:rPr lang="ko-KR" altLang="en-US" sz="1600" dirty="0" err="1">
                <a:latin typeface="+mn-ea"/>
              </a:rPr>
              <a:t>자료형이어도</a:t>
            </a:r>
            <a:r>
              <a:rPr lang="ko-KR" altLang="en-US" sz="1600" dirty="0">
                <a:latin typeface="+mn-ea"/>
              </a:rPr>
              <a:t> 되고</a:t>
            </a:r>
            <a:r>
              <a:rPr lang="en-US" altLang="ko-KR" sz="1600" dirty="0">
                <a:latin typeface="+mn-ea"/>
              </a:rPr>
              <a:t>, </a:t>
            </a:r>
            <a:r>
              <a:rPr lang="ko-KR" altLang="en-US" sz="1600" dirty="0">
                <a:latin typeface="+mn-ea"/>
              </a:rPr>
              <a:t>배열</a:t>
            </a:r>
            <a:r>
              <a:rPr lang="en-US" altLang="ko-KR" sz="1600" dirty="0">
                <a:latin typeface="+mn-ea"/>
              </a:rPr>
              <a:t>, </a:t>
            </a:r>
            <a:r>
              <a:rPr lang="ko-KR" altLang="en-US" sz="1600" dirty="0">
                <a:latin typeface="+mn-ea"/>
              </a:rPr>
              <a:t>객체여도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   상관없습니다</a:t>
            </a:r>
            <a:r>
              <a:rPr lang="en-US" altLang="ko-KR" sz="1600" dirty="0">
                <a:latin typeface="+mn-ea"/>
              </a:rPr>
              <a:t>. </a:t>
            </a:r>
            <a:r>
              <a:rPr lang="ko-KR" altLang="en-US" sz="1600" dirty="0">
                <a:latin typeface="+mn-ea"/>
              </a:rPr>
              <a:t> 객 배열의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   요소는 </a:t>
            </a:r>
            <a:r>
              <a:rPr lang="en-US" altLang="ko-KR" sz="1600" dirty="0">
                <a:latin typeface="+mn-ea"/>
              </a:rPr>
              <a:t>,(</a:t>
            </a:r>
            <a:r>
              <a:rPr lang="ko-KR" altLang="en-US" sz="1600" dirty="0">
                <a:latin typeface="+mn-ea"/>
              </a:rPr>
              <a:t>쉼표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로 구분됩니다</a:t>
            </a:r>
            <a:br>
              <a:rPr lang="ko-KR" altLang="en-US" sz="1600" dirty="0">
                <a:latin typeface="+mn-ea"/>
              </a:rPr>
            </a:br>
            <a:endParaRPr lang="en-US" altLang="ko-KR" sz="1600" dirty="0">
              <a:latin typeface="+mn-e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8EF806B-B4D6-43F2-9725-D0AFB43CC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47" y="1472937"/>
            <a:ext cx="6315372" cy="429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9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22275" y="764778"/>
            <a:ext cx="368253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nx</a:t>
            </a:r>
            <a:r>
              <a:rPr lang="en-US" altLang="ko-KR" sz="1600" b="1" dirty="0"/>
              <a:t>, </a:t>
            </a:r>
            <a:r>
              <a:rPr lang="en-US" altLang="ko-KR" sz="1600" b="1" dirty="0" err="1"/>
              <a:t>ny</a:t>
            </a:r>
            <a:r>
              <a:rPr lang="en-US" altLang="ko-KR" sz="1600" b="1" dirty="0"/>
              <a:t> : </a:t>
            </a:r>
            <a:r>
              <a:rPr lang="ko-KR" altLang="en-US" sz="1600" dirty="0"/>
              <a:t>원하는 장소의 위도와 경도 값이고 해당 코드의 값은 부산광역시 </a:t>
            </a:r>
            <a:r>
              <a:rPr lang="ko-KR" altLang="en-US" sz="1600" dirty="0" err="1"/>
              <a:t>구포동의</a:t>
            </a:r>
            <a:r>
              <a:rPr lang="ko-KR" altLang="en-US" sz="1600" dirty="0"/>
              <a:t> 위도와 경도이다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baseDate</a:t>
            </a:r>
            <a:r>
              <a:rPr lang="en-US" altLang="ko-KR" sz="1600" b="1" dirty="0"/>
              <a:t> : </a:t>
            </a:r>
            <a:r>
              <a:rPr lang="ko-KR" altLang="en-US" sz="1600" dirty="0"/>
              <a:t>얻고 싶은 정보의 날짜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basTime</a:t>
            </a:r>
            <a:r>
              <a:rPr lang="en-US" altLang="ko-KR" sz="1600" b="1" dirty="0"/>
              <a:t> : </a:t>
            </a:r>
            <a:r>
              <a:rPr lang="ko-KR" altLang="en-US" sz="1600" dirty="0"/>
              <a:t>얻고 싶은 정보의 </a:t>
            </a:r>
            <a:endParaRPr lang="en-US" altLang="ko-KR" sz="1600" dirty="0"/>
          </a:p>
          <a:p>
            <a:r>
              <a:rPr lang="ko-KR" altLang="en-US" sz="1600" dirty="0"/>
              <a:t>     시간이며 </a:t>
            </a:r>
            <a:r>
              <a:rPr lang="en-US" altLang="ko-KR" sz="1600" dirty="0"/>
              <a:t>1</a:t>
            </a:r>
            <a:r>
              <a:rPr lang="ko-KR" altLang="en-US" sz="1600" dirty="0"/>
              <a:t>시간을 주기로 한다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serviceKey</a:t>
            </a:r>
            <a:r>
              <a:rPr lang="en-US" altLang="ko-KR" sz="1600" b="1" dirty="0"/>
              <a:t>  :</a:t>
            </a:r>
            <a:r>
              <a:rPr lang="ko-KR" altLang="en-US" sz="1600" dirty="0"/>
              <a:t>공공데이터포털로 </a:t>
            </a:r>
            <a:r>
              <a:rPr lang="en-US" altLang="ko-KR" sz="1600" dirty="0"/>
              <a:t>Open API</a:t>
            </a:r>
            <a:r>
              <a:rPr lang="ko-KR" altLang="en-US" sz="1600" dirty="0"/>
              <a:t>를 사용하기위해 활용 신청을</a:t>
            </a:r>
            <a:endParaRPr lang="en-US" altLang="ko-KR" sz="1600" dirty="0"/>
          </a:p>
          <a:p>
            <a:r>
              <a:rPr lang="ko-KR" altLang="en-US" sz="1600" dirty="0"/>
              <a:t>     한 후 해당 인증키 입력</a:t>
            </a:r>
            <a:endParaRPr lang="en-US" altLang="ko-KR" sz="1600" dirty="0"/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urlStr</a:t>
            </a:r>
            <a:r>
              <a:rPr lang="en-US" altLang="ko-KR" sz="1600" b="1" dirty="0"/>
              <a:t> : </a:t>
            </a:r>
            <a:r>
              <a:rPr lang="ko-KR" altLang="en-US" sz="1600" dirty="0"/>
              <a:t>공공데이터포털로 원하는 정보를 </a:t>
            </a:r>
            <a:r>
              <a:rPr lang="en-US" altLang="ko-KR" sz="1600" dirty="0"/>
              <a:t>request </a:t>
            </a:r>
            <a:r>
              <a:rPr lang="ko-KR" altLang="en-US" sz="1600" dirty="0"/>
              <a:t>하기 위해 </a:t>
            </a:r>
            <a:r>
              <a:rPr lang="en-US" altLang="ko-KR" sz="1600" dirty="0"/>
              <a:t>End Point </a:t>
            </a:r>
            <a:r>
              <a:rPr lang="ko-KR" altLang="en-US" sz="1600" dirty="0"/>
              <a:t>주소를 입력  후 해당 값들에 맞게 입력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urlStr</a:t>
            </a:r>
            <a:r>
              <a:rPr lang="ko-KR" altLang="en-US" sz="1600" dirty="0"/>
              <a:t>를 매개변수로 삼는 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 </a:t>
            </a:r>
            <a:r>
              <a:rPr lang="ko-KR" altLang="en-US" sz="1600" dirty="0"/>
              <a:t>객체 생성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962" t="9762" r="7549" b="26505"/>
          <a:stretch/>
        </p:blipFill>
        <p:spPr>
          <a:xfrm>
            <a:off x="806333" y="1338352"/>
            <a:ext cx="7007631" cy="40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05394" y="607770"/>
            <a:ext cx="3789575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dirty="0" err="1">
                <a:latin typeface="+mn-ea"/>
              </a:rPr>
              <a:t>BufferedReader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를 통하여 위의 </a:t>
            </a:r>
            <a:r>
              <a:rPr lang="en-US" altLang="ko-KR" sz="1700" b="1" dirty="0" err="1">
                <a:latin typeface="+mn-ea"/>
              </a:rPr>
              <a:t>url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객체를 읽어옵니다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while</a:t>
            </a:r>
            <a:r>
              <a:rPr lang="ko-KR" altLang="en-US" sz="1700" dirty="0">
                <a:latin typeface="+mn-ea"/>
              </a:rPr>
              <a:t> 문을 사용하여 데이터의 끝까지 </a:t>
            </a:r>
            <a:r>
              <a:rPr lang="en-US" altLang="ko-KR" sz="1700" dirty="0">
                <a:latin typeface="+mn-ea"/>
              </a:rPr>
              <a:t>Line</a:t>
            </a:r>
            <a:r>
              <a:rPr lang="ko-KR" altLang="en-US" sz="1700" dirty="0">
                <a:latin typeface="+mn-ea"/>
              </a:rPr>
              <a:t>단위로 읽어옵니다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JSONParser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객체를 생성해 줍니다</a:t>
            </a:r>
            <a:r>
              <a:rPr lang="en-US" altLang="ko-KR" sz="1700" dirty="0">
                <a:latin typeface="+mn-ea"/>
              </a:rPr>
              <a:t>. </a:t>
            </a:r>
            <a:r>
              <a:rPr lang="ko-KR" altLang="en-US" sz="1700" dirty="0">
                <a:latin typeface="+mn-ea"/>
              </a:rPr>
              <a:t>이 </a:t>
            </a:r>
            <a:r>
              <a:rPr lang="en-US" altLang="ko-KR" sz="1700" b="1" dirty="0">
                <a:latin typeface="+mn-ea"/>
              </a:rPr>
              <a:t>Parser</a:t>
            </a:r>
            <a:r>
              <a:rPr lang="ko-KR" altLang="en-US" sz="1700" dirty="0">
                <a:latin typeface="+mn-ea"/>
              </a:rPr>
              <a:t>가 우리가 사용할 수 있는 형태로 변환해 줍니다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u="sng" dirty="0">
                <a:latin typeface="+mn-ea"/>
              </a:rPr>
              <a:t>데이터를  </a:t>
            </a:r>
            <a:r>
              <a:rPr lang="en-US" altLang="ko-KR" sz="1700" b="1" u="sng" dirty="0">
                <a:latin typeface="+mn-ea"/>
              </a:rPr>
              <a:t>parse</a:t>
            </a:r>
            <a:r>
              <a:rPr lang="ko-KR" altLang="en-US" sz="1700" u="sng" dirty="0">
                <a:latin typeface="+mn-ea"/>
              </a:rPr>
              <a:t>하여 </a:t>
            </a:r>
            <a:r>
              <a:rPr lang="en-US" altLang="ko-KR" sz="1700" b="1" u="sng" dirty="0">
                <a:latin typeface="+mn-ea"/>
              </a:rPr>
              <a:t>JSON Object</a:t>
            </a:r>
            <a:r>
              <a:rPr lang="ko-KR" altLang="en-US" sz="1700" u="sng" dirty="0">
                <a:latin typeface="+mn-ea"/>
              </a:rPr>
              <a:t>형태로 변환합니다</a:t>
            </a:r>
            <a:r>
              <a:rPr lang="en-US" altLang="ko-KR" sz="1700" u="sng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u="sng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u="sng" dirty="0">
                <a:latin typeface="+mn-ea"/>
              </a:rPr>
              <a:t>앞에 그림에서 보았듯이 한번에 제일 </a:t>
            </a:r>
            <a:r>
              <a:rPr lang="ko-KR" altLang="en-US" sz="1700" u="sng" dirty="0" err="1">
                <a:latin typeface="+mn-ea"/>
              </a:rPr>
              <a:t>아랫</a:t>
            </a:r>
            <a:r>
              <a:rPr lang="ko-KR" altLang="en-US" sz="1700" u="sng" dirty="0">
                <a:latin typeface="+mn-ea"/>
              </a:rPr>
              <a:t> 단계까지 데이터를 분해 할 </a:t>
            </a:r>
            <a:r>
              <a:rPr lang="ko-KR" altLang="en-US" sz="1700" u="sng" dirty="0" err="1">
                <a:latin typeface="+mn-ea"/>
              </a:rPr>
              <a:t>수없으니</a:t>
            </a:r>
            <a:r>
              <a:rPr lang="ko-KR" altLang="en-US" sz="1700" u="sng" dirty="0">
                <a:latin typeface="+mn-ea"/>
              </a:rPr>
              <a:t> </a:t>
            </a:r>
            <a:r>
              <a:rPr lang="en-US" altLang="ko-KR" sz="1700" b="1" u="sng" dirty="0">
                <a:latin typeface="+mn-ea"/>
              </a:rPr>
              <a:t>response</a:t>
            </a:r>
            <a:r>
              <a:rPr lang="en-US" altLang="ko-KR" sz="1700" u="sng" dirty="0">
                <a:latin typeface="+mn-ea"/>
              </a:rPr>
              <a:t> </a:t>
            </a:r>
            <a:r>
              <a:rPr lang="ko-KR" altLang="en-US" sz="1700" u="sng" dirty="0">
                <a:latin typeface="+mn-ea"/>
              </a:rPr>
              <a:t>객체를 받아 온 후</a:t>
            </a:r>
            <a:r>
              <a:rPr lang="en-US" altLang="ko-KR" sz="1700" b="1" u="sng" dirty="0">
                <a:latin typeface="+mn-ea"/>
              </a:rPr>
              <a:t>“body” </a:t>
            </a:r>
            <a:r>
              <a:rPr lang="ko-KR" altLang="en-US" sz="1700" b="1" u="sng" dirty="0">
                <a:latin typeface="+mn-ea"/>
              </a:rPr>
              <a:t>→ </a:t>
            </a:r>
            <a:r>
              <a:rPr lang="en-US" altLang="ko-KR" sz="1700" b="1" u="sng" dirty="0">
                <a:latin typeface="+mn-ea"/>
              </a:rPr>
              <a:t>“items”</a:t>
            </a:r>
            <a:r>
              <a:rPr lang="ko-KR" altLang="en-US" sz="1700" b="1" u="sng" dirty="0">
                <a:latin typeface="+mn-ea"/>
              </a:rPr>
              <a:t>→</a:t>
            </a:r>
            <a:r>
              <a:rPr lang="en-US" altLang="ko-KR" sz="1700" b="1" u="sng" dirty="0">
                <a:latin typeface="+mn-ea"/>
              </a:rPr>
              <a:t> “item”</a:t>
            </a:r>
            <a:r>
              <a:rPr lang="ko-KR" altLang="en-US" sz="1700" u="sng" dirty="0">
                <a:latin typeface="+mn-ea"/>
              </a:rPr>
              <a:t>순으로 단계별로 값들을 가져옵니다</a:t>
            </a:r>
            <a:r>
              <a:rPr lang="en-US" altLang="ko-KR" sz="1700" u="sng" dirty="0">
                <a:latin typeface="+mn-ea"/>
              </a:rPr>
              <a:t>.</a:t>
            </a:r>
            <a:r>
              <a:rPr lang="ko-KR" altLang="en-US" sz="1700" u="sng" dirty="0">
                <a:latin typeface="+mn-ea"/>
              </a:rPr>
              <a:t> </a:t>
            </a:r>
            <a:r>
              <a:rPr lang="ko-KR" altLang="en-US" sz="1700" u="sng" dirty="0" err="1">
                <a:latin typeface="+mn-ea"/>
              </a:rPr>
              <a:t>맨마지막은</a:t>
            </a:r>
            <a:r>
              <a:rPr lang="ko-KR" altLang="en-US" sz="1700" u="sng" dirty="0">
                <a:latin typeface="+mn-ea"/>
              </a:rPr>
              <a:t> </a:t>
            </a:r>
            <a:r>
              <a:rPr lang="en-US" altLang="ko-KR" sz="1700" b="1" u="sng" dirty="0">
                <a:latin typeface="+mn-ea"/>
              </a:rPr>
              <a:t>[ ]</a:t>
            </a:r>
            <a:r>
              <a:rPr lang="en-US" altLang="ko-KR" sz="1700" u="sng" dirty="0">
                <a:latin typeface="+mn-ea"/>
              </a:rPr>
              <a:t> </a:t>
            </a:r>
            <a:r>
              <a:rPr lang="ko-KR" altLang="en-US" sz="1700" u="sng" dirty="0">
                <a:latin typeface="+mn-ea"/>
              </a:rPr>
              <a:t>이므로 </a:t>
            </a:r>
            <a:r>
              <a:rPr lang="en-US" altLang="ko-KR" sz="1700" b="1" u="sng" dirty="0" err="1">
                <a:latin typeface="+mn-ea"/>
              </a:rPr>
              <a:t>JSONArray</a:t>
            </a:r>
            <a:r>
              <a:rPr lang="en-US" altLang="ko-KR" sz="1700" u="sng" dirty="0">
                <a:latin typeface="+mn-ea"/>
              </a:rPr>
              <a:t> </a:t>
            </a:r>
            <a:r>
              <a:rPr lang="ko-KR" altLang="en-US" sz="1700" u="sng" dirty="0">
                <a:latin typeface="+mn-ea"/>
              </a:rPr>
              <a:t>를 사용합니다</a:t>
            </a:r>
            <a:r>
              <a:rPr lang="en-US" altLang="ko-KR" sz="1700" u="sng" dirty="0">
                <a:latin typeface="+mn-ea"/>
              </a:rPr>
              <a:t>.</a:t>
            </a:r>
            <a:endParaRPr lang="en-US" altLang="ko-KR" sz="17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E6F56B-A337-4A9E-9BEA-7012EC8BC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" t="13793" r="23343" b="23372"/>
          <a:stretch/>
        </p:blipFill>
        <p:spPr>
          <a:xfrm>
            <a:off x="811876" y="1344818"/>
            <a:ext cx="6993518" cy="425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349708D-C852-45F4-9D1B-69EBAFBF8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5" t="13371" r="28854" b="3251"/>
          <a:stretch/>
        </p:blipFill>
        <p:spPr>
          <a:xfrm>
            <a:off x="864886" y="1062606"/>
            <a:ext cx="6518680" cy="4748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AB74F3-8D55-4104-9609-7F030577E7C4}"/>
              </a:ext>
            </a:extLst>
          </p:cNvPr>
          <p:cNvSpPr txBox="1"/>
          <p:nvPr/>
        </p:nvSpPr>
        <p:spPr>
          <a:xfrm>
            <a:off x="7409203" y="737866"/>
            <a:ext cx="428999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+mn-ea"/>
              </a:rPr>
              <a:t>For</a:t>
            </a:r>
            <a:r>
              <a:rPr lang="ko-KR" altLang="en-US" sz="1700" dirty="0">
                <a:latin typeface="+mn-ea"/>
              </a:rPr>
              <a:t>문을 사용하여 데이터</a:t>
            </a:r>
            <a:r>
              <a:rPr lang="en-US" altLang="ko-KR" sz="1700" dirty="0">
                <a:latin typeface="+mn-ea"/>
              </a:rPr>
              <a:t>.</a:t>
            </a:r>
            <a:r>
              <a:rPr lang="en-US" altLang="ko-KR" sz="1700" b="1" dirty="0">
                <a:latin typeface="+mn-ea"/>
              </a:rPr>
              <a:t>size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즉 모든 데이터를 받을 때까지 </a:t>
            </a:r>
            <a:r>
              <a:rPr lang="en-US" altLang="ko-KR" sz="1700" b="1" dirty="0" err="1">
                <a:latin typeface="+mn-ea"/>
              </a:rPr>
              <a:t>JSONArray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객체의 값을 차례대로 가져와 </a:t>
            </a:r>
            <a:r>
              <a:rPr lang="en-US" altLang="ko-KR" sz="1700" b="1" dirty="0">
                <a:latin typeface="+mn-ea"/>
              </a:rPr>
              <a:t>weather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객체 안에 넣습니다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endParaRPr lang="en-US" altLang="ko-KR" sz="17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+mn-ea"/>
              </a:rPr>
              <a:t>Number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형태를 </a:t>
            </a:r>
            <a:r>
              <a:rPr lang="en-US" altLang="ko-KR" sz="1700" b="1" dirty="0">
                <a:latin typeface="+mn-ea"/>
              </a:rPr>
              <a:t>double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로 변환시켜  </a:t>
            </a:r>
            <a:r>
              <a:rPr lang="en-US" altLang="ko-KR" sz="1700" b="1" dirty="0" err="1">
                <a:latin typeface="+mn-ea"/>
              </a:rPr>
              <a:t>obsrValue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안에 </a:t>
            </a:r>
            <a:r>
              <a:rPr lang="en-US" altLang="ko-KR" sz="1700" b="1" dirty="0">
                <a:latin typeface="+mn-ea"/>
              </a:rPr>
              <a:t>value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값을 넣습니다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+mn-ea"/>
              </a:rPr>
              <a:t>category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는 </a:t>
            </a:r>
            <a:r>
              <a:rPr lang="en-US" altLang="ko-KR" sz="1700" b="1" dirty="0" err="1">
                <a:latin typeface="+mn-ea"/>
              </a:rPr>
              <a:t>baseTime</a:t>
            </a:r>
            <a:r>
              <a:rPr lang="ko-KR" altLang="en-US" sz="1700" dirty="0">
                <a:latin typeface="+mn-ea"/>
              </a:rPr>
              <a:t>의 값을 </a:t>
            </a:r>
            <a:r>
              <a:rPr lang="en-US" altLang="ko-KR" sz="1700" b="1" dirty="0">
                <a:latin typeface="+mn-ea"/>
              </a:rPr>
              <a:t>.</a:t>
            </a:r>
            <a:r>
              <a:rPr lang="en-US" altLang="ko-KR" sz="1700" b="1" dirty="0" err="1">
                <a:latin typeface="+mn-ea"/>
              </a:rPr>
              <a:t>toString</a:t>
            </a:r>
            <a:r>
              <a:rPr lang="en-US" altLang="ko-KR" sz="1700" b="1" dirty="0">
                <a:latin typeface="+mn-ea"/>
              </a:rPr>
              <a:t>()</a:t>
            </a:r>
            <a:r>
              <a:rPr lang="ko-KR" altLang="en-US" sz="1700" dirty="0">
                <a:latin typeface="+mn-ea"/>
              </a:rPr>
              <a:t>이라는 메소드를 사용해서 </a:t>
            </a:r>
            <a:r>
              <a:rPr lang="en-US" altLang="ko-KR" sz="1700" b="1" dirty="0">
                <a:latin typeface="+mn-ea"/>
              </a:rPr>
              <a:t>weather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객체의 데이터를 문자열로 바꿔줍니다</a:t>
            </a:r>
            <a:endParaRPr lang="en-US" altLang="ko-KR" sz="17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b="1" dirty="0">
                <a:latin typeface="+mn-ea"/>
              </a:rPr>
              <a:t>Category2</a:t>
            </a:r>
            <a:r>
              <a:rPr lang="en-US" altLang="ko-KR" sz="1700" dirty="0">
                <a:latin typeface="+mn-ea"/>
              </a:rPr>
              <a:t> </a:t>
            </a:r>
            <a:r>
              <a:rPr lang="ko-KR" altLang="en-US" sz="1700" dirty="0">
                <a:latin typeface="+mn-ea"/>
              </a:rPr>
              <a:t>에 카테고리 </a:t>
            </a:r>
            <a:r>
              <a:rPr lang="en-US" altLang="ko-KR" sz="1700" b="1" dirty="0">
                <a:latin typeface="+mn-ea"/>
              </a:rPr>
              <a:t>Key</a:t>
            </a:r>
            <a:r>
              <a:rPr lang="ko-KR" altLang="en-US" sz="1700" dirty="0">
                <a:latin typeface="+mn-ea"/>
              </a:rPr>
              <a:t>값을 문자열로 넣습니다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+mn-ea"/>
              </a:rPr>
              <a:t>해당 </a:t>
            </a:r>
            <a:r>
              <a:rPr lang="en-US" altLang="ko-KR" sz="1700" b="1" dirty="0" err="1">
                <a:latin typeface="+mn-ea"/>
              </a:rPr>
              <a:t>i</a:t>
            </a:r>
            <a:r>
              <a:rPr lang="ko-KR" altLang="en-US" sz="1700" dirty="0">
                <a:latin typeface="+mn-ea"/>
              </a:rPr>
              <a:t>번 째 요소를 출력하고</a:t>
            </a:r>
            <a:r>
              <a:rPr lang="en-US" altLang="ko-KR" sz="1700" dirty="0">
                <a:latin typeface="+mn-ea"/>
              </a:rPr>
              <a:t>,</a:t>
            </a:r>
          </a:p>
          <a:p>
            <a:r>
              <a:rPr lang="ko-KR" altLang="en-US" sz="1700" dirty="0">
                <a:latin typeface="+mn-ea"/>
              </a:rPr>
              <a:t>    지정한 카테고리에 맞게 원하는</a:t>
            </a:r>
            <a:endParaRPr lang="en-US" altLang="ko-KR" sz="1700" dirty="0">
              <a:latin typeface="+mn-ea"/>
            </a:endParaRPr>
          </a:p>
          <a:p>
            <a:r>
              <a:rPr lang="ko-KR" altLang="en-US" sz="1700" dirty="0">
                <a:latin typeface="+mn-ea"/>
              </a:rPr>
              <a:t>    데이터를 출력합니다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dirty="0">
              <a:latin typeface="+mn-ea"/>
            </a:endParaRPr>
          </a:p>
          <a:p>
            <a:r>
              <a:rPr lang="ko-KR" altLang="en-US" sz="1700" dirty="0"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130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자연주의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190</TotalTime>
  <Words>421</Words>
  <Application>Microsoft Office PowerPoint</Application>
  <PresentationFormat>와이드스크린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바탕</vt:lpstr>
      <vt:lpstr>Arial</vt:lpstr>
      <vt:lpstr>Garamond</vt:lpstr>
      <vt:lpstr>자연주의</vt:lpstr>
      <vt:lpstr>JAVA Programming</vt:lpstr>
      <vt:lpstr>Open API 의 목적 </vt:lpstr>
      <vt:lpstr>Open API 의 구조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k sh</dc:creator>
  <cp:lastModifiedBy>은성 김</cp:lastModifiedBy>
  <cp:revision>20</cp:revision>
  <dcterms:created xsi:type="dcterms:W3CDTF">2019-09-17T10:20:04Z</dcterms:created>
  <dcterms:modified xsi:type="dcterms:W3CDTF">2019-09-17T15:18:02Z</dcterms:modified>
</cp:coreProperties>
</file>