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7" r:id="rId5"/>
    <p:sldId id="261" r:id="rId6"/>
    <p:sldId id="259" r:id="rId7"/>
    <p:sldId id="258" r:id="rId8"/>
    <p:sldId id="268" r:id="rId9"/>
    <p:sldId id="265" r:id="rId10"/>
    <p:sldId id="264" r:id="rId11"/>
    <p:sldId id="263" r:id="rId12"/>
    <p:sldId id="273" r:id="rId13"/>
    <p:sldId id="272"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440" y="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ko-KR" altLang="en-US"/>
              <a:t>마스터 제목 스타일 편집</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ko-KR" altLang="en-US"/>
              <a:t>마스터 제목 스타일 편집</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ko-KR" altLang="en-US"/>
              <a:t>마스터 제목 스타일 편집</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ko-KR" altLang="en-US"/>
              <a:t>마스터 제목 스타일 편집</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ko-KR" altLang="en-US"/>
              <a:t>마스터 제목 스타일 편집</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B61BEF0D-F0BB-DE4B-95CE-6DB70DBA9567}" type="datetimeFigureOut">
              <a:rPr lang="en-US" dirty="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1"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285750" indent="-285750" algn="l" defTabSz="457200" rtl="0" eaLnBrk="1" latinLnBrk="1"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1"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1"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1"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1"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aven.apache.org/download.cgi"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freestrokes.tistory.com/35"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hyperlink" Target="https://www.youtube.com/redirect?q=http://repo1.maven.org/maven2/archetype-catalog.xml&amp;stzid=Ugx7EhOjMX9QKlSPnod4AaABAg.8ZexegLrEmM8ZuWN4flOqQ&amp;redir_token=AMk8ccDYKtTCeWmawpDT3rVB_ZJ8MTU3MTgyNjI4OUAxNTcxNzM5ODg5&amp;event=comment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eclipse-ee4j.github.io/jersey.github.io/apidocs/latest/jersey/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79CAD-5C6C-4933-A921-737E626B9050}"/>
              </a:ext>
            </a:extLst>
          </p:cNvPr>
          <p:cNvSpPr>
            <a:spLocks noGrp="1"/>
          </p:cNvSpPr>
          <p:nvPr>
            <p:ph type="ctrTitle"/>
          </p:nvPr>
        </p:nvSpPr>
        <p:spPr/>
        <p:txBody>
          <a:bodyPr/>
          <a:lstStyle/>
          <a:p>
            <a:r>
              <a:rPr lang="en-US" altLang="ko-KR" dirty="0"/>
              <a:t>JAVA Programming</a:t>
            </a:r>
            <a:endParaRPr lang="ko-KR" altLang="en-US" dirty="0"/>
          </a:p>
        </p:txBody>
      </p:sp>
      <p:sp>
        <p:nvSpPr>
          <p:cNvPr id="3" name="부제목 2">
            <a:extLst>
              <a:ext uri="{FF2B5EF4-FFF2-40B4-BE49-F238E27FC236}">
                <a16:creationId xmlns:a16="http://schemas.microsoft.com/office/drawing/2014/main" id="{2D239A58-2624-4FCA-A3B7-0287BB0C0150}"/>
              </a:ext>
            </a:extLst>
          </p:cNvPr>
          <p:cNvSpPr>
            <a:spLocks noGrp="1"/>
          </p:cNvSpPr>
          <p:nvPr>
            <p:ph type="subTitle" idx="1"/>
          </p:nvPr>
        </p:nvSpPr>
        <p:spPr/>
        <p:txBody>
          <a:bodyPr/>
          <a:lstStyle/>
          <a:p>
            <a:r>
              <a:rPr lang="en-US" altLang="ko-KR" dirty="0"/>
              <a:t>Rest API</a:t>
            </a:r>
            <a:br>
              <a:rPr lang="en-US" altLang="ko-KR" dirty="0"/>
            </a:br>
            <a:r>
              <a:rPr lang="en-US" altLang="ko-KR" dirty="0"/>
              <a:t>(Maven , Jersey)</a:t>
            </a:r>
            <a:endParaRPr lang="ko-KR" altLang="en-US" dirty="0"/>
          </a:p>
        </p:txBody>
      </p:sp>
    </p:spTree>
    <p:extLst>
      <p:ext uri="{BB962C8B-B14F-4D97-AF65-F5344CB8AC3E}">
        <p14:creationId xmlns:p14="http://schemas.microsoft.com/office/powerpoint/2010/main" val="155865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891722" y="1413165"/>
            <a:ext cx="7179938" cy="4430658"/>
          </a:xfrm>
          <a:prstGeom prst="rect">
            <a:avLst/>
          </a:prstGeom>
        </p:spPr>
      </p:pic>
      <p:sp>
        <p:nvSpPr>
          <p:cNvPr id="4" name="TextBox 3"/>
          <p:cNvSpPr txBox="1"/>
          <p:nvPr/>
        </p:nvSpPr>
        <p:spPr>
          <a:xfrm>
            <a:off x="8254541" y="2352502"/>
            <a:ext cx="3142211" cy="3139321"/>
          </a:xfrm>
          <a:prstGeom prst="rect">
            <a:avLst/>
          </a:prstGeom>
          <a:noFill/>
        </p:spPr>
        <p:txBody>
          <a:bodyPr wrap="square" rtlCol="0">
            <a:spAutoFit/>
          </a:bodyPr>
          <a:lstStyle/>
          <a:p>
            <a:r>
              <a:rPr lang="en-US" altLang="ko-KR" dirty="0"/>
              <a:t>Apache </a:t>
            </a:r>
            <a:r>
              <a:rPr lang="ko-KR" altLang="en-US" dirty="0"/>
              <a:t>접속 후 </a:t>
            </a:r>
            <a:r>
              <a:rPr lang="en-US" altLang="ko-KR" dirty="0"/>
              <a:t>Maven Project </a:t>
            </a:r>
            <a:r>
              <a:rPr lang="ko-KR" altLang="en-US" dirty="0"/>
              <a:t>에 들어가 </a:t>
            </a:r>
            <a:r>
              <a:rPr lang="en-US" altLang="ko-KR" dirty="0"/>
              <a:t>Binary zip </a:t>
            </a:r>
            <a:r>
              <a:rPr lang="ko-KR" altLang="en-US" dirty="0"/>
              <a:t>형식 파일 다운</a:t>
            </a:r>
            <a:r>
              <a:rPr lang="en-US" altLang="ko-KR" dirty="0"/>
              <a:t>.</a:t>
            </a:r>
          </a:p>
          <a:p>
            <a:r>
              <a:rPr lang="ko-KR" altLang="en-US" dirty="0"/>
              <a:t>압축도 원하는 </a:t>
            </a:r>
            <a:r>
              <a:rPr lang="en-US" altLang="ko-KR" dirty="0"/>
              <a:t>depository </a:t>
            </a:r>
            <a:r>
              <a:rPr lang="ko-KR" altLang="en-US" dirty="0"/>
              <a:t>에 압축 풀기</a:t>
            </a:r>
            <a:r>
              <a:rPr lang="en-US" altLang="ko-KR" dirty="0"/>
              <a:t>.</a:t>
            </a:r>
          </a:p>
          <a:p>
            <a:r>
              <a:rPr lang="en-US" altLang="ko-KR" dirty="0">
                <a:hlinkClick r:id="rId3"/>
              </a:rPr>
              <a:t> </a:t>
            </a:r>
          </a:p>
          <a:p>
            <a:endParaRPr lang="en-US" altLang="ko-KR" dirty="0">
              <a:hlinkClick r:id="rId3"/>
            </a:endParaRPr>
          </a:p>
          <a:p>
            <a:r>
              <a:rPr lang="en-US" altLang="ko-KR" dirty="0">
                <a:hlinkClick r:id="rId3"/>
              </a:rPr>
              <a:t>http://maven.apache.org/download.cgi</a:t>
            </a:r>
            <a:endParaRPr lang="en-US" altLang="ko-KR" dirty="0"/>
          </a:p>
          <a:p>
            <a:endParaRPr lang="en-US" altLang="ko-KR" dirty="0"/>
          </a:p>
          <a:p>
            <a:endParaRPr lang="ko-KR" altLang="en-US" dirty="0"/>
          </a:p>
        </p:txBody>
      </p:sp>
      <p:sp>
        <p:nvSpPr>
          <p:cNvPr id="5" name="TextBox 4"/>
          <p:cNvSpPr txBox="1"/>
          <p:nvPr/>
        </p:nvSpPr>
        <p:spPr>
          <a:xfrm>
            <a:off x="939339" y="773085"/>
            <a:ext cx="5170516" cy="461665"/>
          </a:xfrm>
          <a:prstGeom prst="rect">
            <a:avLst/>
          </a:prstGeom>
          <a:noFill/>
        </p:spPr>
        <p:txBody>
          <a:bodyPr wrap="square" rtlCol="0">
            <a:spAutoFit/>
          </a:bodyPr>
          <a:lstStyle/>
          <a:p>
            <a:r>
              <a:rPr lang="en-US" altLang="ko-KR" sz="2400" b="1" dirty="0"/>
              <a:t>MAVEN </a:t>
            </a:r>
            <a:r>
              <a:rPr lang="ko-KR" altLang="en-US" sz="2400" b="1" dirty="0"/>
              <a:t>설치 및 </a:t>
            </a:r>
            <a:r>
              <a:rPr lang="en-US" altLang="ko-KR" sz="2400" b="1" dirty="0"/>
              <a:t>Eclipse </a:t>
            </a:r>
            <a:r>
              <a:rPr lang="ko-KR" altLang="en-US" sz="2400" b="1" dirty="0"/>
              <a:t>연동하기</a:t>
            </a:r>
          </a:p>
        </p:txBody>
      </p:sp>
    </p:spTree>
    <p:extLst>
      <p:ext uri="{BB962C8B-B14F-4D97-AF65-F5344CB8AC3E}">
        <p14:creationId xmlns:p14="http://schemas.microsoft.com/office/powerpoint/2010/main" val="33870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t1.daumcdn.net/cfile/tistory/214AC23C5386D98B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84" y="626571"/>
            <a:ext cx="3538753" cy="321924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t1.daumcdn.net/cfile/tistory/267BE93F5386DD5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402" y="626571"/>
            <a:ext cx="4752788" cy="3239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1.daumcdn.net/cfile/tistory/236B2F3F5386DED71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084" y="3855894"/>
            <a:ext cx="3538753" cy="24119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88378" y="3865971"/>
            <a:ext cx="6941127" cy="2339102"/>
          </a:xfrm>
          <a:prstGeom prst="rect">
            <a:avLst/>
          </a:prstGeom>
          <a:noFill/>
        </p:spPr>
        <p:txBody>
          <a:bodyPr wrap="square" rtlCol="0">
            <a:spAutoFit/>
          </a:bodyPr>
          <a:lstStyle/>
          <a:p>
            <a:pPr algn="ctr"/>
            <a:r>
              <a:rPr lang="en-US" altLang="ko-KR" b="1" dirty="0"/>
              <a:t>&lt;</a:t>
            </a:r>
            <a:r>
              <a:rPr lang="ko-KR" altLang="en-US" b="1" dirty="0"/>
              <a:t>환경변수</a:t>
            </a:r>
            <a:r>
              <a:rPr lang="en-US" altLang="ko-KR" b="1" dirty="0"/>
              <a:t>&gt;</a:t>
            </a:r>
          </a:p>
          <a:p>
            <a:r>
              <a:rPr lang="ko-KR" altLang="en-US" sz="1600" dirty="0"/>
              <a:t>컴퓨터 속성에 들어가 시스템 변수에 </a:t>
            </a:r>
            <a:r>
              <a:rPr lang="en-US" altLang="ko-KR" sz="1600" dirty="0"/>
              <a:t>MAVEN</a:t>
            </a:r>
            <a:r>
              <a:rPr lang="ko-KR" altLang="en-US" sz="1600" dirty="0"/>
              <a:t>환경변수를 새로 만들어 줍니다</a:t>
            </a:r>
            <a:r>
              <a:rPr lang="en-US" altLang="ko-KR" sz="1600" dirty="0"/>
              <a:t>.</a:t>
            </a:r>
          </a:p>
          <a:p>
            <a:r>
              <a:rPr lang="ko-KR" altLang="en-US" sz="1600" dirty="0" err="1"/>
              <a:t>변수이름</a:t>
            </a:r>
            <a:r>
              <a:rPr lang="ko-KR" altLang="en-US" sz="1600" dirty="0"/>
              <a:t> </a:t>
            </a:r>
            <a:r>
              <a:rPr lang="en-US" altLang="ko-KR" sz="1600" dirty="0"/>
              <a:t>: MAVEN_HOME</a:t>
            </a:r>
          </a:p>
          <a:p>
            <a:r>
              <a:rPr lang="ko-KR" altLang="en-US" sz="1600" dirty="0"/>
              <a:t>변수 값 </a:t>
            </a:r>
            <a:r>
              <a:rPr lang="en-US" altLang="ko-KR" sz="1600" dirty="0"/>
              <a:t>: MAVEN </a:t>
            </a:r>
            <a:r>
              <a:rPr lang="ko-KR" altLang="en-US" sz="1600" dirty="0"/>
              <a:t>의 폴더 경로</a:t>
            </a:r>
            <a:endParaRPr lang="en-US" altLang="ko-KR" sz="1600" dirty="0"/>
          </a:p>
          <a:p>
            <a:endParaRPr lang="en-US" altLang="ko-KR" sz="1600" dirty="0"/>
          </a:p>
          <a:p>
            <a:r>
              <a:rPr lang="en-US" altLang="ko-KR" sz="1600" dirty="0"/>
              <a:t>MAVEN</a:t>
            </a:r>
            <a:r>
              <a:rPr lang="ko-KR" altLang="en-US" sz="1600" dirty="0"/>
              <a:t> 환경 변수를 만들었으면 </a:t>
            </a:r>
            <a:r>
              <a:rPr lang="en-US" altLang="ko-KR" sz="1600" dirty="0"/>
              <a:t>Path </a:t>
            </a:r>
            <a:r>
              <a:rPr lang="ko-KR" altLang="en-US" sz="1600" dirty="0"/>
              <a:t>에 </a:t>
            </a:r>
            <a:r>
              <a:rPr lang="en-US" altLang="ko-KR" sz="1600" dirty="0"/>
              <a:t>MAVEN</a:t>
            </a:r>
            <a:r>
              <a:rPr lang="ko-KR" altLang="en-US" sz="1600" dirty="0"/>
              <a:t> </a:t>
            </a:r>
            <a:r>
              <a:rPr lang="en-US" altLang="ko-KR" sz="1600" dirty="0"/>
              <a:t>bin </a:t>
            </a:r>
            <a:r>
              <a:rPr lang="ko-KR" altLang="en-US" sz="1600" dirty="0"/>
              <a:t>폴더까지의 경로를 추가해줍니다</a:t>
            </a:r>
            <a:r>
              <a:rPr lang="en-US" altLang="ko-KR" sz="1600" dirty="0"/>
              <a:t>. </a:t>
            </a:r>
            <a:r>
              <a:rPr lang="ko-KR" altLang="en-US" sz="1600" dirty="0"/>
              <a:t>시스템 변수 </a:t>
            </a:r>
            <a:r>
              <a:rPr lang="en-US" altLang="ko-KR" sz="1600" dirty="0"/>
              <a:t>Path </a:t>
            </a:r>
            <a:r>
              <a:rPr lang="ko-KR" altLang="en-US" sz="1600" dirty="0"/>
              <a:t>항목의 맨 끝에 </a:t>
            </a:r>
            <a:r>
              <a:rPr lang="en-US" altLang="ko-KR" sz="1600" b="1" dirty="0"/>
              <a:t>%MAVEN_HOME%\bin; </a:t>
            </a:r>
            <a:r>
              <a:rPr lang="ko-KR" altLang="en-US" sz="1600" dirty="0"/>
              <a:t>을 추가해주면 됩니다</a:t>
            </a:r>
            <a:r>
              <a:rPr lang="en-US" altLang="ko-KR" sz="1600" dirty="0"/>
              <a:t>.</a:t>
            </a:r>
            <a:endParaRPr lang="ko-KR" altLang="en-US" sz="1600" dirty="0"/>
          </a:p>
        </p:txBody>
      </p:sp>
    </p:spTree>
    <p:extLst>
      <p:ext uri="{BB962C8B-B14F-4D97-AF65-F5344CB8AC3E}">
        <p14:creationId xmlns:p14="http://schemas.microsoft.com/office/powerpoint/2010/main" val="87712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1.daumcdn.net/cfile/tistory/27772B3A5386E63D2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120" y="742534"/>
            <a:ext cx="7887068" cy="23557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462" y="3426630"/>
            <a:ext cx="8864138" cy="1754326"/>
          </a:xfrm>
          <a:prstGeom prst="rect">
            <a:avLst/>
          </a:prstGeom>
          <a:noFill/>
        </p:spPr>
        <p:txBody>
          <a:bodyPr wrap="square" rtlCol="0">
            <a:spAutoFit/>
          </a:bodyPr>
          <a:lstStyle/>
          <a:p>
            <a:r>
              <a:rPr lang="ko-KR" altLang="en-US" dirty="0"/>
              <a:t>설정이 다 되었으면 </a:t>
            </a:r>
            <a:r>
              <a:rPr lang="en-US" altLang="ko-KR" b="1" dirty="0"/>
              <a:t>Maven</a:t>
            </a:r>
            <a:r>
              <a:rPr lang="ko-KR" altLang="en-US" dirty="0"/>
              <a:t>이 잘 설치되었는지 확인합니다</a:t>
            </a:r>
            <a:r>
              <a:rPr lang="en-US" altLang="ko-KR" dirty="0"/>
              <a:t>.</a:t>
            </a:r>
            <a:endParaRPr lang="ko-KR" altLang="en-US" dirty="0"/>
          </a:p>
          <a:p>
            <a:r>
              <a:rPr lang="en-US" altLang="ko-KR" b="1" dirty="0" err="1"/>
              <a:t>cmd</a:t>
            </a:r>
            <a:r>
              <a:rPr lang="en-US" altLang="ko-KR" dirty="0"/>
              <a:t> </a:t>
            </a:r>
            <a:r>
              <a:rPr lang="ko-KR" altLang="en-US" dirty="0"/>
              <a:t>창에서 </a:t>
            </a:r>
            <a:r>
              <a:rPr lang="en-US" altLang="ko-KR" dirty="0"/>
              <a:t>‘ </a:t>
            </a:r>
            <a:r>
              <a:rPr lang="en-US" altLang="ko-KR" b="1" dirty="0" err="1"/>
              <a:t>mvn</a:t>
            </a:r>
            <a:r>
              <a:rPr lang="en-US" altLang="ko-KR" b="1" dirty="0"/>
              <a:t> –version </a:t>
            </a:r>
            <a:r>
              <a:rPr lang="en-US" altLang="ko-KR" dirty="0"/>
              <a:t>' </a:t>
            </a:r>
            <a:r>
              <a:rPr lang="ko-KR" altLang="en-US" dirty="0"/>
              <a:t>명령어를 쳐서 다음과 같이 출력되면 정상적으로 설치된 것입니다</a:t>
            </a:r>
            <a:r>
              <a:rPr lang="en-US" altLang="ko-KR" dirty="0"/>
              <a:t>.</a:t>
            </a:r>
            <a:endParaRPr lang="en-US" altLang="ko-KR" dirty="0">
              <a:hlinkClick r:id="rId3"/>
            </a:endParaRPr>
          </a:p>
          <a:p>
            <a:endParaRPr lang="en-US" altLang="ko-KR" dirty="0">
              <a:hlinkClick r:id="rId3"/>
            </a:endParaRPr>
          </a:p>
          <a:p>
            <a:r>
              <a:rPr lang="en-US" altLang="ko-KR" dirty="0"/>
              <a:t>Maven </a:t>
            </a:r>
            <a:r>
              <a:rPr lang="ko-KR" altLang="en-US" dirty="0"/>
              <a:t>을 설치 완료 후 </a:t>
            </a:r>
            <a:r>
              <a:rPr lang="en-US" altLang="ko-KR" dirty="0"/>
              <a:t>Eclipse </a:t>
            </a:r>
            <a:r>
              <a:rPr lang="ko-KR" altLang="en-US" dirty="0"/>
              <a:t>연동은 아래 사이트 참조</a:t>
            </a:r>
            <a:r>
              <a:rPr lang="en-US" altLang="ko-KR" dirty="0"/>
              <a:t>, </a:t>
            </a:r>
            <a:r>
              <a:rPr lang="ko-KR" altLang="en-US" dirty="0"/>
              <a:t>너무 </a:t>
            </a:r>
            <a:r>
              <a:rPr lang="ko-KR" altLang="en-US" dirty="0" err="1"/>
              <a:t>기니깐</a:t>
            </a:r>
            <a:r>
              <a:rPr lang="en-US" altLang="ko-KR" dirty="0"/>
              <a:t>.</a:t>
            </a:r>
          </a:p>
          <a:p>
            <a:r>
              <a:rPr lang="en-US" altLang="ko-KR" dirty="0">
                <a:hlinkClick r:id="rId3"/>
              </a:rPr>
              <a:t>https://freestrokes.tistory.com/35</a:t>
            </a:r>
            <a:endParaRPr lang="en-US" altLang="ko-KR" dirty="0"/>
          </a:p>
        </p:txBody>
      </p:sp>
    </p:spTree>
    <p:extLst>
      <p:ext uri="{BB962C8B-B14F-4D97-AF65-F5344CB8AC3E}">
        <p14:creationId xmlns:p14="http://schemas.microsoft.com/office/powerpoint/2010/main" val="296953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777234" y="494190"/>
            <a:ext cx="6122327" cy="2897398"/>
            <a:chOff x="727176" y="590204"/>
            <a:chExt cx="11093522" cy="6240106"/>
          </a:xfrm>
        </p:grpSpPr>
        <p:pic>
          <p:nvPicPr>
            <p:cNvPr id="7" name="그림 6"/>
            <p:cNvPicPr>
              <a:picLocks noChangeAspect="1"/>
            </p:cNvPicPr>
            <p:nvPr/>
          </p:nvPicPr>
          <p:blipFill>
            <a:blip r:embed="rId2"/>
            <a:stretch>
              <a:fillRect/>
            </a:stretch>
          </p:blipFill>
          <p:spPr>
            <a:xfrm>
              <a:off x="727176" y="590204"/>
              <a:ext cx="11093522" cy="6240106"/>
            </a:xfrm>
            <a:prstGeom prst="rect">
              <a:avLst/>
            </a:prstGeom>
          </p:spPr>
        </p:pic>
        <p:sp>
          <p:nvSpPr>
            <p:cNvPr id="8" name="직사각형 7"/>
            <p:cNvSpPr/>
            <p:nvPr/>
          </p:nvSpPr>
          <p:spPr>
            <a:xfrm>
              <a:off x="6143105" y="2693323"/>
              <a:ext cx="781397" cy="1330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 name="그림 9"/>
          <p:cNvPicPr>
            <a:picLocks noChangeAspect="1"/>
          </p:cNvPicPr>
          <p:nvPr/>
        </p:nvPicPr>
        <p:blipFill rotWithShape="1">
          <a:blip r:embed="rId3"/>
          <a:srcRect l="-117" t="3336" r="459" b="4053"/>
          <a:stretch/>
        </p:blipFill>
        <p:spPr>
          <a:xfrm>
            <a:off x="752830" y="3258587"/>
            <a:ext cx="6146731" cy="3102959"/>
          </a:xfrm>
          <a:prstGeom prst="rect">
            <a:avLst/>
          </a:prstGeom>
        </p:spPr>
      </p:pic>
      <p:sp>
        <p:nvSpPr>
          <p:cNvPr id="11" name="TextBox 10"/>
          <p:cNvSpPr txBox="1"/>
          <p:nvPr/>
        </p:nvSpPr>
        <p:spPr>
          <a:xfrm>
            <a:off x="6991005" y="832041"/>
            <a:ext cx="4530434" cy="5078313"/>
          </a:xfrm>
          <a:prstGeom prst="rect">
            <a:avLst/>
          </a:prstGeom>
          <a:noFill/>
        </p:spPr>
        <p:txBody>
          <a:bodyPr wrap="square" rtlCol="0">
            <a:spAutoFit/>
          </a:bodyPr>
          <a:lstStyle/>
          <a:p>
            <a:r>
              <a:rPr lang="ko-KR" altLang="en-US" dirty="0"/>
              <a:t>새로운 </a:t>
            </a:r>
            <a:r>
              <a:rPr lang="en-US" altLang="ko-KR" dirty="0"/>
              <a:t>Maven Project </a:t>
            </a:r>
            <a:r>
              <a:rPr lang="ko-KR" altLang="en-US" dirty="0"/>
              <a:t>를 만들 때 </a:t>
            </a:r>
            <a:r>
              <a:rPr lang="en-US" altLang="ko-KR" dirty="0"/>
              <a:t>jersey </a:t>
            </a:r>
            <a:r>
              <a:rPr lang="ko-KR" altLang="en-US" dirty="0"/>
              <a:t>라고 치고 몇 분을 기다려 할 수도 잇다</a:t>
            </a:r>
            <a:r>
              <a:rPr lang="en-US" altLang="ko-KR" dirty="0"/>
              <a:t>. </a:t>
            </a:r>
            <a:r>
              <a:rPr lang="ko-KR" altLang="en-US" dirty="0"/>
              <a:t>혹시나 안된다면 내가 몇일을 </a:t>
            </a:r>
            <a:r>
              <a:rPr lang="ko-KR" altLang="en-US" dirty="0" err="1"/>
              <a:t>개고생</a:t>
            </a:r>
            <a:r>
              <a:rPr lang="ko-KR" altLang="en-US" dirty="0"/>
              <a:t> 하다 안 사실이다</a:t>
            </a:r>
            <a:r>
              <a:rPr lang="en-US" altLang="ko-KR" dirty="0"/>
              <a:t>.</a:t>
            </a:r>
          </a:p>
          <a:p>
            <a:endParaRPr lang="en-US" altLang="ko-KR" dirty="0"/>
          </a:p>
          <a:p>
            <a:r>
              <a:rPr lang="en-US" altLang="ko-KR" dirty="0"/>
              <a:t>Go to Windows -&gt; Preferences -&gt; Maven. Click on "Archetypes". Add Remote Catalog. Give URL : </a:t>
            </a:r>
            <a:r>
              <a:rPr lang="en-US" altLang="ko-KR" dirty="0">
                <a:hlinkClick r:id="rId4"/>
              </a:rPr>
              <a:t>http://repo1.maven.org/maven2/archetype-catalog.xml</a:t>
            </a:r>
            <a:r>
              <a:rPr lang="en-US" altLang="ko-KR" dirty="0"/>
              <a:t> </a:t>
            </a:r>
          </a:p>
          <a:p>
            <a:r>
              <a:rPr lang="en-US" altLang="ko-KR" dirty="0"/>
              <a:t>Description : something Click 'OK". </a:t>
            </a:r>
          </a:p>
          <a:p>
            <a:r>
              <a:rPr lang="en-US" altLang="ko-KR" dirty="0"/>
              <a:t>Now Eclipse will retrieve the jersey </a:t>
            </a:r>
            <a:r>
              <a:rPr lang="en-US" altLang="ko-KR" dirty="0" err="1"/>
              <a:t>archetypes.Wait</a:t>
            </a:r>
            <a:r>
              <a:rPr lang="en-US" altLang="ko-KR" dirty="0"/>
              <a:t> for it.</a:t>
            </a:r>
          </a:p>
          <a:p>
            <a:r>
              <a:rPr lang="en-US" altLang="ko-KR" dirty="0"/>
              <a:t>Now you should be able to create a project of 'jersey' archetype. </a:t>
            </a:r>
          </a:p>
          <a:p>
            <a:r>
              <a:rPr lang="en-US" altLang="ko-KR" dirty="0"/>
              <a:t>After creating project if you get any errors in pom.xml change the jersey version to an older one.</a:t>
            </a:r>
            <a:endParaRPr lang="ko-KR" altLang="en-US" dirty="0"/>
          </a:p>
        </p:txBody>
      </p:sp>
    </p:spTree>
    <p:extLst>
      <p:ext uri="{BB962C8B-B14F-4D97-AF65-F5344CB8AC3E}">
        <p14:creationId xmlns:p14="http://schemas.microsoft.com/office/powerpoint/2010/main" val="115724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rror window when creating maven project"/>
          <p:cNvPicPr>
            <a:picLocks noChangeAspect="1" noChangeArrowheads="1"/>
          </p:cNvPicPr>
          <p:nvPr/>
        </p:nvPicPr>
        <p:blipFill rotWithShape="1">
          <a:blip r:embed="rId2">
            <a:extLst>
              <a:ext uri="{28A0092B-C50C-407E-A947-70E740481C1C}">
                <a14:useLocalDpi xmlns:a14="http://schemas.microsoft.com/office/drawing/2010/main" val="0"/>
              </a:ext>
            </a:extLst>
          </a:blip>
          <a:srcRect l="599" t="28461" r="55606" b="17012"/>
          <a:stretch/>
        </p:blipFill>
        <p:spPr bwMode="auto">
          <a:xfrm>
            <a:off x="846358" y="2423930"/>
            <a:ext cx="5526861" cy="38688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38782" y="702856"/>
            <a:ext cx="5403582" cy="1754326"/>
          </a:xfrm>
          <a:prstGeom prst="rect">
            <a:avLst/>
          </a:prstGeom>
          <a:noFill/>
        </p:spPr>
        <p:txBody>
          <a:bodyPr wrap="square" rtlCol="0">
            <a:spAutoFit/>
          </a:bodyPr>
          <a:lstStyle/>
          <a:p>
            <a:r>
              <a:rPr lang="ko-KR" altLang="en-US" dirty="0"/>
              <a:t>새로운 </a:t>
            </a:r>
            <a:r>
              <a:rPr lang="en-US" altLang="ko-KR" b="1" dirty="0"/>
              <a:t>Maven Project </a:t>
            </a:r>
            <a:r>
              <a:rPr lang="ko-KR" altLang="en-US" dirty="0"/>
              <a:t>를 만들거나</a:t>
            </a:r>
            <a:r>
              <a:rPr lang="en-US" altLang="ko-KR" dirty="0"/>
              <a:t>, </a:t>
            </a:r>
            <a:r>
              <a:rPr lang="ko-KR" altLang="en-US" dirty="0" err="1"/>
              <a:t>생성할때</a:t>
            </a:r>
            <a:r>
              <a:rPr lang="ko-KR" altLang="en-US" dirty="0"/>
              <a:t> 다음과 같은 오류가 종종 뜨는 경우가 </a:t>
            </a:r>
            <a:r>
              <a:rPr lang="ko-KR" altLang="en-US" dirty="0" err="1"/>
              <a:t>있다다</a:t>
            </a:r>
            <a:r>
              <a:rPr lang="en-US" altLang="ko-KR" dirty="0"/>
              <a:t>.</a:t>
            </a:r>
          </a:p>
          <a:p>
            <a:r>
              <a:rPr lang="ko-KR" altLang="en-US" dirty="0"/>
              <a:t>그럴 때는 저장 되어 잇는 </a:t>
            </a:r>
            <a:r>
              <a:rPr lang="en-US" altLang="ko-KR" dirty="0"/>
              <a:t>Eclipse </a:t>
            </a:r>
            <a:r>
              <a:rPr lang="ko-KR" altLang="en-US" dirty="0"/>
              <a:t>폴더</a:t>
            </a:r>
            <a:r>
              <a:rPr lang="en-US" altLang="ko-KR" dirty="0"/>
              <a:t> </a:t>
            </a:r>
            <a:r>
              <a:rPr lang="ko-KR" altLang="en-US" dirty="0"/>
              <a:t>안의 </a:t>
            </a:r>
            <a:r>
              <a:rPr lang="en-US" altLang="ko-KR" b="1" dirty="0"/>
              <a:t>eclipse.ini</a:t>
            </a:r>
            <a:r>
              <a:rPr lang="en-US" altLang="ko-KR" dirty="0"/>
              <a:t> </a:t>
            </a:r>
            <a:r>
              <a:rPr lang="ko-KR" altLang="en-US" dirty="0"/>
              <a:t>파일에 들어가 모든 내용을 지우고 오른쪽 값을 채워 넣으면 해결된다</a:t>
            </a:r>
            <a:r>
              <a:rPr lang="en-US" altLang="ko-KR" dirty="0"/>
              <a:t>.</a:t>
            </a:r>
          </a:p>
          <a:p>
            <a:endParaRPr lang="ko-KR" altLang="en-US" dirty="0"/>
          </a:p>
        </p:txBody>
      </p:sp>
      <p:sp>
        <p:nvSpPr>
          <p:cNvPr id="8" name="Rectangle 7"/>
          <p:cNvSpPr>
            <a:spLocks noChangeArrowheads="1"/>
          </p:cNvSpPr>
          <p:nvPr/>
        </p:nvSpPr>
        <p:spPr bwMode="auto">
          <a:xfrm>
            <a:off x="6808123" y="691722"/>
            <a:ext cx="4131426" cy="1800493"/>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startup</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Eclipse</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plugins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/org.eclipse.equinox.launcher_1.</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3.100</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.v20150511-</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1540.jar</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launcher.library</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Eclipse</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plugins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/org.eclipse.equinox.launcher.cocoa.macosx.x86_64_1.</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1.300</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.v20150602-</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1417</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product</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org.eclipse.epp.</a:t>
            </a:r>
            <a:r>
              <a:rPr kumimoji="0" lang="ko-KR" altLang="ko-KR" sz="900" b="0" i="0" u="none" strike="noStrike" cap="none" normalizeH="0" baseline="0" dirty="0" err="1">
                <a:ln>
                  <a:noFill/>
                </a:ln>
                <a:solidFill>
                  <a:srgbClr val="101094"/>
                </a:solidFill>
                <a:effectLst/>
                <a:latin typeface="Consolas" panose="020B0609020204030204" pitchFamily="49" charset="0"/>
                <a:ea typeface="inherit"/>
              </a:rPr>
              <a:t>package</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.jee.product</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launcher.defaultAction</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openFile</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showsplash</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org.eclipse.platform</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launcher.</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XXMaxPermSize</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256m</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launcher.defaultAction</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openFile</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launcher.appendVmargs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vmargs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Dosgi</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.requiredJavaVersion</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1.7</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XstartOnFirstThread</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Dorg</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.eclipse.swt.</a:t>
            </a:r>
            <a:r>
              <a:rPr kumimoji="0" lang="ko-KR" altLang="ko-KR" sz="900" b="0" i="0" u="none" strike="noStrike" cap="none" normalizeH="0" baseline="0" dirty="0" err="1">
                <a:ln>
                  <a:noFill/>
                </a:ln>
                <a:solidFill>
                  <a:srgbClr val="101094"/>
                </a:solidFill>
                <a:effectLst/>
                <a:latin typeface="Consolas" panose="020B0609020204030204" pitchFamily="49" charset="0"/>
                <a:ea typeface="inherit"/>
              </a:rPr>
              <a:t>internal</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.carbon.smallFonts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XX:</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MaxPermSize</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a:ln>
                  <a:noFill/>
                </a:ln>
                <a:solidFill>
                  <a:srgbClr val="7D2727"/>
                </a:solidFill>
                <a:effectLst/>
                <a:latin typeface="Consolas" panose="020B0609020204030204" pitchFamily="49" charset="0"/>
                <a:ea typeface="inherit"/>
              </a:rPr>
              <a:t>512m</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a:ln>
                  <a:noFill/>
                </a:ln>
                <a:solidFill>
                  <a:srgbClr val="2B91AF"/>
                </a:solidFill>
                <a:effectLst/>
                <a:latin typeface="Consolas" panose="020B0609020204030204" pitchFamily="49" charset="0"/>
                <a:ea typeface="inherit"/>
              </a:rPr>
              <a:t>Xms512m</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a:ln>
                  <a:noFill/>
                </a:ln>
                <a:solidFill>
                  <a:srgbClr val="2B91AF"/>
                </a:solidFill>
                <a:effectLst/>
                <a:latin typeface="Consolas" panose="020B0609020204030204" pitchFamily="49" charset="0"/>
                <a:ea typeface="inherit"/>
              </a:rPr>
              <a:t>Xmx6144m</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Xdock</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:icon</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a:ln>
                  <a:noFill/>
                </a:ln>
                <a:solidFill>
                  <a:srgbClr val="2B91AF"/>
                </a:solidFill>
                <a:effectLst/>
                <a:latin typeface="Consolas" panose="020B0609020204030204" pitchFamily="49" charset="0"/>
                <a:ea typeface="inherit"/>
              </a:rPr>
              <a:t>Resources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Eclipse</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.icns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XstartOnFirstThread</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r>
              <a:rPr kumimoji="0" lang="ko-KR" altLang="ko-KR" sz="900" b="0" i="0" u="none" strike="noStrike" cap="none" normalizeH="0" baseline="0" dirty="0" err="1">
                <a:ln>
                  <a:noFill/>
                </a:ln>
                <a:solidFill>
                  <a:srgbClr val="2B91AF"/>
                </a:solidFill>
                <a:effectLst/>
                <a:latin typeface="Consolas" panose="020B0609020204030204" pitchFamily="49" charset="0"/>
                <a:ea typeface="inherit"/>
              </a:rPr>
              <a:t>Dorg</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.eclipse.swt.</a:t>
            </a:r>
            <a:r>
              <a:rPr kumimoji="0" lang="ko-KR" altLang="ko-KR" sz="900" b="0" i="0" u="none" strike="noStrike" cap="none" normalizeH="0" baseline="0" dirty="0" err="1">
                <a:ln>
                  <a:noFill/>
                </a:ln>
                <a:solidFill>
                  <a:srgbClr val="101094"/>
                </a:solidFill>
                <a:effectLst/>
                <a:latin typeface="Consolas" panose="020B0609020204030204" pitchFamily="49" charset="0"/>
                <a:ea typeface="inherit"/>
              </a:rPr>
              <a:t>internal</a:t>
            </a:r>
            <a:r>
              <a:rPr kumimoji="0" lang="ko-KR" altLang="ko-KR" sz="900" b="0" i="0" u="none" strike="noStrike" cap="none" normalizeH="0" baseline="0" dirty="0" err="1">
                <a:ln>
                  <a:noFill/>
                </a:ln>
                <a:solidFill>
                  <a:srgbClr val="303336"/>
                </a:solidFill>
                <a:effectLst/>
                <a:latin typeface="Consolas" panose="020B0609020204030204" pitchFamily="49" charset="0"/>
                <a:ea typeface="inherit"/>
              </a:rPr>
              <a:t>.carbon.smallFonts</a:t>
            </a:r>
            <a:r>
              <a:rPr kumimoji="0" lang="ko-KR" altLang="ko-KR" sz="900" b="0" i="0" u="none" strike="noStrike" cap="none" normalizeH="0" baseline="0" dirty="0">
                <a:ln>
                  <a:noFill/>
                </a:ln>
                <a:solidFill>
                  <a:srgbClr val="303336"/>
                </a:solidFill>
                <a:effectLst/>
                <a:latin typeface="Consolas" panose="020B0609020204030204" pitchFamily="49" charset="0"/>
                <a:ea typeface="inherit"/>
              </a:rPr>
              <a:t> </a:t>
            </a: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pic>
        <p:nvPicPr>
          <p:cNvPr id="9" name="그림 8"/>
          <p:cNvPicPr>
            <a:picLocks noChangeAspect="1"/>
          </p:cNvPicPr>
          <p:nvPr/>
        </p:nvPicPr>
        <p:blipFill>
          <a:blip r:embed="rId3"/>
          <a:stretch>
            <a:fillRect/>
          </a:stretch>
        </p:blipFill>
        <p:spPr>
          <a:xfrm>
            <a:off x="6409112" y="2585258"/>
            <a:ext cx="5012575" cy="3770490"/>
          </a:xfrm>
          <a:prstGeom prst="rect">
            <a:avLst/>
          </a:prstGeom>
        </p:spPr>
      </p:pic>
      <p:cxnSp>
        <p:nvCxnSpPr>
          <p:cNvPr id="11" name="직선 연결선 10"/>
          <p:cNvCxnSpPr/>
          <p:nvPr/>
        </p:nvCxnSpPr>
        <p:spPr>
          <a:xfrm>
            <a:off x="7365076" y="4305993"/>
            <a:ext cx="48213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56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3B8513-A711-4245-BB03-8CA1CEB53738}"/>
              </a:ext>
            </a:extLst>
          </p:cNvPr>
          <p:cNvSpPr>
            <a:spLocks noGrp="1"/>
          </p:cNvSpPr>
          <p:nvPr>
            <p:ph type="title"/>
          </p:nvPr>
        </p:nvSpPr>
        <p:spPr/>
        <p:txBody>
          <a:bodyPr/>
          <a:lstStyle/>
          <a:p>
            <a:r>
              <a:rPr lang="en-US" altLang="ko-KR" dirty="0"/>
              <a:t>JERSEY</a:t>
            </a:r>
            <a:endParaRPr lang="ko-KR" altLang="en-US" dirty="0"/>
          </a:p>
        </p:txBody>
      </p:sp>
      <p:sp>
        <p:nvSpPr>
          <p:cNvPr id="5" name="내용 개체 틀 4"/>
          <p:cNvSpPr>
            <a:spLocks noGrp="1"/>
          </p:cNvSpPr>
          <p:nvPr>
            <p:ph idx="1"/>
          </p:nvPr>
        </p:nvSpPr>
        <p:spPr>
          <a:xfrm>
            <a:off x="1097280" y="2457176"/>
            <a:ext cx="10058396" cy="3843870"/>
          </a:xfrm>
        </p:spPr>
        <p:txBody>
          <a:bodyPr>
            <a:noAutofit/>
          </a:bodyPr>
          <a:lstStyle/>
          <a:p>
            <a:r>
              <a:rPr lang="en-US" altLang="ko-KR" sz="1400" dirty="0"/>
              <a:t>Jersey RESTful </a:t>
            </a:r>
            <a:r>
              <a:rPr lang="ko-KR" altLang="en-US" sz="1400" dirty="0"/>
              <a:t>웹 서비스는 현재 </a:t>
            </a:r>
            <a:r>
              <a:rPr lang="en-US" altLang="ko-KR" sz="1400" dirty="0"/>
              <a:t>Eclipse Jersey </a:t>
            </a:r>
            <a:r>
              <a:rPr lang="ko-KR" altLang="en-US" sz="1400" dirty="0"/>
              <a:t>프레임 워크  </a:t>
            </a:r>
            <a:r>
              <a:rPr lang="en-US" altLang="ko-KR" sz="1400" dirty="0"/>
              <a:t>JAX-RX(RESTful) </a:t>
            </a:r>
            <a:r>
              <a:rPr lang="ko-KR" altLang="en-US" sz="1400" dirty="0"/>
              <a:t>웹 서비스용 개발 오픈 소스 프레임 워크입니다</a:t>
            </a:r>
            <a:r>
              <a:rPr lang="en-US" altLang="ko-KR" sz="1400" dirty="0"/>
              <a:t>. JAX-RS API</a:t>
            </a:r>
            <a:r>
              <a:rPr lang="ko-KR" altLang="en-US" sz="1400" dirty="0"/>
              <a:t>를 지원하고 </a:t>
            </a:r>
            <a:r>
              <a:rPr lang="en-US" altLang="ko-KR" sz="1400" dirty="0"/>
              <a:t>JAX-RS </a:t>
            </a:r>
            <a:r>
              <a:rPr lang="ko-KR" altLang="en-US" sz="1400" dirty="0"/>
              <a:t>참조 구현의 역할을 합니다</a:t>
            </a:r>
            <a:r>
              <a:rPr lang="en-US" altLang="ko-KR" sz="1400" dirty="0"/>
              <a:t>.</a:t>
            </a:r>
          </a:p>
          <a:p>
            <a:r>
              <a:rPr lang="en-US" altLang="ko-KR" sz="1400" dirty="0"/>
              <a:t>Jersey</a:t>
            </a:r>
            <a:r>
              <a:rPr lang="ko-KR" altLang="en-US" sz="1400" dirty="0"/>
              <a:t>는 </a:t>
            </a:r>
            <a:r>
              <a:rPr lang="en-US" altLang="ko-KR" sz="1400" dirty="0"/>
              <a:t>JSR-311</a:t>
            </a:r>
            <a:r>
              <a:rPr lang="ko-KR" altLang="en-US" sz="1400" dirty="0"/>
              <a:t>에서 정의된 내용을 가지고 있기 때문에 개발자는 </a:t>
            </a:r>
            <a:r>
              <a:rPr lang="en-US" altLang="ko-KR" sz="1400" dirty="0"/>
              <a:t>Java </a:t>
            </a:r>
            <a:r>
              <a:rPr lang="ko-KR" altLang="en-US" sz="1400" dirty="0"/>
              <a:t>및 </a:t>
            </a:r>
            <a:r>
              <a:rPr lang="en-US" altLang="ko-KR" sz="1400" dirty="0" err="1"/>
              <a:t>JavaJVM</a:t>
            </a:r>
            <a:r>
              <a:rPr lang="en-US" altLang="ko-KR" sz="1400" dirty="0"/>
              <a:t> </a:t>
            </a:r>
            <a:r>
              <a:rPr lang="ko-KR" altLang="en-US" sz="1400" dirty="0"/>
              <a:t>으로 </a:t>
            </a:r>
            <a:r>
              <a:rPr lang="en-US" altLang="ko-KR" sz="1400" dirty="0"/>
              <a:t>RESTful </a:t>
            </a:r>
            <a:r>
              <a:rPr lang="ko-KR" altLang="en-US" sz="1400" dirty="0"/>
              <a:t>웹 서비스를 쉽게 작성할 수 있습니다</a:t>
            </a:r>
            <a:r>
              <a:rPr lang="en-US" altLang="ko-KR" sz="1400" dirty="0"/>
              <a:t>.</a:t>
            </a:r>
          </a:p>
          <a:p>
            <a:r>
              <a:rPr lang="en-US" altLang="ko-KR" sz="1400" dirty="0"/>
              <a:t>Jersey</a:t>
            </a:r>
            <a:r>
              <a:rPr lang="ko-KR" altLang="en-US" sz="1400" dirty="0"/>
              <a:t>는 </a:t>
            </a:r>
            <a:r>
              <a:rPr lang="en-US" altLang="ko-KR" sz="1400" dirty="0"/>
              <a:t>JSR </a:t>
            </a:r>
            <a:r>
              <a:rPr lang="ko-KR" altLang="en-US" sz="1400" dirty="0"/>
              <a:t>에서 지정하지 않은 추가 기능도 지원합니다</a:t>
            </a:r>
            <a:r>
              <a:rPr lang="en-US" altLang="ko-KR" sz="1400" dirty="0"/>
              <a:t>.</a:t>
            </a:r>
          </a:p>
          <a:p>
            <a:r>
              <a:rPr lang="en-US" altLang="ko-KR" sz="1400" dirty="0"/>
              <a:t>Jersey framework is more than the JAX-RS Reference Implementation. Jersey provides it’s own </a:t>
            </a:r>
            <a:r>
              <a:rPr lang="en-US" altLang="ko-KR" sz="1400" dirty="0">
                <a:hlinkClick r:id="rId2"/>
              </a:rPr>
              <a:t>API</a:t>
            </a:r>
            <a:r>
              <a:rPr lang="en-US" altLang="ko-KR" sz="1400" dirty="0"/>
              <a:t> that </a:t>
            </a:r>
            <a:r>
              <a:rPr lang="en-US" altLang="ko-KR" sz="1400" b="1" dirty="0"/>
              <a:t>extend </a:t>
            </a:r>
            <a:r>
              <a:rPr lang="en-US" altLang="ko-KR" sz="1400" dirty="0"/>
              <a:t>the JAX-RS toolkit with additional features and utilities to further simplify RESTful service and client development. Jersey also exposes numerous extension SPIs so that developers may extend Jersey to best suit their needs.</a:t>
            </a:r>
          </a:p>
          <a:p>
            <a:endParaRPr lang="en-US" altLang="ko-KR" sz="1400" dirty="0"/>
          </a:p>
          <a:p>
            <a:pPr marL="0" indent="0" algn="ctr">
              <a:buNone/>
            </a:pPr>
            <a:r>
              <a:rPr lang="en-US" altLang="ko-KR" sz="1400" b="1" dirty="0"/>
              <a:t>&lt;Goals of Jersey project can be summarized in the following points&gt;</a:t>
            </a:r>
          </a:p>
          <a:p>
            <a:pPr marL="0" indent="0">
              <a:buNone/>
            </a:pPr>
            <a:r>
              <a:rPr lang="en-US" altLang="ko-KR" sz="1400" dirty="0"/>
              <a:t>   Track the JAX-RS API and provide regular releases of production quality Reference Implementations that ships with  </a:t>
            </a:r>
            <a:r>
              <a:rPr lang="en-US" altLang="ko-KR" sz="1400" dirty="0" err="1"/>
              <a:t>GlassFish</a:t>
            </a:r>
            <a:r>
              <a:rPr lang="en-US" altLang="ko-KR" sz="1400" dirty="0"/>
              <a:t>;</a:t>
            </a:r>
          </a:p>
          <a:p>
            <a:pPr marL="0" indent="0">
              <a:buNone/>
            </a:pPr>
            <a:r>
              <a:rPr lang="en-US" altLang="ko-KR" sz="1400" dirty="0"/>
              <a:t>   Provide APIs to extend Jersey &amp; Build a community of users and developers; and finally make it easy to build RESTful Web services </a:t>
            </a:r>
            <a:r>
              <a:rPr lang="en-US" altLang="ko-KR" sz="1400" dirty="0" err="1"/>
              <a:t>utilising</a:t>
            </a:r>
            <a:r>
              <a:rPr lang="en-US" altLang="ko-KR" sz="1400" dirty="0"/>
              <a:t> </a:t>
            </a:r>
          </a:p>
          <a:p>
            <a:pPr marL="0" indent="0">
              <a:buNone/>
            </a:pPr>
            <a:r>
              <a:rPr lang="en-US" altLang="ko-KR" sz="1400" dirty="0"/>
              <a:t>   Java and the Java Virtual Machine.</a:t>
            </a:r>
          </a:p>
          <a:p>
            <a:endParaRPr lang="ko-KR" altLang="en-US" sz="1400" dirty="0"/>
          </a:p>
        </p:txBody>
      </p:sp>
    </p:spTree>
    <p:extLst>
      <p:ext uri="{BB962C8B-B14F-4D97-AF65-F5344CB8AC3E}">
        <p14:creationId xmlns:p14="http://schemas.microsoft.com/office/powerpoint/2010/main" val="192136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9F95DD-2033-4CCB-8987-A2AACA70B290}"/>
              </a:ext>
            </a:extLst>
          </p:cNvPr>
          <p:cNvSpPr>
            <a:spLocks noGrp="1"/>
          </p:cNvSpPr>
          <p:nvPr>
            <p:ph type="title"/>
          </p:nvPr>
        </p:nvSpPr>
        <p:spPr/>
        <p:txBody>
          <a:bodyPr/>
          <a:lstStyle/>
          <a:p>
            <a:r>
              <a:rPr lang="en-US" altLang="ko-KR" dirty="0"/>
              <a:t>Rest API </a:t>
            </a:r>
            <a:r>
              <a:rPr lang="ko-KR" altLang="en-US" dirty="0"/>
              <a:t>란</a:t>
            </a:r>
            <a:r>
              <a:rPr lang="en-US" altLang="ko-KR" dirty="0"/>
              <a:t>?</a:t>
            </a:r>
            <a:endParaRPr lang="ko-KR" altLang="en-US" dirty="0"/>
          </a:p>
        </p:txBody>
      </p:sp>
      <p:sp>
        <p:nvSpPr>
          <p:cNvPr id="3" name="내용 개체 틀 2">
            <a:extLst>
              <a:ext uri="{FF2B5EF4-FFF2-40B4-BE49-F238E27FC236}">
                <a16:creationId xmlns:a16="http://schemas.microsoft.com/office/drawing/2014/main" id="{84C2C2BA-C811-49B0-B2E9-0B6978E137A3}"/>
              </a:ext>
            </a:extLst>
          </p:cNvPr>
          <p:cNvSpPr>
            <a:spLocks noGrp="1"/>
          </p:cNvSpPr>
          <p:nvPr>
            <p:ph idx="1"/>
          </p:nvPr>
        </p:nvSpPr>
        <p:spPr>
          <a:xfrm>
            <a:off x="1312653" y="2643192"/>
            <a:ext cx="9601196" cy="3058864"/>
          </a:xfrm>
        </p:spPr>
        <p:txBody>
          <a:bodyPr>
            <a:noAutofit/>
          </a:bodyPr>
          <a:lstStyle/>
          <a:p>
            <a:r>
              <a:rPr lang="en-US" altLang="ko-KR" sz="2000" dirty="0">
                <a:latin typeface="+mn-ea"/>
              </a:rPr>
              <a:t>REST is non – standard.</a:t>
            </a:r>
          </a:p>
          <a:p>
            <a:r>
              <a:rPr lang="en-US" altLang="ko-KR" sz="2000" dirty="0">
                <a:latin typeface="+mn-ea"/>
              </a:rPr>
              <a:t>RESTful </a:t>
            </a:r>
            <a:r>
              <a:rPr lang="en-US" altLang="ko-KR" sz="2000" dirty="0" err="1">
                <a:latin typeface="+mn-ea"/>
              </a:rPr>
              <a:t>WebService</a:t>
            </a:r>
            <a:r>
              <a:rPr lang="en-US" altLang="ko-KR" sz="2000" dirty="0">
                <a:latin typeface="+mn-ea"/>
              </a:rPr>
              <a:t> : REST </a:t>
            </a:r>
            <a:r>
              <a:rPr lang="ko-KR" altLang="en-US" sz="2000" dirty="0">
                <a:latin typeface="+mn-ea"/>
              </a:rPr>
              <a:t>규칙을 따르는 웹 서비스 구현 방식</a:t>
            </a:r>
            <a:r>
              <a:rPr lang="en-US" altLang="ko-KR" sz="2000" dirty="0">
                <a:latin typeface="+mn-ea"/>
              </a:rPr>
              <a:t>.</a:t>
            </a:r>
          </a:p>
          <a:p>
            <a:r>
              <a:rPr lang="ko-KR" altLang="en-US" sz="2000" dirty="0">
                <a:latin typeface="+mn-ea"/>
              </a:rPr>
              <a:t>현재의 </a:t>
            </a:r>
            <a:r>
              <a:rPr lang="ko-KR" altLang="en-US" sz="2000" dirty="0" err="1">
                <a:latin typeface="+mn-ea"/>
              </a:rPr>
              <a:t>아키텍쳐가</a:t>
            </a:r>
            <a:r>
              <a:rPr lang="ko-KR" altLang="en-US" sz="2000" dirty="0">
                <a:latin typeface="+mn-ea"/>
              </a:rPr>
              <a:t> 웹의 본래 설계의 우수성을 많이 사용하지 못하고 있다고 판단했기 때문에</a:t>
            </a:r>
            <a:r>
              <a:rPr lang="en-US" altLang="ko-KR" sz="2000" dirty="0">
                <a:latin typeface="+mn-ea"/>
              </a:rPr>
              <a:t>, </a:t>
            </a:r>
            <a:r>
              <a:rPr lang="ko-KR" altLang="en-US" sz="2000" dirty="0">
                <a:latin typeface="+mn-ea"/>
              </a:rPr>
              <a:t>웹의 장점을 최대한 활용할 수 있는 분산 </a:t>
            </a:r>
            <a:r>
              <a:rPr lang="ko-KR" altLang="en-US" sz="2000" dirty="0" err="1">
                <a:latin typeface="+mn-ea"/>
              </a:rPr>
              <a:t>하이퍼미디어</a:t>
            </a:r>
            <a:r>
              <a:rPr lang="ko-KR" altLang="en-US" sz="2000" dirty="0">
                <a:latin typeface="+mn-ea"/>
              </a:rPr>
              <a:t> 시스템</a:t>
            </a:r>
            <a:r>
              <a:rPr lang="en-US" altLang="ko-KR" sz="2000" dirty="0">
                <a:latin typeface="+mn-ea"/>
              </a:rPr>
              <a:t>(</a:t>
            </a:r>
            <a:r>
              <a:rPr lang="ko-KR" altLang="en-US" sz="2000" dirty="0">
                <a:latin typeface="+mn-ea"/>
              </a:rPr>
              <a:t>예</a:t>
            </a:r>
            <a:r>
              <a:rPr lang="en-US" altLang="ko-KR" sz="2000" dirty="0">
                <a:latin typeface="+mn-ea"/>
              </a:rPr>
              <a:t>:</a:t>
            </a:r>
            <a:r>
              <a:rPr lang="ko-KR" altLang="en-US" sz="2000" dirty="0">
                <a:latin typeface="+mn-ea"/>
              </a:rPr>
              <a:t>웹</a:t>
            </a:r>
            <a:r>
              <a:rPr lang="en-US" altLang="ko-KR" sz="2000" dirty="0">
                <a:latin typeface="+mn-ea"/>
              </a:rPr>
              <a:t>) </a:t>
            </a:r>
            <a:r>
              <a:rPr lang="ko-KR" altLang="en-US" sz="2000" dirty="0">
                <a:latin typeface="+mn-ea"/>
              </a:rPr>
              <a:t>을 위한 </a:t>
            </a:r>
            <a:r>
              <a:rPr lang="ko-KR" altLang="en-US" sz="2000" dirty="0" err="1">
                <a:latin typeface="+mn-ea"/>
              </a:rPr>
              <a:t>아키텍쳐</a:t>
            </a:r>
            <a:r>
              <a:rPr lang="ko-KR" altLang="en-US" sz="2000" dirty="0">
                <a:latin typeface="+mn-ea"/>
              </a:rPr>
              <a:t> 스타일의</a:t>
            </a:r>
            <a:r>
              <a:rPr lang="en-US" altLang="ko-KR" sz="2000" dirty="0">
                <a:latin typeface="+mn-ea"/>
              </a:rPr>
              <a:t> API</a:t>
            </a:r>
          </a:p>
          <a:p>
            <a:r>
              <a:rPr lang="ko-KR" altLang="en-US" sz="2000" dirty="0">
                <a:latin typeface="+mn-ea"/>
              </a:rPr>
              <a:t>  </a:t>
            </a:r>
            <a:r>
              <a:rPr lang="en-US" altLang="ko-KR" sz="2000" dirty="0">
                <a:latin typeface="+mn-ea"/>
              </a:rPr>
              <a:t>HTTP </a:t>
            </a:r>
            <a:r>
              <a:rPr lang="ko-KR" altLang="en-US" sz="2000" dirty="0">
                <a:latin typeface="+mn-ea"/>
              </a:rPr>
              <a:t>통신에서 어떤 자원에 대한 </a:t>
            </a:r>
            <a:r>
              <a:rPr lang="en-US" altLang="ko-KR" sz="2000" dirty="0">
                <a:latin typeface="+mn-ea"/>
              </a:rPr>
              <a:t>CRUD </a:t>
            </a:r>
            <a:r>
              <a:rPr lang="ko-KR" altLang="en-US" sz="2000" dirty="0">
                <a:latin typeface="+mn-ea"/>
              </a:rPr>
              <a:t>요청을 </a:t>
            </a:r>
            <a:r>
              <a:rPr lang="en-US" altLang="ko-KR" sz="2000" dirty="0">
                <a:latin typeface="+mn-ea"/>
              </a:rPr>
              <a:t>Resource</a:t>
            </a:r>
            <a:r>
              <a:rPr lang="ko-KR" altLang="en-US" sz="2000" dirty="0">
                <a:latin typeface="+mn-ea"/>
              </a:rPr>
              <a:t>와 </a:t>
            </a:r>
            <a:r>
              <a:rPr lang="en-US" altLang="ko-KR" sz="2000" dirty="0">
                <a:latin typeface="+mn-ea"/>
              </a:rPr>
              <a:t>Method</a:t>
            </a:r>
            <a:r>
              <a:rPr lang="ko-KR" altLang="en-US" sz="2000" dirty="0">
                <a:latin typeface="+mn-ea"/>
              </a:rPr>
              <a:t>로 표현하여 특정한 형태로 전달하는 방식</a:t>
            </a:r>
            <a:endParaRPr lang="ko-KR" altLang="en-US" dirty="0">
              <a:latin typeface="+mn-ea"/>
            </a:endParaRPr>
          </a:p>
        </p:txBody>
      </p:sp>
      <p:sp>
        <p:nvSpPr>
          <p:cNvPr id="4" name="직사각형 3">
            <a:extLst>
              <a:ext uri="{FF2B5EF4-FFF2-40B4-BE49-F238E27FC236}">
                <a16:creationId xmlns:a16="http://schemas.microsoft.com/office/drawing/2014/main" id="{8F8F59CE-1F73-45F8-86C2-DE1B99F63BEE}"/>
              </a:ext>
            </a:extLst>
          </p:cNvPr>
          <p:cNvSpPr/>
          <p:nvPr/>
        </p:nvSpPr>
        <p:spPr>
          <a:xfrm>
            <a:off x="4061752" y="1916667"/>
            <a:ext cx="4275529" cy="369332"/>
          </a:xfrm>
          <a:prstGeom prst="rect">
            <a:avLst/>
          </a:prstGeom>
        </p:spPr>
        <p:txBody>
          <a:bodyPr wrap="none">
            <a:spAutoFit/>
          </a:bodyPr>
          <a:lstStyle/>
          <a:p>
            <a:r>
              <a:rPr lang="en-US" altLang="ko-KR" dirty="0">
                <a:latin typeface="+mn-ea"/>
              </a:rPr>
              <a:t>Representational State Transfer API</a:t>
            </a:r>
          </a:p>
        </p:txBody>
      </p:sp>
    </p:spTree>
    <p:extLst>
      <p:ext uri="{BB962C8B-B14F-4D97-AF65-F5344CB8AC3E}">
        <p14:creationId xmlns:p14="http://schemas.microsoft.com/office/powerpoint/2010/main" val="7288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F973D0-8A0A-4330-A99A-9613AEF3A663}"/>
              </a:ext>
            </a:extLst>
          </p:cNvPr>
          <p:cNvSpPr>
            <a:spLocks noGrp="1"/>
          </p:cNvSpPr>
          <p:nvPr>
            <p:ph type="title"/>
          </p:nvPr>
        </p:nvSpPr>
        <p:spPr/>
        <p:txBody>
          <a:bodyPr/>
          <a:lstStyle/>
          <a:p>
            <a:r>
              <a:rPr lang="en-US" altLang="ko-KR" dirty="0"/>
              <a:t> Architecture Style </a:t>
            </a:r>
            <a:r>
              <a:rPr lang="ko-KR" altLang="en-US" dirty="0"/>
              <a:t>이란</a:t>
            </a:r>
            <a:r>
              <a:rPr lang="en-US" altLang="ko-KR" dirty="0"/>
              <a:t>?</a:t>
            </a:r>
            <a:endParaRPr lang="ko-KR" altLang="en-US" dirty="0"/>
          </a:p>
        </p:txBody>
      </p:sp>
      <p:sp>
        <p:nvSpPr>
          <p:cNvPr id="3" name="내용 개체 틀 2">
            <a:extLst>
              <a:ext uri="{FF2B5EF4-FFF2-40B4-BE49-F238E27FC236}">
                <a16:creationId xmlns:a16="http://schemas.microsoft.com/office/drawing/2014/main" id="{693EACC1-2E14-4FB6-9CBB-8DBFBEF6F8C1}"/>
              </a:ext>
            </a:extLst>
          </p:cNvPr>
          <p:cNvSpPr>
            <a:spLocks noGrp="1"/>
          </p:cNvSpPr>
          <p:nvPr>
            <p:ph idx="1"/>
          </p:nvPr>
        </p:nvSpPr>
        <p:spPr>
          <a:xfrm>
            <a:off x="1364413" y="2462040"/>
            <a:ext cx="9601196" cy="3748977"/>
          </a:xfrm>
        </p:spPr>
        <p:txBody>
          <a:bodyPr>
            <a:noAutofit/>
          </a:bodyPr>
          <a:lstStyle/>
          <a:p>
            <a:r>
              <a:rPr lang="ko-KR" altLang="en-US" sz="1350" dirty="0"/>
              <a:t>제약 조건들의 집합이고</a:t>
            </a:r>
            <a:r>
              <a:rPr lang="en-US" altLang="ko-KR" sz="1350" dirty="0"/>
              <a:t> </a:t>
            </a:r>
            <a:r>
              <a:rPr lang="ko-KR" altLang="en-US" sz="1350" dirty="0"/>
              <a:t>이것들을 모두 지켜야 </a:t>
            </a:r>
            <a:r>
              <a:rPr lang="en-US" altLang="ko-KR" sz="1350" b="1" dirty="0"/>
              <a:t>REST</a:t>
            </a:r>
            <a:r>
              <a:rPr lang="en-US" altLang="ko-KR" sz="1350" dirty="0"/>
              <a:t> </a:t>
            </a:r>
            <a:r>
              <a:rPr lang="ko-KR" altLang="en-US" sz="1350" dirty="0"/>
              <a:t>를</a:t>
            </a:r>
            <a:r>
              <a:rPr lang="en-US" altLang="ko-KR" sz="1350" dirty="0"/>
              <a:t> </a:t>
            </a:r>
            <a:r>
              <a:rPr lang="ko-KR" altLang="en-US" sz="1350" dirty="0"/>
              <a:t>따른다 라고 할 수 있다</a:t>
            </a:r>
            <a:r>
              <a:rPr lang="en-US" altLang="ko-KR" sz="1350" dirty="0"/>
              <a:t>.</a:t>
            </a:r>
          </a:p>
          <a:p>
            <a:r>
              <a:rPr lang="en-US" altLang="ko-KR" sz="1350" b="1" dirty="0"/>
              <a:t>REST</a:t>
            </a:r>
            <a:r>
              <a:rPr lang="ko-KR" altLang="en-US" sz="1350" b="1" dirty="0"/>
              <a:t> </a:t>
            </a:r>
            <a:r>
              <a:rPr lang="ko-KR" altLang="en-US" sz="1350" dirty="0"/>
              <a:t>는 </a:t>
            </a:r>
            <a:r>
              <a:rPr lang="ko-KR" altLang="en-US" sz="1350" dirty="0" err="1"/>
              <a:t>아키텍쳐</a:t>
            </a:r>
            <a:r>
              <a:rPr lang="ko-KR" altLang="en-US" sz="1350" dirty="0"/>
              <a:t> 스타일이면서 동시에 하이브리드 </a:t>
            </a:r>
            <a:r>
              <a:rPr lang="ko-KR" altLang="en-US" sz="1350" dirty="0" err="1"/>
              <a:t>아키텍쳐</a:t>
            </a:r>
            <a:r>
              <a:rPr lang="ko-KR" altLang="en-US" sz="1350" dirty="0"/>
              <a:t> 스타일임</a:t>
            </a:r>
            <a:r>
              <a:rPr lang="en-US" altLang="ko-KR" sz="1350" dirty="0"/>
              <a:t>, </a:t>
            </a:r>
            <a:r>
              <a:rPr lang="ko-KR" altLang="en-US" sz="1350" dirty="0" err="1"/>
              <a:t>아키텍쳐</a:t>
            </a:r>
            <a:r>
              <a:rPr lang="ko-KR" altLang="en-US" sz="1350" dirty="0"/>
              <a:t> 이면서 </a:t>
            </a:r>
            <a:r>
              <a:rPr lang="ko-KR" altLang="en-US" sz="1350" dirty="0" err="1"/>
              <a:t>아키텍쳐의</a:t>
            </a:r>
            <a:r>
              <a:rPr lang="ko-KR" altLang="en-US" sz="1350" dirty="0"/>
              <a:t> 집합이기 때문이다</a:t>
            </a:r>
            <a:r>
              <a:rPr lang="en-US" altLang="ko-KR" sz="1350" dirty="0"/>
              <a:t>.</a:t>
            </a:r>
          </a:p>
          <a:p>
            <a:endParaRPr lang="en-US" altLang="ko-KR" sz="1350" dirty="0"/>
          </a:p>
          <a:p>
            <a:pPr marL="0" indent="0" algn="ctr">
              <a:buNone/>
            </a:pPr>
            <a:r>
              <a:rPr lang="en-US" altLang="ko-KR" sz="1600" b="1" dirty="0"/>
              <a:t>		&lt;RESTful </a:t>
            </a:r>
            <a:r>
              <a:rPr lang="ko-KR" altLang="en-US" sz="1600" b="1" dirty="0"/>
              <a:t>하기위한 </a:t>
            </a:r>
            <a:r>
              <a:rPr lang="ko-KR" altLang="en-US" sz="1600" b="1" dirty="0" err="1"/>
              <a:t>아키텍쳐</a:t>
            </a:r>
            <a:r>
              <a:rPr lang="ko-KR" altLang="en-US" sz="1600" b="1" dirty="0"/>
              <a:t> 제약 조건</a:t>
            </a:r>
            <a:r>
              <a:rPr lang="en-US" altLang="ko-KR" sz="1600" b="1" dirty="0"/>
              <a:t>&gt;</a:t>
            </a:r>
          </a:p>
          <a:p>
            <a:r>
              <a:rPr lang="en-US" altLang="ko-KR" sz="1400" b="1" dirty="0"/>
              <a:t>client-server(</a:t>
            </a:r>
            <a:r>
              <a:rPr lang="ko-KR" altLang="en-US" sz="1400" b="1" dirty="0"/>
              <a:t>서버</a:t>
            </a:r>
            <a:r>
              <a:rPr lang="en-US" altLang="ko-KR" sz="1400" b="1" dirty="0"/>
              <a:t>-</a:t>
            </a:r>
            <a:r>
              <a:rPr lang="ko-KR" altLang="en-US" sz="1400" b="1" dirty="0"/>
              <a:t>클라이언트 구조</a:t>
            </a:r>
            <a:r>
              <a:rPr lang="en-US" altLang="ko-KR" sz="1400" b="1" dirty="0"/>
              <a:t>) </a:t>
            </a:r>
            <a:r>
              <a:rPr lang="en-US" altLang="ko-KR" sz="1350" dirty="0"/>
              <a:t>: Rest API</a:t>
            </a:r>
            <a:r>
              <a:rPr lang="ko-KR" altLang="en-US" sz="1350" dirty="0"/>
              <a:t>에서 자원을 가지고 있는 쪽이 서버</a:t>
            </a:r>
            <a:r>
              <a:rPr lang="en-US" altLang="ko-KR" sz="1350" dirty="0"/>
              <a:t>, </a:t>
            </a:r>
            <a:r>
              <a:rPr lang="ko-KR" altLang="en-US" sz="1350" dirty="0"/>
              <a:t>자원을 요청하는 쪽이 클라이언트에 해당합니다</a:t>
            </a:r>
            <a:r>
              <a:rPr lang="en-US" altLang="ko-KR" sz="1350" dirty="0"/>
              <a:t>. </a:t>
            </a:r>
            <a:r>
              <a:rPr lang="ko-KR" altLang="en-US" sz="1350" dirty="0"/>
              <a:t>서버는 </a:t>
            </a:r>
            <a:r>
              <a:rPr lang="en-US" altLang="ko-KR" sz="1350" dirty="0"/>
              <a:t>API</a:t>
            </a:r>
            <a:r>
              <a:rPr lang="ko-KR" altLang="en-US" sz="1350" dirty="0"/>
              <a:t>를 제공</a:t>
            </a:r>
            <a:endParaRPr lang="en-US" altLang="ko-KR" sz="1350" dirty="0"/>
          </a:p>
          <a:p>
            <a:r>
              <a:rPr lang="en-US" altLang="ko-KR" sz="1400" b="1" dirty="0"/>
              <a:t>Stateless,(</a:t>
            </a:r>
            <a:r>
              <a:rPr lang="ko-KR" altLang="en-US" sz="1400" b="1" dirty="0"/>
              <a:t>무상태성 서버</a:t>
            </a:r>
            <a:r>
              <a:rPr lang="en-US" altLang="ko-KR" sz="1400" b="1" dirty="0"/>
              <a:t>) : </a:t>
            </a:r>
            <a:r>
              <a:rPr lang="en-US" altLang="ko-KR" sz="1350" dirty="0"/>
              <a:t>Rest API</a:t>
            </a:r>
            <a:r>
              <a:rPr lang="ko-KR" altLang="en-US" sz="1350" dirty="0"/>
              <a:t>는 세션정보나 쿠키정보를 활용하여 작업을 위한 상태정보를 저장 및 관리하지 않습니다</a:t>
            </a:r>
            <a:r>
              <a:rPr lang="en-US" altLang="ko-KR" sz="1350" dirty="0"/>
              <a:t>. </a:t>
            </a:r>
            <a:r>
              <a:rPr lang="ko-KR" altLang="en-US" sz="1350" dirty="0"/>
              <a:t>이러한 무상태성때문에 </a:t>
            </a:r>
            <a:r>
              <a:rPr lang="en-US" altLang="ko-KR" sz="1350" dirty="0"/>
              <a:t>Rest API</a:t>
            </a:r>
            <a:r>
              <a:rPr lang="ko-KR" altLang="en-US" sz="1350" dirty="0"/>
              <a:t>는 서비스의 자유도가 높으며</a:t>
            </a:r>
            <a:r>
              <a:rPr lang="en-US" altLang="ko-KR" sz="1350" dirty="0"/>
              <a:t>, </a:t>
            </a:r>
            <a:r>
              <a:rPr lang="ko-KR" altLang="en-US" sz="1350" dirty="0"/>
              <a:t>서버에서 불필요한 정보를 관리하지 않으므로 구현이 단순합니다</a:t>
            </a:r>
            <a:r>
              <a:rPr lang="en-US" altLang="ko-KR" sz="1350" dirty="0"/>
              <a:t>. </a:t>
            </a:r>
            <a:r>
              <a:rPr lang="ko-KR" altLang="en-US" sz="1350" dirty="0"/>
              <a:t>이러한 무상태성은 서버의 처리방식에 일관성을 부여하고</a:t>
            </a:r>
            <a:r>
              <a:rPr lang="en-US" altLang="ko-KR" sz="1350" dirty="0"/>
              <a:t>, </a:t>
            </a:r>
            <a:r>
              <a:rPr lang="ko-KR" altLang="en-US" sz="1350" dirty="0"/>
              <a:t>서버의 부담을 줄이기 위함</a:t>
            </a:r>
            <a:r>
              <a:rPr lang="en-US" altLang="ko-KR" sz="1350" dirty="0"/>
              <a:t>.</a:t>
            </a:r>
            <a:endParaRPr lang="ko-KR" altLang="en-US" sz="1350" dirty="0"/>
          </a:p>
          <a:p>
            <a:r>
              <a:rPr lang="en-US" altLang="ko-KR" sz="1400" b="1" dirty="0"/>
              <a:t>Cacheable(</a:t>
            </a:r>
            <a:r>
              <a:rPr lang="ko-KR" altLang="en-US" sz="1400" b="1" dirty="0"/>
              <a:t>캐시 가능</a:t>
            </a:r>
            <a:r>
              <a:rPr lang="en-US" altLang="ko-KR" sz="1400" b="1" dirty="0"/>
              <a:t>)</a:t>
            </a:r>
            <a:r>
              <a:rPr lang="ko-KR" altLang="en-US" sz="1400" b="1" dirty="0"/>
              <a:t> </a:t>
            </a:r>
            <a:r>
              <a:rPr lang="en-US" altLang="ko-KR" sz="1400" b="1" dirty="0"/>
              <a:t>: </a:t>
            </a:r>
            <a:r>
              <a:rPr lang="en-US" altLang="ko-KR" sz="1350" dirty="0"/>
              <a:t>Rest API</a:t>
            </a:r>
            <a:r>
              <a:rPr lang="ko-KR" altLang="en-US" sz="1350" dirty="0"/>
              <a:t>는 결국 </a:t>
            </a:r>
            <a:r>
              <a:rPr lang="en-US" altLang="ko-KR" sz="1350" dirty="0"/>
              <a:t>HTTP</a:t>
            </a:r>
            <a:r>
              <a:rPr lang="ko-KR" altLang="en-US" sz="1350" dirty="0"/>
              <a:t>라는 기존의 웹표준을 그대로 사용하기 때문에</a:t>
            </a:r>
            <a:r>
              <a:rPr lang="en-US" altLang="ko-KR" sz="1350" dirty="0"/>
              <a:t>, </a:t>
            </a:r>
            <a:r>
              <a:rPr lang="ko-KR" altLang="en-US" sz="1350" dirty="0"/>
              <a:t>웹의 기존 인프라를 그대로 활용할 수 있습니다</a:t>
            </a:r>
            <a:r>
              <a:rPr lang="en-US" altLang="ko-KR" sz="1350" dirty="0"/>
              <a:t>. </a:t>
            </a:r>
            <a:r>
              <a:rPr lang="ko-KR" altLang="en-US" sz="1350" dirty="0"/>
              <a:t>그러므로 </a:t>
            </a:r>
            <a:r>
              <a:rPr lang="en-US" altLang="ko-KR" sz="1350" dirty="0"/>
              <a:t>Rest API</a:t>
            </a:r>
            <a:r>
              <a:rPr lang="ko-KR" altLang="en-US" sz="1350" dirty="0"/>
              <a:t>에서도 </a:t>
            </a:r>
            <a:r>
              <a:rPr lang="ko-KR" altLang="en-US" sz="1350" dirty="0" err="1"/>
              <a:t>캐싱</a:t>
            </a:r>
            <a:r>
              <a:rPr lang="ko-KR" altLang="en-US" sz="1350" dirty="0"/>
              <a:t> 기능을 적용할 수 있는데</a:t>
            </a:r>
            <a:r>
              <a:rPr lang="en-US" altLang="ko-KR" sz="1350" dirty="0"/>
              <a:t>, HTTP </a:t>
            </a:r>
            <a:r>
              <a:rPr lang="ko-KR" altLang="en-US" sz="1350" dirty="0"/>
              <a:t>프로토콜 표준에서 사용하는 </a:t>
            </a:r>
            <a:r>
              <a:rPr lang="en-US" altLang="ko-KR" sz="1350" dirty="0"/>
              <a:t>Last-Modified Tag </a:t>
            </a:r>
            <a:r>
              <a:rPr lang="ko-KR" altLang="en-US" sz="1350" dirty="0"/>
              <a:t>또는 </a:t>
            </a:r>
            <a:r>
              <a:rPr lang="en-US" altLang="ko-KR" sz="1350" dirty="0"/>
              <a:t>E-Tag</a:t>
            </a:r>
            <a:r>
              <a:rPr lang="ko-KR" altLang="en-US" sz="1350" dirty="0"/>
              <a:t>를 이용하여 </a:t>
            </a:r>
            <a:r>
              <a:rPr lang="ko-KR" altLang="en-US" sz="1350" dirty="0" err="1"/>
              <a:t>캐싱을</a:t>
            </a:r>
            <a:r>
              <a:rPr lang="ko-KR" altLang="en-US" sz="1350" dirty="0"/>
              <a:t> 구현할 수 있고</a:t>
            </a:r>
            <a:r>
              <a:rPr lang="en-US" altLang="ko-KR" sz="1350" dirty="0"/>
              <a:t>, </a:t>
            </a:r>
            <a:r>
              <a:rPr lang="ko-KR" altLang="en-US" sz="1350" dirty="0"/>
              <a:t>이것은 대량의 요청을 효율적으로 처리할 수 있게 도와줍니다</a:t>
            </a:r>
            <a:r>
              <a:rPr lang="en-US" altLang="ko-KR" sz="1350" dirty="0"/>
              <a:t>.</a:t>
            </a:r>
            <a:endParaRPr lang="ko-KR" altLang="en-US" sz="1350" dirty="0"/>
          </a:p>
        </p:txBody>
      </p:sp>
    </p:spTree>
    <p:extLst>
      <p:ext uri="{BB962C8B-B14F-4D97-AF65-F5344CB8AC3E}">
        <p14:creationId xmlns:p14="http://schemas.microsoft.com/office/powerpoint/2010/main" val="50807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AE11EBCB-2510-432B-A2AF-D23166BFD423}"/>
              </a:ext>
            </a:extLst>
          </p:cNvPr>
          <p:cNvSpPr/>
          <p:nvPr/>
        </p:nvSpPr>
        <p:spPr>
          <a:xfrm>
            <a:off x="1514754" y="1127183"/>
            <a:ext cx="10079147" cy="5055230"/>
          </a:xfrm>
          <a:prstGeom prst="rect">
            <a:avLst/>
          </a:prstGeom>
        </p:spPr>
        <p:txBody>
          <a:bodyPr wrap="square">
            <a:spAutoFit/>
          </a:bodyPr>
          <a:lstStyle/>
          <a:p>
            <a:pPr marL="285750" indent="-285750">
              <a:buClr>
                <a:schemeClr val="accent1">
                  <a:lumMod val="75000"/>
                </a:schemeClr>
              </a:buClr>
              <a:buFont typeface="Arial" panose="020B0604020202020204" pitchFamily="34" charset="0"/>
              <a:buChar char="•"/>
            </a:pPr>
            <a:r>
              <a:rPr lang="en-US" altLang="ko-KR" sz="1650" b="1" dirty="0"/>
              <a:t>uniform interface(</a:t>
            </a:r>
            <a:r>
              <a:rPr lang="ko-KR" altLang="en-US" sz="1650" b="1" dirty="0"/>
              <a:t>일관된 인터페이스</a:t>
            </a:r>
            <a:r>
              <a:rPr lang="en-US" altLang="ko-KR" sz="1650" b="1" dirty="0"/>
              <a:t> ):  </a:t>
            </a:r>
            <a:r>
              <a:rPr lang="en-US" altLang="ko-KR" sz="1600" dirty="0"/>
              <a:t>Resource(URI)</a:t>
            </a:r>
            <a:r>
              <a:rPr lang="ko-KR" altLang="en-US" sz="1600" dirty="0"/>
              <a:t>에 대한 요청을 통일되고</a:t>
            </a:r>
            <a:r>
              <a:rPr lang="en-US" altLang="ko-KR" sz="1600" dirty="0"/>
              <a:t>, </a:t>
            </a:r>
            <a:r>
              <a:rPr lang="ko-KR" altLang="en-US" sz="1600" dirty="0"/>
              <a:t>한정적으로 수행하는 아키텍처 스타일을 의미합니다</a:t>
            </a:r>
            <a:r>
              <a:rPr lang="en-US" altLang="ko-KR" sz="1600" dirty="0"/>
              <a:t>. </a:t>
            </a:r>
            <a:r>
              <a:rPr lang="ko-KR" altLang="en-US" sz="1600" dirty="0"/>
              <a:t>이것은 요청을 하는 </a:t>
            </a:r>
            <a:r>
              <a:rPr lang="en-US" altLang="ko-KR" sz="1600" dirty="0"/>
              <a:t>Client</a:t>
            </a:r>
            <a:r>
              <a:rPr lang="ko-KR" altLang="en-US" sz="1600" dirty="0"/>
              <a:t>가 플랫폼</a:t>
            </a:r>
            <a:r>
              <a:rPr lang="en-US" altLang="ko-KR" sz="1600" dirty="0"/>
              <a:t>(Android, </a:t>
            </a:r>
            <a:r>
              <a:rPr lang="en-US" altLang="ko-KR" sz="1600" dirty="0" err="1"/>
              <a:t>Ios</a:t>
            </a:r>
            <a:r>
              <a:rPr lang="en-US" altLang="ko-KR" sz="1600" dirty="0"/>
              <a:t>, </a:t>
            </a:r>
            <a:r>
              <a:rPr lang="en-US" altLang="ko-KR" sz="1600" dirty="0" err="1"/>
              <a:t>Jsp</a:t>
            </a:r>
            <a:r>
              <a:rPr lang="en-US" altLang="ko-KR" sz="1600" dirty="0"/>
              <a:t> </a:t>
            </a:r>
            <a:r>
              <a:rPr lang="ko-KR" altLang="en-US" sz="1600" dirty="0"/>
              <a:t>등</a:t>
            </a:r>
            <a:r>
              <a:rPr lang="en-US" altLang="ko-KR" sz="1600" dirty="0"/>
              <a:t>) </a:t>
            </a:r>
            <a:r>
              <a:rPr lang="ko-KR" altLang="en-US" sz="1600" dirty="0"/>
              <a:t>에 무관하며</a:t>
            </a:r>
            <a:r>
              <a:rPr lang="en-US" altLang="ko-KR" sz="1600" dirty="0"/>
              <a:t>, </a:t>
            </a:r>
            <a:r>
              <a:rPr lang="ko-KR" altLang="en-US" sz="1600" dirty="0"/>
              <a:t>특정 언어나 기술에 종속 받지 않는 특징을 의미합니다</a:t>
            </a:r>
            <a:r>
              <a:rPr lang="en-US" altLang="ko-KR" sz="1600" dirty="0"/>
              <a:t>. </a:t>
            </a:r>
            <a:r>
              <a:rPr lang="ko-KR" altLang="en-US" sz="1600" dirty="0"/>
              <a:t>이러한 특징 덕분에 </a:t>
            </a:r>
            <a:r>
              <a:rPr lang="en-US" altLang="ko-KR" sz="1600" dirty="0"/>
              <a:t>Rest API</a:t>
            </a:r>
            <a:r>
              <a:rPr lang="ko-KR" altLang="en-US" sz="1600" dirty="0"/>
              <a:t>는 </a:t>
            </a:r>
            <a:r>
              <a:rPr lang="en-US" altLang="ko-KR" sz="1600" dirty="0"/>
              <a:t>HTTP</a:t>
            </a:r>
            <a:r>
              <a:rPr lang="ko-KR" altLang="en-US" sz="1600" dirty="0"/>
              <a:t>를 사용하는 모든 플랫폼에서 요청 가능하며</a:t>
            </a:r>
            <a:r>
              <a:rPr lang="en-US" altLang="ko-KR" sz="1600" dirty="0"/>
              <a:t>, Loosely Coupling(</a:t>
            </a:r>
            <a:r>
              <a:rPr lang="ko-KR" altLang="en-US" sz="1600" dirty="0"/>
              <a:t>느슨한 결함</a:t>
            </a:r>
            <a:r>
              <a:rPr lang="en-US" altLang="ko-KR" sz="1600" dirty="0"/>
              <a:t>) </a:t>
            </a:r>
            <a:r>
              <a:rPr lang="ko-KR" altLang="en-US" sz="1600" dirty="0"/>
              <a:t>형태를 갖게 되었습니다</a:t>
            </a:r>
            <a:r>
              <a:rPr lang="en-US" altLang="ko-KR" sz="1600" dirty="0"/>
              <a:t> </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50" b="1" dirty="0"/>
              <a:t>self-descriptive messages(</a:t>
            </a:r>
            <a:r>
              <a:rPr lang="ko-KR" altLang="en-US" sz="1650" b="1" dirty="0"/>
              <a:t>메시지가 스스로를 설명 주소나</a:t>
            </a:r>
            <a:r>
              <a:rPr lang="en-US" altLang="ko-KR" sz="1650" b="1" dirty="0"/>
              <a:t>, content type </a:t>
            </a:r>
            <a:r>
              <a:rPr lang="ko-KR" altLang="en-US" sz="1650" b="1" dirty="0"/>
              <a:t>필요</a:t>
            </a:r>
            <a:r>
              <a:rPr lang="en-US" altLang="ko-KR" sz="1650" b="1" dirty="0"/>
              <a:t>) </a:t>
            </a:r>
            <a:r>
              <a:rPr lang="en-US" altLang="ko-KR" sz="1600" dirty="0"/>
              <a:t>: Rest API</a:t>
            </a:r>
            <a:r>
              <a:rPr lang="ko-KR" altLang="en-US" sz="1600" dirty="0"/>
              <a:t>는 요청 메세지만 보고도 이를 쉽게 이해할 수 있는 자체 표현 구조로 되어있습니다</a:t>
            </a:r>
            <a:r>
              <a:rPr lang="en-US" altLang="ko-KR" sz="1600" dirty="0"/>
              <a:t>. </a:t>
            </a:r>
            <a:r>
              <a:rPr lang="ko-KR" altLang="en-US" sz="1600" dirty="0"/>
              <a:t>아래와 같은 </a:t>
            </a:r>
            <a:r>
              <a:rPr lang="en-US" altLang="ko-KR" sz="1600" dirty="0"/>
              <a:t>JSON </a:t>
            </a:r>
            <a:r>
              <a:rPr lang="ko-KR" altLang="en-US" sz="1600" dirty="0"/>
              <a:t>형태의 </a:t>
            </a:r>
            <a:r>
              <a:rPr lang="en-US" altLang="ko-KR" sz="1600" dirty="0"/>
              <a:t>Rest </a:t>
            </a:r>
            <a:r>
              <a:rPr lang="ko-KR" altLang="en-US" sz="1600" dirty="0"/>
              <a:t>메세지는 </a:t>
            </a:r>
            <a:r>
              <a:rPr lang="en-US" altLang="ko-KR" sz="1600" dirty="0"/>
              <a:t>http://localhost:8080/insertBoardInfo </a:t>
            </a:r>
            <a:r>
              <a:rPr lang="ko-KR" altLang="en-US" sz="1600" dirty="0"/>
              <a:t>로 게시글의 제목</a:t>
            </a:r>
            <a:r>
              <a:rPr lang="en-US" altLang="ko-KR" sz="1600" dirty="0"/>
              <a:t>, </a:t>
            </a:r>
            <a:r>
              <a:rPr lang="ko-KR" altLang="en-US" sz="1600" dirty="0"/>
              <a:t>내용을 전달하고 있음을 손쉽게 이해할 수 있습니다</a:t>
            </a:r>
            <a:r>
              <a:rPr lang="en-US" altLang="ko-KR" sz="1600" dirty="0"/>
              <a:t>.</a:t>
            </a:r>
          </a:p>
          <a:p>
            <a:pPr>
              <a:buClr>
                <a:schemeClr val="accent1">
                  <a:lumMod val="75000"/>
                </a:schemeClr>
              </a:buClr>
            </a:pPr>
            <a:r>
              <a:rPr lang="en-US" altLang="ko-KR" sz="1600" dirty="0"/>
              <a:t>     </a:t>
            </a:r>
            <a:r>
              <a:rPr lang="en-US" altLang="ko-KR" sz="1600" b="1" dirty="0"/>
              <a:t>*</a:t>
            </a:r>
            <a:r>
              <a:rPr lang="en-US" altLang="ko-KR" sz="1600" dirty="0"/>
              <a:t>(</a:t>
            </a:r>
            <a:r>
              <a:rPr lang="ko-KR" altLang="en-US" sz="1600" dirty="0"/>
              <a:t>요즘 </a:t>
            </a:r>
            <a:r>
              <a:rPr lang="en-US" altLang="ko-KR" sz="1600" dirty="0"/>
              <a:t>rest </a:t>
            </a:r>
            <a:r>
              <a:rPr lang="ko-KR" altLang="en-US" sz="1600" dirty="0"/>
              <a:t>에서 거의 모두 지키지 못하고 있음</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50" dirty="0"/>
              <a:t> </a:t>
            </a:r>
            <a:r>
              <a:rPr lang="en-US" altLang="ko-KR" sz="1650" b="1" dirty="0"/>
              <a:t>Hypermedia as the engine of application stat( HATEOAS) : </a:t>
            </a:r>
            <a:r>
              <a:rPr lang="ko-KR" altLang="en-US" sz="1600" dirty="0"/>
              <a:t>애플리케이션의 상태는 </a:t>
            </a:r>
            <a:r>
              <a:rPr lang="en-US" altLang="ko-KR" sz="1600" dirty="0"/>
              <a:t>Hyperlink</a:t>
            </a:r>
            <a:r>
              <a:rPr lang="ko-KR" altLang="en-US" sz="1600" dirty="0"/>
              <a:t>를 이용해 전이되어야 한다</a:t>
            </a:r>
            <a:r>
              <a:rPr lang="en-US" altLang="ko-KR" sz="1600" dirty="0"/>
              <a:t>.  </a:t>
            </a:r>
            <a:r>
              <a:rPr lang="en-US" altLang="ko-KR" sz="1600" b="1" dirty="0"/>
              <a:t>*</a:t>
            </a:r>
            <a:r>
              <a:rPr lang="en-US" altLang="ko-KR" sz="1600" dirty="0"/>
              <a:t>(</a:t>
            </a:r>
            <a:r>
              <a:rPr lang="ko-KR" altLang="en-US" sz="1600" dirty="0"/>
              <a:t>요즘 </a:t>
            </a:r>
            <a:r>
              <a:rPr lang="en-US" altLang="ko-KR" sz="1600" dirty="0"/>
              <a:t>rest </a:t>
            </a:r>
            <a:r>
              <a:rPr lang="ko-KR" altLang="en-US" sz="1600" dirty="0"/>
              <a:t>에서 거의 모두 지키지 못하고 있음</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50" b="1" dirty="0"/>
              <a:t>Layered system(</a:t>
            </a:r>
            <a:r>
              <a:rPr lang="ko-KR" altLang="en-US" sz="1650" b="1" dirty="0"/>
              <a:t>계층구조</a:t>
            </a:r>
            <a:r>
              <a:rPr lang="en-US" altLang="ko-KR" sz="1650" b="1" dirty="0"/>
              <a:t>) </a:t>
            </a:r>
            <a:r>
              <a:rPr lang="en-US" altLang="ko-KR" sz="1600" dirty="0"/>
              <a:t>: Rest API</a:t>
            </a:r>
            <a:r>
              <a:rPr lang="ko-KR" altLang="en-US" sz="1600" dirty="0"/>
              <a:t>의 서버는 다중 계층으로 구성될 수 있으며 보안</a:t>
            </a:r>
            <a:r>
              <a:rPr lang="en-US" altLang="ko-KR" sz="1600" dirty="0"/>
              <a:t>, </a:t>
            </a:r>
            <a:r>
              <a:rPr lang="ko-KR" altLang="en-US" sz="1600" dirty="0"/>
              <a:t>로드 </a:t>
            </a:r>
            <a:r>
              <a:rPr lang="ko-KR" altLang="en-US" sz="1600" dirty="0" err="1"/>
              <a:t>밸런싱</a:t>
            </a:r>
            <a:r>
              <a:rPr lang="en-US" altLang="ko-KR" sz="1600" dirty="0"/>
              <a:t>, </a:t>
            </a:r>
            <a:r>
              <a:rPr lang="ko-KR" altLang="en-US" sz="1600" dirty="0"/>
              <a:t>암호화 등을 위한 계층을 추가하여 구조를 변경할 수 있습니다</a:t>
            </a:r>
            <a:r>
              <a:rPr lang="en-US" altLang="ko-KR" sz="1600" dirty="0"/>
              <a:t>. </a:t>
            </a:r>
            <a:r>
              <a:rPr lang="ko-KR" altLang="en-US" sz="1600" dirty="0"/>
              <a:t>또한 </a:t>
            </a:r>
            <a:r>
              <a:rPr lang="en-US" altLang="ko-KR" sz="1600" dirty="0"/>
              <a:t>Proxy, Gateway</a:t>
            </a:r>
            <a:r>
              <a:rPr lang="ko-KR" altLang="en-US" sz="1600" dirty="0"/>
              <a:t>와 같은 네트워크 기반의 중간매체를 사용할 수 있게 해줍니다</a:t>
            </a:r>
            <a:r>
              <a:rPr lang="en-US" altLang="ko-KR" sz="1600" dirty="0"/>
              <a:t>. </a:t>
            </a:r>
            <a:r>
              <a:rPr lang="ko-KR" altLang="en-US" sz="1600" dirty="0"/>
              <a:t>하지만 클라이언트는 서버와 직접 통신하는지</a:t>
            </a:r>
            <a:r>
              <a:rPr lang="en-US" altLang="ko-KR" sz="1600" dirty="0"/>
              <a:t>, </a:t>
            </a:r>
            <a:r>
              <a:rPr lang="ko-KR" altLang="en-US" sz="1600" dirty="0"/>
              <a:t>중간 서버와 통신하는지 알 수 없습니다</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50" b="1" dirty="0"/>
              <a:t>Cold-on-demand(optional) </a:t>
            </a:r>
            <a:r>
              <a:rPr lang="en-US" altLang="ko-KR" sz="1600" b="1" dirty="0"/>
              <a:t>: </a:t>
            </a:r>
            <a:r>
              <a:rPr lang="ko-KR" altLang="en-US" sz="1600" dirty="0"/>
              <a:t>서버에서 코드를 클라이언트로 보내서 실행 할 수 있어야한다</a:t>
            </a:r>
            <a:r>
              <a:rPr lang="en-US" altLang="ko-KR" sz="1600" dirty="0"/>
              <a:t>(JavaScript)</a:t>
            </a:r>
            <a:endParaRPr lang="ko-KR" altLang="en-US" sz="1600" dirty="0"/>
          </a:p>
          <a:p>
            <a:pPr marL="285750" indent="-285750">
              <a:buClr>
                <a:schemeClr val="accent1">
                  <a:lumMod val="75000"/>
                </a:schemeClr>
              </a:buClr>
              <a:buFont typeface="Arial" panose="020B0604020202020204" pitchFamily="34" charset="0"/>
              <a:buChar char="•"/>
            </a:pPr>
            <a:endParaRPr lang="en-US" altLang="ko-KR" sz="1600" dirty="0"/>
          </a:p>
        </p:txBody>
      </p:sp>
    </p:spTree>
    <p:extLst>
      <p:ext uri="{BB962C8B-B14F-4D97-AF65-F5344CB8AC3E}">
        <p14:creationId xmlns:p14="http://schemas.microsoft.com/office/powerpoint/2010/main" val="414499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1B5A3521-2F25-49A0-AA4E-4AFC181260DB}"/>
              </a:ext>
            </a:extLst>
          </p:cNvPr>
          <p:cNvSpPr txBox="1"/>
          <p:nvPr/>
        </p:nvSpPr>
        <p:spPr>
          <a:xfrm>
            <a:off x="666403" y="655031"/>
            <a:ext cx="3145462" cy="5632311"/>
          </a:xfrm>
          <a:prstGeom prst="rect">
            <a:avLst/>
          </a:prstGeom>
          <a:noFill/>
        </p:spPr>
        <p:txBody>
          <a:bodyPr wrap="square" rtlCol="0">
            <a:spAutoFit/>
          </a:bodyPr>
          <a:lstStyle/>
          <a:p>
            <a:r>
              <a:rPr lang="en-US" altLang="ko-KR" sz="1750" dirty="0"/>
              <a:t>Server</a:t>
            </a:r>
            <a:r>
              <a:rPr lang="ko-KR" altLang="en-US" sz="1750" dirty="0"/>
              <a:t> 쪽에 </a:t>
            </a:r>
            <a:r>
              <a:rPr lang="en-US" altLang="ko-KR" sz="1750" dirty="0"/>
              <a:t>Client </a:t>
            </a:r>
            <a:r>
              <a:rPr lang="ko-KR" altLang="en-US" sz="1750" dirty="0"/>
              <a:t>가 어떤 것을 </a:t>
            </a:r>
            <a:r>
              <a:rPr lang="en-US" altLang="ko-KR" sz="1750" dirty="0"/>
              <a:t>URL </a:t>
            </a:r>
            <a:r>
              <a:rPr lang="ko-KR" altLang="en-US" sz="1750" dirty="0"/>
              <a:t>을 통해 </a:t>
            </a:r>
            <a:r>
              <a:rPr lang="en-US" altLang="ko-KR" sz="1750" dirty="0"/>
              <a:t>request</a:t>
            </a:r>
            <a:r>
              <a:rPr lang="ko-KR" altLang="en-US" sz="1750" dirty="0"/>
              <a:t>를 </a:t>
            </a:r>
            <a:r>
              <a:rPr lang="en-US" altLang="ko-KR" sz="1750" dirty="0"/>
              <a:t> </a:t>
            </a:r>
            <a:r>
              <a:rPr lang="ko-KR" altLang="en-US" sz="1750" dirty="0"/>
              <a:t>했을 때 그 </a:t>
            </a:r>
            <a:r>
              <a:rPr lang="en-US" altLang="ko-KR" sz="1750" dirty="0"/>
              <a:t>resource </a:t>
            </a:r>
            <a:r>
              <a:rPr lang="ko-KR" altLang="en-US" sz="1750" dirty="0"/>
              <a:t>를 </a:t>
            </a:r>
            <a:r>
              <a:rPr lang="en-US" altLang="ko-KR" sz="1750" dirty="0"/>
              <a:t>response </a:t>
            </a:r>
            <a:r>
              <a:rPr lang="ko-KR" altLang="en-US" sz="1750" dirty="0"/>
              <a:t>받고</a:t>
            </a:r>
            <a:r>
              <a:rPr lang="en-US" altLang="ko-KR" sz="1750" dirty="0"/>
              <a:t>, </a:t>
            </a:r>
            <a:r>
              <a:rPr lang="ko-KR" altLang="en-US" sz="1750" dirty="0"/>
              <a:t>받는 타입</a:t>
            </a:r>
            <a:r>
              <a:rPr lang="en-US" altLang="ko-KR" sz="1750" dirty="0"/>
              <a:t>(XML, JSON)</a:t>
            </a:r>
            <a:r>
              <a:rPr lang="ko-KR" altLang="en-US" sz="1750" dirty="0"/>
              <a:t>을 선택 가능하다</a:t>
            </a:r>
            <a:r>
              <a:rPr lang="en-US" altLang="ko-KR" sz="1750" dirty="0"/>
              <a:t>.</a:t>
            </a:r>
          </a:p>
          <a:p>
            <a:endParaRPr lang="en-US" altLang="ko-KR" sz="1750" dirty="0"/>
          </a:p>
          <a:p>
            <a:r>
              <a:rPr lang="ko-KR" altLang="en-US" sz="1750" dirty="0"/>
              <a:t>그것을 </a:t>
            </a:r>
            <a:r>
              <a:rPr lang="en-US" altLang="ko-KR" sz="1750" b="1" dirty="0"/>
              <a:t>Representation</a:t>
            </a:r>
            <a:r>
              <a:rPr lang="en-US" altLang="ko-KR" sz="1750" dirty="0"/>
              <a:t> </a:t>
            </a:r>
            <a:r>
              <a:rPr lang="ko-KR" altLang="en-US" sz="1750" dirty="0"/>
              <a:t>이라고 한다</a:t>
            </a:r>
            <a:r>
              <a:rPr lang="en-US" altLang="ko-KR" sz="1750" dirty="0"/>
              <a:t>.</a:t>
            </a:r>
          </a:p>
          <a:p>
            <a:endParaRPr lang="en-US" altLang="ko-KR" sz="1750" dirty="0"/>
          </a:p>
          <a:p>
            <a:r>
              <a:rPr lang="en-US" altLang="ko-KR" sz="1750" dirty="0"/>
              <a:t>Application</a:t>
            </a:r>
            <a:r>
              <a:rPr lang="ko-KR" altLang="en-US" sz="1750" dirty="0"/>
              <a:t>은</a:t>
            </a:r>
            <a:r>
              <a:rPr lang="en-US" altLang="ko-KR" sz="1750" dirty="0"/>
              <a:t> Resource </a:t>
            </a:r>
            <a:r>
              <a:rPr lang="ko-KR" altLang="en-US" sz="1750" dirty="0"/>
              <a:t>를 받으면 그 결과 값을 보여 주기 위해 화면에 뿌려 주는데</a:t>
            </a:r>
            <a:r>
              <a:rPr lang="en-US" altLang="ko-KR" sz="1750" dirty="0"/>
              <a:t>,</a:t>
            </a:r>
            <a:r>
              <a:rPr lang="ko-KR" altLang="en-US" sz="1750" dirty="0"/>
              <a:t> 그렇게 되면 상태 값이 바뀌게 된다</a:t>
            </a:r>
            <a:r>
              <a:rPr lang="en-US" altLang="ko-KR" sz="1750" dirty="0"/>
              <a:t>.</a:t>
            </a:r>
          </a:p>
          <a:p>
            <a:endParaRPr lang="en-US" altLang="ko-KR" sz="1750" dirty="0"/>
          </a:p>
          <a:p>
            <a:r>
              <a:rPr lang="ko-KR" altLang="en-US" sz="1750" dirty="0"/>
              <a:t>그래서 </a:t>
            </a:r>
            <a:r>
              <a:rPr lang="en-US" altLang="ko-KR" sz="1750" b="1" dirty="0"/>
              <a:t>Rest </a:t>
            </a:r>
            <a:r>
              <a:rPr lang="ko-KR" altLang="en-US" sz="1750" dirty="0"/>
              <a:t>는 </a:t>
            </a:r>
            <a:r>
              <a:rPr lang="en-US" altLang="ko-KR" sz="1750" b="1" dirty="0"/>
              <a:t>representation </a:t>
            </a:r>
            <a:r>
              <a:rPr lang="ko-KR" altLang="en-US" sz="1750" dirty="0"/>
              <a:t>을 주고 받는다</a:t>
            </a:r>
            <a:r>
              <a:rPr lang="en-US" altLang="ko-KR" sz="1750" dirty="0"/>
              <a:t>(</a:t>
            </a:r>
            <a:r>
              <a:rPr lang="en-US" altLang="ko-KR" sz="1750" b="1" dirty="0"/>
              <a:t>Transfer</a:t>
            </a:r>
            <a:r>
              <a:rPr lang="en-US" altLang="ko-KR" sz="1750" dirty="0"/>
              <a:t>) </a:t>
            </a:r>
          </a:p>
          <a:p>
            <a:r>
              <a:rPr lang="ko-KR" altLang="en-US" sz="1750" dirty="0" err="1"/>
              <a:t>라고</a:t>
            </a:r>
            <a:r>
              <a:rPr lang="ko-KR" altLang="en-US" sz="1750" dirty="0"/>
              <a:t> 하여</a:t>
            </a:r>
            <a:endParaRPr lang="en-US" altLang="ko-KR" sz="1750" dirty="0"/>
          </a:p>
          <a:p>
            <a:r>
              <a:rPr lang="en-US" altLang="ko-KR" sz="1750" b="1" dirty="0"/>
              <a:t>Representational State Transfer(REST)API </a:t>
            </a:r>
            <a:r>
              <a:rPr lang="ko-KR" altLang="en-US" sz="1750" dirty="0"/>
              <a:t>라고 한다</a:t>
            </a:r>
            <a:r>
              <a:rPr lang="en-US" altLang="ko-KR" sz="1750" dirty="0"/>
              <a:t>.</a:t>
            </a:r>
            <a:endParaRPr lang="ko-KR" altLang="en-US" sz="1750" dirty="0"/>
          </a:p>
        </p:txBody>
      </p:sp>
      <p:pic>
        <p:nvPicPr>
          <p:cNvPr id="4" name="그림 3">
            <a:extLst>
              <a:ext uri="{FF2B5EF4-FFF2-40B4-BE49-F238E27FC236}">
                <a16:creationId xmlns:a16="http://schemas.microsoft.com/office/drawing/2014/main" id="{5CB77324-F890-4BC4-913E-EE72DEFBD841}"/>
              </a:ext>
            </a:extLst>
          </p:cNvPr>
          <p:cNvPicPr>
            <a:picLocks noChangeAspect="1"/>
          </p:cNvPicPr>
          <p:nvPr/>
        </p:nvPicPr>
        <p:blipFill rotWithShape="1">
          <a:blip r:embed="rId2"/>
          <a:srcRect l="17500" t="7535" r="12609" b="8406"/>
          <a:stretch/>
        </p:blipFill>
        <p:spPr>
          <a:xfrm>
            <a:off x="3828790" y="500352"/>
            <a:ext cx="8130242" cy="5858535"/>
          </a:xfrm>
          <a:prstGeom prst="rect">
            <a:avLst/>
          </a:prstGeom>
        </p:spPr>
      </p:pic>
      <p:cxnSp>
        <p:nvCxnSpPr>
          <p:cNvPr id="9" name="직선 연결선 8">
            <a:extLst>
              <a:ext uri="{FF2B5EF4-FFF2-40B4-BE49-F238E27FC236}">
                <a16:creationId xmlns:a16="http://schemas.microsoft.com/office/drawing/2014/main" id="{29807A5C-62BE-4044-A24D-5D36F27C7E97}"/>
              </a:ext>
            </a:extLst>
          </p:cNvPr>
          <p:cNvCxnSpPr>
            <a:cxnSpLocks/>
          </p:cNvCxnSpPr>
          <p:nvPr/>
        </p:nvCxnSpPr>
        <p:spPr>
          <a:xfrm>
            <a:off x="5883253" y="1049169"/>
            <a:ext cx="4732105" cy="5309719"/>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EBBFB2AE-D7E8-485C-8C45-930CAB037C6A}"/>
              </a:ext>
            </a:extLst>
          </p:cNvPr>
          <p:cNvSpPr txBox="1"/>
          <p:nvPr/>
        </p:nvSpPr>
        <p:spPr>
          <a:xfrm>
            <a:off x="6685280" y="1251650"/>
            <a:ext cx="1643751" cy="594294"/>
          </a:xfrm>
          <a:prstGeom prst="rect">
            <a:avLst/>
          </a:prstGeom>
          <a:noFill/>
        </p:spPr>
        <p:txBody>
          <a:bodyPr wrap="square" rtlCol="0">
            <a:spAutoFit/>
          </a:bodyPr>
          <a:lstStyle/>
          <a:p>
            <a:r>
              <a:rPr lang="en-US" altLang="ko-KR" sz="3200" b="1" dirty="0"/>
              <a:t>Server</a:t>
            </a:r>
            <a:endParaRPr lang="ko-KR" altLang="en-US" sz="3200" b="1" dirty="0"/>
          </a:p>
        </p:txBody>
      </p:sp>
      <p:sp>
        <p:nvSpPr>
          <p:cNvPr id="12" name="TextBox 11">
            <a:extLst>
              <a:ext uri="{FF2B5EF4-FFF2-40B4-BE49-F238E27FC236}">
                <a16:creationId xmlns:a16="http://schemas.microsoft.com/office/drawing/2014/main" id="{1C4EE7AF-8883-4ECF-AFA4-2EA5B05EEECC}"/>
              </a:ext>
            </a:extLst>
          </p:cNvPr>
          <p:cNvSpPr txBox="1"/>
          <p:nvPr/>
        </p:nvSpPr>
        <p:spPr>
          <a:xfrm>
            <a:off x="4856329" y="1552898"/>
            <a:ext cx="1485501" cy="594294"/>
          </a:xfrm>
          <a:prstGeom prst="rect">
            <a:avLst/>
          </a:prstGeom>
          <a:noFill/>
        </p:spPr>
        <p:txBody>
          <a:bodyPr wrap="square" rtlCol="0">
            <a:spAutoFit/>
          </a:bodyPr>
          <a:lstStyle/>
          <a:p>
            <a:r>
              <a:rPr lang="en-US" altLang="ko-KR" sz="3200" b="1" dirty="0"/>
              <a:t>Clients</a:t>
            </a:r>
            <a:endParaRPr lang="ko-KR" altLang="en-US" sz="3200" b="1" dirty="0"/>
          </a:p>
        </p:txBody>
      </p:sp>
      <p:sp>
        <p:nvSpPr>
          <p:cNvPr id="18" name="TextBox 17">
            <a:extLst>
              <a:ext uri="{FF2B5EF4-FFF2-40B4-BE49-F238E27FC236}">
                <a16:creationId xmlns:a16="http://schemas.microsoft.com/office/drawing/2014/main" id="{5C1E2CD1-FF5E-4C17-9A79-DD3E02A32D26}"/>
              </a:ext>
            </a:extLst>
          </p:cNvPr>
          <p:cNvSpPr txBox="1"/>
          <p:nvPr/>
        </p:nvSpPr>
        <p:spPr>
          <a:xfrm>
            <a:off x="9407939" y="3006766"/>
            <a:ext cx="2617356" cy="594294"/>
          </a:xfrm>
          <a:prstGeom prst="rect">
            <a:avLst/>
          </a:prstGeom>
          <a:noFill/>
        </p:spPr>
        <p:txBody>
          <a:bodyPr wrap="square" rtlCol="0">
            <a:spAutoFit/>
          </a:bodyPr>
          <a:lstStyle/>
          <a:p>
            <a:r>
              <a:rPr lang="ko-KR" altLang="en-US" sz="1600" dirty="0"/>
              <a:t>실질적인 </a:t>
            </a:r>
            <a:r>
              <a:rPr lang="en-US" altLang="ko-KR" sz="1600" dirty="0"/>
              <a:t>Entity (</a:t>
            </a:r>
            <a:r>
              <a:rPr lang="ko-KR" altLang="en-US" sz="1600" dirty="0"/>
              <a:t>예</a:t>
            </a:r>
            <a:r>
              <a:rPr lang="en-US" altLang="ko-KR" sz="1600" dirty="0"/>
              <a:t>: </a:t>
            </a:r>
            <a:r>
              <a:rPr lang="ko-KR" altLang="en-US" sz="1600" dirty="0"/>
              <a:t>주문번호가 </a:t>
            </a:r>
            <a:r>
              <a:rPr lang="en-US" altLang="ko-KR" sz="1600" dirty="0"/>
              <a:t>1</a:t>
            </a:r>
            <a:r>
              <a:rPr lang="ko-KR" altLang="en-US" sz="1600" dirty="0"/>
              <a:t>인 주문서</a:t>
            </a:r>
            <a:r>
              <a:rPr lang="en-US" altLang="ko-KR" sz="1600" dirty="0"/>
              <a:t>)</a:t>
            </a:r>
            <a:endParaRPr lang="ko-KR" altLang="en-US" sz="1600" dirty="0"/>
          </a:p>
        </p:txBody>
      </p:sp>
      <p:sp>
        <p:nvSpPr>
          <p:cNvPr id="19" name="TextBox 18">
            <a:extLst>
              <a:ext uri="{FF2B5EF4-FFF2-40B4-BE49-F238E27FC236}">
                <a16:creationId xmlns:a16="http://schemas.microsoft.com/office/drawing/2014/main" id="{F1E6D025-502A-41A6-B367-A117D8A517B4}"/>
              </a:ext>
            </a:extLst>
          </p:cNvPr>
          <p:cNvSpPr txBox="1"/>
          <p:nvPr/>
        </p:nvSpPr>
        <p:spPr>
          <a:xfrm>
            <a:off x="8069207" y="3861743"/>
            <a:ext cx="2071698" cy="594294"/>
          </a:xfrm>
          <a:prstGeom prst="rect">
            <a:avLst/>
          </a:prstGeom>
          <a:noFill/>
        </p:spPr>
        <p:txBody>
          <a:bodyPr wrap="square" rtlCol="0">
            <a:spAutoFit/>
          </a:bodyPr>
          <a:lstStyle/>
          <a:p>
            <a:r>
              <a:rPr lang="en-US" altLang="ko-KR" sz="1600" b="1" dirty="0"/>
              <a:t>Resource </a:t>
            </a:r>
            <a:r>
              <a:rPr lang="ko-KR" altLang="en-US" sz="1600" dirty="0"/>
              <a:t>로 접근하기 위해 </a:t>
            </a:r>
            <a:r>
              <a:rPr lang="en-US" altLang="ko-KR" sz="1600" b="1" dirty="0"/>
              <a:t>URL</a:t>
            </a:r>
            <a:r>
              <a:rPr lang="en-US" altLang="ko-KR" sz="1600" dirty="0"/>
              <a:t> </a:t>
            </a:r>
            <a:r>
              <a:rPr lang="ko-KR" altLang="en-US" sz="1600" dirty="0"/>
              <a:t>필요</a:t>
            </a:r>
          </a:p>
        </p:txBody>
      </p:sp>
      <p:sp>
        <p:nvSpPr>
          <p:cNvPr id="20" name="화살표: 왼쪽/오른쪽 19">
            <a:extLst>
              <a:ext uri="{FF2B5EF4-FFF2-40B4-BE49-F238E27FC236}">
                <a16:creationId xmlns:a16="http://schemas.microsoft.com/office/drawing/2014/main" id="{294D9C20-E49A-4112-AE86-5189A8409F27}"/>
              </a:ext>
            </a:extLst>
          </p:cNvPr>
          <p:cNvSpPr/>
          <p:nvPr/>
        </p:nvSpPr>
        <p:spPr>
          <a:xfrm>
            <a:off x="6786443" y="3130414"/>
            <a:ext cx="1542588" cy="403159"/>
          </a:xfrm>
          <a:prstGeom prst="lef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a:extLst>
              <a:ext uri="{FF2B5EF4-FFF2-40B4-BE49-F238E27FC236}">
                <a16:creationId xmlns:a16="http://schemas.microsoft.com/office/drawing/2014/main" id="{4A3A0435-D5A1-466B-9377-FEC5D71A88E5}"/>
              </a:ext>
            </a:extLst>
          </p:cNvPr>
          <p:cNvCxnSpPr>
            <a:cxnSpLocks/>
          </p:cNvCxnSpPr>
          <p:nvPr/>
        </p:nvCxnSpPr>
        <p:spPr>
          <a:xfrm flipH="1">
            <a:off x="7759121" y="1716527"/>
            <a:ext cx="2104984" cy="121863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C51C66-4917-4173-AA53-AD59D141D9B6}"/>
              </a:ext>
            </a:extLst>
          </p:cNvPr>
          <p:cNvSpPr txBox="1"/>
          <p:nvPr/>
        </p:nvSpPr>
        <p:spPr>
          <a:xfrm>
            <a:off x="9864105" y="1133350"/>
            <a:ext cx="2048366" cy="1094753"/>
          </a:xfrm>
          <a:prstGeom prst="rect">
            <a:avLst/>
          </a:prstGeom>
          <a:noFill/>
        </p:spPr>
        <p:txBody>
          <a:bodyPr wrap="square" rtlCol="0">
            <a:spAutoFit/>
          </a:bodyPr>
          <a:lstStyle/>
          <a:p>
            <a:r>
              <a:rPr lang="en-US" altLang="ko-KR" sz="1600" b="1" dirty="0"/>
              <a:t>Request</a:t>
            </a:r>
            <a:r>
              <a:rPr lang="en-US" altLang="ko-KR" sz="1600" dirty="0"/>
              <a:t> </a:t>
            </a:r>
            <a:r>
              <a:rPr lang="ko-KR" altLang="en-US" sz="1600" dirty="0"/>
              <a:t>를 해서 </a:t>
            </a:r>
            <a:r>
              <a:rPr lang="en-US" altLang="ko-KR" sz="1600" b="1" dirty="0"/>
              <a:t>Response</a:t>
            </a:r>
            <a:r>
              <a:rPr lang="en-US" altLang="ko-KR" sz="1600" dirty="0"/>
              <a:t> </a:t>
            </a:r>
            <a:r>
              <a:rPr lang="ko-KR" altLang="en-US" sz="1600" dirty="0"/>
              <a:t>를 받을 때 타입</a:t>
            </a:r>
            <a:r>
              <a:rPr lang="en-US" altLang="ko-KR" sz="1600" b="1" dirty="0"/>
              <a:t>(XML,JSON )</a:t>
            </a:r>
          </a:p>
          <a:p>
            <a:r>
              <a:rPr lang="ko-KR" altLang="en-US" sz="1600" dirty="0"/>
              <a:t>선택가능</a:t>
            </a:r>
          </a:p>
        </p:txBody>
      </p:sp>
      <p:sp>
        <p:nvSpPr>
          <p:cNvPr id="25" name="TextBox 24">
            <a:extLst>
              <a:ext uri="{FF2B5EF4-FFF2-40B4-BE49-F238E27FC236}">
                <a16:creationId xmlns:a16="http://schemas.microsoft.com/office/drawing/2014/main" id="{ECC81D0F-A6AB-468B-BDB2-FE73C5D04C83}"/>
              </a:ext>
            </a:extLst>
          </p:cNvPr>
          <p:cNvSpPr txBox="1"/>
          <p:nvPr/>
        </p:nvSpPr>
        <p:spPr>
          <a:xfrm>
            <a:off x="6648250" y="5613516"/>
            <a:ext cx="1839736" cy="844525"/>
          </a:xfrm>
          <a:prstGeom prst="rect">
            <a:avLst/>
          </a:prstGeom>
          <a:noFill/>
        </p:spPr>
        <p:txBody>
          <a:bodyPr wrap="square" rtlCol="0">
            <a:spAutoFit/>
          </a:bodyPr>
          <a:lstStyle/>
          <a:p>
            <a:r>
              <a:rPr lang="en-US" altLang="ko-KR" sz="1600" b="1" dirty="0"/>
              <a:t>XML</a:t>
            </a:r>
            <a:r>
              <a:rPr lang="ko-KR" altLang="en-US" sz="1600" dirty="0"/>
              <a:t> 이나 </a:t>
            </a:r>
            <a:r>
              <a:rPr lang="en-US" altLang="ko-KR" sz="1600" b="1" dirty="0"/>
              <a:t>JSON</a:t>
            </a:r>
            <a:r>
              <a:rPr lang="en-US" altLang="ko-KR" sz="1600" dirty="0"/>
              <a:t> </a:t>
            </a:r>
            <a:r>
              <a:rPr lang="ko-KR" altLang="en-US" sz="1600" dirty="0"/>
              <a:t>을 </a:t>
            </a:r>
            <a:r>
              <a:rPr lang="en-US" altLang="ko-KR" sz="1600" b="1" dirty="0"/>
              <a:t>Representation</a:t>
            </a:r>
            <a:r>
              <a:rPr lang="en-US" altLang="ko-KR" sz="1600" dirty="0"/>
              <a:t> </a:t>
            </a:r>
            <a:r>
              <a:rPr lang="ko-KR" altLang="en-US" sz="1600" dirty="0"/>
              <a:t>이라 함</a:t>
            </a:r>
            <a:r>
              <a:rPr lang="en-US" altLang="ko-KR" sz="1600" dirty="0"/>
              <a:t>.</a:t>
            </a:r>
            <a:endParaRPr lang="ko-KR" altLang="en-US" sz="1600" dirty="0"/>
          </a:p>
        </p:txBody>
      </p:sp>
      <p:sp>
        <p:nvSpPr>
          <p:cNvPr id="26" name="TextBox 25">
            <a:extLst>
              <a:ext uri="{FF2B5EF4-FFF2-40B4-BE49-F238E27FC236}">
                <a16:creationId xmlns:a16="http://schemas.microsoft.com/office/drawing/2014/main" id="{62A4A94A-A430-42A4-B0C2-5F11722AAF3D}"/>
              </a:ext>
            </a:extLst>
          </p:cNvPr>
          <p:cNvSpPr txBox="1"/>
          <p:nvPr/>
        </p:nvSpPr>
        <p:spPr>
          <a:xfrm>
            <a:off x="3650820" y="4024927"/>
            <a:ext cx="2071697" cy="1344983"/>
          </a:xfrm>
          <a:prstGeom prst="rect">
            <a:avLst/>
          </a:prstGeom>
          <a:noFill/>
        </p:spPr>
        <p:txBody>
          <a:bodyPr wrap="square" rtlCol="0">
            <a:spAutoFit/>
          </a:bodyPr>
          <a:lstStyle/>
          <a:p>
            <a:r>
              <a:rPr lang="en-US" altLang="ko-KR" sz="1600" b="1" dirty="0"/>
              <a:t>XML</a:t>
            </a:r>
            <a:r>
              <a:rPr lang="ko-KR" altLang="en-US" sz="1600" dirty="0"/>
              <a:t> 이나 </a:t>
            </a:r>
            <a:r>
              <a:rPr lang="en-US" altLang="ko-KR" sz="1600" b="1" dirty="0"/>
              <a:t>JSON</a:t>
            </a:r>
            <a:r>
              <a:rPr lang="en-US" altLang="ko-KR" sz="1600" dirty="0"/>
              <a:t> </a:t>
            </a:r>
            <a:r>
              <a:rPr lang="ko-KR" altLang="en-US" sz="1600" dirty="0"/>
              <a:t>을 </a:t>
            </a:r>
            <a:r>
              <a:rPr lang="en-US" altLang="ko-KR" sz="1600" b="1" dirty="0"/>
              <a:t>Representation</a:t>
            </a:r>
            <a:r>
              <a:rPr lang="en-US" altLang="ko-KR" sz="1600" dirty="0"/>
              <a:t> </a:t>
            </a:r>
            <a:r>
              <a:rPr lang="ko-KR" altLang="en-US" sz="1600" dirty="0"/>
              <a:t>으로 받게 되면 상태 값이 변하게 되는데 그것을 </a:t>
            </a:r>
            <a:r>
              <a:rPr lang="en-US" altLang="ko-KR" sz="1600" b="1" dirty="0"/>
              <a:t>State</a:t>
            </a:r>
            <a:r>
              <a:rPr lang="en-US" altLang="ko-KR" sz="1600" dirty="0"/>
              <a:t> </a:t>
            </a:r>
            <a:r>
              <a:rPr lang="ko-KR" altLang="en-US" sz="1600" dirty="0"/>
              <a:t>라고 </a:t>
            </a:r>
          </a:p>
        </p:txBody>
      </p:sp>
      <p:sp>
        <p:nvSpPr>
          <p:cNvPr id="30" name="TextBox 29">
            <a:extLst>
              <a:ext uri="{FF2B5EF4-FFF2-40B4-BE49-F238E27FC236}">
                <a16:creationId xmlns:a16="http://schemas.microsoft.com/office/drawing/2014/main" id="{F3FE5B8F-5671-4BAD-9DE8-E69C493345F0}"/>
              </a:ext>
            </a:extLst>
          </p:cNvPr>
          <p:cNvSpPr txBox="1"/>
          <p:nvPr/>
        </p:nvSpPr>
        <p:spPr>
          <a:xfrm>
            <a:off x="6974414" y="3092074"/>
            <a:ext cx="1282834" cy="469180"/>
          </a:xfrm>
          <a:prstGeom prst="rect">
            <a:avLst/>
          </a:prstGeom>
          <a:noFill/>
        </p:spPr>
        <p:txBody>
          <a:bodyPr wrap="square" rtlCol="0">
            <a:spAutoFit/>
          </a:bodyPr>
          <a:lstStyle/>
          <a:p>
            <a:r>
              <a:rPr lang="en-US" altLang="ko-KR" sz="2400" b="1" dirty="0">
                <a:solidFill>
                  <a:schemeClr val="tx1">
                    <a:lumMod val="95000"/>
                    <a:lumOff val="5000"/>
                  </a:schemeClr>
                </a:solidFill>
              </a:rPr>
              <a:t>Transfer</a:t>
            </a:r>
            <a:endParaRPr lang="ko-KR" altLang="en-US" sz="2000" b="1" dirty="0">
              <a:solidFill>
                <a:schemeClr val="tx1">
                  <a:lumMod val="95000"/>
                  <a:lumOff val="5000"/>
                </a:schemeClr>
              </a:solidFill>
            </a:endParaRPr>
          </a:p>
        </p:txBody>
      </p:sp>
      <p:sp>
        <p:nvSpPr>
          <p:cNvPr id="35" name="타원 34">
            <a:extLst>
              <a:ext uri="{FF2B5EF4-FFF2-40B4-BE49-F238E27FC236}">
                <a16:creationId xmlns:a16="http://schemas.microsoft.com/office/drawing/2014/main" id="{CA358B87-ECEB-46E1-8D81-5F04A16FC25A}"/>
              </a:ext>
            </a:extLst>
          </p:cNvPr>
          <p:cNvSpPr/>
          <p:nvPr/>
        </p:nvSpPr>
        <p:spPr>
          <a:xfrm>
            <a:off x="6924578" y="3691120"/>
            <a:ext cx="3216328" cy="101102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a:extLst>
              <a:ext uri="{FF2B5EF4-FFF2-40B4-BE49-F238E27FC236}">
                <a16:creationId xmlns:a16="http://schemas.microsoft.com/office/drawing/2014/main" id="{4C5FCCD4-EB9A-4489-B490-31F02551C1F4}"/>
              </a:ext>
            </a:extLst>
          </p:cNvPr>
          <p:cNvSpPr/>
          <p:nvPr/>
        </p:nvSpPr>
        <p:spPr>
          <a:xfrm>
            <a:off x="8184679" y="2801784"/>
            <a:ext cx="3380940" cy="10110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FFC3C975-78E9-476D-899B-3555CEDDB8C5}"/>
              </a:ext>
            </a:extLst>
          </p:cNvPr>
          <p:cNvSpPr/>
          <p:nvPr/>
        </p:nvSpPr>
        <p:spPr>
          <a:xfrm>
            <a:off x="6305905" y="4880624"/>
            <a:ext cx="2319503" cy="16876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a:extLst>
              <a:ext uri="{FF2B5EF4-FFF2-40B4-BE49-F238E27FC236}">
                <a16:creationId xmlns:a16="http://schemas.microsoft.com/office/drawing/2014/main" id="{49FFD536-72F9-442A-8DCA-F5F186261721}"/>
              </a:ext>
            </a:extLst>
          </p:cNvPr>
          <p:cNvSpPr/>
          <p:nvPr/>
        </p:nvSpPr>
        <p:spPr>
          <a:xfrm>
            <a:off x="3485071" y="3787150"/>
            <a:ext cx="3060323" cy="16876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908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145E702-DD96-498D-8758-841AC8C85AE6}"/>
              </a:ext>
            </a:extLst>
          </p:cNvPr>
          <p:cNvPicPr>
            <a:picLocks noChangeAspect="1"/>
          </p:cNvPicPr>
          <p:nvPr/>
        </p:nvPicPr>
        <p:blipFill rotWithShape="1">
          <a:blip r:embed="rId2"/>
          <a:srcRect l="12410" t="5294" r="12319" b="7099"/>
          <a:stretch/>
        </p:blipFill>
        <p:spPr>
          <a:xfrm>
            <a:off x="1909824" y="659757"/>
            <a:ext cx="8449521" cy="5531699"/>
          </a:xfrm>
          <a:prstGeom prst="rect">
            <a:avLst/>
          </a:prstGeom>
        </p:spPr>
      </p:pic>
    </p:spTree>
    <p:extLst>
      <p:ext uri="{BB962C8B-B14F-4D97-AF65-F5344CB8AC3E}">
        <p14:creationId xmlns:p14="http://schemas.microsoft.com/office/powerpoint/2010/main" val="238455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27C9C6-8B4D-42E7-B36B-C830FE3361F0}"/>
              </a:ext>
            </a:extLst>
          </p:cNvPr>
          <p:cNvSpPr>
            <a:spLocks noGrp="1"/>
          </p:cNvSpPr>
          <p:nvPr>
            <p:ph type="title"/>
          </p:nvPr>
        </p:nvSpPr>
        <p:spPr/>
        <p:txBody>
          <a:bodyPr/>
          <a:lstStyle/>
          <a:p>
            <a:r>
              <a:rPr lang="en-US" altLang="ko-KR" dirty="0"/>
              <a:t>REST</a:t>
            </a:r>
            <a:r>
              <a:rPr lang="ko-KR" altLang="en-US" dirty="0"/>
              <a:t>의 장단점</a:t>
            </a:r>
          </a:p>
        </p:txBody>
      </p:sp>
      <p:sp>
        <p:nvSpPr>
          <p:cNvPr id="3" name="내용 개체 틀 2">
            <a:extLst>
              <a:ext uri="{FF2B5EF4-FFF2-40B4-BE49-F238E27FC236}">
                <a16:creationId xmlns:a16="http://schemas.microsoft.com/office/drawing/2014/main" id="{CF22415D-413A-4D5A-8C71-7399CDF610CE}"/>
              </a:ext>
            </a:extLst>
          </p:cNvPr>
          <p:cNvSpPr>
            <a:spLocks noGrp="1"/>
          </p:cNvSpPr>
          <p:nvPr>
            <p:ph idx="1"/>
          </p:nvPr>
        </p:nvSpPr>
        <p:spPr/>
        <p:txBody>
          <a:bodyPr>
            <a:normAutofit fontScale="85000" lnSpcReduction="10000"/>
          </a:bodyPr>
          <a:lstStyle/>
          <a:p>
            <a:r>
              <a:rPr lang="ko-KR" altLang="en-US" sz="2600" b="1" dirty="0"/>
              <a:t>장점 </a:t>
            </a:r>
            <a:r>
              <a:rPr lang="en-US" altLang="ko-KR" sz="2600" b="1" dirty="0"/>
              <a:t>: </a:t>
            </a:r>
            <a:r>
              <a:rPr lang="en-US" altLang="ko-KR" dirty="0"/>
              <a:t>HTTP </a:t>
            </a:r>
            <a:r>
              <a:rPr lang="ko-KR" altLang="en-US" dirty="0"/>
              <a:t>프로토콜의 인프라를 그대로 사용하므로 </a:t>
            </a:r>
            <a:r>
              <a:rPr lang="en-US" altLang="ko-KR" dirty="0"/>
              <a:t>REST API </a:t>
            </a:r>
            <a:r>
              <a:rPr lang="ko-KR" altLang="en-US" dirty="0"/>
              <a:t>사용을 위한 별도의 인프라를 구출할 필요가 없다</a:t>
            </a:r>
            <a:r>
              <a:rPr lang="en-US" altLang="ko-KR" dirty="0"/>
              <a:t>.HTTP </a:t>
            </a:r>
            <a:r>
              <a:rPr lang="ko-KR" altLang="en-US" dirty="0"/>
              <a:t>표준 프로토콜에 따르는 모든 플랫폼에서 사용이 가능하다</a:t>
            </a:r>
            <a:r>
              <a:rPr lang="en-US" altLang="ko-KR" dirty="0"/>
              <a:t>.Hypermedia API</a:t>
            </a:r>
            <a:r>
              <a:rPr lang="ko-KR" altLang="en-US" dirty="0"/>
              <a:t>의 기본을 충실히 지키면서 범용성을 보장한다</a:t>
            </a:r>
            <a:r>
              <a:rPr lang="en-US" altLang="ko-KR" dirty="0"/>
              <a:t>.REST API </a:t>
            </a:r>
            <a:r>
              <a:rPr lang="ko-KR" altLang="en-US" dirty="0"/>
              <a:t>메시지가 의도하는 바를 명확하게 나타내므로 의도하는 바를 쉽게 파악할 수 있다</a:t>
            </a:r>
            <a:r>
              <a:rPr lang="en-US" altLang="ko-KR" dirty="0"/>
              <a:t>.</a:t>
            </a:r>
            <a:r>
              <a:rPr lang="ko-KR" altLang="en-US" dirty="0"/>
              <a:t>여러가지 서비스 디자인에서 생길 수 있는 문제를 최소화한다</a:t>
            </a:r>
            <a:r>
              <a:rPr lang="en-US" altLang="ko-KR" dirty="0"/>
              <a:t>.</a:t>
            </a:r>
            <a:r>
              <a:rPr lang="ko-KR" altLang="en-US" dirty="0"/>
              <a:t>서버와 클라이언트의 역할을 명확하게 분리한다</a:t>
            </a:r>
            <a:r>
              <a:rPr lang="en-US" altLang="ko-KR" dirty="0"/>
              <a:t>.</a:t>
            </a:r>
          </a:p>
          <a:p>
            <a:r>
              <a:rPr lang="ko-KR" altLang="en-US" sz="2600" b="1" dirty="0"/>
              <a:t>단점 </a:t>
            </a:r>
            <a:r>
              <a:rPr lang="en-US" altLang="ko-KR" sz="2600" b="1" dirty="0"/>
              <a:t>: </a:t>
            </a:r>
            <a:r>
              <a:rPr lang="ko-KR" altLang="en-US" dirty="0"/>
              <a:t>표준이 존재하지 않는다</a:t>
            </a:r>
            <a:r>
              <a:rPr lang="en-US" altLang="ko-KR" dirty="0"/>
              <a:t>.</a:t>
            </a:r>
            <a:r>
              <a:rPr lang="ko-KR" altLang="en-US" dirty="0"/>
              <a:t>사용할 수 있는 메소드가 </a:t>
            </a:r>
            <a:r>
              <a:rPr lang="en-US" altLang="ko-KR" dirty="0"/>
              <a:t>4</a:t>
            </a:r>
            <a:r>
              <a:rPr lang="ko-KR" altLang="en-US" dirty="0"/>
              <a:t>가지 밖에 없다</a:t>
            </a:r>
            <a:r>
              <a:rPr lang="en-US" altLang="ko-KR" dirty="0"/>
              <a:t>.HTTP Method </a:t>
            </a:r>
            <a:r>
              <a:rPr lang="ko-KR" altLang="en-US" dirty="0"/>
              <a:t>형태가 제한적이다</a:t>
            </a:r>
            <a:r>
              <a:rPr lang="en-US" altLang="ko-KR" dirty="0"/>
              <a:t>.</a:t>
            </a:r>
            <a:r>
              <a:rPr lang="ko-KR" altLang="en-US" dirty="0"/>
              <a:t>브라우저를 통해 테스트할 일이 많은 서비스라면 쉽게 고칠 수 있는 </a:t>
            </a:r>
            <a:r>
              <a:rPr lang="en-US" altLang="ko-KR" dirty="0"/>
              <a:t>URL</a:t>
            </a:r>
            <a:r>
              <a:rPr lang="ko-KR" altLang="en-US" dirty="0"/>
              <a:t>보다 </a:t>
            </a:r>
            <a:r>
              <a:rPr lang="en-US" altLang="ko-KR" dirty="0"/>
              <a:t>Header </a:t>
            </a:r>
            <a:r>
              <a:rPr lang="ko-KR" altLang="en-US" dirty="0"/>
              <a:t>값이 왠지 더 어렵게 느껴진다</a:t>
            </a:r>
            <a:r>
              <a:rPr lang="en-US" altLang="ko-KR" dirty="0"/>
              <a:t>. </a:t>
            </a:r>
            <a:r>
              <a:rPr lang="ko-KR" altLang="en-US" dirty="0"/>
              <a:t>구형 브라우저가 아직 제대로 지원해주지 못하는 부분이 존재한다</a:t>
            </a:r>
            <a:r>
              <a:rPr lang="en-US" altLang="ko-KR" dirty="0"/>
              <a:t>. PUT, DELETE</a:t>
            </a:r>
            <a:r>
              <a:rPr lang="ko-KR" altLang="en-US" dirty="0"/>
              <a:t>를 사용하지 못하는 점</a:t>
            </a:r>
            <a:r>
              <a:rPr lang="en-US" altLang="ko-KR" dirty="0" err="1"/>
              <a:t>pushState</a:t>
            </a:r>
            <a:r>
              <a:rPr lang="ko-KR" altLang="en-US" dirty="0"/>
              <a:t>를 지원하지 않는 점</a:t>
            </a:r>
            <a:r>
              <a:rPr lang="en-US" altLang="ko-KR" dirty="0"/>
              <a:t>.</a:t>
            </a:r>
            <a:endParaRPr lang="ko-KR" altLang="en-US" dirty="0"/>
          </a:p>
        </p:txBody>
      </p:sp>
    </p:spTree>
    <p:extLst>
      <p:ext uri="{BB962C8B-B14F-4D97-AF65-F5344CB8AC3E}">
        <p14:creationId xmlns:p14="http://schemas.microsoft.com/office/powerpoint/2010/main" val="199272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FAC4FC-9703-477C-9782-CF88BFA51429}"/>
              </a:ext>
            </a:extLst>
          </p:cNvPr>
          <p:cNvSpPr>
            <a:spLocks noGrp="1"/>
          </p:cNvSpPr>
          <p:nvPr>
            <p:ph type="title"/>
          </p:nvPr>
        </p:nvSpPr>
        <p:spPr/>
        <p:txBody>
          <a:bodyPr/>
          <a:lstStyle/>
          <a:p>
            <a:r>
              <a:rPr lang="en-US" altLang="ko-KR" dirty="0"/>
              <a:t>MAVEN</a:t>
            </a:r>
            <a:endParaRPr lang="ko-KR" altLang="en-US" dirty="0"/>
          </a:p>
        </p:txBody>
      </p:sp>
      <p:sp>
        <p:nvSpPr>
          <p:cNvPr id="3" name="내용 개체 틀 2">
            <a:extLst>
              <a:ext uri="{FF2B5EF4-FFF2-40B4-BE49-F238E27FC236}">
                <a16:creationId xmlns:a16="http://schemas.microsoft.com/office/drawing/2014/main" id="{FA7578A4-6802-4B22-96EB-20FFFA8E221D}"/>
              </a:ext>
            </a:extLst>
          </p:cNvPr>
          <p:cNvSpPr>
            <a:spLocks noGrp="1"/>
          </p:cNvSpPr>
          <p:nvPr>
            <p:ph idx="1"/>
          </p:nvPr>
        </p:nvSpPr>
        <p:spPr>
          <a:xfrm>
            <a:off x="1181100" y="2442633"/>
            <a:ext cx="9925049" cy="3843868"/>
          </a:xfrm>
        </p:spPr>
        <p:txBody>
          <a:bodyPr>
            <a:noAutofit/>
          </a:bodyPr>
          <a:lstStyle/>
          <a:p>
            <a:r>
              <a:rPr lang="en-US" altLang="ko-KR" sz="1300" dirty="0"/>
              <a:t>Apache </a:t>
            </a:r>
            <a:r>
              <a:rPr lang="en-US" altLang="ko-KR" sz="1300" b="1" dirty="0"/>
              <a:t>Maven</a:t>
            </a:r>
            <a:r>
              <a:rPr lang="en-US" altLang="ko-KR" sz="1300" dirty="0"/>
              <a:t> is a software project management and comprehension tool. Based on the concept of a project object model (POM), Maven can manage a project's build, reporting and documentation from a central piece of information. So </a:t>
            </a:r>
            <a:r>
              <a:rPr lang="en-US" altLang="ko-KR" sz="1300" b="1" dirty="0"/>
              <a:t>Maven</a:t>
            </a:r>
            <a:r>
              <a:rPr lang="en-US" altLang="ko-KR" sz="1300" dirty="0"/>
              <a:t> is a build tool under the </a:t>
            </a:r>
            <a:r>
              <a:rPr lang="en-US" altLang="ko-KR" sz="1300" dirty="0" err="1"/>
              <a:t>licence</a:t>
            </a:r>
            <a:r>
              <a:rPr lang="en-US" altLang="ko-KR" sz="1300" dirty="0"/>
              <a:t> of Apache. There are lots of library available on maven repository </a:t>
            </a:r>
          </a:p>
          <a:p>
            <a:endParaRPr lang="en-US" altLang="ko-KR" sz="1300" dirty="0"/>
          </a:p>
          <a:p>
            <a:r>
              <a:rPr lang="ko-KR" altLang="en-US" sz="1300" dirty="0"/>
              <a:t>즉</a:t>
            </a:r>
            <a:r>
              <a:rPr lang="en-US" altLang="ko-KR" sz="1300" dirty="0"/>
              <a:t>, </a:t>
            </a:r>
            <a:r>
              <a:rPr lang="ko-KR" altLang="en-US" sz="1300" dirty="0"/>
              <a:t>자바 소스를 </a:t>
            </a:r>
            <a:r>
              <a:rPr lang="en-US" altLang="ko-KR" sz="1300" dirty="0"/>
              <a:t>compile</a:t>
            </a:r>
            <a:r>
              <a:rPr lang="ko-KR" altLang="en-US" sz="1300" dirty="0"/>
              <a:t>하고 </a:t>
            </a:r>
            <a:r>
              <a:rPr lang="en-US" altLang="ko-KR" sz="1300" dirty="0"/>
              <a:t>package</a:t>
            </a:r>
            <a:r>
              <a:rPr lang="ko-KR" altLang="en-US" sz="1300" dirty="0"/>
              <a:t>해서 </a:t>
            </a:r>
            <a:r>
              <a:rPr lang="en-US" altLang="ko-KR" sz="1300" dirty="0"/>
              <a:t>deploy</a:t>
            </a:r>
            <a:r>
              <a:rPr lang="ko-KR" altLang="en-US" sz="1300" dirty="0"/>
              <a:t>하는 일을 자동화 해주는 </a:t>
            </a:r>
            <a:r>
              <a:rPr lang="en-US" altLang="ko-KR" sz="1300" dirty="0"/>
              <a:t>build tool </a:t>
            </a:r>
            <a:r>
              <a:rPr lang="ko-KR" altLang="en-US" sz="1300" dirty="0"/>
              <a:t>이다</a:t>
            </a:r>
            <a:r>
              <a:rPr lang="en-US" altLang="ko-KR" sz="1300" dirty="0"/>
              <a:t>.</a:t>
            </a:r>
          </a:p>
          <a:p>
            <a:pPr marL="0" indent="0">
              <a:buNone/>
            </a:pPr>
            <a:endParaRPr lang="en-US" altLang="ko-KR" sz="1300" dirty="0"/>
          </a:p>
          <a:p>
            <a:r>
              <a:rPr lang="ko-KR" altLang="en-US" sz="1300" dirty="0"/>
              <a:t>주로 </a:t>
            </a:r>
            <a:r>
              <a:rPr lang="en-US" altLang="ko-KR" sz="1300" dirty="0"/>
              <a:t>java </a:t>
            </a:r>
            <a:r>
              <a:rPr lang="ko-KR" altLang="en-US" sz="1300" dirty="0"/>
              <a:t>진영에서 프로젝트 빌드</a:t>
            </a:r>
            <a:r>
              <a:rPr lang="en-US" altLang="ko-KR" sz="1300" dirty="0"/>
              <a:t>, </a:t>
            </a:r>
            <a:r>
              <a:rPr lang="ko-KR" altLang="en-US" sz="1300" dirty="0"/>
              <a:t>관리에 사용되는 도구이다</a:t>
            </a:r>
            <a:r>
              <a:rPr lang="en-US" altLang="ko-KR" sz="1300" dirty="0"/>
              <a:t>. </a:t>
            </a:r>
            <a:r>
              <a:rPr lang="ko-KR" altLang="en-US" sz="1300" dirty="0"/>
              <a:t>개발자들이 전체 개발과정을 한 눈에 알아볼 수 있다</a:t>
            </a:r>
            <a:r>
              <a:rPr lang="en-US" altLang="ko-KR" sz="1300" dirty="0"/>
              <a:t>. </a:t>
            </a:r>
          </a:p>
          <a:p>
            <a:endParaRPr lang="en-US" altLang="ko-KR" sz="1300" dirty="0"/>
          </a:p>
          <a:p>
            <a:r>
              <a:rPr lang="en-US" altLang="ko-KR" sz="1300" dirty="0"/>
              <a:t>Most of times when you work on project you require 3rd party libraries </a:t>
            </a:r>
            <a:r>
              <a:rPr lang="en-US" altLang="ko-KR" sz="1300" b="1" dirty="0"/>
              <a:t>like </a:t>
            </a:r>
            <a:r>
              <a:rPr lang="en-US" altLang="ko-KR" sz="1300" b="1" dirty="0" err="1"/>
              <a:t>mysql</a:t>
            </a:r>
            <a:r>
              <a:rPr lang="en-US" altLang="ko-KR" sz="1300" b="1" dirty="0"/>
              <a:t>, connector, spring, spring </a:t>
            </a:r>
            <a:r>
              <a:rPr lang="en-US" altLang="ko-KR" sz="1300" b="1" dirty="0" err="1"/>
              <a:t>mvc</a:t>
            </a:r>
            <a:r>
              <a:rPr lang="en-US" altLang="ko-KR" sz="1300" b="1" dirty="0"/>
              <a:t>, hibernate</a:t>
            </a:r>
            <a:r>
              <a:rPr lang="en-US" altLang="ko-KR" sz="1300" dirty="0"/>
              <a:t>. One option is you download the dependencies and place those jar files in lib folder but it is not the best option. Another good option is using </a:t>
            </a:r>
            <a:r>
              <a:rPr lang="en-US" altLang="ko-KR" sz="1300" b="1" dirty="0"/>
              <a:t>Maven</a:t>
            </a:r>
            <a:r>
              <a:rPr lang="en-US" altLang="ko-KR" sz="1300" dirty="0"/>
              <a:t> Repository.</a:t>
            </a:r>
            <a:br>
              <a:rPr lang="en-US" altLang="ko-KR" sz="1300" dirty="0"/>
            </a:br>
            <a:endParaRPr lang="en-US" altLang="ko-KR" sz="1300" dirty="0"/>
          </a:p>
          <a:p>
            <a:pPr marL="0" indent="0" algn="ctr">
              <a:buNone/>
            </a:pPr>
            <a:r>
              <a:rPr lang="en-US" altLang="ko-KR" sz="1300" b="1" dirty="0"/>
              <a:t>MAVEN</a:t>
            </a:r>
            <a:r>
              <a:rPr lang="ko-KR" altLang="en-US" sz="1300" b="1" dirty="0"/>
              <a:t> 기능</a:t>
            </a:r>
            <a:endParaRPr lang="en-US" altLang="ko-KR" sz="1300" b="1" dirty="0"/>
          </a:p>
          <a:p>
            <a:pPr marL="0" lvl="0" indent="0" defTabSz="914400" eaLnBrk="0" fontAlgn="base" latinLnBrk="0" hangingPunct="0">
              <a:spcBef>
                <a:spcPct val="0"/>
              </a:spcBef>
              <a:spcAft>
                <a:spcPct val="0"/>
              </a:spcAft>
              <a:buClrTx/>
              <a:buSzTx/>
              <a:buNone/>
            </a:pPr>
            <a:r>
              <a:rPr lang="ko-KR" altLang="en-US" sz="1300" dirty="0">
                <a:solidFill>
                  <a:srgbClr val="666666"/>
                </a:solidFill>
              </a:rPr>
              <a:t>빌</a:t>
            </a:r>
            <a:r>
              <a:rPr lang="ko-KR" altLang="ko-KR" sz="1300" dirty="0">
                <a:solidFill>
                  <a:srgbClr val="666666"/>
                </a:solidFill>
              </a:rPr>
              <a:t>드 절차 간소화</a:t>
            </a:r>
            <a:r>
              <a:rPr lang="en-US" altLang="ko-KR" sz="1300" dirty="0">
                <a:solidFill>
                  <a:srgbClr val="666666"/>
                </a:solidFill>
              </a:rPr>
              <a:t>, </a:t>
            </a:r>
            <a:r>
              <a:rPr lang="ko-KR" altLang="ko-KR" sz="1300" dirty="0">
                <a:solidFill>
                  <a:srgbClr val="666666"/>
                </a:solidFill>
              </a:rPr>
              <a:t>동일한 빌드 시스템 제공</a:t>
            </a:r>
            <a:r>
              <a:rPr lang="en-US" altLang="ko-KR" sz="1300" dirty="0">
                <a:solidFill>
                  <a:srgbClr val="666666"/>
                </a:solidFill>
              </a:rPr>
              <a:t>, </a:t>
            </a:r>
            <a:r>
              <a:rPr lang="ko-KR" altLang="ko-KR" sz="1300" dirty="0">
                <a:solidFill>
                  <a:srgbClr val="666666"/>
                </a:solidFill>
              </a:rPr>
              <a:t>프로젝트 정보 제공</a:t>
            </a:r>
            <a:r>
              <a:rPr lang="en-US" altLang="ko-KR" sz="1300" dirty="0">
                <a:solidFill>
                  <a:srgbClr val="666666"/>
                </a:solidFill>
              </a:rPr>
              <a:t>, </a:t>
            </a:r>
            <a:r>
              <a:rPr lang="en-US" altLang="ko-KR" sz="1300" dirty="0"/>
              <a:t> </a:t>
            </a:r>
            <a:r>
              <a:rPr lang="ko-KR" altLang="en-US" sz="1300" dirty="0"/>
              <a:t>문서화</a:t>
            </a:r>
            <a:r>
              <a:rPr lang="en-US" altLang="ko-KR" sz="1300" dirty="0"/>
              <a:t>, </a:t>
            </a:r>
            <a:r>
              <a:rPr lang="ko-KR" altLang="en-US" sz="1300" dirty="0"/>
              <a:t> </a:t>
            </a:r>
            <a:r>
              <a:rPr lang="en-US" altLang="ko-KR" sz="1300" dirty="0"/>
              <a:t> </a:t>
            </a:r>
            <a:r>
              <a:rPr lang="ko-KR" altLang="en-US" sz="1300" dirty="0" err="1"/>
              <a:t>리포팅</a:t>
            </a:r>
            <a:r>
              <a:rPr lang="en-US" altLang="ko-KR" sz="1300" dirty="0"/>
              <a:t>, </a:t>
            </a:r>
            <a:r>
              <a:rPr lang="ko-KR" altLang="en-US" sz="1300" dirty="0"/>
              <a:t>  의존관계 관리</a:t>
            </a:r>
            <a:r>
              <a:rPr lang="en-US" altLang="ko-KR" sz="1300" dirty="0"/>
              <a:t>, </a:t>
            </a:r>
            <a:r>
              <a:rPr lang="ko-KR" altLang="en-US" sz="1300" dirty="0"/>
              <a:t>  소스코드 관리</a:t>
            </a:r>
            <a:r>
              <a:rPr lang="en-US" altLang="ko-KR" sz="1300" dirty="0"/>
              <a:t>, </a:t>
            </a:r>
            <a:r>
              <a:rPr lang="ko-KR" altLang="en-US" sz="1300" dirty="0"/>
              <a:t> </a:t>
            </a:r>
            <a:r>
              <a:rPr lang="en-US" altLang="ko-KR" sz="1300" dirty="0"/>
              <a:t> </a:t>
            </a:r>
            <a:r>
              <a:rPr lang="ko-KR" altLang="en-US" sz="1300" dirty="0" err="1"/>
              <a:t>릴리즈</a:t>
            </a:r>
            <a:r>
              <a:rPr lang="en-US" altLang="ko-KR" sz="1300" dirty="0"/>
              <a:t>, </a:t>
            </a:r>
            <a:r>
              <a:rPr lang="ko-KR" altLang="en-US" sz="1300" dirty="0"/>
              <a:t>  배포</a:t>
            </a:r>
            <a:r>
              <a:rPr lang="en-US" altLang="ko-KR" sz="1300" dirty="0"/>
              <a:t>.</a:t>
            </a:r>
            <a:endParaRPr lang="ko-KR" altLang="en-US" sz="1300" dirty="0"/>
          </a:p>
        </p:txBody>
      </p:sp>
    </p:spTree>
    <p:extLst>
      <p:ext uri="{BB962C8B-B14F-4D97-AF65-F5344CB8AC3E}">
        <p14:creationId xmlns:p14="http://schemas.microsoft.com/office/powerpoint/2010/main" val="381717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4761" y="649950"/>
            <a:ext cx="10461914" cy="5386090"/>
          </a:xfrm>
          <a:prstGeom prst="rect">
            <a:avLst/>
          </a:prstGeom>
          <a:noFill/>
        </p:spPr>
        <p:txBody>
          <a:bodyPr wrap="square" rtlCol="0">
            <a:spAutoFit/>
          </a:bodyPr>
          <a:lstStyle/>
          <a:p>
            <a:pPr algn="ctr">
              <a:buClr>
                <a:schemeClr val="accent1">
                  <a:lumMod val="75000"/>
                </a:schemeClr>
              </a:buClr>
            </a:pPr>
            <a:r>
              <a:rPr lang="en-US" altLang="ko-KR" sz="2400" b="1" dirty="0"/>
              <a:t>&lt;</a:t>
            </a:r>
            <a:r>
              <a:rPr lang="ko-KR" altLang="en-US" sz="2400" b="1" dirty="0" err="1"/>
              <a:t>메이븐</a:t>
            </a:r>
            <a:r>
              <a:rPr lang="ko-KR" altLang="en-US" sz="2400" b="1" dirty="0"/>
              <a:t> 사용시 이점</a:t>
            </a:r>
            <a:r>
              <a:rPr lang="en-US" altLang="ko-KR" sz="2400" b="1" dirty="0"/>
              <a:t>&gt;</a:t>
            </a:r>
          </a:p>
          <a:p>
            <a:pPr marL="285750" indent="-285750" algn="ctr">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ko-KR" altLang="en-US" sz="1600" dirty="0"/>
              <a:t>의존성 관리 </a:t>
            </a:r>
            <a:r>
              <a:rPr lang="en-US" altLang="ko-KR" sz="1600" dirty="0"/>
              <a:t>(</a:t>
            </a:r>
            <a:r>
              <a:rPr lang="ko-KR" altLang="en-US" sz="1600" dirty="0"/>
              <a:t>오픈소스 라이브러리 뿐만 아니라 프로젝트 혹은 모듈간의 의존성 또한 관리가 가능함</a:t>
            </a:r>
            <a:r>
              <a:rPr lang="en-US" altLang="ko-KR" sz="1600" dirty="0"/>
              <a:t>.)</a:t>
            </a:r>
            <a:br>
              <a:rPr lang="ko-KR" altLang="en-US" sz="1600" dirty="0"/>
            </a:br>
            <a:r>
              <a:rPr lang="ko-KR" altLang="en-US" sz="1600" dirty="0"/>
              <a:t> </a:t>
            </a:r>
            <a:r>
              <a:rPr lang="en-US" altLang="ko-KR" sz="1600" dirty="0"/>
              <a:t>Java </a:t>
            </a:r>
            <a:r>
              <a:rPr lang="ko-KR" altLang="en-US" sz="1600" dirty="0"/>
              <a:t>개발자의 중요한 능력 중 하나는 오픈소스 라이브러리 혹은 프레임워크의 사용 능력 이다</a:t>
            </a:r>
            <a:r>
              <a:rPr lang="en-US" altLang="ko-KR" sz="1600" dirty="0"/>
              <a:t>.</a:t>
            </a:r>
          </a:p>
          <a:p>
            <a:pPr>
              <a:buClr>
                <a:schemeClr val="accent1">
                  <a:lumMod val="75000"/>
                </a:schemeClr>
              </a:buClr>
            </a:pPr>
            <a:r>
              <a:rPr lang="en-US" altLang="ko-KR" sz="1600" dirty="0"/>
              <a:t>       Java</a:t>
            </a:r>
            <a:r>
              <a:rPr lang="ko-KR" altLang="en-US" sz="1600" dirty="0"/>
              <a:t>를 사용하여 </a:t>
            </a:r>
            <a:r>
              <a:rPr lang="en-US" altLang="ko-KR" sz="1600" dirty="0"/>
              <a:t>S/W</a:t>
            </a:r>
            <a:r>
              <a:rPr lang="ko-KR" altLang="en-US" sz="1600" dirty="0"/>
              <a:t>를 개발하는 경우 다양한 오픈소스 라이브러리를 사용하게 되는데</a:t>
            </a:r>
            <a:r>
              <a:rPr lang="en-US" altLang="ko-KR" sz="1600" dirty="0"/>
              <a:t>... </a:t>
            </a:r>
            <a:r>
              <a:rPr lang="en-US" altLang="ko-KR" sz="1600" b="1" dirty="0"/>
              <a:t>Maven</a:t>
            </a:r>
            <a:r>
              <a:rPr lang="ko-KR" altLang="en-US" sz="1600" dirty="0"/>
              <a:t>의 </a:t>
            </a:r>
            <a:endParaRPr lang="en-US" altLang="ko-KR" sz="1600" dirty="0"/>
          </a:p>
          <a:p>
            <a:pPr>
              <a:buClr>
                <a:schemeClr val="accent1">
                  <a:lumMod val="75000"/>
                </a:schemeClr>
              </a:buClr>
            </a:pPr>
            <a:r>
              <a:rPr lang="en-US" altLang="ko-KR" sz="1600" dirty="0"/>
              <a:t>      </a:t>
            </a:r>
            <a:r>
              <a:rPr lang="ko-KR" altLang="en-US" sz="1600" dirty="0"/>
              <a:t>의존성</a:t>
            </a:r>
            <a:r>
              <a:rPr lang="en-US" altLang="ko-KR" sz="1600" dirty="0"/>
              <a:t>(dependency)</a:t>
            </a:r>
            <a:r>
              <a:rPr lang="ko-KR" altLang="en-US" sz="1600" dirty="0"/>
              <a:t> 관리를 이용하면 손쉽게 오픈소스 라이브러리들의 의존성을 관리할 수 있다</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ko-KR" altLang="en-US" sz="1600" dirty="0"/>
              <a:t>잘 정의된 </a:t>
            </a:r>
            <a:r>
              <a:rPr lang="en-US" altLang="ko-KR" sz="1600" dirty="0"/>
              <a:t>convention</a:t>
            </a:r>
            <a:r>
              <a:rPr lang="ko-KR" altLang="en-US" sz="1600" dirty="0"/>
              <a:t>에 의해서 일관된 프로젝트 구성을 갖을 수 있다</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00" dirty="0"/>
              <a:t> IDE</a:t>
            </a:r>
            <a:r>
              <a:rPr lang="ko-KR" altLang="en-US" sz="1600" dirty="0"/>
              <a:t>에 종속적인 부분을 제거할 수 있다</a:t>
            </a:r>
            <a:r>
              <a:rPr lang="en-US" altLang="ko-KR" sz="1600" dirty="0"/>
              <a:t>. (Eclipse, IntelliJ, NetBeans, </a:t>
            </a:r>
            <a:r>
              <a:rPr lang="en-US" altLang="ko-KR" sz="1600" dirty="0" err="1"/>
              <a:t>JBuilder</a:t>
            </a:r>
            <a:r>
              <a:rPr lang="en-US" altLang="ko-KR" sz="1600" dirty="0"/>
              <a:t>, </a:t>
            </a:r>
            <a:r>
              <a:rPr lang="en-US" altLang="ko-KR" sz="1600" dirty="0" err="1"/>
              <a:t>JCreator</a:t>
            </a:r>
            <a:r>
              <a:rPr lang="en-US" altLang="ko-KR" sz="1600" dirty="0"/>
              <a:t>, </a:t>
            </a:r>
            <a:r>
              <a:rPr lang="en-US" altLang="ko-KR" sz="1600" dirty="0" err="1"/>
              <a:t>JDveloper</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00" dirty="0"/>
              <a:t> </a:t>
            </a:r>
            <a:r>
              <a:rPr lang="ko-KR" altLang="en-US" sz="1600" dirty="0"/>
              <a:t>이클립스를 사용하는 경우 </a:t>
            </a:r>
            <a:r>
              <a:rPr lang="en-US" altLang="ko-KR" sz="1600" dirty="0"/>
              <a:t>Maven Eclipse Plug-in </a:t>
            </a:r>
            <a:r>
              <a:rPr lang="ko-KR" altLang="en-US" sz="1600" dirty="0"/>
              <a:t>을 사용하면 의존성을 갖는 오픈소스의 소스 코드를 </a:t>
            </a:r>
            <a:r>
              <a:rPr lang="en-US" altLang="ko-KR" sz="1600" dirty="0"/>
              <a:t>F3</a:t>
            </a:r>
            <a:r>
              <a:rPr lang="ko-KR" altLang="en-US" sz="1600" dirty="0"/>
              <a:t>키를 사용하여 아주 쉽게 확인할 수 있다</a:t>
            </a:r>
            <a:r>
              <a:rPr lang="en-US" altLang="ko-KR" sz="1600" dirty="0"/>
              <a:t>. </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ko-KR" altLang="en-US" sz="1600" dirty="0"/>
              <a:t> </a:t>
            </a:r>
            <a:r>
              <a:rPr lang="en-US" altLang="ko-KR" sz="1600" b="1" dirty="0"/>
              <a:t>Maven</a:t>
            </a:r>
            <a:r>
              <a:rPr lang="ko-KR" altLang="en-US" sz="1600" dirty="0"/>
              <a:t>을 알면 </a:t>
            </a:r>
            <a:r>
              <a:rPr lang="en-US" altLang="ko-KR" sz="1600" dirty="0"/>
              <a:t>Java</a:t>
            </a:r>
            <a:r>
              <a:rPr lang="ko-KR" altLang="en-US" sz="1600" dirty="0"/>
              <a:t>를 이용한 많은 오픈소스 프로젝트들이 </a:t>
            </a:r>
            <a:r>
              <a:rPr lang="en-US" altLang="ko-KR" sz="1600" b="1" dirty="0"/>
              <a:t>Maven</a:t>
            </a:r>
            <a:r>
              <a:rPr lang="en-US" altLang="ko-KR" sz="1600" dirty="0"/>
              <a:t> </a:t>
            </a:r>
            <a:r>
              <a:rPr lang="ko-KR" altLang="en-US" sz="1600" dirty="0"/>
              <a:t>프로젝트로 구성되어 있어 오픈소스를 분석할 때 편리하다</a:t>
            </a:r>
            <a:r>
              <a:rPr lang="en-US" altLang="ko-KR" sz="1600" dirty="0"/>
              <a:t>.</a:t>
            </a:r>
            <a:r>
              <a:rPr lang="ko-KR" altLang="en-US" sz="1600" dirty="0"/>
              <a:t>  코딩 스킬을 향상시키기 가장 좋은 방법 중 하나는 좋은 소스코드를 많이 읽어보는 것이다</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en-US" altLang="ko-KR" sz="1600" dirty="0"/>
              <a:t> </a:t>
            </a:r>
            <a:r>
              <a:rPr lang="en-US" altLang="ko-KR" sz="1600" b="1" dirty="0"/>
              <a:t>Maven Profile </a:t>
            </a:r>
            <a:r>
              <a:rPr lang="ko-KR" altLang="en-US" sz="1600" dirty="0"/>
              <a:t>기능을 사용하면 배포 환경에 따른 설정 파일을 관리하고 배포 파일을 생성할 수 있다</a:t>
            </a:r>
            <a:r>
              <a:rPr lang="en-US" altLang="ko-KR" sz="1600" dirty="0"/>
              <a:t>.</a:t>
            </a:r>
          </a:p>
          <a:p>
            <a:pPr marL="285750" indent="-285750">
              <a:buClr>
                <a:schemeClr val="accent1">
                  <a:lumMod val="75000"/>
                </a:schemeClr>
              </a:buClr>
              <a:buFont typeface="Arial" panose="020B0604020202020204" pitchFamily="34" charset="0"/>
              <a:buChar char="•"/>
            </a:pPr>
            <a:endParaRPr lang="en-US" altLang="ko-KR" sz="1600" dirty="0"/>
          </a:p>
          <a:p>
            <a:pPr marL="285750" indent="-285750">
              <a:buClr>
                <a:schemeClr val="accent1">
                  <a:lumMod val="75000"/>
                </a:schemeClr>
              </a:buClr>
              <a:buFont typeface="Arial" panose="020B0604020202020204" pitchFamily="34" charset="0"/>
              <a:buChar char="•"/>
            </a:pPr>
            <a:r>
              <a:rPr lang="ko-KR" altLang="en-US" sz="1600" dirty="0"/>
              <a:t>의존 라이브러리를 </a:t>
            </a:r>
            <a:r>
              <a:rPr lang="en-US" altLang="ko-KR" sz="1600" dirty="0"/>
              <a:t>pom.xml </a:t>
            </a:r>
            <a:r>
              <a:rPr lang="ko-KR" altLang="en-US" sz="1600" dirty="0"/>
              <a:t>파일을 통해서 관리하므로 버전</a:t>
            </a:r>
            <a:r>
              <a:rPr lang="en-US" altLang="ko-KR" sz="1600" dirty="0"/>
              <a:t>(</a:t>
            </a:r>
            <a:r>
              <a:rPr lang="ko-KR" altLang="en-US" sz="1600" dirty="0"/>
              <a:t>형상</a:t>
            </a:r>
            <a:r>
              <a:rPr lang="en-US" altLang="ko-KR" sz="1600" dirty="0"/>
              <a:t>)</a:t>
            </a:r>
            <a:r>
              <a:rPr lang="ko-KR" altLang="en-US" sz="1600" dirty="0"/>
              <a:t>관리 시스템으로 공유할 파일의 크기가 줄어든다</a:t>
            </a:r>
            <a:r>
              <a:rPr lang="en-US" altLang="ko-KR" sz="1600" dirty="0"/>
              <a:t>. </a:t>
            </a:r>
            <a:endParaRPr lang="ko-KR" altLang="en-US" sz="1600" dirty="0"/>
          </a:p>
        </p:txBody>
      </p:sp>
    </p:spTree>
    <p:extLst>
      <p:ext uri="{BB962C8B-B14F-4D97-AF65-F5344CB8AC3E}">
        <p14:creationId xmlns:p14="http://schemas.microsoft.com/office/powerpoint/2010/main" val="1769020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자연주의">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218</TotalTime>
  <Words>1052</Words>
  <Application>Microsoft Office PowerPoint</Application>
  <PresentationFormat>와이드스크린</PresentationFormat>
  <Paragraphs>111</Paragraphs>
  <Slides>15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15</vt:i4>
      </vt:variant>
    </vt:vector>
  </HeadingPairs>
  <TitlesOfParts>
    <vt:vector size="20" baseType="lpstr">
      <vt:lpstr>바탕</vt:lpstr>
      <vt:lpstr>Arial</vt:lpstr>
      <vt:lpstr>Consolas</vt:lpstr>
      <vt:lpstr>Garamond</vt:lpstr>
      <vt:lpstr>자연주의</vt:lpstr>
      <vt:lpstr>JAVA Programming</vt:lpstr>
      <vt:lpstr>Rest API 란?</vt:lpstr>
      <vt:lpstr> Architecture Style 이란?</vt:lpstr>
      <vt:lpstr>PowerPoint 프레젠테이션</vt:lpstr>
      <vt:lpstr>PowerPoint 프레젠테이션</vt:lpstr>
      <vt:lpstr>PowerPoint 프레젠테이션</vt:lpstr>
      <vt:lpstr>REST의 장단점</vt:lpstr>
      <vt:lpstr>MAVEN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JERSEY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은성 김</dc:creator>
  <cp:lastModifiedBy>은성 김</cp:lastModifiedBy>
  <cp:revision>28</cp:revision>
  <dcterms:created xsi:type="dcterms:W3CDTF">2019-10-21T14:22:23Z</dcterms:created>
  <dcterms:modified xsi:type="dcterms:W3CDTF">2019-11-03T08:08:56Z</dcterms:modified>
</cp:coreProperties>
</file>