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AD4F-5BEE-36DC-8023-C5FB1A6F6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E3D31-BA04-5424-11F7-7C1D66DA2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ADD28-8A61-6FEF-85DA-7E11F6465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003B-B785-4EED-ACD3-75883FFA1039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1F65E-26D6-8DFE-70E6-FDDDC8C2F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9A300-DB2C-7D47-C0D8-34023D32A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75D54-A005-44CD-9BEA-F5D103A7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711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64F8-4C9F-C07A-CF8F-40830438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91DA8-E165-0B9C-2A9E-E4FEB4E54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2EAFF-B481-4BDF-4E18-6DB7C40A7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003B-B785-4EED-ACD3-75883FFA1039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0A13D-831C-E19A-1559-69BB77B7F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22884-3D12-A530-3BF3-9C5DB8EE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75D54-A005-44CD-9BEA-F5D103A7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59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F4FB5C-A9EE-7DF3-1DBD-BCA19BF61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B3B3B-6962-69F7-12F7-A5D6DEFD8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6499F-247C-9500-02BA-13B07D3D5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003B-B785-4EED-ACD3-75883FFA1039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49A8D-AA22-4130-4A72-D130A61A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CC0B2-F9B5-BB99-DDDE-DA194A902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75D54-A005-44CD-9BEA-F5D103A7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74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993C-9B58-CA58-FB14-62EDDFB4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2E2A9-96FF-98DF-4385-2004C263B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CF7CE-325C-D64E-390D-25D8CC1F5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003B-B785-4EED-ACD3-75883FFA1039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8E62B-F3B4-5AAF-B3B7-196FC40E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0A68E-270C-90E5-69E2-D553205BA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75D54-A005-44CD-9BEA-F5D103A7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24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B590-BE47-D5BD-0165-2995E53AB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DDCCB-26AC-E7FB-F260-199626E83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14C7C-3510-90BD-34BF-4C8B842C5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003B-B785-4EED-ACD3-75883FFA1039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DC09D-97D6-FEF7-3354-9B1C2178C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FE81F-7673-72AF-29CA-BD83B9E8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75D54-A005-44CD-9BEA-F5D103A7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64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43892-E6CE-C062-7E51-05F731706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01A61-B5E5-EA8D-A8B8-96EC0FC85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8C65A-FAD2-598F-F602-CB2124CBD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1DD2C-2907-F40B-D2A4-5A657E59E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003B-B785-4EED-ACD3-75883FFA1039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C1570-461A-5858-FB31-B88EF4EA8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0AFC7-B484-0505-3F25-1D2840AB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75D54-A005-44CD-9BEA-F5D103A7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39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EFC1-BDA5-432C-254E-16C12BFD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6A366-E37A-AF25-2FE9-AC1097C14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45C04-3DA6-D512-C1B0-AF4DFF8CD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C9193-C27F-CC29-A690-DB7DD787C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3E1DD1-B703-962B-15DC-8DE4EB7C3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B17A74-4D27-D1DC-029C-DEB962FB2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003B-B785-4EED-ACD3-75883FFA1039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F70578-DBC1-6BBF-FB26-8DB00A65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DCBBD7-9868-DA8C-7043-9032B4D71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75D54-A005-44CD-9BEA-F5D103A7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26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C4F68-404E-D827-0E62-A2124633A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3BBD38-9F72-2547-9A03-C6013C75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003B-B785-4EED-ACD3-75883FFA1039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98B4C-F3FB-255B-9D90-A3722C25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D5016-5D52-6AC4-A42D-1142E03F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75D54-A005-44CD-9BEA-F5D103A7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00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FEDF9E-A191-49B9-6E88-20EBD783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003B-B785-4EED-ACD3-75883FFA1039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72D323-9F5A-C06A-AEEF-1010E0E36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C1FF5-D3E2-73C2-167C-AF1A5DCE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75D54-A005-44CD-9BEA-F5D103A7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890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CD39-D5A6-97BB-6F43-B73B6237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6F442-8431-F840-6AB1-983358AE6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D2004-EEA7-0436-2CFC-19C0D982A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EC496-3F99-7C29-7136-B548B3EFA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003B-B785-4EED-ACD3-75883FFA1039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E6D7B-587A-9902-7478-F60B3966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B6186-1BFE-AA60-8863-EC32E6111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75D54-A005-44CD-9BEA-F5D103A7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58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42DA6-3A6D-4917-4756-37F13F89C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63DC28-BB4C-792D-A5DE-D0DE9D0C3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0D1F4-69C2-F25E-9FD6-23A44171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21262-AA6A-9C3B-D6BF-86336D52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003B-B785-4EED-ACD3-75883FFA1039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98DA2-D798-F3EA-B3CF-6E3B6009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ED72D-2F97-3D69-C4F6-C08C64D0C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75D54-A005-44CD-9BEA-F5D103A7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74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639562-498D-B033-A82C-917F3B0F7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82F5B-EC39-DE9B-28D8-8AF805004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C00C7-9605-143C-4A1C-62ED09786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D003B-B785-4EED-ACD3-75883FFA1039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6FF90-5440-9114-E8CB-71B62E155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53C62-A639-6841-3B46-EC4BB36E3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75D54-A005-44CD-9BEA-F5D103A78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80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F032C-2780-A656-2098-28DA918A7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Brain Tumor Image Classification Using CNN</a:t>
            </a:r>
            <a:br>
              <a:rPr lang="en-US" dirty="0"/>
            </a:br>
            <a:r>
              <a:rPr lang="en-IN" dirty="0"/>
              <a:t>A Deep Learning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EAFEC-4ABF-46AD-E618-09EE9D25B4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Simmy </a:t>
            </a:r>
            <a:r>
              <a:rPr lang="en-US" dirty="0" err="1"/>
              <a:t>xavier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4800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AF7C-DEB9-6B58-8EB8-A78F4ADDD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Insights and Observations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71F24-FA9F-B41D-3B72-E71576261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Class Imbalance</a:t>
            </a:r>
            <a:r>
              <a:rPr lang="en-US" dirty="0"/>
              <a:t>: Address with data augmentation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Overfitting</a:t>
            </a:r>
            <a:r>
              <a:rPr lang="en-US" dirty="0"/>
              <a:t>: Prevented with Dropout layers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 Performance</a:t>
            </a:r>
            <a:r>
              <a:rPr lang="en-US" dirty="0"/>
              <a:t>: Robust, potential for practical application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6582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A3C57-72B5-A51D-1B66-A40F99A09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402DC-0ADB-D20E-D453-F54B6D1D3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Summary</a:t>
            </a:r>
            <a:r>
              <a:rPr lang="en-US" dirty="0"/>
              <a:t>: Effective classification of brain MRI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Impact</a:t>
            </a:r>
            <a:r>
              <a:rPr lang="en-US" dirty="0"/>
              <a:t>: Assist in early and accurate diagnosis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Future Work</a:t>
            </a:r>
            <a:r>
              <a:rPr lang="en-US" dirty="0"/>
              <a:t>: Explore advanced architectures, larger datasets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58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50DF-A786-D5FF-CE64-A9F3D718C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607B6-3628-097F-8F4A-60B599B1E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</a:t>
            </a:r>
            <a:r>
              <a:rPr lang="en-US" dirty="0"/>
              <a:t>: Develop a CNN model to classify brain MRI images into four categories: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Glioma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Meningioma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Tumor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Pituitary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Goal</a:t>
            </a:r>
            <a:r>
              <a:rPr lang="en-US" dirty="0"/>
              <a:t>: Assist in the early and accurate diagnosis of brain tumors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377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94A7-8E8B-A086-5177-2924D1A3C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CC3608-62E1-3F66-F77B-23ED0E5BAF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16137"/>
            <a:ext cx="760977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Kaggle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!kaggle datasets download -d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masoudnickparvar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/brain-tumor-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MRI images categorized into four classes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Divided into training and testing sets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images per 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IMPORT ZIPFILE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zipfile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zipfile.ZipFile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('brain-tumor-mri-dataset.zip', 'r') as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zip_ref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zip_ref.extractall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('/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data_dir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/')</a:t>
            </a:r>
          </a:p>
        </p:txBody>
      </p:sp>
    </p:spTree>
    <p:extLst>
      <p:ext uri="{BB962C8B-B14F-4D97-AF65-F5344CB8AC3E}">
        <p14:creationId xmlns:p14="http://schemas.microsoft.com/office/powerpoint/2010/main" val="316706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5C6E-7317-21CC-FF3C-ED92B753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image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8500C-E747-F6BB-096E-FEFFBAD9D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Preprocessing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Image Size</a:t>
            </a:r>
            <a:r>
              <a:rPr lang="en-US" dirty="0"/>
              <a:t>: Resized to 224x224 pixels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Label Mapping</a:t>
            </a:r>
            <a:r>
              <a:rPr lang="en-US" dirty="0"/>
              <a:t>: Folder names mapped to label indices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441ECF-3B5F-C282-844F-577AFC72F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36" y="3230356"/>
            <a:ext cx="10697497" cy="32397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73B9B3-720F-2BD7-2B3F-C15CD26E4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368" y="0"/>
            <a:ext cx="4886632" cy="276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6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FEEE-81FF-56ED-4A58-87589199E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80" y="439276"/>
            <a:ext cx="10515600" cy="6118839"/>
          </a:xfrm>
        </p:spPr>
        <p:txBody>
          <a:bodyPr>
            <a:normAutofit fontScale="25000" lnSpcReduction="20000"/>
          </a:bodyPr>
          <a:lstStyle/>
          <a:p>
            <a:r>
              <a:rPr lang="en-IN" sz="4200" dirty="0"/>
              <a:t>+-------------------+  +-------------------+  +-------------------+</a:t>
            </a:r>
          </a:p>
          <a:p>
            <a:r>
              <a:rPr lang="en-IN" sz="4200" dirty="0"/>
              <a:t>|       Start       |  |   Initialize      |  |   For Each Folder |</a:t>
            </a:r>
          </a:p>
          <a:p>
            <a:r>
              <a:rPr lang="en-IN" sz="4200" dirty="0"/>
              <a:t>|                   |  |   Lists and       |  |   in Data         |</a:t>
            </a:r>
          </a:p>
          <a:p>
            <a:r>
              <a:rPr lang="en-IN" sz="4200" dirty="0"/>
              <a:t>|                   |  |   Labels </a:t>
            </a:r>
            <a:r>
              <a:rPr lang="en-IN" sz="4200" dirty="0" err="1"/>
              <a:t>Dict</a:t>
            </a:r>
            <a:r>
              <a:rPr lang="en-IN" sz="4200" dirty="0"/>
              <a:t>     |  |   Directory       |</a:t>
            </a:r>
          </a:p>
          <a:p>
            <a:r>
              <a:rPr lang="en-IN" sz="4200" dirty="0"/>
              <a:t>+-------------------+  +-------------------+  +-------------------+</a:t>
            </a:r>
          </a:p>
          <a:p>
            <a:r>
              <a:rPr lang="en-IN" sz="4200" dirty="0"/>
              <a:t>         |                    |                      |</a:t>
            </a:r>
          </a:p>
          <a:p>
            <a:r>
              <a:rPr lang="en-IN" sz="4200" dirty="0"/>
              <a:t>         v                    </a:t>
            </a:r>
            <a:r>
              <a:rPr lang="en-IN" sz="4200" dirty="0" err="1"/>
              <a:t>v</a:t>
            </a:r>
            <a:r>
              <a:rPr lang="en-IN" sz="4200" dirty="0"/>
              <a:t>                      </a:t>
            </a:r>
            <a:r>
              <a:rPr lang="en-IN" sz="4200" dirty="0" err="1"/>
              <a:t>v</a:t>
            </a:r>
            <a:endParaRPr lang="en-IN" sz="4200" dirty="0"/>
          </a:p>
          <a:p>
            <a:r>
              <a:rPr lang="en-IN" sz="4200" dirty="0"/>
              <a:t>+-------------------+  +-------------------+  +-------------------+</a:t>
            </a:r>
          </a:p>
          <a:p>
            <a:r>
              <a:rPr lang="en-IN" sz="4200" dirty="0"/>
              <a:t>|   For Each Image  |  |  Construct Full   |  |   Is Folder a Dir?|</a:t>
            </a:r>
          </a:p>
          <a:p>
            <a:r>
              <a:rPr lang="en-IN" sz="4200" dirty="0"/>
              <a:t>|   in Folder       |  |  Path to Image    |  +-------------------+</a:t>
            </a:r>
          </a:p>
          <a:p>
            <a:r>
              <a:rPr lang="en-IN" sz="4200" dirty="0"/>
              <a:t>+-------------------+  +-------------------+        /      \</a:t>
            </a:r>
          </a:p>
          <a:p>
            <a:r>
              <a:rPr lang="en-IN" sz="4200" dirty="0"/>
              <a:t>         |                    |                  /          \</a:t>
            </a:r>
          </a:p>
          <a:p>
            <a:r>
              <a:rPr lang="en-IN" sz="4200" dirty="0"/>
              <a:t>         v                    </a:t>
            </a:r>
            <a:r>
              <a:rPr lang="en-IN" sz="4200" dirty="0" err="1"/>
              <a:t>v</a:t>
            </a:r>
            <a:r>
              <a:rPr lang="en-IN" sz="4200" dirty="0"/>
              <a:t>                </a:t>
            </a:r>
            <a:r>
              <a:rPr lang="en-IN" sz="4200" dirty="0" err="1"/>
              <a:t>v</a:t>
            </a:r>
            <a:r>
              <a:rPr lang="en-IN" sz="4200" dirty="0"/>
              <a:t>            </a:t>
            </a:r>
            <a:r>
              <a:rPr lang="en-IN" sz="4200" dirty="0" err="1"/>
              <a:t>v</a:t>
            </a:r>
            <a:endParaRPr lang="en-IN" sz="4200" dirty="0"/>
          </a:p>
          <a:p>
            <a:r>
              <a:rPr lang="en-IN" sz="4200" dirty="0"/>
              <a:t>+-------------------+  +-------------------+  +-------------------+</a:t>
            </a:r>
          </a:p>
          <a:p>
            <a:r>
              <a:rPr lang="en-IN" sz="4200" dirty="0"/>
              <a:t>|   Load Image      |  |   Append Data and|  |     Skip Non-     |</a:t>
            </a:r>
          </a:p>
          <a:p>
            <a:r>
              <a:rPr lang="en-IN" sz="4200" dirty="0"/>
              <a:t>|   (Resize and     |  |   Label to Lists |  |     Dir           |</a:t>
            </a:r>
          </a:p>
          <a:p>
            <a:r>
              <a:rPr lang="en-IN" sz="4200" dirty="0"/>
              <a:t>|   Convert)        |  +-------------------+  +-------------------+</a:t>
            </a:r>
          </a:p>
          <a:p>
            <a:r>
              <a:rPr lang="en-IN" sz="4200" dirty="0"/>
              <a:t>+-------------------+           |                     |</a:t>
            </a:r>
          </a:p>
          <a:p>
            <a:r>
              <a:rPr lang="en-IN" sz="4200" dirty="0"/>
              <a:t>         |                      v                     |</a:t>
            </a:r>
          </a:p>
          <a:p>
            <a:r>
              <a:rPr lang="en-IN" sz="4200" dirty="0"/>
              <a:t>         v              +-------------------+       |</a:t>
            </a:r>
          </a:p>
          <a:p>
            <a:r>
              <a:rPr lang="en-IN" sz="4200" dirty="0"/>
              <a:t>+-------------------+  | Handle Exceptions |       |</a:t>
            </a:r>
          </a:p>
          <a:p>
            <a:r>
              <a:rPr lang="en-IN" sz="4200" dirty="0"/>
              <a:t>| Convert Lists to  |  +-------------------+       |</a:t>
            </a:r>
          </a:p>
          <a:p>
            <a:r>
              <a:rPr lang="en-IN" sz="4200" dirty="0"/>
              <a:t>| </a:t>
            </a:r>
            <a:r>
              <a:rPr lang="en-IN" sz="4200" dirty="0" err="1"/>
              <a:t>Numpy</a:t>
            </a:r>
            <a:r>
              <a:rPr lang="en-IN" sz="4200" dirty="0"/>
              <a:t> Arrays      |           |                 |</a:t>
            </a:r>
          </a:p>
          <a:p>
            <a:r>
              <a:rPr lang="en-IN" sz="4200" dirty="0"/>
              <a:t>+-------------------+           v                 |</a:t>
            </a:r>
          </a:p>
          <a:p>
            <a:r>
              <a:rPr lang="en-IN" sz="4200" dirty="0"/>
              <a:t>         |               +-------------------+     |</a:t>
            </a:r>
          </a:p>
          <a:p>
            <a:r>
              <a:rPr lang="en-IN" sz="4200" dirty="0"/>
              <a:t>         v               |       End         |     |</a:t>
            </a:r>
          </a:p>
          <a:p>
            <a:r>
              <a:rPr lang="en-IN" sz="4200" dirty="0"/>
              <a:t>+-------------------+   +-------------------+     |</a:t>
            </a:r>
          </a:p>
          <a:p>
            <a:r>
              <a:rPr lang="en-IN" sz="4200" dirty="0"/>
              <a:t>|       End         |                           |</a:t>
            </a:r>
          </a:p>
          <a:p>
            <a:r>
              <a:rPr lang="en-IN" sz="4200" dirty="0"/>
              <a:t>+-------------------+                           |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90F402-980C-0E73-D302-6475A6003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192" y="78658"/>
            <a:ext cx="7737987" cy="40558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E4E71A-DF98-CFEC-9A59-B66AF8A78C20}"/>
              </a:ext>
            </a:extLst>
          </p:cNvPr>
          <p:cNvSpPr txBox="1"/>
          <p:nvPr/>
        </p:nvSpPr>
        <p:spPr>
          <a:xfrm>
            <a:off x="4395020" y="4548981"/>
            <a:ext cx="6096000" cy="1869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Normalization in Data Preprocessing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Consistent Input Scale</a:t>
            </a:r>
            <a:endParaRPr lang="en-US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/>
              <a:t>Ensures all features (e.g., pixel values) are on a similar scale (e.g., [0, 1]).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Improved Model Convergence</a:t>
            </a:r>
            <a:endParaRPr lang="en-US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/>
              <a:t>Enhances the efficiency and speed of gradient-based optimization algorithms.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Avoids Bias Toward Certain Features</a:t>
            </a:r>
            <a:endParaRPr lang="en-US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/>
              <a:t>Prevents features with larger ranges from disproportionately influencing the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Numerical Stability</a:t>
            </a:r>
            <a:endParaRPr lang="en-US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/>
              <a:t>Reduces risks of overflow or underflow in computations.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Consistent Input to Pre-trained Models</a:t>
            </a:r>
            <a:endParaRPr lang="en-US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/>
              <a:t>Aligns new data preprocessing with that used during model training.</a:t>
            </a:r>
          </a:p>
        </p:txBody>
      </p:sp>
    </p:spTree>
    <p:extLst>
      <p:ext uri="{BB962C8B-B14F-4D97-AF65-F5344CB8AC3E}">
        <p14:creationId xmlns:p14="http://schemas.microsoft.com/office/powerpoint/2010/main" val="2749914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AF8B5-86CD-EC8D-9B58-535985EA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0795"/>
            <a:ext cx="10515600" cy="1325563"/>
          </a:xfrm>
        </p:spPr>
        <p:txBody>
          <a:bodyPr/>
          <a:lstStyle/>
          <a:p>
            <a:r>
              <a:rPr lang="en-US" dirty="0"/>
              <a:t>Model Architecture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BB66E-DB0E-B065-84DB-D44C06977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03" y="0"/>
            <a:ext cx="6695768" cy="2507226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829E6586-AF1E-6CBD-BA54-7104788A2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994" y="2507226"/>
            <a:ext cx="370646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Splitting Training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train_test_split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sklearn.model_selection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x_train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(features),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y_train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(labels)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Validation Data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x_val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(features),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y_val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(labels)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test_size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20% for validation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random_state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=42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Reproducible results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stratify=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train_labels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Balanced class distribution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Handling Test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 Features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x_test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(unchanged)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 Labels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y_test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(for evaluation)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Training and Validation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Fine-tune and validate the model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Evaluate final model performance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A6FC43-17FE-63FE-D5DE-D34E9D8C3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13" y="4515925"/>
            <a:ext cx="8652387" cy="2433226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AA1143-5E78-35CE-E09D-4AC55AB25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47252"/>
            <a:ext cx="10515600" cy="4508059"/>
          </a:xfrm>
        </p:spPr>
        <p:txBody>
          <a:bodyPr>
            <a:normAutofit fontScale="40000" lnSpcReduction="20000"/>
          </a:bodyPr>
          <a:lstStyle/>
          <a:p>
            <a:r>
              <a:rPr lang="en-IN" b="1" dirty="0"/>
              <a:t>Model Functionality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Convolutional Layers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32, 64, 128 filters</a:t>
            </a:r>
            <a:r>
              <a:rPr lang="en-IN" dirty="0"/>
              <a:t>: Extract low-level to high-level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3x3 kernels</a:t>
            </a:r>
            <a:r>
              <a:rPr lang="en-IN" dirty="0"/>
              <a:t>: Capture spatial patterns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 err="1"/>
              <a:t>ReLU</a:t>
            </a:r>
            <a:r>
              <a:rPr lang="en-IN" b="1" dirty="0"/>
              <a:t> activation</a:t>
            </a:r>
            <a:r>
              <a:rPr lang="en-IN" dirty="0"/>
              <a:t>: Introduce non-linearity-Activation </a:t>
            </a:r>
            <a:r>
              <a:rPr lang="en-IN" dirty="0" err="1"/>
              <a:t>fn</a:t>
            </a:r>
            <a:r>
              <a:rPr lang="en-IN" dirty="0"/>
              <a:t> F(x) = max(0,x)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Range [0 to inf]-----positive-Real prob are non linear –capture complex pattern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Pooling Layers</a:t>
            </a:r>
            <a:r>
              <a:rPr lang="en-IN" dirty="0"/>
              <a:t>:</a:t>
            </a:r>
          </a:p>
          <a:p>
            <a:pPr marL="457200" lvl="1" indent="0">
              <a:buNone/>
            </a:pPr>
            <a:r>
              <a:rPr lang="en-IN" b="1" dirty="0"/>
              <a:t>MaxPooling2D (2x2)</a:t>
            </a:r>
            <a:r>
              <a:rPr lang="en-IN" dirty="0"/>
              <a:t>: Reduce spatial dimensions, retain important features</a:t>
            </a:r>
          </a:p>
          <a:p>
            <a:pPr marL="457200" lvl="1" indent="0">
              <a:buNone/>
            </a:pPr>
            <a:r>
              <a:rPr lang="en-US" dirty="0"/>
              <a:t>Reduces spatial dimensions (width and height) by taking the maximum value in each 2x2 region,</a:t>
            </a:r>
          </a:p>
          <a:p>
            <a:pPr marL="457200" lvl="1" indent="0">
              <a:buNone/>
            </a:pPr>
            <a:r>
              <a:rPr lang="en-US" dirty="0"/>
              <a:t>helps in </a:t>
            </a:r>
            <a:r>
              <a:rPr lang="en-US" dirty="0" err="1"/>
              <a:t>downsampling</a:t>
            </a:r>
            <a:r>
              <a:rPr lang="en-US" dirty="0"/>
              <a:t> and reducing computational load while preserving important features.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Flatten Layer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Flatten</a:t>
            </a:r>
            <a:r>
              <a:rPr lang="en-IN" dirty="0"/>
              <a:t>: Convert 2D feature maps into a 1D vector for dense layers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Dense Layers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256 units</a:t>
            </a:r>
            <a:r>
              <a:rPr lang="en-IN" dirty="0"/>
              <a:t>: Learn complex patterns with </a:t>
            </a:r>
            <a:r>
              <a:rPr lang="en-IN" dirty="0" err="1"/>
              <a:t>ReLU</a:t>
            </a:r>
            <a:r>
              <a:rPr lang="en-IN" dirty="0"/>
              <a:t> activation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4 units with </a:t>
            </a:r>
            <a:r>
              <a:rPr lang="en-IN" b="1" dirty="0" err="1"/>
              <a:t>Softmax</a:t>
            </a:r>
            <a:r>
              <a:rPr lang="en-IN" dirty="0"/>
              <a:t>: Output class probabilities for multi-class classification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Dropout Layer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50% dropout</a:t>
            </a:r>
            <a:r>
              <a:rPr lang="en-IN" dirty="0"/>
              <a:t>: Prevent overfitting by randomly deactivating units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Overall Model Workflow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Feature Extraction</a:t>
            </a:r>
            <a:r>
              <a:rPr lang="en-IN" dirty="0"/>
              <a:t>: Convolutional 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Dimensionality Reduction</a:t>
            </a:r>
            <a:r>
              <a:rPr lang="en-IN" dirty="0"/>
              <a:t>: Pooling 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Feature Transformation</a:t>
            </a:r>
            <a:r>
              <a:rPr lang="en-IN" dirty="0"/>
              <a:t>: Flatten and Dense 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Regularization</a:t>
            </a:r>
            <a:r>
              <a:rPr lang="en-IN" dirty="0"/>
              <a:t>: Dropout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Classification</a:t>
            </a:r>
            <a:r>
              <a:rPr lang="en-IN" dirty="0"/>
              <a:t>: </a:t>
            </a:r>
            <a:r>
              <a:rPr lang="en-IN" dirty="0" err="1"/>
              <a:t>Softmax</a:t>
            </a:r>
            <a:r>
              <a:rPr lang="en-IN" dirty="0"/>
              <a:t> for final predictions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6159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E4FB-4474-CE43-193D-DBAA86683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4433"/>
            <a:ext cx="10515600" cy="1325563"/>
          </a:xfrm>
        </p:spPr>
        <p:txBody>
          <a:bodyPr/>
          <a:lstStyle/>
          <a:p>
            <a:r>
              <a:rPr lang="en-US" dirty="0"/>
              <a:t>Train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3F1A-469E-40A3-02A2-F50554828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8297"/>
            <a:ext cx="2930013" cy="1412452"/>
          </a:xfrm>
        </p:spPr>
        <p:txBody>
          <a:bodyPr>
            <a:normAutofit fontScale="25000" lnSpcReduction="20000"/>
          </a:bodyPr>
          <a:lstStyle/>
          <a:p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Training the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: Adam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Loss Function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: Categorical cross-entropy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Epochs: 25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Batch Size: 32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Split from training data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59999-B55E-591B-7B32-73EF9ED6C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038" y="0"/>
            <a:ext cx="4925961" cy="37067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ABC32F-5DCC-20B8-1E30-15F058DB0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76800"/>
            <a:ext cx="5899355" cy="1981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360E29-FF47-A522-6855-4E3B4920F7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355" y="3781194"/>
            <a:ext cx="5466735" cy="30023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D6EB84-8DA7-20FF-35CD-AD95BA77FE96}"/>
              </a:ext>
            </a:extLst>
          </p:cNvPr>
          <p:cNvSpPr txBox="1"/>
          <p:nvPr/>
        </p:nvSpPr>
        <p:spPr>
          <a:xfrm>
            <a:off x="2930013" y="200434"/>
            <a:ext cx="427948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Model Performance Summary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Effective Learning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Decreasing Loss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Shows effective learning on training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Increasing Accuracy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Indicates good generalization to validation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No Overfitting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Aligned Metrics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Close training and validation performance metrics suggest no overfitting.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Robust Fit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Good Fit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Effective performance on both training and validation datasets.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6142AB-B617-95C1-F666-015972F25E9D}"/>
              </a:ext>
            </a:extLst>
          </p:cNvPr>
          <p:cNvSpPr txBox="1"/>
          <p:nvPr/>
        </p:nvSpPr>
        <p:spPr>
          <a:xfrm>
            <a:off x="189272" y="2807220"/>
            <a:ext cx="6218902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Validation Accuracy Plot Inference</a:t>
            </a:r>
          </a:p>
          <a:p>
            <a:pPr>
              <a:buFont typeface="+mj-lt"/>
              <a:buAutoNum type="arabicPeriod"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Trend Observation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Training Accuracy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 Steady increase.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Validation Accuracy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 Increases, then stabilizes.</a:t>
            </a:r>
          </a:p>
          <a:p>
            <a:pPr>
              <a:buFont typeface="+mj-lt"/>
              <a:buAutoNum type="arabicPeriod"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Model Performance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Training Accuracy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 Shows effective learning.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Validation Accuracy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 Consistently high.</a:t>
            </a:r>
          </a:p>
          <a:p>
            <a:pPr>
              <a:buFont typeface="+mj-lt"/>
              <a:buAutoNum type="arabicPeriod"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Overfitting Check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Minimal Gap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 Between training and validation accuracy.</a:t>
            </a:r>
          </a:p>
          <a:p>
            <a:pPr>
              <a:buFont typeface="+mj-lt"/>
              <a:buAutoNum type="arabicPeriod"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Convergence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Accuracy Curves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 Both converge, indicating a good fit.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1C9477-AAE4-F929-2A46-5D5619CACAED}"/>
              </a:ext>
            </a:extLst>
          </p:cNvPr>
          <p:cNvSpPr txBox="1"/>
          <p:nvPr/>
        </p:nvSpPr>
        <p:spPr>
          <a:xfrm>
            <a:off x="5309419" y="3356365"/>
            <a:ext cx="724637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IN" sz="9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1m36/36[0m [32m━━━━━━━━━━━━━━━━━━━━[0m[37m[0m [1m17s[0m 366ms/step - accuracy: 0.9306 - loss: </a:t>
            </a:r>
            <a:r>
              <a:rPr lang="en-IN" sz="900" dirty="0">
                <a:solidFill>
                  <a:srgbClr val="FF0000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0.3050Validation accuracy: 0.94[1m41/41[0m </a:t>
            </a:r>
            <a:r>
              <a:rPr lang="en-IN" sz="9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[32m━━━━━━━━━━━━━━━━━━━━[0m[37m[0m [1m13s[0m 315ms/step - accuracy: 0.9306 - loss: </a:t>
            </a:r>
            <a:r>
              <a:rPr lang="en-IN" sz="900" dirty="0">
                <a:solidFill>
                  <a:srgbClr val="FF0000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0.2864Test accuracy: 0.95</a:t>
            </a:r>
          </a:p>
        </p:txBody>
      </p:sp>
    </p:spTree>
    <p:extLst>
      <p:ext uri="{BB962C8B-B14F-4D97-AF65-F5344CB8AC3E}">
        <p14:creationId xmlns:p14="http://schemas.microsoft.com/office/powerpoint/2010/main" val="272046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21E9-F316-0782-5D8A-759FD2D90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Evaluation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03383-5AE7-82B6-7493-6EFF588D6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2890"/>
            <a:ext cx="10515600" cy="5174073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Metrics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Accuracy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Confusion 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Classification Report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Results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Accuracy on test set:95 %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Accuracy of </a:t>
            </a:r>
            <a:r>
              <a:rPr lang="en-US" dirty="0" err="1"/>
              <a:t>valildation</a:t>
            </a:r>
            <a:r>
              <a:rPr lang="en-US" dirty="0"/>
              <a:t>: 94%</a:t>
            </a:r>
          </a:p>
          <a:p>
            <a:r>
              <a:rPr lang="en-US" dirty="0"/>
              <a:t>Performance for each class –</a:t>
            </a:r>
            <a:endParaRPr lang="en-IN" sz="2400" dirty="0"/>
          </a:p>
          <a:p>
            <a:r>
              <a:rPr lang="en-IN" sz="11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Class3: Exceptional performance with the highest precision, recall, and F1-Score.</a:t>
            </a:r>
          </a:p>
          <a:p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Class2: </a:t>
            </a:r>
            <a:r>
              <a:rPr lang="en-IN" sz="11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1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Perfect recall, indicating all instances of Class 2 are correctly identified. High precision and F1-Score.</a:t>
            </a:r>
          </a:p>
          <a:p>
            <a:r>
              <a:rPr lang="en-IN" sz="1100" kern="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Class1:</a:t>
            </a:r>
            <a:r>
              <a:rPr lang="en-IN" sz="11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Good performance with a lower recall compared to Class 0, suggesting some misclassification. Solid F1-Score of 0.89</a:t>
            </a:r>
          </a:p>
          <a:p>
            <a:r>
              <a:rPr lang="en-IN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Class0:</a:t>
            </a:r>
            <a:r>
              <a:rPr lang="en-IN" sz="11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Strong performance with high precision and recall, indicating accurate classification with minimal false positives and negatives.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1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fr-FR" b="1" dirty="0" err="1"/>
              <a:t>Results</a:t>
            </a:r>
            <a:r>
              <a:rPr lang="fr-FR" b="1" dirty="0"/>
              <a:t>: Confusion Matrix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F49057-6951-24B8-2097-4E5E3828B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135" y="0"/>
            <a:ext cx="7256207" cy="23892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C56B6B-9F1A-2E7B-81C4-27C3C5B12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505" y="4060723"/>
            <a:ext cx="5394837" cy="2702386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C84601C0-0583-C94E-5A44-C6472B9D1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368" y="5780782"/>
            <a:ext cx="754565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True Positives: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Diagonal values (279, 266, 404, 298) show correct classifications for each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False Negatives: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Off-diagonal values in each row (e.g., 21 for Class 0) indicate instances misclassified as other classes.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False Positives: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Off-diagonal values in each column (e.g., 10 for Class 1) represent instances incorrectly classified as that 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4" name="Content Placeholder 12">
            <a:extLst>
              <a:ext uri="{FF2B5EF4-FFF2-40B4-BE49-F238E27FC236}">
                <a16:creationId xmlns:a16="http://schemas.microsoft.com/office/drawing/2014/main" id="{DFE57689-B2D9-79A1-26DE-0BC030D5A0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542" y="2222090"/>
            <a:ext cx="6479458" cy="171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8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D7F2A-F88E-C033-6D99-A4EE6BD46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597" y="-295455"/>
            <a:ext cx="10515600" cy="1011185"/>
          </a:xfrm>
        </p:spPr>
        <p:txBody>
          <a:bodyPr/>
          <a:lstStyle/>
          <a:p>
            <a:r>
              <a:rPr lang="en-US" dirty="0"/>
              <a:t>Prediction Unseen Data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D50533-8DB5-8938-FFCF-4DF7E2D4B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181"/>
            <a:ext cx="7735712" cy="445429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207634-0890-2223-2FF9-90BC8531E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330" y="427860"/>
            <a:ext cx="3917017" cy="43513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B10D97-5BFC-3773-8972-2A82DF189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850" y="-64076"/>
            <a:ext cx="4933950" cy="31219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06A21A-8353-2EEF-8621-DA0B7B0A05A6}"/>
              </a:ext>
            </a:extLst>
          </p:cNvPr>
          <p:cNvSpPr txBox="1"/>
          <p:nvPr/>
        </p:nvSpPr>
        <p:spPr>
          <a:xfrm>
            <a:off x="6419850" y="2788527"/>
            <a:ext cx="4933951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030A0"/>
                </a:solidFill>
                <a:highlight>
                  <a:srgbClr val="00FF00"/>
                </a:highlight>
              </a:rPr>
              <a:t>[</a:t>
            </a:r>
            <a:r>
              <a:rPr lang="en-IN" sz="1100" dirty="0">
                <a:solidFill>
                  <a:srgbClr val="7030A0"/>
                </a:solidFill>
                <a:highlight>
                  <a:srgbClr val="00FF00"/>
                </a:highlight>
              </a:rPr>
              <a:t>1m1/1[0m [32m━━━━━━━━━━━━━━━━━━━━[0m[37m[0m [1m0s[0m 88ms/</a:t>
            </a:r>
            <a:r>
              <a:rPr lang="en-IN" sz="1100" dirty="0" err="1">
                <a:solidFill>
                  <a:srgbClr val="7030A0"/>
                </a:solidFill>
                <a:highlight>
                  <a:srgbClr val="00FF00"/>
                </a:highlight>
              </a:rPr>
              <a:t>stepPredicted</a:t>
            </a:r>
            <a:r>
              <a:rPr lang="en-IN" sz="1100" dirty="0">
                <a:solidFill>
                  <a:srgbClr val="7030A0"/>
                </a:solidFill>
                <a:highlight>
                  <a:srgbClr val="00FF00"/>
                </a:highlight>
              </a:rPr>
              <a:t> Class for testunseen1.jpg: meningioma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8CDF734-6396-6CA3-5A31-E49C813B4A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1614" y="3289211"/>
            <a:ext cx="5650385" cy="320366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7DFF54-30B5-054E-CAFC-8A30D5A05F99}"/>
              </a:ext>
            </a:extLst>
          </p:cNvPr>
          <p:cNvSpPr txBox="1"/>
          <p:nvPr/>
        </p:nvSpPr>
        <p:spPr>
          <a:xfrm>
            <a:off x="6724956" y="6241624"/>
            <a:ext cx="64204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highlight>
                  <a:srgbClr val="00FF00"/>
                </a:highlight>
              </a:rPr>
              <a:t>[</a:t>
            </a:r>
            <a:r>
              <a:rPr lang="en-IN" sz="1000" dirty="0">
                <a:solidFill>
                  <a:srgbClr val="FF0000"/>
                </a:solidFill>
                <a:highlight>
                  <a:srgbClr val="00FF00"/>
                </a:highlight>
                <a:latin typeface="Arial Black" panose="020B0A04020102020204" pitchFamily="34" charset="0"/>
              </a:rPr>
              <a:t>1m1/1[0m [32m━━━━━━━━━━━━━━━━━━━━[0m[37m[0m [1m0s[0m 79ms/</a:t>
            </a:r>
            <a:r>
              <a:rPr lang="en-IN" sz="1000" dirty="0" err="1">
                <a:solidFill>
                  <a:srgbClr val="FF0000"/>
                </a:solidFill>
                <a:highlight>
                  <a:srgbClr val="00FF00"/>
                </a:highlight>
                <a:latin typeface="Arial Black" panose="020B0A04020102020204" pitchFamily="34" charset="0"/>
              </a:rPr>
              <a:t>stepPredicted</a:t>
            </a:r>
            <a:r>
              <a:rPr lang="en-IN" sz="1000" dirty="0">
                <a:solidFill>
                  <a:srgbClr val="FF0000"/>
                </a:solidFill>
                <a:highlight>
                  <a:srgbClr val="00FF00"/>
                </a:highlight>
                <a:latin typeface="Arial Black" panose="020B0A04020102020204" pitchFamily="34" charset="0"/>
              </a:rPr>
              <a:t> Class for testunseen2.jpg: </a:t>
            </a:r>
            <a:r>
              <a:rPr lang="en-IN" sz="1000" dirty="0" err="1">
                <a:solidFill>
                  <a:srgbClr val="FF0000"/>
                </a:solidFill>
                <a:highlight>
                  <a:srgbClr val="00FF00"/>
                </a:highlight>
                <a:latin typeface="Arial Black" panose="020B0A04020102020204" pitchFamily="34" charset="0"/>
              </a:rPr>
              <a:t>notumor</a:t>
            </a:r>
            <a:endParaRPr lang="en-IN" sz="1000" dirty="0">
              <a:solidFill>
                <a:srgbClr val="FF0000"/>
              </a:solidFill>
              <a:highlight>
                <a:srgbClr val="00FF00"/>
              </a:highlight>
              <a:latin typeface="Arial Black" panose="020B0A040201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4C35C60-903F-C808-5CB9-C32829A968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98322" y="4657511"/>
            <a:ext cx="7068164" cy="219448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EDA0CC7-35C1-0F5C-E514-5F7D73DC9420}"/>
              </a:ext>
            </a:extLst>
          </p:cNvPr>
          <p:cNvSpPr txBox="1"/>
          <p:nvPr/>
        </p:nvSpPr>
        <p:spPr>
          <a:xfrm>
            <a:off x="-428705" y="4289028"/>
            <a:ext cx="670068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[</a:t>
            </a:r>
            <a:r>
              <a:rPr lang="en-IN" sz="1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1m1/1[0m [32m━━━━━━━━━━━━━━━━━━━━[0m[37m[0m [1m0s[0m 33ms/</a:t>
            </a:r>
            <a:r>
              <a:rPr lang="en-IN" sz="16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stepPredicted</a:t>
            </a:r>
            <a:r>
              <a:rPr lang="en-IN" sz="1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Class: pituitary</a:t>
            </a:r>
          </a:p>
        </p:txBody>
      </p:sp>
    </p:spTree>
    <p:extLst>
      <p:ext uri="{BB962C8B-B14F-4D97-AF65-F5344CB8AC3E}">
        <p14:creationId xmlns:p14="http://schemas.microsoft.com/office/powerpoint/2010/main" val="3552694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1205</Words>
  <Application>Microsoft Office PowerPoint</Application>
  <PresentationFormat>Widescreen</PresentationFormat>
  <Paragraphs>169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Courier New</vt:lpstr>
      <vt:lpstr>Office Theme</vt:lpstr>
      <vt:lpstr>Brain Tumor Image Classification Using CNN A Deep Learning Approach</vt:lpstr>
      <vt:lpstr>Objectives</vt:lpstr>
      <vt:lpstr>Dataset</vt:lpstr>
      <vt:lpstr>Load image</vt:lpstr>
      <vt:lpstr>PowerPoint Presentation</vt:lpstr>
      <vt:lpstr>Model Architecture</vt:lpstr>
      <vt:lpstr>Train Model</vt:lpstr>
      <vt:lpstr>Model Evaluation </vt:lpstr>
      <vt:lpstr>Prediction Unseen Data</vt:lpstr>
      <vt:lpstr>Insights and Observations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Joby Jose</dc:creator>
  <cp:lastModifiedBy>Joby Jose</cp:lastModifiedBy>
  <cp:revision>3</cp:revision>
  <dcterms:created xsi:type="dcterms:W3CDTF">2024-07-30T06:13:13Z</dcterms:created>
  <dcterms:modified xsi:type="dcterms:W3CDTF">2024-07-30T08:35:39Z</dcterms:modified>
</cp:coreProperties>
</file>